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Comfortaa"/>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27" roundtripDataSignature="AMtx7mj2PDOolcZhn0eLi3YHzWQLTW8s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omfortaa-bold.fntdata"/><Relationship Id="rId25" Type="http://schemas.openxmlformats.org/officeDocument/2006/relationships/font" Target="fonts/Comfortaa-regular.fntdata"/><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 name="Google Shape;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5aa3f658be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25aa3f658be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g25aa3f658be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e5058ffda2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1e5058ffda2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g1e5058ffda2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e5058ffda2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1e5058ffda2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g1e5058ffda2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5aa3f658b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25aa3f658b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g25aa3f658b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5aa3f658be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25aa3f658be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g25aa3f658be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5aa3f658be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25aa3f658be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25aa3f658be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5aa3f658be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25aa3f658be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g25aa3f658be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e5058ffda2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1e5058ffda2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1e5058ffda2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19e93ff5fc8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 name="Google Shape;37;g19e93ff5fc8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19e93ff5fc8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 name="Google Shape;43;g19e93ff5fc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1e5058ffda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g1e5058ffda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g1e5058ffda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e5058ffda2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g1e5058ffda2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 name="Google Shape;64;g1e5058ffda2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e5058ffda2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g1e5058ffda2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g1e5058ffda2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e5058ffda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g1e5058ffda2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g1e5058ffda2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e5058ffda2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g1e5058ffda2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g1e5058ffda2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 name="Shape 12"/>
        <p:cNvGrpSpPr/>
        <p:nvPr/>
      </p:nvGrpSpPr>
      <p:grpSpPr>
        <a:xfrm>
          <a:off x="0" y="0"/>
          <a:ext cx="0" cy="0"/>
          <a:chOff x="0" y="0"/>
          <a:chExt cx="0" cy="0"/>
        </a:xfrm>
      </p:grpSpPr>
      <p:sp>
        <p:nvSpPr>
          <p:cNvPr id="13" name="Google Shape;13;p6"/>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Calibri"/>
              <a:buNone/>
              <a:defRPr b="0"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6"/>
          <p:cNvSpPr txBox="1"/>
          <p:nvPr>
            <p:ph idx="1" type="subTitle"/>
          </p:nvPr>
        </p:nvSpPr>
        <p:spPr>
          <a:xfrm>
            <a:off x="1524000" y="4245878"/>
            <a:ext cx="9144000" cy="41040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8"/>
          <p:cNvSpPr txBox="1"/>
          <p:nvPr>
            <p:ph type="title"/>
          </p:nvPr>
        </p:nvSpPr>
        <p:spPr>
          <a:xfrm>
            <a:off x="838200" y="1325880"/>
            <a:ext cx="10515600" cy="6619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8"/>
          <p:cNvSpPr txBox="1"/>
          <p:nvPr>
            <p:ph idx="1" type="body"/>
          </p:nvPr>
        </p:nvSpPr>
        <p:spPr>
          <a:xfrm>
            <a:off x="838200" y="2214245"/>
            <a:ext cx="10515600" cy="4003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accent1"/>
              </a:buClr>
              <a:buSzPts val="6000"/>
              <a:buFont typeface="Calibri"/>
              <a:buNone/>
              <a:defRPr b="0" i="0" sz="6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2"/>
              </a:buClr>
              <a:buSzPts val="2400"/>
              <a:buFont typeface="Arial"/>
              <a:buNone/>
              <a:defRPr b="0" i="0" sz="2400" u="none" cap="none" strike="noStrike">
                <a:solidFill>
                  <a:schemeClr val="dk2"/>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sitting, knife&#10;&#10;Description automatically generated" id="10" name="Google Shape;10;p5"/>
          <p:cNvPicPr preferRelativeResize="0"/>
          <p:nvPr/>
        </p:nvPicPr>
        <p:blipFill rotWithShape="1">
          <a:blip r:embed="rId1">
            <a:alphaModFix/>
          </a:blip>
          <a:srcRect b="0" l="0" r="0" t="0"/>
          <a:stretch/>
        </p:blipFill>
        <p:spPr>
          <a:xfrm>
            <a:off x="0" y="-1"/>
            <a:ext cx="12192000" cy="1998689"/>
          </a:xfrm>
          <a:prstGeom prst="rect">
            <a:avLst/>
          </a:prstGeom>
          <a:noFill/>
          <a:ln>
            <a:noFill/>
          </a:ln>
        </p:spPr>
      </p:pic>
      <p:pic>
        <p:nvPicPr>
          <p:cNvPr id="11" name="Google Shape;11;p5"/>
          <p:cNvPicPr preferRelativeResize="0"/>
          <p:nvPr/>
        </p:nvPicPr>
        <p:blipFill rotWithShape="1">
          <a:blip r:embed="rId2">
            <a:alphaModFix/>
          </a:blip>
          <a:srcRect b="0" l="0" r="0" t="0"/>
          <a:stretch/>
        </p:blipFill>
        <p:spPr>
          <a:xfrm>
            <a:off x="7661796" y="661120"/>
            <a:ext cx="3897245" cy="15721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pic>
        <p:nvPicPr>
          <p:cNvPr descr="A picture containing sitting, knife&#10;&#10;Description automatically generated" id="16" name="Google Shape;16;p7"/>
          <p:cNvPicPr preferRelativeResize="0"/>
          <p:nvPr/>
        </p:nvPicPr>
        <p:blipFill rotWithShape="1">
          <a:blip r:embed="rId1">
            <a:alphaModFix amt="20000"/>
          </a:blip>
          <a:srcRect b="0" l="0" r="0" t="0"/>
          <a:stretch/>
        </p:blipFill>
        <p:spPr>
          <a:xfrm>
            <a:off x="0" y="-1"/>
            <a:ext cx="12192000" cy="1998689"/>
          </a:xfrm>
          <a:prstGeom prst="rect">
            <a:avLst/>
          </a:prstGeom>
          <a:noFill/>
          <a:ln>
            <a:noFill/>
          </a:ln>
        </p:spPr>
      </p:pic>
      <p:sp>
        <p:nvSpPr>
          <p:cNvPr id="17" name="Google Shape;1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8" name="Google Shape;18;p7"/>
          <p:cNvPicPr preferRelativeResize="0"/>
          <p:nvPr/>
        </p:nvPicPr>
        <p:blipFill rotWithShape="1">
          <a:blip r:embed="rId2">
            <a:alphaModFix/>
          </a:blip>
          <a:srcRect b="0" l="0" r="0" t="0"/>
          <a:stretch/>
        </p:blipFill>
        <p:spPr>
          <a:xfrm>
            <a:off x="606398" y="0"/>
            <a:ext cx="3206804" cy="129360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1"/>
          <p:cNvSpPr txBox="1"/>
          <p:nvPr>
            <p:ph type="title"/>
          </p:nvPr>
        </p:nvSpPr>
        <p:spPr>
          <a:xfrm>
            <a:off x="954175" y="2415785"/>
            <a:ext cx="10515600" cy="63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sz="4000">
                <a:latin typeface="Comfortaa"/>
                <a:ea typeface="Comfortaa"/>
                <a:cs typeface="Comfortaa"/>
                <a:sym typeface="Comfortaa"/>
              </a:rPr>
              <a:t>Internship</a:t>
            </a:r>
            <a:endParaRPr sz="4000">
              <a:latin typeface="Comfortaa"/>
              <a:ea typeface="Comfortaa"/>
              <a:cs typeface="Comfortaa"/>
              <a:sym typeface="Comfortaa"/>
            </a:endParaRPr>
          </a:p>
        </p:txBody>
      </p:sp>
      <p:sp>
        <p:nvSpPr>
          <p:cNvPr id="32" name="Google Shape;32;p1"/>
          <p:cNvSpPr txBox="1"/>
          <p:nvPr>
            <p:ph idx="1" type="subTitle"/>
          </p:nvPr>
        </p:nvSpPr>
        <p:spPr>
          <a:xfrm>
            <a:off x="6523654" y="5092342"/>
            <a:ext cx="5421600" cy="1192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None/>
            </a:pPr>
            <a:r>
              <a:rPr lang="en-US" sz="2200">
                <a:solidFill>
                  <a:schemeClr val="dk2"/>
                </a:solidFill>
                <a:latin typeface="Comfortaa"/>
                <a:ea typeface="Comfortaa"/>
                <a:cs typeface="Comfortaa"/>
                <a:sym typeface="Comfortaa"/>
              </a:rPr>
              <a:t>PROGRAMME ERASMUS+      </a:t>
            </a:r>
            <a:endParaRPr sz="2200">
              <a:solidFill>
                <a:schemeClr val="dk2"/>
              </a:solidFill>
              <a:latin typeface="Comfortaa"/>
              <a:ea typeface="Comfortaa"/>
              <a:cs typeface="Comfortaa"/>
              <a:sym typeface="Comfortaa"/>
            </a:endParaRPr>
          </a:p>
          <a:p>
            <a:pPr indent="0" lvl="0" marL="0" marR="312420" rtl="0" algn="ctr">
              <a:lnSpc>
                <a:spcPct val="90000"/>
              </a:lnSpc>
              <a:spcBef>
                <a:spcPts val="0"/>
              </a:spcBef>
              <a:spcAft>
                <a:spcPts val="0"/>
              </a:spcAft>
              <a:buClr>
                <a:schemeClr val="dk2"/>
              </a:buClr>
              <a:buSzPts val="2400"/>
              <a:buNone/>
            </a:pPr>
            <a:r>
              <a:rPr lang="en-US" sz="2200">
                <a:solidFill>
                  <a:schemeClr val="dk2"/>
                </a:solidFill>
                <a:latin typeface="Comfortaa"/>
                <a:ea typeface="Comfortaa"/>
                <a:cs typeface="Comfortaa"/>
                <a:sym typeface="Comfortaa"/>
              </a:rPr>
              <a:t>Project ID KA220-YOU-37C49185</a:t>
            </a:r>
            <a:endParaRPr sz="2200">
              <a:solidFill>
                <a:schemeClr val="dk2"/>
              </a:solidFill>
              <a:latin typeface="Comfortaa"/>
              <a:ea typeface="Comfortaa"/>
              <a:cs typeface="Comfortaa"/>
              <a:sym typeface="Comfortaa"/>
            </a:endParaRPr>
          </a:p>
          <a:p>
            <a:pPr indent="0" lvl="0" marL="0" marR="312420" rtl="0" algn="ctr">
              <a:lnSpc>
                <a:spcPct val="90000"/>
              </a:lnSpc>
              <a:spcBef>
                <a:spcPts val="0"/>
              </a:spcBef>
              <a:spcAft>
                <a:spcPts val="0"/>
              </a:spcAft>
              <a:buClr>
                <a:schemeClr val="dk2"/>
              </a:buClr>
              <a:buSzPts val="2400"/>
              <a:buNone/>
            </a:pPr>
            <a:r>
              <a:rPr lang="en-US" sz="2200">
                <a:solidFill>
                  <a:schemeClr val="dk2"/>
                </a:solidFill>
                <a:latin typeface="Comfortaa"/>
                <a:ea typeface="Comfortaa"/>
                <a:cs typeface="Comfortaa"/>
                <a:sym typeface="Comfortaa"/>
              </a:rPr>
              <a:t>Cooperation partnerships in youth Form</a:t>
            </a:r>
            <a:endParaRPr sz="2200">
              <a:latin typeface="Comfortaa"/>
              <a:ea typeface="Comfortaa"/>
              <a:cs typeface="Comfortaa"/>
              <a:sym typeface="Comfortaa"/>
            </a:endParaRPr>
          </a:p>
        </p:txBody>
      </p:sp>
      <p:sp>
        <p:nvSpPr>
          <p:cNvPr id="33" name="Google Shape;33;p1"/>
          <p:cNvSpPr txBox="1"/>
          <p:nvPr/>
        </p:nvSpPr>
        <p:spPr>
          <a:xfrm>
            <a:off x="2527025" y="3479625"/>
            <a:ext cx="8361900" cy="77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Comfortaa"/>
                <a:ea typeface="Comfortaa"/>
                <a:cs typeface="Comfortaa"/>
                <a:sym typeface="Comfortaa"/>
              </a:rPr>
              <a:t>Stav, očekivanja i pravila bezbednosti</a:t>
            </a:r>
            <a:endParaRPr b="0" i="0" sz="2700" u="none" cap="none" strike="noStrike">
              <a:solidFill>
                <a:srgbClr val="000000"/>
              </a:solidFill>
              <a:latin typeface="Comfortaa"/>
              <a:ea typeface="Comfortaa"/>
              <a:cs typeface="Comfortaa"/>
              <a:sym typeface="Comfortaa"/>
            </a:endParaRPr>
          </a:p>
        </p:txBody>
      </p:sp>
      <p:pic>
        <p:nvPicPr>
          <p:cNvPr id="34" name="Google Shape;34;p1"/>
          <p:cNvPicPr preferRelativeResize="0"/>
          <p:nvPr/>
        </p:nvPicPr>
        <p:blipFill>
          <a:blip r:embed="rId3">
            <a:alphaModFix/>
          </a:blip>
          <a:stretch>
            <a:fillRect/>
          </a:stretch>
        </p:blipFill>
        <p:spPr>
          <a:xfrm>
            <a:off x="312750" y="5638674"/>
            <a:ext cx="2849253" cy="813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25aa3f658be_0_23"/>
          <p:cNvSpPr txBox="1"/>
          <p:nvPr>
            <p:ph type="title"/>
          </p:nvPr>
        </p:nvSpPr>
        <p:spPr>
          <a:xfrm>
            <a:off x="838200" y="14853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Očekivanja</a:t>
            </a:r>
            <a:endParaRPr sz="4000">
              <a:latin typeface="Comfortaa"/>
              <a:ea typeface="Comfortaa"/>
              <a:cs typeface="Comfortaa"/>
              <a:sym typeface="Comfortaa"/>
            </a:endParaRPr>
          </a:p>
        </p:txBody>
      </p:sp>
      <p:sp>
        <p:nvSpPr>
          <p:cNvPr id="98" name="Google Shape;98;g25aa3f658be_0_23"/>
          <p:cNvSpPr txBox="1"/>
          <p:nvPr>
            <p:ph idx="1" type="body"/>
          </p:nvPr>
        </p:nvSpPr>
        <p:spPr>
          <a:xfrm>
            <a:off x="1065300" y="2431725"/>
            <a:ext cx="100614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Sticanje autonomije: </a:t>
            </a:r>
            <a:r>
              <a:rPr lang="en-US" sz="2500">
                <a:latin typeface="Comfortaa"/>
                <a:ea typeface="Comfortaa"/>
                <a:cs typeface="Comfortaa"/>
                <a:sym typeface="Comfortaa"/>
              </a:rPr>
              <a:t>Počećete sa jednostavnim aktivnostima, a kada ih savladate, trebalo bi da pređete na složenije. Međutim, od vas se može tražiti da budete autonomni, na primer, da imate istu rutinu svakog jutra kada stignete. Da biste to postigli, pitajte šta treba da radite autonomno, zabeležite aktivnosti u svesci, učestalost ponavljanja, redosled u kojem treba da se obavljaju i polako stičite autonomiju u jednostavnim aktivnostima, kao što su čišćenje, sređivanje ili bilo šta drugo. Nemojte samo sediti, posmatrajte, razumite šta se od vas traži i automatizujte aktivnosti bez rizika.</a:t>
            </a:r>
            <a:endParaRPr sz="2500">
              <a:latin typeface="Comfortaa"/>
              <a:ea typeface="Comfortaa"/>
              <a:cs typeface="Comfortaa"/>
              <a:sym typeface="Comfortaa"/>
            </a:endParaRPr>
          </a:p>
        </p:txBody>
      </p:sp>
      <p:pic>
        <p:nvPicPr>
          <p:cNvPr id="99" name="Google Shape;99;g25aa3f658be_0_23"/>
          <p:cNvPicPr preferRelativeResize="0"/>
          <p:nvPr/>
        </p:nvPicPr>
        <p:blipFill rotWithShape="1">
          <a:blip r:embed="rId3">
            <a:alphaModFix/>
          </a:blip>
          <a:srcRect b="0" l="0" r="0" t="0"/>
          <a:stretch/>
        </p:blipFill>
        <p:spPr>
          <a:xfrm>
            <a:off x="10962025" y="1003350"/>
            <a:ext cx="950750" cy="14283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1e5058ffda2_0_12"/>
          <p:cNvSpPr txBox="1"/>
          <p:nvPr>
            <p:ph type="title"/>
          </p:nvPr>
        </p:nvSpPr>
        <p:spPr>
          <a:xfrm>
            <a:off x="838200" y="121550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Očekivanja</a:t>
            </a:r>
            <a:endParaRPr sz="4000">
              <a:latin typeface="Comfortaa"/>
              <a:ea typeface="Comfortaa"/>
              <a:cs typeface="Comfortaa"/>
              <a:sym typeface="Comfortaa"/>
            </a:endParaRPr>
          </a:p>
        </p:txBody>
      </p:sp>
      <p:sp>
        <p:nvSpPr>
          <p:cNvPr id="106" name="Google Shape;106;g1e5058ffda2_0_12"/>
          <p:cNvSpPr txBox="1"/>
          <p:nvPr>
            <p:ph idx="1" type="body"/>
          </p:nvPr>
        </p:nvSpPr>
        <p:spPr>
          <a:xfrm>
            <a:off x="471925" y="2021075"/>
            <a:ext cx="112875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Poštovanje živih bića: </a:t>
            </a:r>
            <a:r>
              <a:rPr lang="en-US" sz="2500">
                <a:latin typeface="Comfortaa"/>
                <a:ea typeface="Comfortaa"/>
                <a:cs typeface="Comfortaa"/>
                <a:sym typeface="Comfortaa"/>
              </a:rPr>
              <a:t>Rad sa živim bićima, čak i za hranu, podrazumeva najveće poštovanje prema njima. Morate poštovati dobrostanje i integritet svih ljudi i životinja sa kojima radite.</a:t>
            </a:r>
            <a:endParaRPr sz="2500">
              <a:latin typeface="Comfortaa"/>
              <a:ea typeface="Comfortaa"/>
              <a:cs typeface="Comfortaa"/>
              <a:sym typeface="Comfortaa"/>
            </a:endParaRPr>
          </a:p>
        </p:txBody>
      </p:sp>
      <p:pic>
        <p:nvPicPr>
          <p:cNvPr id="107" name="Google Shape;107;g1e5058ffda2_0_12"/>
          <p:cNvPicPr preferRelativeResize="0"/>
          <p:nvPr/>
        </p:nvPicPr>
        <p:blipFill rotWithShape="1">
          <a:blip r:embed="rId3">
            <a:alphaModFix/>
          </a:blip>
          <a:srcRect b="0" l="0" r="0" t="0"/>
          <a:stretch/>
        </p:blipFill>
        <p:spPr>
          <a:xfrm>
            <a:off x="-82800" y="3676000"/>
            <a:ext cx="12274800" cy="318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1e5058ffda2_0_18"/>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Očekivanja</a:t>
            </a:r>
            <a:endParaRPr sz="4000">
              <a:latin typeface="Comfortaa"/>
              <a:ea typeface="Comfortaa"/>
              <a:cs typeface="Comfortaa"/>
              <a:sym typeface="Comfortaa"/>
            </a:endParaRPr>
          </a:p>
        </p:txBody>
      </p:sp>
      <p:sp>
        <p:nvSpPr>
          <p:cNvPr id="114" name="Google Shape;114;g1e5058ffda2_0_18"/>
          <p:cNvSpPr txBox="1"/>
          <p:nvPr>
            <p:ph idx="1" type="body"/>
          </p:nvPr>
        </p:nvSpPr>
        <p:spPr>
          <a:xfrm>
            <a:off x="389125" y="2098275"/>
            <a:ext cx="112419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Izražavanje: </a:t>
            </a:r>
            <a:r>
              <a:rPr lang="en-US" sz="2500">
                <a:latin typeface="Comfortaa"/>
                <a:ea typeface="Comfortaa"/>
                <a:cs typeface="Comfortaa"/>
                <a:sym typeface="Comfortaa"/>
              </a:rPr>
              <a:t>Kao što je ranije navedeno, od vas se očekuje profesionalan stav, pa se izražavajte:</a:t>
            </a:r>
            <a:endParaRPr sz="2500">
              <a:latin typeface="Comfortaa"/>
              <a:ea typeface="Comfortaa"/>
              <a:cs typeface="Comfortaa"/>
              <a:sym typeface="Comfortaa"/>
            </a:endParaRPr>
          </a:p>
          <a:p>
            <a:pPr indent="-228600" lvl="0" marL="457200" rtl="0" algn="l">
              <a:lnSpc>
                <a:spcPct val="90000"/>
              </a:lnSpc>
              <a:spcBef>
                <a:spcPts val="1000"/>
              </a:spcBef>
              <a:spcAft>
                <a:spcPts val="0"/>
              </a:spcAft>
              <a:buSzPts val="2500"/>
              <a:buFont typeface="Comfortaa"/>
              <a:buNone/>
            </a:pPr>
            <a:r>
              <a:t/>
            </a:r>
            <a:endParaRPr sz="2500">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sz="2500">
                <a:solidFill>
                  <a:schemeClr val="accent1"/>
                </a:solidFill>
                <a:latin typeface="Comfortaa"/>
                <a:ea typeface="Comfortaa"/>
                <a:cs typeface="Comfortaa"/>
                <a:sym typeface="Comfortaa"/>
              </a:rPr>
              <a:t>kada su vam uputstva jasna</a:t>
            </a:r>
            <a:endParaRPr sz="2500">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sz="2500">
                <a:solidFill>
                  <a:schemeClr val="accent1"/>
                </a:solidFill>
                <a:latin typeface="Comfortaa"/>
                <a:ea typeface="Comfortaa"/>
                <a:cs typeface="Comfortaa"/>
                <a:sym typeface="Comfortaa"/>
              </a:rPr>
              <a:t>kada nešto morate ponoviti</a:t>
            </a:r>
            <a:endParaRPr sz="2500">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sz="2500">
                <a:solidFill>
                  <a:schemeClr val="accent1"/>
                </a:solidFill>
                <a:latin typeface="Comfortaa"/>
                <a:ea typeface="Comfortaa"/>
                <a:cs typeface="Comfortaa"/>
                <a:sym typeface="Comfortaa"/>
              </a:rPr>
              <a:t>ako se plašite da nešto uradite</a:t>
            </a:r>
            <a:endParaRPr sz="2500">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sz="2500">
                <a:solidFill>
                  <a:schemeClr val="accent1"/>
                </a:solidFill>
                <a:latin typeface="Comfortaa"/>
                <a:ea typeface="Comfortaa"/>
                <a:cs typeface="Comfortaa"/>
                <a:sym typeface="Comfortaa"/>
              </a:rPr>
              <a:t>ako se ne osećate dobro</a:t>
            </a:r>
            <a:endParaRPr sz="2500">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sz="2500">
                <a:solidFill>
                  <a:schemeClr val="accent1"/>
                </a:solidFill>
                <a:latin typeface="Comfortaa"/>
                <a:ea typeface="Comfortaa"/>
                <a:cs typeface="Comfortaa"/>
                <a:sym typeface="Comfortaa"/>
              </a:rPr>
              <a:t>ako želite da naučite više ili imate posebnu želju,</a:t>
            </a:r>
            <a:endParaRPr sz="2500">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sz="2500">
                <a:solidFill>
                  <a:schemeClr val="accent1"/>
                </a:solidFill>
                <a:latin typeface="Comfortaa"/>
                <a:ea typeface="Comfortaa"/>
                <a:cs typeface="Comfortaa"/>
                <a:sym typeface="Comfortaa"/>
              </a:rPr>
              <a:t>ako imate fizičku slabost,</a:t>
            </a:r>
            <a:endParaRPr sz="2500">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chemeClr val="accent1"/>
              </a:buClr>
              <a:buSzPts val="2500"/>
              <a:buFont typeface="Comfortaa"/>
              <a:buChar char="➢"/>
            </a:pPr>
            <a:r>
              <a:rPr lang="en-US">
                <a:solidFill>
                  <a:schemeClr val="accent1"/>
                </a:solidFill>
                <a:latin typeface="Comfortaa"/>
                <a:ea typeface="Comfortaa"/>
                <a:cs typeface="Comfortaa"/>
                <a:sym typeface="Comfortaa"/>
              </a:rPr>
              <a:t>…</a:t>
            </a:r>
            <a:endParaRPr>
              <a:solidFill>
                <a:schemeClr val="accent1"/>
              </a:solidFill>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Budite jasni kako bi vaš mentor mogao prilagoditi svoja očekivanja vašim sposobnostima i željama.</a:t>
            </a:r>
            <a:endParaRPr sz="2500">
              <a:solidFill>
                <a:schemeClr val="accent1"/>
              </a:solidFill>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25aa3f658be_0_0"/>
          <p:cNvSpPr txBox="1"/>
          <p:nvPr>
            <p:ph type="title"/>
          </p:nvPr>
        </p:nvSpPr>
        <p:spPr>
          <a:xfrm>
            <a:off x="838200" y="130460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rial"/>
              <a:buNone/>
            </a:pPr>
            <a:r>
              <a:rPr lang="en-US" sz="4000">
                <a:latin typeface="Comfortaa"/>
                <a:ea typeface="Comfortaa"/>
                <a:cs typeface="Comfortaa"/>
                <a:sym typeface="Comfortaa"/>
              </a:rPr>
              <a:t>Pravila bezbednosti</a:t>
            </a:r>
            <a:endParaRPr sz="4000">
              <a:latin typeface="Comfortaa"/>
              <a:ea typeface="Comfortaa"/>
              <a:cs typeface="Comfortaa"/>
              <a:sym typeface="Comfortaa"/>
            </a:endParaRPr>
          </a:p>
        </p:txBody>
      </p:sp>
      <p:sp>
        <p:nvSpPr>
          <p:cNvPr id="121" name="Google Shape;121;g25aa3f658be_0_0"/>
          <p:cNvSpPr txBox="1"/>
          <p:nvPr>
            <p:ph idx="1" type="body"/>
          </p:nvPr>
        </p:nvSpPr>
        <p:spPr>
          <a:xfrm>
            <a:off x="438450" y="2126175"/>
            <a:ext cx="11315100" cy="4003800"/>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1000"/>
              </a:spcBef>
              <a:spcAft>
                <a:spcPts val="0"/>
              </a:spcAft>
              <a:buClr>
                <a:schemeClr val="dk1"/>
              </a:buClr>
              <a:buSzPts val="1100"/>
              <a:buNone/>
            </a:pPr>
            <a:r>
              <a:rPr b="1" lang="en-US" sz="2500">
                <a:latin typeface="Comfortaa"/>
                <a:ea typeface="Comfortaa"/>
                <a:cs typeface="Comfortaa"/>
                <a:sym typeface="Comfortaa"/>
              </a:rPr>
              <a:t>Poštujte pravila bezbednosti: </a:t>
            </a:r>
            <a:r>
              <a:rPr lang="en-US" sz="2500">
                <a:latin typeface="Comfortaa"/>
                <a:ea typeface="Comfortaa"/>
                <a:cs typeface="Comfortaa"/>
                <a:sym typeface="Comfortaa"/>
              </a:rPr>
              <a:t>poljoprivredno okruženje može biti opasno i sklono nesrećama. Kada ste početnik, vaša pažnja je opterećena svim što treba da razumete i naučite, što vas čini umornijim, manje pažljivim i manje svesnim rizika.</a:t>
            </a:r>
            <a:endParaRPr sz="2500">
              <a:latin typeface="Comfortaa"/>
              <a:ea typeface="Comfortaa"/>
              <a:cs typeface="Comfortaa"/>
              <a:sym typeface="Comfortaa"/>
            </a:endParaRPr>
          </a:p>
          <a:p>
            <a:pPr indent="0" lvl="0" marL="457200" rtl="0" algn="l">
              <a:lnSpc>
                <a:spcPct val="90000"/>
              </a:lnSpc>
              <a:spcBef>
                <a:spcPts val="1000"/>
              </a:spcBef>
              <a:spcAft>
                <a:spcPts val="0"/>
              </a:spcAft>
              <a:buClr>
                <a:schemeClr val="dk1"/>
              </a:buClr>
              <a:buSzPts val="1100"/>
              <a:buNone/>
            </a:pPr>
            <a:r>
              <a:rPr lang="en-US" sz="2500">
                <a:latin typeface="Comfortaa"/>
                <a:ea typeface="Comfortaa"/>
                <a:cs typeface="Comfortaa"/>
                <a:sym typeface="Comfortaa"/>
              </a:rPr>
              <a:t>Zbog toga je još važnije da obraćate pažnju na svoje okruženje i na pravila bezbednosti. Morate ih primenjivati dosledno. Da biste to uradili, pored dobijenih uputstava, svaka kompanija ima </a:t>
            </a:r>
            <a:r>
              <a:rPr b="1" lang="en-US" sz="2500">
                <a:latin typeface="Comfortaa"/>
                <a:ea typeface="Comfortaa"/>
                <a:cs typeface="Comfortaa"/>
                <a:sym typeface="Comfortaa"/>
              </a:rPr>
              <a:t>DUERP</a:t>
            </a:r>
            <a:r>
              <a:rPr lang="en-US" sz="2500">
                <a:latin typeface="Comfortaa"/>
                <a:ea typeface="Comfortaa"/>
                <a:cs typeface="Comfortaa"/>
                <a:sym typeface="Comfortaa"/>
              </a:rPr>
              <a:t> (Jedinstveni dokument za procenu profesionalnih rizika), koji je dostupan zaposlenima.</a:t>
            </a:r>
            <a:endParaRPr b="1" sz="2500">
              <a:latin typeface="Comfortaa"/>
              <a:ea typeface="Comfortaa"/>
              <a:cs typeface="Comfortaa"/>
              <a:sym typeface="Com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25aa3f658be_0_13"/>
          <p:cNvSpPr txBox="1"/>
          <p:nvPr>
            <p:ph idx="1" type="body"/>
          </p:nvPr>
        </p:nvSpPr>
        <p:spPr>
          <a:xfrm>
            <a:off x="635400" y="2489725"/>
            <a:ext cx="109212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DUERP</a:t>
            </a:r>
            <a:r>
              <a:rPr lang="en-US" sz="2500">
                <a:latin typeface="Comfortaa"/>
                <a:ea typeface="Comfortaa"/>
                <a:cs typeface="Comfortaa"/>
                <a:sym typeface="Comfortaa"/>
              </a:rPr>
              <a:t>: obavezan u svim kompanijama koje imaju najmanje jednog zaposlenog, ovaj dokument rezimira zdravstvene i bezbednosne rizike kojima zaposleni mogu biti izloženi. Sadrži:</a:t>
            </a:r>
            <a:endParaRPr sz="2500">
              <a:highlight>
                <a:schemeClr val="lt1"/>
              </a:highlight>
              <a:latin typeface="Comfortaa"/>
              <a:ea typeface="Comfortaa"/>
              <a:cs typeface="Comfortaa"/>
              <a:sym typeface="Comfortaa"/>
            </a:endParaRPr>
          </a:p>
          <a:p>
            <a:pPr indent="-387350" lvl="1" marL="914400" rtl="0" algn="l">
              <a:lnSpc>
                <a:spcPct val="115000"/>
              </a:lnSpc>
              <a:spcBef>
                <a:spcPts val="0"/>
              </a:spcBef>
              <a:spcAft>
                <a:spcPts val="0"/>
              </a:spcAft>
              <a:buClr>
                <a:schemeClr val="accent1"/>
              </a:buClr>
              <a:buSzPts val="2500"/>
              <a:buChar char="➢"/>
            </a:pPr>
            <a:r>
              <a:rPr lang="en-US" sz="2500">
                <a:solidFill>
                  <a:schemeClr val="accent1"/>
                </a:solidFill>
                <a:latin typeface="Comfortaa"/>
                <a:ea typeface="Comfortaa"/>
                <a:cs typeface="Comfortaa"/>
                <a:sym typeface="Comfortaa"/>
              </a:rPr>
              <a:t>Pregled opasnosti i rezultate procene rizika identifikovanih u kompaniji</a:t>
            </a:r>
            <a:r>
              <a:rPr lang="en-US" sz="2500">
                <a:solidFill>
                  <a:schemeClr val="accent1"/>
                </a:solidFill>
                <a:highlight>
                  <a:srgbClr val="FFFFFF"/>
                </a:highlight>
                <a:latin typeface="Comfortaa"/>
                <a:ea typeface="Comfortaa"/>
                <a:cs typeface="Comfortaa"/>
                <a:sym typeface="Comfortaa"/>
              </a:rPr>
              <a:t>.</a:t>
            </a:r>
            <a:endParaRPr sz="2500">
              <a:solidFill>
                <a:schemeClr val="accent1"/>
              </a:solidFill>
              <a:highlight>
                <a:srgbClr val="FFFFFF"/>
              </a:highlight>
              <a:latin typeface="Comfortaa"/>
              <a:ea typeface="Comfortaa"/>
              <a:cs typeface="Comfortaa"/>
              <a:sym typeface="Comfortaa"/>
            </a:endParaRPr>
          </a:p>
          <a:p>
            <a:pPr indent="-387350" lvl="1" marL="914400" rtl="0" algn="l">
              <a:lnSpc>
                <a:spcPct val="115000"/>
              </a:lnSpc>
              <a:spcBef>
                <a:spcPts val="0"/>
              </a:spcBef>
              <a:spcAft>
                <a:spcPts val="0"/>
              </a:spcAft>
              <a:buClr>
                <a:schemeClr val="accent1"/>
              </a:buClr>
              <a:buSzPts val="2500"/>
              <a:buChar char="➢"/>
            </a:pPr>
            <a:r>
              <a:rPr lang="en-US" sz="2500">
                <a:solidFill>
                  <a:schemeClr val="accent1"/>
                </a:solidFill>
                <a:latin typeface="Comfortaa"/>
                <a:ea typeface="Comfortaa"/>
                <a:cs typeface="Comfortaa"/>
                <a:sym typeface="Comfortaa"/>
              </a:rPr>
              <a:t>Listu akcija za prevenciju rizika i zaštitu zaposlenih</a:t>
            </a:r>
            <a:r>
              <a:rPr b="1" lang="en-US" sz="2500">
                <a:solidFill>
                  <a:schemeClr val="accent1"/>
                </a:solidFill>
                <a:highlight>
                  <a:srgbClr val="FFFFFF"/>
                </a:highlight>
                <a:latin typeface="Comfortaa"/>
                <a:ea typeface="Comfortaa"/>
                <a:cs typeface="Comfortaa"/>
                <a:sym typeface="Comfortaa"/>
              </a:rPr>
              <a:t>.</a:t>
            </a:r>
            <a:endParaRPr b="1" sz="2500">
              <a:solidFill>
                <a:schemeClr val="accent1"/>
              </a:solidFill>
              <a:highlight>
                <a:srgbClr val="FFFFFF"/>
              </a:highlight>
              <a:latin typeface="Comfortaa"/>
              <a:ea typeface="Comfortaa"/>
              <a:cs typeface="Comfortaa"/>
              <a:sym typeface="Comfortaa"/>
            </a:endParaRPr>
          </a:p>
          <a:p>
            <a:pPr indent="0" lvl="0" marL="914400" rtl="0" algn="l">
              <a:lnSpc>
                <a:spcPct val="115000"/>
              </a:lnSpc>
              <a:spcBef>
                <a:spcPts val="0"/>
              </a:spcBef>
              <a:spcAft>
                <a:spcPts val="0"/>
              </a:spcAft>
              <a:buSzPts val="2800"/>
              <a:buNone/>
            </a:pPr>
            <a:r>
              <a:t/>
            </a:r>
            <a:endParaRPr b="1" sz="2500">
              <a:highlight>
                <a:srgbClr val="FFFFFF"/>
              </a:highlight>
              <a:latin typeface="Comfortaa"/>
              <a:ea typeface="Comfortaa"/>
              <a:cs typeface="Comfortaa"/>
              <a:sym typeface="Comfortaa"/>
            </a:endParaRPr>
          </a:p>
          <a:p>
            <a:pPr indent="0" lvl="0" marL="0" rtl="0" algn="l">
              <a:lnSpc>
                <a:spcPct val="115000"/>
              </a:lnSpc>
              <a:spcBef>
                <a:spcPts val="0"/>
              </a:spcBef>
              <a:spcAft>
                <a:spcPts val="0"/>
              </a:spcAft>
              <a:buSzPts val="2800"/>
              <a:buNone/>
            </a:pPr>
            <a:r>
              <a:rPr lang="en-US" sz="2500">
                <a:latin typeface="Comfortaa"/>
                <a:ea typeface="Comfortaa"/>
                <a:cs typeface="Comfortaa"/>
                <a:sym typeface="Comfortaa"/>
              </a:rPr>
              <a:t>Poslodavac je obavezan da ga istakne i učini dostupnim zaposlenima</a:t>
            </a:r>
            <a:r>
              <a:rPr lang="en-US" sz="2500">
                <a:highlight>
                  <a:srgbClr val="FFFFFF"/>
                </a:highlight>
                <a:latin typeface="Comfortaa"/>
                <a:ea typeface="Comfortaa"/>
                <a:cs typeface="Comfortaa"/>
                <a:sym typeface="Comfortaa"/>
              </a:rPr>
              <a:t>.</a:t>
            </a:r>
            <a:endParaRPr sz="2500">
              <a:highlight>
                <a:srgbClr val="FFFFFF"/>
              </a:highlight>
              <a:latin typeface="Comfortaa"/>
              <a:ea typeface="Comfortaa"/>
              <a:cs typeface="Comfortaa"/>
              <a:sym typeface="Comfortaa"/>
            </a:endParaRPr>
          </a:p>
          <a:p>
            <a:pPr indent="0" lvl="0" marL="914400" rtl="0" algn="l">
              <a:lnSpc>
                <a:spcPct val="90000"/>
              </a:lnSpc>
              <a:spcBef>
                <a:spcPts val="1000"/>
              </a:spcBef>
              <a:spcAft>
                <a:spcPts val="0"/>
              </a:spcAft>
              <a:buSzPts val="2800"/>
              <a:buNone/>
            </a:pPr>
            <a:r>
              <a:t/>
            </a:r>
            <a:endParaRPr>
              <a:highlight>
                <a:schemeClr val="lt1"/>
              </a:highlight>
              <a:latin typeface="Comfortaa"/>
              <a:ea typeface="Comfortaa"/>
              <a:cs typeface="Comfortaa"/>
              <a:sym typeface="Comfortaa"/>
            </a:endParaRPr>
          </a:p>
        </p:txBody>
      </p:sp>
      <p:sp>
        <p:nvSpPr>
          <p:cNvPr id="128" name="Google Shape;128;g25aa3f658be_0_13"/>
          <p:cNvSpPr txBox="1"/>
          <p:nvPr>
            <p:ph type="title"/>
          </p:nvPr>
        </p:nvSpPr>
        <p:spPr>
          <a:xfrm>
            <a:off x="838200" y="13672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None/>
            </a:pPr>
            <a:r>
              <a:rPr lang="en-US" sz="4000">
                <a:latin typeface="Comfortaa"/>
                <a:ea typeface="Comfortaa"/>
                <a:cs typeface="Comfortaa"/>
                <a:sym typeface="Comfortaa"/>
              </a:rPr>
              <a:t>Pravila bezbednosti</a:t>
            </a:r>
            <a:endParaRPr sz="4000">
              <a:latin typeface="Comfortaa"/>
              <a:ea typeface="Comfortaa"/>
              <a:cs typeface="Comfortaa"/>
              <a:sym typeface="Comfortaa"/>
            </a:endParaRPr>
          </a:p>
        </p:txBody>
      </p:sp>
      <p:pic>
        <p:nvPicPr>
          <p:cNvPr id="129" name="Google Shape;129;g25aa3f658be_0_13"/>
          <p:cNvPicPr preferRelativeResize="0"/>
          <p:nvPr/>
        </p:nvPicPr>
        <p:blipFill rotWithShape="1">
          <a:blip r:embed="rId3">
            <a:alphaModFix/>
          </a:blip>
          <a:srcRect b="0" l="0" r="0" t="0"/>
          <a:stretch/>
        </p:blipFill>
        <p:spPr>
          <a:xfrm>
            <a:off x="9983474" y="885500"/>
            <a:ext cx="1486125" cy="1309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25aa3f658be_0_29"/>
          <p:cNvSpPr txBox="1"/>
          <p:nvPr>
            <p:ph type="title"/>
          </p:nvPr>
        </p:nvSpPr>
        <p:spPr>
          <a:xfrm>
            <a:off x="838200" y="107213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None/>
            </a:pPr>
            <a:r>
              <a:rPr lang="en-US" sz="4000">
                <a:latin typeface="Comfortaa"/>
                <a:ea typeface="Comfortaa"/>
                <a:cs typeface="Comfortaa"/>
                <a:sym typeface="Comfortaa"/>
              </a:rPr>
              <a:t>Pravila bezbednosti</a:t>
            </a:r>
            <a:endParaRPr sz="4000">
              <a:latin typeface="Comfortaa"/>
              <a:ea typeface="Comfortaa"/>
              <a:cs typeface="Comfortaa"/>
              <a:sym typeface="Comfortaa"/>
            </a:endParaRPr>
          </a:p>
        </p:txBody>
      </p:sp>
      <p:sp>
        <p:nvSpPr>
          <p:cNvPr id="136" name="Google Shape;136;g25aa3f658be_0_29"/>
          <p:cNvSpPr txBox="1"/>
          <p:nvPr>
            <p:ph idx="1" type="body"/>
          </p:nvPr>
        </p:nvSpPr>
        <p:spPr>
          <a:xfrm>
            <a:off x="-29850" y="1901200"/>
            <a:ext cx="122517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lang="en-US" sz="2400">
                <a:latin typeface="Comfortaa"/>
                <a:ea typeface="Comfortaa"/>
                <a:cs typeface="Comfortaa"/>
                <a:sym typeface="Comfortaa"/>
              </a:rPr>
              <a:t>Svest o opasnostima i njihovo poštovanje: upravo smo spomenuli DUERP, ali šta mislite, koji su rizici u poljoprivredi?</a:t>
            </a:r>
            <a:endParaRPr sz="2400">
              <a:latin typeface="Comfortaa"/>
              <a:ea typeface="Comfortaa"/>
              <a:cs typeface="Comfortaa"/>
              <a:sym typeface="Comfortaa"/>
            </a:endParaRPr>
          </a:p>
          <a:p>
            <a:pPr indent="-387350" lvl="1" marL="914400" rtl="0" algn="l">
              <a:lnSpc>
                <a:spcPct val="90000"/>
              </a:lnSpc>
              <a:spcBef>
                <a:spcPts val="0"/>
              </a:spcBef>
              <a:spcAft>
                <a:spcPts val="0"/>
              </a:spcAft>
              <a:buClr>
                <a:srgbClr val="0C343D"/>
              </a:buClr>
              <a:buSzPts val="2500"/>
              <a:buFont typeface="Comfortaa"/>
              <a:buChar char="➢"/>
            </a:pPr>
            <a:r>
              <a:rPr b="1" lang="en-US">
                <a:solidFill>
                  <a:schemeClr val="accent1"/>
                </a:solidFill>
                <a:latin typeface="Comfortaa"/>
                <a:ea typeface="Comfortaa"/>
                <a:cs typeface="Comfortaa"/>
                <a:sym typeface="Comfortaa"/>
              </a:rPr>
              <a:t>Mehanički</a:t>
            </a:r>
            <a:r>
              <a:rPr lang="en-US">
                <a:solidFill>
                  <a:schemeClr val="accent1"/>
                </a:solidFill>
                <a:latin typeface="Comfortaa"/>
                <a:ea typeface="Comfortaa"/>
                <a:cs typeface="Comfortaa"/>
                <a:sym typeface="Comfortaa"/>
              </a:rPr>
              <a:t>: još uvek postoji previše nesreća povezanih s poljoprivrednim mašinama. </a:t>
            </a:r>
            <a:endParaRPr>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rgbClr val="0C343D"/>
              </a:buClr>
              <a:buSzPts val="2500"/>
              <a:buFont typeface="Comfortaa"/>
              <a:buChar char="➢"/>
            </a:pPr>
            <a:r>
              <a:rPr b="1" lang="en-US">
                <a:solidFill>
                  <a:schemeClr val="accent1"/>
                </a:solidFill>
                <a:latin typeface="Comfortaa"/>
                <a:ea typeface="Comfortaa"/>
                <a:cs typeface="Comfortaa"/>
                <a:sym typeface="Comfortaa"/>
              </a:rPr>
              <a:t>Fizički</a:t>
            </a:r>
            <a:r>
              <a:rPr lang="en-US">
                <a:solidFill>
                  <a:schemeClr val="accent1"/>
                </a:solidFill>
                <a:latin typeface="Comfortaa"/>
                <a:ea typeface="Comfortaa"/>
                <a:cs typeface="Comfortaa"/>
                <a:sym typeface="Comfortaa"/>
              </a:rPr>
              <a:t>: nošenje teškog tereta, životinja koja zgazi nogu, posekotina ruke nožem prilikom otvaranja vreće, itd.</a:t>
            </a:r>
            <a:endParaRPr>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rgbClr val="0C343D"/>
              </a:buClr>
              <a:buSzPts val="2500"/>
              <a:buFont typeface="Comfortaa"/>
              <a:buChar char="➢"/>
            </a:pPr>
            <a:r>
              <a:rPr b="1" lang="en-US">
                <a:solidFill>
                  <a:schemeClr val="accent1"/>
                </a:solidFill>
                <a:latin typeface="Comfortaa"/>
                <a:ea typeface="Comfortaa"/>
                <a:cs typeface="Comfortaa"/>
                <a:sym typeface="Comfortaa"/>
              </a:rPr>
              <a:t>Hemijski</a:t>
            </a:r>
            <a:r>
              <a:rPr lang="en-US">
                <a:solidFill>
                  <a:schemeClr val="accent1"/>
                </a:solidFill>
                <a:latin typeface="Comfortaa"/>
                <a:ea typeface="Comfortaa"/>
                <a:cs typeface="Comfortaa"/>
                <a:sym typeface="Comfortaa"/>
              </a:rPr>
              <a:t>: upotreba fitosanitarnih proizvoda zabranjena je bez odgovarajuće diplome (npr. certifikat "certiphyto"), a njihovo skladištenje i upotreba predstavljaju veliki rizik i strogo su regulisani. Isto važi i za lekove. Sredstva za čišćenje takođe predstavljaju opasnost, pa se moraju striktno poštovati mere opreza pri njihovoj upotrebi.</a:t>
            </a:r>
            <a:endParaRPr>
              <a:solidFill>
                <a:schemeClr val="accent1"/>
              </a:solidFill>
              <a:latin typeface="Comfortaa"/>
              <a:ea typeface="Comfortaa"/>
              <a:cs typeface="Comfortaa"/>
              <a:sym typeface="Comfortaa"/>
            </a:endParaRPr>
          </a:p>
          <a:p>
            <a:pPr indent="-387350" lvl="1" marL="914400" rtl="0" algn="l">
              <a:lnSpc>
                <a:spcPct val="90000"/>
              </a:lnSpc>
              <a:spcBef>
                <a:spcPts val="0"/>
              </a:spcBef>
              <a:spcAft>
                <a:spcPts val="0"/>
              </a:spcAft>
              <a:buClr>
                <a:srgbClr val="0C343D"/>
              </a:buClr>
              <a:buSzPts val="2500"/>
              <a:buFont typeface="Comfortaa"/>
              <a:buChar char="➢"/>
            </a:pPr>
            <a:r>
              <a:rPr b="1" lang="en-US">
                <a:solidFill>
                  <a:schemeClr val="accent1"/>
                </a:solidFill>
                <a:latin typeface="Comfortaa"/>
                <a:ea typeface="Comfortaa"/>
                <a:cs typeface="Comfortaa"/>
                <a:sym typeface="Comfortaa"/>
              </a:rPr>
              <a:t>Mikrobiološki</a:t>
            </a:r>
            <a:r>
              <a:rPr lang="en-US">
                <a:solidFill>
                  <a:schemeClr val="accent1"/>
                </a:solidFill>
                <a:latin typeface="Comfortaa"/>
                <a:ea typeface="Comfortaa"/>
                <a:cs typeface="Comfortaa"/>
                <a:sym typeface="Comfortaa"/>
              </a:rPr>
              <a:t>: zoonoze su bolesti koje se mogu preneti sa životinja na ljude. One su pod strogim nadzorom zdravstvenih vlasti.</a:t>
            </a:r>
            <a:endParaRPr>
              <a:solidFill>
                <a:schemeClr val="accent1"/>
              </a:solidFill>
              <a:latin typeface="Comfortaa"/>
              <a:ea typeface="Comfortaa"/>
              <a:cs typeface="Comfortaa"/>
              <a:sym typeface="Comfortaa"/>
            </a:endParaRPr>
          </a:p>
          <a:p>
            <a:pPr indent="0" lvl="0" marL="914400" rtl="0" algn="l">
              <a:lnSpc>
                <a:spcPct val="90000"/>
              </a:lnSpc>
              <a:spcBef>
                <a:spcPts val="0"/>
              </a:spcBef>
              <a:spcAft>
                <a:spcPts val="0"/>
              </a:spcAft>
              <a:buSzPts val="2800"/>
              <a:buNone/>
            </a:pPr>
            <a:r>
              <a:t/>
            </a:r>
            <a:endParaRPr b="1" sz="2500">
              <a:solidFill>
                <a:srgbClr val="0C343D"/>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5aa3f658be_0_7"/>
          <p:cNvSpPr txBox="1"/>
          <p:nvPr>
            <p:ph type="title"/>
          </p:nvPr>
        </p:nvSpPr>
        <p:spPr>
          <a:xfrm>
            <a:off x="838200" y="1412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None/>
            </a:pPr>
            <a:r>
              <a:rPr lang="en-US" sz="4000">
                <a:latin typeface="Comfortaa"/>
                <a:ea typeface="Comfortaa"/>
                <a:cs typeface="Comfortaa"/>
                <a:sym typeface="Comfortaa"/>
              </a:rPr>
              <a:t>Pravila bezbednosti</a:t>
            </a:r>
            <a:endParaRPr sz="4000">
              <a:latin typeface="Comfortaa"/>
              <a:ea typeface="Comfortaa"/>
              <a:cs typeface="Comfortaa"/>
              <a:sym typeface="Comfortaa"/>
            </a:endParaRPr>
          </a:p>
        </p:txBody>
      </p:sp>
      <p:sp>
        <p:nvSpPr>
          <p:cNvPr id="143" name="Google Shape;143;g25aa3f658be_0_7"/>
          <p:cNvSpPr txBox="1"/>
          <p:nvPr>
            <p:ph idx="1" type="body"/>
          </p:nvPr>
        </p:nvSpPr>
        <p:spPr>
          <a:xfrm>
            <a:off x="732000" y="2336450"/>
            <a:ext cx="10728000" cy="42300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lang="en-US" sz="2500">
                <a:latin typeface="Comfortaa"/>
                <a:ea typeface="Comfortaa"/>
                <a:cs typeface="Comfortaa"/>
                <a:sym typeface="Comfortaa"/>
              </a:rPr>
              <a:t>Uvek nosite Ličnu zaštitnu opremu (LZO): LZO označava ličnu zaštitnu opremu. U poljoprivredi to uključuje:</a:t>
            </a:r>
            <a:endParaRPr sz="2500">
              <a:latin typeface="Comfortaa"/>
              <a:ea typeface="Comfortaa"/>
              <a:cs typeface="Comfortaa"/>
              <a:sym typeface="Comfortaa"/>
            </a:endParaRPr>
          </a:p>
          <a:p>
            <a:pPr indent="-387350" lvl="1" marL="914400" rtl="0" algn="l">
              <a:lnSpc>
                <a:spcPct val="90000"/>
              </a:lnSpc>
              <a:spcBef>
                <a:spcPts val="0"/>
              </a:spcBef>
              <a:spcAft>
                <a:spcPts val="0"/>
              </a:spcAft>
              <a:buClr>
                <a:srgbClr val="000000"/>
              </a:buClr>
              <a:buSzPts val="2500"/>
              <a:buFont typeface="Comfortaa"/>
              <a:buChar char="➢"/>
            </a:pPr>
            <a:r>
              <a:rPr lang="en-US" sz="2500">
                <a:solidFill>
                  <a:srgbClr val="000000"/>
                </a:solidFill>
                <a:latin typeface="Comfortaa"/>
                <a:ea typeface="Comfortaa"/>
                <a:cs typeface="Comfortaa"/>
                <a:sym typeface="Comfortaa"/>
              </a:rPr>
              <a:t>Zaštitne cipele ili čizme.</a:t>
            </a:r>
            <a:endParaRPr sz="2500">
              <a:solidFill>
                <a:srgbClr val="000000"/>
              </a:solidFill>
              <a:latin typeface="Comfortaa"/>
              <a:ea typeface="Comfortaa"/>
              <a:cs typeface="Comfortaa"/>
              <a:sym typeface="Comfortaa"/>
            </a:endParaRPr>
          </a:p>
          <a:p>
            <a:pPr indent="-387350" lvl="1" marL="914400" rtl="0" algn="l">
              <a:lnSpc>
                <a:spcPct val="90000"/>
              </a:lnSpc>
              <a:spcBef>
                <a:spcPts val="0"/>
              </a:spcBef>
              <a:spcAft>
                <a:spcPts val="0"/>
              </a:spcAft>
              <a:buClr>
                <a:srgbClr val="000000"/>
              </a:buClr>
              <a:buSzPts val="2500"/>
              <a:buFont typeface="Comfortaa"/>
              <a:buChar char="➢"/>
            </a:pPr>
            <a:r>
              <a:rPr lang="en-US" sz="2500">
                <a:solidFill>
                  <a:srgbClr val="000000"/>
                </a:solidFill>
                <a:latin typeface="Comfortaa"/>
                <a:ea typeface="Comfortaa"/>
                <a:cs typeface="Comfortaa"/>
                <a:sym typeface="Comfortaa"/>
              </a:rPr>
              <a:t>Rukavice.</a:t>
            </a:r>
            <a:endParaRPr sz="2500">
              <a:solidFill>
                <a:srgbClr val="000000"/>
              </a:solidFill>
              <a:latin typeface="Comfortaa"/>
              <a:ea typeface="Comfortaa"/>
              <a:cs typeface="Comfortaa"/>
              <a:sym typeface="Comfortaa"/>
            </a:endParaRPr>
          </a:p>
          <a:p>
            <a:pPr indent="-387350" lvl="1" marL="914400" rtl="0" algn="l">
              <a:lnSpc>
                <a:spcPct val="90000"/>
              </a:lnSpc>
              <a:spcBef>
                <a:spcPts val="0"/>
              </a:spcBef>
              <a:spcAft>
                <a:spcPts val="0"/>
              </a:spcAft>
              <a:buClr>
                <a:srgbClr val="000000"/>
              </a:buClr>
              <a:buSzPts val="2500"/>
              <a:buFont typeface="Comfortaa"/>
              <a:buChar char="➢"/>
            </a:pPr>
            <a:r>
              <a:rPr lang="en-US" sz="2500">
                <a:solidFill>
                  <a:srgbClr val="000000"/>
                </a:solidFill>
                <a:latin typeface="Comfortaa"/>
                <a:ea typeface="Comfortaa"/>
                <a:cs typeface="Comfortaa"/>
                <a:sym typeface="Comfortaa"/>
              </a:rPr>
              <a:t>Kombinezon.</a:t>
            </a:r>
            <a:endParaRPr sz="2500">
              <a:solidFill>
                <a:srgbClr val="000000"/>
              </a:solidFill>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sz="2500">
              <a:latin typeface="Comfortaa"/>
              <a:ea typeface="Comfortaa"/>
              <a:cs typeface="Comfortaa"/>
              <a:sym typeface="Comfortaa"/>
            </a:endParaRPr>
          </a:p>
          <a:p>
            <a:pPr indent="-387350" lvl="0" marL="457200" rtl="0" algn="l">
              <a:lnSpc>
                <a:spcPct val="90000"/>
              </a:lnSpc>
              <a:spcBef>
                <a:spcPts val="1000"/>
              </a:spcBef>
              <a:spcAft>
                <a:spcPts val="0"/>
              </a:spcAft>
              <a:buSzPts val="2500"/>
              <a:buFont typeface="Comfortaa"/>
              <a:buChar char="❖"/>
            </a:pPr>
            <a:r>
              <a:rPr lang="en-US" sz="2500">
                <a:latin typeface="Comfortaa"/>
                <a:ea typeface="Comfortaa"/>
                <a:cs typeface="Comfortaa"/>
                <a:sym typeface="Comfortaa"/>
              </a:rPr>
              <a:t>Ne dirajte mašine bez dozvole: za rad na nekim mašinama potrebna je dozvola, lekarski pregled ili odobrenje za rad koje se izdaje nakon interne obuke.</a:t>
            </a:r>
            <a:endParaRPr sz="2500">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1e5058ffda2_0_24"/>
          <p:cNvSpPr txBox="1"/>
          <p:nvPr>
            <p:ph type="title"/>
          </p:nvPr>
        </p:nvSpPr>
        <p:spPr>
          <a:xfrm>
            <a:off x="896200" y="1441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Saveti</a:t>
            </a:r>
            <a:endParaRPr sz="4000">
              <a:latin typeface="Comfortaa"/>
              <a:ea typeface="Comfortaa"/>
              <a:cs typeface="Comfortaa"/>
              <a:sym typeface="Comfortaa"/>
            </a:endParaRPr>
          </a:p>
        </p:txBody>
      </p:sp>
      <p:sp>
        <p:nvSpPr>
          <p:cNvPr id="150" name="Google Shape;150;g1e5058ffda2_0_24"/>
          <p:cNvSpPr txBox="1"/>
          <p:nvPr>
            <p:ph idx="1" type="body"/>
          </p:nvPr>
        </p:nvSpPr>
        <p:spPr>
          <a:xfrm>
            <a:off x="1243350" y="2549700"/>
            <a:ext cx="97053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0"/>
              </a:spcBef>
              <a:spcAft>
                <a:spcPts val="0"/>
              </a:spcAft>
              <a:buSzPts val="2500"/>
              <a:buFont typeface="Comfortaa"/>
              <a:buChar char="❖"/>
            </a:pPr>
            <a:r>
              <a:rPr lang="en-US" sz="2500">
                <a:latin typeface="Comfortaa"/>
                <a:ea typeface="Comfortaa"/>
                <a:cs typeface="Comfortaa"/>
                <a:sym typeface="Comfortaa"/>
              </a:rPr>
              <a:t>Ljubaznost, poštovanje i dobrota</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lang="en-US" sz="2500">
                <a:latin typeface="Comfortaa"/>
                <a:ea typeface="Comfortaa"/>
                <a:cs typeface="Comfortaa"/>
                <a:sym typeface="Comfortaa"/>
              </a:rPr>
              <a:t>mala sveska + olovka</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lang="en-US" sz="2500">
                <a:latin typeface="Comfortaa"/>
                <a:ea typeface="Comfortaa"/>
                <a:cs typeface="Comfortaa"/>
                <a:sym typeface="Comfortaa"/>
              </a:rPr>
              <a:t>rezervna odeća</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lang="en-US" sz="2500">
                <a:latin typeface="Comfortaa"/>
                <a:ea typeface="Comfortaa"/>
                <a:cs typeface="Comfortaa"/>
                <a:sym typeface="Comfortaa"/>
              </a:rPr>
              <a:t>dobro se naspavajte</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lang="en-US" sz="2500">
                <a:latin typeface="Comfortaa"/>
                <a:ea typeface="Comfortaa"/>
                <a:cs typeface="Comfortaa"/>
                <a:sym typeface="Comfortaa"/>
              </a:rPr>
              <a:t>ručak + užine</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lang="en-US" sz="2500">
                <a:latin typeface="Comfortaa"/>
                <a:ea typeface="Comfortaa"/>
                <a:cs typeface="Comfortaa"/>
                <a:sym typeface="Comfortaa"/>
              </a:rPr>
              <a:t>bez telefona</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lang="en-US" sz="2500">
                <a:latin typeface="Comfortaa"/>
                <a:ea typeface="Comfortaa"/>
                <a:cs typeface="Comfortaa"/>
                <a:sym typeface="Comfortaa"/>
              </a:rPr>
              <a:t>bez deljenja slika ili video zapisa bez dozvole</a:t>
            </a:r>
            <a:endParaRPr/>
          </a:p>
          <a:p>
            <a:pPr indent="-387350" lvl="0" marL="457200" rtl="0" algn="l">
              <a:lnSpc>
                <a:spcPct val="90000"/>
              </a:lnSpc>
              <a:spcBef>
                <a:spcPts val="0"/>
              </a:spcBef>
              <a:spcAft>
                <a:spcPts val="0"/>
              </a:spcAft>
              <a:buSzPts val="2500"/>
              <a:buFont typeface="Comfortaa"/>
              <a:buChar char="❖"/>
            </a:pPr>
            <a:r>
              <a:rPr lang="en-US" sz="2500">
                <a:latin typeface="Comfortaa"/>
                <a:ea typeface="Comfortaa"/>
                <a:cs typeface="Comfortaa"/>
                <a:sym typeface="Comfortaa"/>
              </a:rPr>
              <a:t>vodite računa o sebi i drugima</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lang="en-US" sz="2500">
                <a:latin typeface="Comfortaa"/>
                <a:ea typeface="Comfortaa"/>
                <a:cs typeface="Comfortaa"/>
                <a:sym typeface="Comfortaa"/>
              </a:rPr>
              <a:t>postavljajte pitanja</a:t>
            </a:r>
            <a:endParaRPr sz="2500">
              <a:latin typeface="Comfortaa"/>
              <a:ea typeface="Comfortaa"/>
              <a:cs typeface="Comfortaa"/>
              <a:sym typeface="Comfortaa"/>
            </a:endParaRPr>
          </a:p>
          <a:p>
            <a:pPr indent="0" lvl="0" marL="457200" rtl="0" algn="l">
              <a:lnSpc>
                <a:spcPct val="90000"/>
              </a:lnSpc>
              <a:spcBef>
                <a:spcPts val="0"/>
              </a:spcBef>
              <a:spcAft>
                <a:spcPts val="0"/>
              </a:spcAft>
              <a:buSzPts val="2800"/>
              <a:buNone/>
            </a:pPr>
            <a:r>
              <a:t/>
            </a:r>
            <a:endParaRPr>
              <a:latin typeface="Comfortaa"/>
              <a:ea typeface="Comfortaa"/>
              <a:cs typeface="Comfortaa"/>
              <a:sym typeface="Comfortaa"/>
            </a:endParaRPr>
          </a:p>
        </p:txBody>
      </p:sp>
      <p:pic>
        <p:nvPicPr>
          <p:cNvPr id="151" name="Google Shape;151;g1e5058ffda2_0_24"/>
          <p:cNvPicPr preferRelativeResize="0"/>
          <p:nvPr/>
        </p:nvPicPr>
        <p:blipFill rotWithShape="1">
          <a:blip r:embed="rId3">
            <a:alphaModFix/>
          </a:blip>
          <a:srcRect b="0" l="0" r="0" t="0"/>
          <a:stretch/>
        </p:blipFill>
        <p:spPr>
          <a:xfrm>
            <a:off x="9393700" y="790175"/>
            <a:ext cx="2798301" cy="1399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4"/>
          <p:cNvSpPr txBox="1"/>
          <p:nvPr>
            <p:ph type="title"/>
          </p:nvPr>
        </p:nvSpPr>
        <p:spPr>
          <a:xfrm>
            <a:off x="838200" y="2115410"/>
            <a:ext cx="10515600" cy="63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sz="4000">
                <a:latin typeface="Comfortaa"/>
                <a:ea typeface="Comfortaa"/>
                <a:cs typeface="Comfortaa"/>
                <a:sym typeface="Comfortaa"/>
              </a:rPr>
              <a:t>Hvala na pažnji!</a:t>
            </a:r>
            <a:endParaRPr sz="4000">
              <a:latin typeface="Comfortaa"/>
              <a:ea typeface="Comfortaa"/>
              <a:cs typeface="Comfortaa"/>
              <a:sym typeface="Comfortaa"/>
            </a:endParaRPr>
          </a:p>
        </p:txBody>
      </p:sp>
      <p:pic>
        <p:nvPicPr>
          <p:cNvPr id="157" name="Google Shape;157;p4"/>
          <p:cNvPicPr preferRelativeResize="0"/>
          <p:nvPr/>
        </p:nvPicPr>
        <p:blipFill rotWithShape="1">
          <a:blip r:embed="rId3">
            <a:alphaModFix/>
          </a:blip>
          <a:srcRect b="0" l="0" r="0" t="0"/>
          <a:stretch/>
        </p:blipFill>
        <p:spPr>
          <a:xfrm>
            <a:off x="3356938" y="2866975"/>
            <a:ext cx="5478125" cy="3672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g19e93ff5fc8_0_22"/>
          <p:cNvSpPr txBox="1"/>
          <p:nvPr>
            <p:ph type="title"/>
          </p:nvPr>
        </p:nvSpPr>
        <p:spPr>
          <a:xfrm>
            <a:off x="981600" y="1354473"/>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Stav</a:t>
            </a:r>
            <a:endParaRPr sz="4000">
              <a:latin typeface="Comfortaa"/>
              <a:ea typeface="Comfortaa"/>
              <a:cs typeface="Comfortaa"/>
              <a:sym typeface="Comfortaa"/>
            </a:endParaRPr>
          </a:p>
        </p:txBody>
      </p:sp>
      <p:sp>
        <p:nvSpPr>
          <p:cNvPr id="40" name="Google Shape;40;g19e93ff5fc8_0_22"/>
          <p:cNvSpPr txBox="1"/>
          <p:nvPr>
            <p:ph idx="1" type="body"/>
          </p:nvPr>
        </p:nvSpPr>
        <p:spPr>
          <a:xfrm>
            <a:off x="423400" y="2187000"/>
            <a:ext cx="11512200" cy="368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None/>
            </a:pPr>
            <a:r>
              <a:rPr lang="en-US" sz="2500">
                <a:latin typeface="Comfortaa"/>
                <a:ea typeface="Comfortaa"/>
                <a:cs typeface="Comfortaa"/>
                <a:sym typeface="Comfortaa"/>
              </a:rPr>
              <a:t>Tokom svog stažiranja, morate se ponašati pre svega sa poštovan jem i na profesionalan način.</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None/>
            </a:pPr>
            <a:r>
              <a:rPr lang="en-US" sz="2500">
                <a:latin typeface="Comfortaa"/>
                <a:ea typeface="Comfortaa"/>
                <a:cs typeface="Comfortaa"/>
                <a:sym typeface="Comfortaa"/>
              </a:rPr>
              <a:t>Vaš mentor je spreman da uloži svoje vreme, ponekad vrlo dragoceno, i energiju kako bi vas ugostio, pomogao vam da otkrijete njegov ili njen svet i pruži vam najbolju moguću obuku.</a:t>
            </a:r>
            <a:endParaRPr sz="2500">
              <a:latin typeface="Comfortaa"/>
              <a:ea typeface="Comfortaa"/>
              <a:cs typeface="Comfortaa"/>
              <a:sym typeface="Comfortaa"/>
            </a:endParaRPr>
          </a:p>
          <a:p>
            <a:pPr indent="0" lvl="0" marL="0" rtl="0" algn="l">
              <a:lnSpc>
                <a:spcPct val="90000"/>
              </a:lnSpc>
              <a:spcBef>
                <a:spcPts val="1000"/>
              </a:spcBef>
              <a:spcAft>
                <a:spcPts val="0"/>
              </a:spcAft>
              <a:buClr>
                <a:schemeClr val="dk1"/>
              </a:buClr>
              <a:buSzPts val="1100"/>
              <a:buNone/>
            </a:pPr>
            <a:r>
              <a:rPr lang="en-US" sz="2500">
                <a:latin typeface="Comfortaa"/>
                <a:ea typeface="Comfortaa"/>
                <a:cs typeface="Comfortaa"/>
                <a:sym typeface="Comfortaa"/>
              </a:rPr>
              <a:t>Ulazićete u njegov svet, sa društvenim kodovima, načinima rada, jezikom i navikama koji su ponekad vrlo različiti od onoga na što ste navikli. Dužni ste da poštujete te razlike, da se ne podsmevate njima, a još manje da ih kritikujete.</a:t>
            </a:r>
            <a:endParaRPr sz="2500">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g19e93ff5fc8_0_28"/>
          <p:cNvSpPr txBox="1"/>
          <p:nvPr>
            <p:ph type="title"/>
          </p:nvPr>
        </p:nvSpPr>
        <p:spPr>
          <a:xfrm>
            <a:off x="1096900" y="1397700"/>
            <a:ext cx="10515600" cy="60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Stav</a:t>
            </a:r>
            <a:endParaRPr sz="4000">
              <a:latin typeface="Comfortaa"/>
              <a:ea typeface="Comfortaa"/>
              <a:cs typeface="Comfortaa"/>
              <a:sym typeface="Comfortaa"/>
            </a:endParaRPr>
          </a:p>
        </p:txBody>
      </p:sp>
      <p:sp>
        <p:nvSpPr>
          <p:cNvPr id="46" name="Google Shape;46;g19e93ff5fc8_0_28"/>
          <p:cNvSpPr txBox="1"/>
          <p:nvPr>
            <p:ph idx="1" type="body"/>
          </p:nvPr>
        </p:nvSpPr>
        <p:spPr>
          <a:xfrm>
            <a:off x="838200" y="2194848"/>
            <a:ext cx="10515600" cy="50400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0"/>
              </a:spcBef>
              <a:spcAft>
                <a:spcPts val="0"/>
              </a:spcAft>
              <a:buSzPts val="2500"/>
              <a:buFont typeface="Comfortaa"/>
              <a:buChar char="•"/>
            </a:pPr>
            <a:r>
              <a:rPr b="1" lang="en-US" sz="2500">
                <a:latin typeface="Comfortaa"/>
                <a:ea typeface="Comfortaa"/>
                <a:cs typeface="Comfortaa"/>
                <a:sym typeface="Comfortaa"/>
              </a:rPr>
              <a:t>Poštovanje privatnosti i kompanije</a:t>
            </a:r>
            <a:r>
              <a:rPr lang="en-US" sz="2500">
                <a:latin typeface="Comfortaa"/>
                <a:ea typeface="Comfortaa"/>
                <a:cs typeface="Comfortaa"/>
                <a:sym typeface="Comfortaa"/>
              </a:rPr>
              <a:t>:</a:t>
            </a:r>
            <a:endParaRPr sz="2500">
              <a:latin typeface="Comfortaa"/>
              <a:ea typeface="Comfortaa"/>
              <a:cs typeface="Comfortaa"/>
              <a:sym typeface="Comfortaa"/>
            </a:endParaRPr>
          </a:p>
          <a:p>
            <a:pPr indent="0" lvl="0" marL="0" rtl="0" algn="l">
              <a:lnSpc>
                <a:spcPct val="90000"/>
              </a:lnSpc>
              <a:spcBef>
                <a:spcPts val="0"/>
              </a:spcBef>
              <a:spcAft>
                <a:spcPts val="0"/>
              </a:spcAft>
              <a:buSzPts val="2800"/>
              <a:buNone/>
            </a:pPr>
            <a:r>
              <a:rPr lang="en-US" sz="2500">
                <a:latin typeface="Comfortaa"/>
                <a:ea typeface="Comfortaa"/>
                <a:cs typeface="Comfortaa"/>
                <a:sym typeface="Comfortaa"/>
              </a:rPr>
              <a:t>Možete videti ili čuti osetljive, lične informacije. Bilo da se radi o privatnim životima ljudi sa kojima ćete biti, poslovnim podacima ili slikama koje mogu biti šokantne (npr. ranjene ili mrtve životinje koje čekaju preradu), nemate pravo da ponavljate i širite te informacije. </a:t>
            </a:r>
            <a:endParaRPr sz="2500">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sz="2500">
              <a:latin typeface="Comfortaa"/>
              <a:ea typeface="Comfortaa"/>
              <a:cs typeface="Comfortaa"/>
              <a:sym typeface="Comfortaa"/>
            </a:endParaRPr>
          </a:p>
          <a:p>
            <a:pPr indent="0" lvl="0" marL="0" rtl="0" algn="l">
              <a:lnSpc>
                <a:spcPct val="90000"/>
              </a:lnSpc>
              <a:spcBef>
                <a:spcPts val="0"/>
              </a:spcBef>
              <a:spcAft>
                <a:spcPts val="0"/>
              </a:spcAft>
              <a:buSzPts val="2800"/>
              <a:buNone/>
            </a:pPr>
            <a:r>
              <a:rPr lang="en-US" sz="2500">
                <a:latin typeface="Comfortaa"/>
                <a:ea typeface="Comfortaa"/>
                <a:cs typeface="Comfortaa"/>
                <a:sym typeface="Comfortaa"/>
              </a:rPr>
              <a:t>Zakon štiti privatnost pojedinaca i integritet kompanija. Svaka ponovljena informacija može brzo biti preuzeta, transformisana i širenja, sa ozbiljnim posledicama za ljude koji vas dočekuju.</a:t>
            </a:r>
            <a:endParaRPr sz="2500">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3"/>
          <p:cNvSpPr txBox="1"/>
          <p:nvPr>
            <p:ph type="title"/>
          </p:nvPr>
        </p:nvSpPr>
        <p:spPr>
          <a:xfrm>
            <a:off x="838200" y="1474648"/>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sz="4000">
                <a:latin typeface="Comfortaa"/>
                <a:ea typeface="Comfortaa"/>
                <a:cs typeface="Comfortaa"/>
                <a:sym typeface="Comfortaa"/>
              </a:rPr>
              <a:t>Stav</a:t>
            </a:r>
            <a:endParaRPr sz="4000">
              <a:latin typeface="Comfortaa"/>
              <a:ea typeface="Comfortaa"/>
              <a:cs typeface="Comfortaa"/>
              <a:sym typeface="Comfortaa"/>
            </a:endParaRPr>
          </a:p>
        </p:txBody>
      </p:sp>
      <p:sp>
        <p:nvSpPr>
          <p:cNvPr id="52" name="Google Shape;52;p3"/>
          <p:cNvSpPr txBox="1"/>
          <p:nvPr>
            <p:ph idx="1" type="body"/>
          </p:nvPr>
        </p:nvSpPr>
        <p:spPr>
          <a:xfrm>
            <a:off x="838200" y="2501556"/>
            <a:ext cx="105156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0"/>
              </a:spcBef>
              <a:spcAft>
                <a:spcPts val="0"/>
              </a:spcAft>
              <a:buSzPts val="2500"/>
              <a:buFont typeface="Comfortaa"/>
              <a:buChar char="•"/>
            </a:pPr>
            <a:r>
              <a:rPr b="1" lang="en-US" sz="2500">
                <a:latin typeface="Comfortaa"/>
                <a:ea typeface="Comfortaa"/>
                <a:cs typeface="Comfortaa"/>
                <a:sym typeface="Comfortaa"/>
              </a:rPr>
              <a:t>Pravo na slike</a:t>
            </a:r>
            <a:r>
              <a:rPr lang="en-US" sz="2500">
                <a:latin typeface="Comfortaa"/>
                <a:ea typeface="Comfortaa"/>
                <a:cs typeface="Comfortaa"/>
                <a:sym typeface="Comfortaa"/>
              </a:rPr>
              <a:t>:</a:t>
            </a:r>
            <a:endParaRPr sz="2500">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sz="2500">
              <a:latin typeface="Comfortaa"/>
              <a:ea typeface="Comfortaa"/>
              <a:cs typeface="Comfortaa"/>
              <a:sym typeface="Comfortaa"/>
            </a:endParaRPr>
          </a:p>
          <a:p>
            <a:pPr indent="0" lvl="0" marL="0" rtl="0" algn="l">
              <a:lnSpc>
                <a:spcPct val="90000"/>
              </a:lnSpc>
              <a:spcBef>
                <a:spcPts val="0"/>
              </a:spcBef>
              <a:spcAft>
                <a:spcPts val="0"/>
              </a:spcAft>
              <a:buSzPts val="2800"/>
              <a:buNone/>
            </a:pPr>
            <a:r>
              <a:rPr lang="en-US" sz="2500">
                <a:latin typeface="Comfortaa"/>
                <a:ea typeface="Comfortaa"/>
                <a:cs typeface="Comfortaa"/>
                <a:sym typeface="Comfortaa"/>
              </a:rPr>
              <a:t>Morate da tražite dozvolu da biste pravili i, pre svega, delili fotografije. Bilo da ste na privatnom sajtu ili u kompaniji, vaš šef ima pravo da vam zabrani da pravite bilo kakve fotografije ili video snimke, ili da odobri fotografije koje delite.</a:t>
            </a:r>
            <a:endParaRPr sz="2500">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sz="2500">
              <a:latin typeface="Comfortaa"/>
              <a:ea typeface="Comfortaa"/>
              <a:cs typeface="Comfortaa"/>
              <a:sym typeface="Comfortaa"/>
            </a:endParaRPr>
          </a:p>
          <a:p>
            <a:pPr indent="0" lvl="0" marL="0" rtl="0" algn="l">
              <a:lnSpc>
                <a:spcPct val="90000"/>
              </a:lnSpc>
              <a:spcBef>
                <a:spcPts val="0"/>
              </a:spcBef>
              <a:spcAft>
                <a:spcPts val="0"/>
              </a:spcAft>
              <a:buSzPts val="2800"/>
              <a:buNone/>
            </a:pPr>
            <a:r>
              <a:rPr lang="en-US" sz="2500">
                <a:latin typeface="Comfortaa"/>
                <a:ea typeface="Comfortaa"/>
                <a:cs typeface="Comfortaa"/>
                <a:sym typeface="Comfortaa"/>
              </a:rPr>
              <a:t>Uvek pitajte osobu za dozvolu pre nego što objavite njen imidž, čak i ako se ona pojavljuje u pozadini.</a:t>
            </a:r>
            <a:endParaRPr sz="2500">
              <a:latin typeface="Comfortaa"/>
              <a:ea typeface="Comfortaa"/>
              <a:cs typeface="Comfortaa"/>
              <a:sym typeface="Comfortaa"/>
            </a:endParaRPr>
          </a:p>
          <a:p>
            <a:pPr indent="0" lvl="0" marL="0" rtl="0" algn="l">
              <a:lnSpc>
                <a:spcPct val="90000"/>
              </a:lnSpc>
              <a:spcBef>
                <a:spcPts val="0"/>
              </a:spcBef>
              <a:spcAft>
                <a:spcPts val="0"/>
              </a:spcAft>
              <a:buSzPts val="2800"/>
              <a:buNone/>
            </a:pPr>
            <a:r>
              <a:t/>
            </a:r>
            <a:endParaRPr>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1e5058ffda2_0_0"/>
          <p:cNvSpPr txBox="1"/>
          <p:nvPr>
            <p:ph type="title"/>
          </p:nvPr>
        </p:nvSpPr>
        <p:spPr>
          <a:xfrm>
            <a:off x="838200" y="1673855"/>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Stav</a:t>
            </a:r>
            <a:endParaRPr sz="4000">
              <a:latin typeface="Comfortaa"/>
              <a:ea typeface="Comfortaa"/>
              <a:cs typeface="Comfortaa"/>
              <a:sym typeface="Comfortaa"/>
            </a:endParaRPr>
          </a:p>
        </p:txBody>
      </p:sp>
      <p:sp>
        <p:nvSpPr>
          <p:cNvPr id="59" name="Google Shape;59;g1e5058ffda2_0_0"/>
          <p:cNvSpPr txBox="1"/>
          <p:nvPr>
            <p:ph idx="1" type="body"/>
          </p:nvPr>
        </p:nvSpPr>
        <p:spPr>
          <a:xfrm>
            <a:off x="838200" y="2738195"/>
            <a:ext cx="105156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Ljubaznost i dobrota:</a:t>
            </a:r>
            <a:endParaRPr b="1" sz="2500">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Pozdravite kada stignete, zahvalite kada vam neko pomogne ili odvoji vreme da vam nešto objasni, zamolite pre nego što postavite pitanje - ova jednostavna pravila ljubaznosti su neophodna i od suštinskog su značaja. Njihovo primenjivanje je osnovni pokazatelj poštovanja koje dugujete kompaniji koja vas prima, a poštovanje je uvek dvosmerna ulica: morate ga pružiti da biste ga dobili.</a:t>
            </a:r>
            <a:endParaRPr sz="2500">
              <a:latin typeface="Comfortaa"/>
              <a:ea typeface="Comfortaa"/>
              <a:cs typeface="Comfortaa"/>
              <a:sym typeface="Comfortaa"/>
            </a:endParaRPr>
          </a:p>
        </p:txBody>
      </p:sp>
      <p:pic>
        <p:nvPicPr>
          <p:cNvPr id="60" name="Google Shape;60;g1e5058ffda2_0_0"/>
          <p:cNvPicPr preferRelativeResize="0"/>
          <p:nvPr/>
        </p:nvPicPr>
        <p:blipFill rotWithShape="1">
          <a:blip r:embed="rId3">
            <a:alphaModFix/>
          </a:blip>
          <a:srcRect b="0" l="0" r="0" t="0"/>
          <a:stretch/>
        </p:blipFill>
        <p:spPr>
          <a:xfrm>
            <a:off x="9006025" y="488375"/>
            <a:ext cx="2855650" cy="2141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1e5058ffda2_0_30"/>
          <p:cNvSpPr txBox="1"/>
          <p:nvPr>
            <p:ph type="title"/>
          </p:nvPr>
        </p:nvSpPr>
        <p:spPr>
          <a:xfrm>
            <a:off x="838200" y="1470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Stav</a:t>
            </a:r>
            <a:endParaRPr sz="4000">
              <a:latin typeface="Comfortaa"/>
              <a:ea typeface="Comfortaa"/>
              <a:cs typeface="Comfortaa"/>
              <a:sym typeface="Comfortaa"/>
            </a:endParaRPr>
          </a:p>
        </p:txBody>
      </p:sp>
      <p:sp>
        <p:nvSpPr>
          <p:cNvPr id="67" name="Google Shape;67;g1e5058ffda2_0_30"/>
          <p:cNvSpPr txBox="1"/>
          <p:nvPr>
            <p:ph idx="1" type="body"/>
          </p:nvPr>
        </p:nvSpPr>
        <p:spPr>
          <a:xfrm>
            <a:off x="838200" y="2547720"/>
            <a:ext cx="10515600" cy="40038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Budite motivisani i dobar slušalac:</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Ovo je stav koji treba da pokušate da imate, kako prema sebi, tako i prema ljudima oko vas.</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Slušajte uputstva i primenjujte ih, radite ono što vam se kaže, čak i ako to nije najuzbudljivija ili najnagrađivanija aktivnost. Ne zaboravite da zabeležite važna uputstva i informacije u maloj svesci. Preduzmite jednostavne inicijative kao što je metenje ili brisanje.</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t/>
            </a:r>
            <a:endParaRPr>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1e5058ffda2_0_36"/>
          <p:cNvSpPr txBox="1"/>
          <p:nvPr>
            <p:ph type="title"/>
          </p:nvPr>
        </p:nvSpPr>
        <p:spPr>
          <a:xfrm>
            <a:off x="838200" y="13865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Stav</a:t>
            </a:r>
            <a:endParaRPr sz="4000">
              <a:latin typeface="Comfortaa"/>
              <a:ea typeface="Comfortaa"/>
              <a:cs typeface="Comfortaa"/>
              <a:sym typeface="Comfortaa"/>
            </a:endParaRPr>
          </a:p>
        </p:txBody>
      </p:sp>
      <p:sp>
        <p:nvSpPr>
          <p:cNvPr id="74" name="Google Shape;74;g1e5058ffda2_0_36"/>
          <p:cNvSpPr txBox="1"/>
          <p:nvPr>
            <p:ph idx="1" type="body"/>
          </p:nvPr>
        </p:nvSpPr>
        <p:spPr>
          <a:xfrm>
            <a:off x="838200" y="2216800"/>
            <a:ext cx="10515600" cy="45252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Održavanje izgleda:</a:t>
            </a:r>
            <a:endParaRPr sz="2500">
              <a:latin typeface="Comfortaa"/>
              <a:ea typeface="Comfortaa"/>
              <a:cs typeface="Comfortaa"/>
              <a:sym typeface="Comfortaa"/>
            </a:endParaRPr>
          </a:p>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Biti čist nije uvek lako, u zavisnosti od kompanije, ali trudimo se da damo najbolje od sebe. Čak iako ćete se brzo uprljati na poslu, dođite u čistoj odeći, obucite zaštitnu opremu (obuću, čizme, rukavice, radnu uniformu) i prilagodite svoju odeću okolini (bez odeće koja je prekratka, preuska, sa niskim dekolteom, skupa, upadljiva, nova ili previše oštećena). Brinemo o svom fizičkom izgledu, a pre svega dolazimo odmorni, sa dovoljno sna, kako bismo mogli da radimo ceo dan.</a:t>
            </a:r>
            <a:endParaRPr sz="2500">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1e5058ffda2_0_6"/>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Očekivanja</a:t>
            </a:r>
            <a:endParaRPr sz="4000">
              <a:latin typeface="Comfortaa"/>
              <a:ea typeface="Comfortaa"/>
              <a:cs typeface="Comfortaa"/>
              <a:sym typeface="Comfortaa"/>
            </a:endParaRPr>
          </a:p>
        </p:txBody>
      </p:sp>
      <p:sp>
        <p:nvSpPr>
          <p:cNvPr id="81" name="Google Shape;81;g1e5058ffda2_0_6"/>
          <p:cNvSpPr txBox="1"/>
          <p:nvPr>
            <p:ph idx="1" type="body"/>
          </p:nvPr>
        </p:nvSpPr>
        <p:spPr>
          <a:xfrm>
            <a:off x="1475250" y="2190975"/>
            <a:ext cx="9241500" cy="476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2500">
                <a:latin typeface="Comfortaa"/>
                <a:ea typeface="Comfortaa"/>
                <a:cs typeface="Comfortaa"/>
                <a:sym typeface="Comfortaa"/>
              </a:rPr>
              <a:t>Od vas se očekuje profesionalan pristup, odnosno , drugim rečima:</a:t>
            </a:r>
            <a:endParaRPr sz="2500">
              <a:latin typeface="Comfortaa"/>
              <a:ea typeface="Comfortaa"/>
              <a:cs typeface="Comfortaa"/>
              <a:sym typeface="Comfortaa"/>
            </a:endParaRPr>
          </a:p>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Tačnost:</a:t>
            </a:r>
            <a:r>
              <a:rPr lang="en-US" sz="2500">
                <a:latin typeface="Comfortaa"/>
                <a:ea typeface="Comfortaa"/>
                <a:cs typeface="Comfortaa"/>
                <a:sym typeface="Comfortaa"/>
              </a:rPr>
              <a:t> Vreme vašeg mentora je dragoceno, a njegovo trošenje je znak nepoštovanja.</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b="1" lang="en-US" sz="2500">
                <a:latin typeface="Comfortaa"/>
                <a:ea typeface="Comfortaa"/>
                <a:cs typeface="Comfortaa"/>
                <a:sym typeface="Comfortaa"/>
              </a:rPr>
              <a:t>Bez telefona:</a:t>
            </a:r>
            <a:r>
              <a:rPr lang="en-US" sz="2500">
                <a:latin typeface="Comfortaa"/>
                <a:ea typeface="Comfortaa"/>
                <a:cs typeface="Comfortaa"/>
                <a:sym typeface="Comfortaa"/>
              </a:rPr>
              <a:t> van radnog vremena, čak iako vam je dozvoljeno da zadržite telefon, nemojte ga koristiti! Ruke ne stavljajte u džepove i telefon ne držite u rukama – to su osnovna pravila</a:t>
            </a:r>
            <a:endParaRPr sz="2500">
              <a:latin typeface="Comfortaa"/>
              <a:ea typeface="Comfortaa"/>
              <a:cs typeface="Comfortaa"/>
              <a:sym typeface="Comfortaa"/>
            </a:endParaRPr>
          </a:p>
          <a:p>
            <a:pPr indent="-387350" lvl="0" marL="457200" rtl="0" algn="l">
              <a:lnSpc>
                <a:spcPct val="90000"/>
              </a:lnSpc>
              <a:spcBef>
                <a:spcPts val="0"/>
              </a:spcBef>
              <a:spcAft>
                <a:spcPts val="0"/>
              </a:spcAft>
              <a:buSzPts val="2500"/>
              <a:buFont typeface="Comfortaa"/>
              <a:buChar char="❖"/>
            </a:pPr>
            <a:r>
              <a:rPr b="1" lang="en-US" sz="2500">
                <a:latin typeface="Comfortaa"/>
                <a:ea typeface="Comfortaa"/>
                <a:cs typeface="Comfortaa"/>
                <a:sym typeface="Comfortaa"/>
              </a:rPr>
              <a:t>Slušajte uputstva: </a:t>
            </a:r>
            <a:r>
              <a:rPr lang="en-US" sz="2500">
                <a:latin typeface="Comfortaa"/>
                <a:ea typeface="Comfortaa"/>
                <a:cs typeface="Comfortaa"/>
                <a:sym typeface="Comfortaa"/>
              </a:rPr>
              <a:t>Veoma je važno da slušate i pratite uputstva koja vam se daju. Ne oklevajte da ih zabeležite u malom notesu.</a:t>
            </a:r>
            <a:endParaRPr sz="2500">
              <a:latin typeface="Comfortaa"/>
              <a:ea typeface="Comfortaa"/>
              <a:cs typeface="Comfortaa"/>
              <a:sym typeface="Comfortaa"/>
            </a:endParaRPr>
          </a:p>
        </p:txBody>
      </p:sp>
      <p:pic>
        <p:nvPicPr>
          <p:cNvPr id="82" name="Google Shape;82;g1e5058ffda2_0_6"/>
          <p:cNvPicPr preferRelativeResize="0"/>
          <p:nvPr/>
        </p:nvPicPr>
        <p:blipFill rotWithShape="1">
          <a:blip r:embed="rId3">
            <a:alphaModFix/>
          </a:blip>
          <a:srcRect b="0" l="0" r="0" t="0"/>
          <a:stretch/>
        </p:blipFill>
        <p:spPr>
          <a:xfrm>
            <a:off x="10874575" y="3560400"/>
            <a:ext cx="1109475" cy="1109475"/>
          </a:xfrm>
          <a:prstGeom prst="rect">
            <a:avLst/>
          </a:prstGeom>
          <a:noFill/>
          <a:ln>
            <a:noFill/>
          </a:ln>
        </p:spPr>
      </p:pic>
      <p:pic>
        <p:nvPicPr>
          <p:cNvPr id="83" name="Google Shape;83;g1e5058ffda2_0_6"/>
          <p:cNvPicPr preferRelativeResize="0"/>
          <p:nvPr/>
        </p:nvPicPr>
        <p:blipFill rotWithShape="1">
          <a:blip r:embed="rId4">
            <a:alphaModFix/>
          </a:blip>
          <a:srcRect b="0" l="0" r="0" t="0"/>
          <a:stretch/>
        </p:blipFill>
        <p:spPr>
          <a:xfrm>
            <a:off x="10716750" y="2280650"/>
            <a:ext cx="1202525" cy="1202525"/>
          </a:xfrm>
          <a:prstGeom prst="rect">
            <a:avLst/>
          </a:prstGeom>
          <a:noFill/>
          <a:ln>
            <a:noFill/>
          </a:ln>
        </p:spPr>
      </p:pic>
      <p:pic>
        <p:nvPicPr>
          <p:cNvPr id="84" name="Google Shape;84;g1e5058ffda2_0_6"/>
          <p:cNvPicPr preferRelativeResize="0"/>
          <p:nvPr/>
        </p:nvPicPr>
        <p:blipFill rotWithShape="1">
          <a:blip r:embed="rId5">
            <a:alphaModFix/>
          </a:blip>
          <a:srcRect b="0" l="0" r="0" t="0"/>
          <a:stretch/>
        </p:blipFill>
        <p:spPr>
          <a:xfrm>
            <a:off x="10914197" y="4747101"/>
            <a:ext cx="807625" cy="1269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1e5058ffda2_0_42"/>
          <p:cNvSpPr txBox="1"/>
          <p:nvPr>
            <p:ph type="title"/>
          </p:nvPr>
        </p:nvSpPr>
        <p:spPr>
          <a:xfrm>
            <a:off x="838200" y="14563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sz="4000">
                <a:latin typeface="Comfortaa"/>
                <a:ea typeface="Comfortaa"/>
                <a:cs typeface="Comfortaa"/>
                <a:sym typeface="Comfortaa"/>
              </a:rPr>
              <a:t>Očekivanja</a:t>
            </a:r>
            <a:endParaRPr sz="4000">
              <a:latin typeface="Comfortaa"/>
              <a:ea typeface="Comfortaa"/>
              <a:cs typeface="Comfortaa"/>
              <a:sym typeface="Comfortaa"/>
            </a:endParaRPr>
          </a:p>
        </p:txBody>
      </p:sp>
      <p:sp>
        <p:nvSpPr>
          <p:cNvPr id="91" name="Google Shape;91;g1e5058ffda2_0_42"/>
          <p:cNvSpPr txBox="1"/>
          <p:nvPr>
            <p:ph idx="1" type="body"/>
          </p:nvPr>
        </p:nvSpPr>
        <p:spPr>
          <a:xfrm>
            <a:off x="1012200" y="2379450"/>
            <a:ext cx="10824600" cy="48699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Postavljajte pitanja: </a:t>
            </a:r>
            <a:r>
              <a:rPr lang="en-US" sz="2500">
                <a:latin typeface="Comfortaa"/>
                <a:ea typeface="Comfortaa"/>
                <a:cs typeface="Comfortaa"/>
                <a:sym typeface="Comfortaa"/>
              </a:rPr>
              <a:t>ako sumnjate, pitajte. Pitanje je bolje nego greška. Ako je vaše pitanje relevantno i uljudno, nikada ne oklevajte da pitate. Ako vas nešto zanima i želite da saznate više, pitajte.</a:t>
            </a:r>
            <a:endParaRPr sz="2500">
              <a:latin typeface="Comfortaa"/>
              <a:ea typeface="Comfortaa"/>
              <a:cs typeface="Comfortaa"/>
              <a:sym typeface="Comfortaa"/>
            </a:endParaRPr>
          </a:p>
          <a:p>
            <a:pPr indent="-387350" lvl="0" marL="457200" rtl="0" algn="l">
              <a:lnSpc>
                <a:spcPct val="90000"/>
              </a:lnSpc>
              <a:spcBef>
                <a:spcPts val="1000"/>
              </a:spcBef>
              <a:spcAft>
                <a:spcPts val="0"/>
              </a:spcAft>
              <a:buSzPts val="2500"/>
              <a:buFont typeface="Comfortaa"/>
              <a:buChar char="❖"/>
            </a:pPr>
            <a:r>
              <a:rPr b="1" lang="en-US" sz="2500">
                <a:latin typeface="Comfortaa"/>
                <a:ea typeface="Comfortaa"/>
                <a:cs typeface="Comfortaa"/>
                <a:sym typeface="Comfortaa"/>
              </a:rPr>
              <a:t>Postavljajte pitanja: </a:t>
            </a:r>
            <a:r>
              <a:rPr lang="en-US" sz="2500">
                <a:latin typeface="Comfortaa"/>
                <a:ea typeface="Comfortaa"/>
                <a:cs typeface="Comfortaa"/>
                <a:sym typeface="Comfortaa"/>
              </a:rPr>
              <a:t>ako sumnjate, pitajte. Pitanje je bolje nego greška. Ako je vaše pitanje relevantno i uljudno, nikada ne oklevajte da pitate. Ako vas nešto zanima i želite da saznate više, pitajte.</a:t>
            </a:r>
            <a:endParaRPr sz="2500">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EntRenew Presentation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ntRenew Regular Slides">
  <a:themeElements>
    <a:clrScheme name="EntRenew">
      <a:dk1>
        <a:srgbClr val="000000"/>
      </a:dk1>
      <a:lt1>
        <a:srgbClr val="FFFFFF"/>
      </a:lt1>
      <a:dk2>
        <a:srgbClr val="44546A"/>
      </a:dk2>
      <a:lt2>
        <a:srgbClr val="E7E6E6"/>
      </a:lt2>
      <a:accent1>
        <a:srgbClr val="3C4556"/>
      </a:accent1>
      <a:accent2>
        <a:srgbClr val="5CA3AC"/>
      </a:accent2>
      <a:accent3>
        <a:srgbClr val="98C461"/>
      </a:accent3>
      <a:accent4>
        <a:srgbClr val="8CBD76"/>
      </a:accent4>
      <a:accent5>
        <a:srgbClr val="F8B040"/>
      </a:accent5>
      <a:accent6>
        <a:srgbClr val="ED6E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2020-10-27T14:07:00Z</dcterms:created>
  <dc:creator>Quentin Fanjas</dc:creator>
</cp:coreProperties>
</file>