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Lato Black" charset="0"/>
      <p:bold r:id="rId27"/>
      <p:boldItalic r:id="rId28"/>
    </p:embeddedFont>
    <p:embeddedFont>
      <p:font typeface="Lato" charset="0"/>
      <p:regular r:id="rId29"/>
      <p:bold r:id="rId30"/>
      <p:italic r:id="rId31"/>
      <p:boldItalic r:id="rId32"/>
    </p:embeddedFont>
    <p:embeddedFont>
      <p:font typeface="Vesper Libre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xyoxr1LduyZnb+HqWWnQujPDO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240"/>
    <a:srgbClr val="44546A"/>
    <a:srgbClr val="4472C4"/>
    <a:srgbClr val="0563C1"/>
    <a:srgbClr val="3C4556"/>
    <a:srgbClr val="427B8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16" y="-3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cab07dab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cab07dab5_1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9cab07dab5_1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cab07dab5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9cab07dab5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9cab07dab5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cab07dab5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9cab07dab5_1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9cab07dab5_1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c35552449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29c35552449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c35552449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g29c35552449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c3555244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g29c3555244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cab07dab5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9cab07dab5_1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29cab07dab5_1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ac9a1c5f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ac9a1c5fc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29ac9a1c5f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c35552449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g29c35552449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9a41eef8b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g29a41eef8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ac9a1c5f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g29ac9a1c5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e93ff5fc8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g19e93ff5fc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9e93ff5fc8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g19e93ff5fc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c355524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g29c355524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cab07dab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9cab07dab5_1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9cab07dab5_1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cab07dab5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cab07dab5_1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9cab07dab5_1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>
            <a:spLocks noGrp="1"/>
          </p:cNvSpPr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ubTitle" idx="1"/>
          </p:nvPr>
        </p:nvSpPr>
        <p:spPr>
          <a:xfrm>
            <a:off x="1524000" y="4245878"/>
            <a:ext cx="9144000" cy="4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9ac9a1c5fc_0_38"/>
          <p:cNvSpPr txBox="1">
            <a:spLocks noGrp="1"/>
          </p:cNvSpPr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g29ac9a1c5fc_0_38"/>
          <p:cNvSpPr txBox="1">
            <a:spLocks noGrp="1"/>
          </p:cNvSpPr>
          <p:nvPr>
            <p:ph type="body" idx="1"/>
          </p:nvPr>
        </p:nvSpPr>
        <p:spPr>
          <a:xfrm>
            <a:off x="838200" y="2214245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g29ac9a1c5fc_0_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9c35552449_0_25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" name="Google Shape;21;g29c35552449_0_25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" name="Google Shape;22;g29c35552449_0_25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8200" y="1325880"/>
            <a:ext cx="10515600" cy="66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8200" y="2214245"/>
            <a:ext cx="10515600" cy="400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x">
  <p:cSld name="index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9a41eef8ba_0_36"/>
          <p:cNvSpPr txBox="1">
            <a:spLocks noGrp="1"/>
          </p:cNvSpPr>
          <p:nvPr>
            <p:ph type="body" idx="1"/>
          </p:nvPr>
        </p:nvSpPr>
        <p:spPr>
          <a:xfrm>
            <a:off x="3657600" y="1295400"/>
            <a:ext cx="48768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9a41eef8ba_0_36"/>
          <p:cNvSpPr txBox="1">
            <a:spLocks noGrp="1"/>
          </p:cNvSpPr>
          <p:nvPr>
            <p:ph type="body" idx="2"/>
          </p:nvPr>
        </p:nvSpPr>
        <p:spPr>
          <a:xfrm>
            <a:off x="3657600" y="685800"/>
            <a:ext cx="4876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9c35552449_0_8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29c35552449_0_8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g29c35552449_0_8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 descr="A picture containing sitting, knif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"/>
            <a:ext cx="12192000" cy="199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1796" y="661120"/>
            <a:ext cx="3897245" cy="15721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descr="A picture containing sitting, knife&#10;&#10;Description automatically generated"/>
          <p:cNvPicPr preferRelativeResize="0"/>
          <p:nvPr/>
        </p:nvPicPr>
        <p:blipFill rotWithShape="1">
          <a:blip r:embed="rId6">
            <a:alphaModFix amt="20000"/>
          </a:blip>
          <a:srcRect/>
          <a:stretch/>
        </p:blipFill>
        <p:spPr>
          <a:xfrm>
            <a:off x="0" y="-1"/>
            <a:ext cx="12192000" cy="199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6398" y="0"/>
            <a:ext cx="3206804" cy="12936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3uzjegDCE8o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>
            <a:spLocks noGrp="1"/>
          </p:cNvSpPr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 dirty="0" err="1" smtClean="0"/>
              <a:t>Uzgoj</a:t>
            </a:r>
            <a:r>
              <a:rPr lang="en-US" dirty="0" smtClean="0"/>
              <a:t> stoke</a:t>
            </a:r>
            <a:endParaRPr dirty="0"/>
          </a:p>
        </p:txBody>
      </p:sp>
      <p:sp>
        <p:nvSpPr>
          <p:cNvPr id="47" name="Google Shape;47;p1"/>
          <p:cNvSpPr txBox="1"/>
          <p:nvPr/>
        </p:nvSpPr>
        <p:spPr>
          <a:xfrm>
            <a:off x="1006925" y="4017825"/>
            <a:ext cx="9593100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hr-HR" sz="2900" dirty="0" smtClean="0">
                <a:solidFill>
                  <a:srgbClr val="4472C4"/>
                </a:solidFill>
              </a:rPr>
              <a:t>Balansiranje produktivnosti i održivosti</a:t>
            </a:r>
            <a:endParaRPr sz="2900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cab07dab5_1_51"/>
          <p:cNvSpPr txBox="1">
            <a:spLocks noGrp="1"/>
          </p:cNvSpPr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hr-HR" dirty="0" smtClean="0"/>
              <a:t>Hranjenje životinja</a:t>
            </a:r>
            <a:endParaRPr dirty="0"/>
          </a:p>
        </p:txBody>
      </p:sp>
      <p:sp>
        <p:nvSpPr>
          <p:cNvPr id="146" name="Google Shape;146;g29cab07dab5_1_51"/>
          <p:cNvSpPr txBox="1">
            <a:spLocks noGrp="1"/>
          </p:cNvSpPr>
          <p:nvPr>
            <p:ph type="body" idx="1"/>
          </p:nvPr>
        </p:nvSpPr>
        <p:spPr>
          <a:xfrm>
            <a:off x="838200" y="2214250"/>
            <a:ext cx="10515600" cy="40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>
              <a:buNone/>
            </a:pPr>
            <a:r>
              <a:rPr lang="hr-HR" dirty="0" smtClean="0"/>
              <a:t>Kvaliteta hrane koju životinja konzumira snažno </a:t>
            </a:r>
            <a:endParaRPr lang="hr-HR" dirty="0" smtClean="0"/>
          </a:p>
          <a:p>
            <a:pPr marL="0" lvl="0" indent="0">
              <a:buNone/>
            </a:pPr>
            <a:r>
              <a:rPr lang="hr-HR" dirty="0" smtClean="0"/>
              <a:t>utiče </a:t>
            </a:r>
            <a:r>
              <a:rPr lang="hr-HR" dirty="0" smtClean="0"/>
              <a:t>na kvalitetu njihovih života, </a:t>
            </a:r>
            <a:r>
              <a:rPr lang="hr-HR" dirty="0" smtClean="0"/>
              <a:t>zajedno s onima</a:t>
            </a:r>
          </a:p>
          <a:p>
            <a:pPr marL="0" lvl="0" indent="0">
              <a:buNone/>
            </a:pPr>
            <a:r>
              <a:rPr lang="hr-HR" dirty="0" smtClean="0"/>
              <a:t>njihovih proizvoda.</a:t>
            </a:r>
          </a:p>
          <a:p>
            <a:pPr marL="0" lvl="0" indent="0">
              <a:buNone/>
            </a:pPr>
            <a:r>
              <a:rPr lang="hr-HR" dirty="0" smtClean="0"/>
              <a:t>Štoviše, proizvodnja hrane za stoku ima veliki </a:t>
            </a:r>
            <a:endParaRPr lang="hr-HR" dirty="0" smtClean="0"/>
          </a:p>
          <a:p>
            <a:pPr marL="0" lvl="0" indent="0">
              <a:buNone/>
            </a:pPr>
            <a:r>
              <a:rPr lang="hr-HR" dirty="0" smtClean="0"/>
              <a:t>utjecaj </a:t>
            </a:r>
            <a:r>
              <a:rPr lang="hr-HR" dirty="0" smtClean="0"/>
              <a:t>na okoliš</a:t>
            </a:r>
            <a:r>
              <a:rPr lang="hr-HR" dirty="0" smtClean="0"/>
              <a:t>.</a:t>
            </a:r>
          </a:p>
          <a:p>
            <a:pPr marL="0" lvl="0" indent="0">
              <a:buNone/>
            </a:pPr>
            <a:r>
              <a:rPr lang="hr-HR" dirty="0" smtClean="0"/>
              <a:t>Naginjanje prema održivim i zdravijim izborima u stočnoj hrani je svjestan izbor koji koristi svakoj karici u lancu, od same životinje do potrošača</a:t>
            </a:r>
            <a:r>
              <a:rPr lang="hr-HR" dirty="0" smtClean="0"/>
              <a:t>.</a:t>
            </a:r>
          </a:p>
          <a:p>
            <a:pPr marL="0" lvl="0" indent="0">
              <a:buNone/>
            </a:pPr>
            <a:r>
              <a:rPr lang="hr-HR" dirty="0" smtClean="0"/>
              <a:t>Izbjegavajte pod svaku cijenu primjenu postupaka kao što je prekomjerno hranjenje, koji su isključivo usmjereni na postizanje veće zarade, a istovremeno štete životima životinja i potrošača vaših proizvoda.</a:t>
            </a:r>
            <a:endParaRPr dirty="0"/>
          </a:p>
        </p:txBody>
      </p:sp>
      <p:pic>
        <p:nvPicPr>
          <p:cNvPr id="147" name="Google Shape;147;g29cab07dab5_1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3401" y="981450"/>
            <a:ext cx="4337700" cy="277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cab07dab5_1_28"/>
          <p:cNvSpPr txBox="1">
            <a:spLocks noGrp="1"/>
          </p:cNvSpPr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hr-HR" sz="4000" dirty="0" smtClean="0"/>
              <a:t>Održiva poljoprivreda: kako možemo poboljšati?</a:t>
            </a:r>
            <a:endParaRPr sz="4000" dirty="0"/>
          </a:p>
        </p:txBody>
      </p:sp>
      <p:sp>
        <p:nvSpPr>
          <p:cNvPr id="154" name="Google Shape;154;g29cab07dab5_1_28"/>
          <p:cNvSpPr txBox="1">
            <a:spLocks noGrp="1"/>
          </p:cNvSpPr>
          <p:nvPr>
            <p:ph type="body" idx="1"/>
          </p:nvPr>
        </p:nvSpPr>
        <p:spPr>
          <a:xfrm>
            <a:off x="838200" y="2214250"/>
            <a:ext cx="9147000" cy="40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>
              <a:buNone/>
            </a:pPr>
            <a:r>
              <a:rPr lang="hr-HR" dirty="0" smtClean="0"/>
              <a:t>Održivost u stočarstvu </a:t>
            </a:r>
            <a:r>
              <a:rPr lang="hr-HR" dirty="0" smtClean="0"/>
              <a:t>uglavnom je </a:t>
            </a:r>
          </a:p>
          <a:p>
            <a:pPr marL="0" lvl="0" indent="0">
              <a:buNone/>
            </a:pPr>
            <a:r>
              <a:rPr lang="hr-HR" dirty="0" smtClean="0"/>
              <a:t>povezana </a:t>
            </a:r>
            <a:r>
              <a:rPr lang="hr-HR" dirty="0" smtClean="0"/>
              <a:t>s liječenjem </a:t>
            </a:r>
            <a:r>
              <a:rPr lang="hr-HR" dirty="0" smtClean="0"/>
              <a:t>životinja </a:t>
            </a:r>
            <a:r>
              <a:rPr lang="hr-HR" dirty="0" smtClean="0"/>
              <a:t>i </a:t>
            </a:r>
            <a:r>
              <a:rPr lang="hr-HR" dirty="0" smtClean="0"/>
              <a:t>ograničenje</a:t>
            </a:r>
          </a:p>
          <a:p>
            <a:pPr marL="0" lvl="0" indent="0">
              <a:buNone/>
            </a:pPr>
            <a:r>
              <a:rPr lang="hr-HR" dirty="0" smtClean="0"/>
              <a:t> </a:t>
            </a:r>
            <a:r>
              <a:rPr lang="hr-HR" dirty="0" smtClean="0"/>
              <a:t>njihovog utjecaj na okoliš</a:t>
            </a:r>
            <a:r>
              <a:rPr lang="hr-HR" dirty="0" smtClean="0"/>
              <a:t>.</a:t>
            </a:r>
          </a:p>
          <a:p>
            <a:pPr marL="0" lvl="0" indent="0">
              <a:buNone/>
            </a:pPr>
            <a:r>
              <a:rPr lang="en-US" dirty="0" err="1" smtClean="0"/>
              <a:t>Korištenje</a:t>
            </a:r>
            <a:r>
              <a:rPr lang="en-US" dirty="0" smtClean="0"/>
              <a:t> </a:t>
            </a:r>
            <a:r>
              <a:rPr lang="en-US" dirty="0" err="1" smtClean="0"/>
              <a:t>organske</a:t>
            </a:r>
            <a:r>
              <a:rPr lang="en-US" dirty="0" smtClean="0"/>
              <a:t> </a:t>
            </a:r>
            <a:r>
              <a:rPr lang="en-US" dirty="0" err="1" smtClean="0"/>
              <a:t>hrane</a:t>
            </a:r>
            <a:r>
              <a:rPr lang="en-US" dirty="0" smtClean="0"/>
              <a:t>, </a:t>
            </a:r>
            <a:r>
              <a:rPr lang="en-US" dirty="0" err="1" smtClean="0"/>
              <a:t>rotacijska</a:t>
            </a:r>
            <a:r>
              <a:rPr lang="en-US" dirty="0" smtClean="0"/>
              <a:t> </a:t>
            </a:r>
            <a:r>
              <a:rPr lang="en-US" dirty="0" err="1" smtClean="0"/>
              <a:t>ispaša</a:t>
            </a:r>
            <a:r>
              <a:rPr lang="en-US" dirty="0" smtClean="0"/>
              <a:t>,</a:t>
            </a:r>
          </a:p>
          <a:p>
            <a:pPr marL="0" lv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etično</a:t>
            </a:r>
            <a:r>
              <a:rPr lang="en-US" dirty="0" smtClean="0"/>
              <a:t> </a:t>
            </a:r>
            <a:r>
              <a:rPr lang="en-US" dirty="0" err="1" smtClean="0"/>
              <a:t>postupanje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životinjama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neke</a:t>
            </a:r>
            <a:r>
              <a:rPr lang="en-US" dirty="0" smtClean="0"/>
              <a:t> </a:t>
            </a:r>
            <a:endParaRPr lang="sr-Latn-RS" dirty="0" smtClean="0"/>
          </a:p>
          <a:p>
            <a:pPr marL="0" lvl="0" indent="0">
              <a:buNone/>
            </a:pP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pravednih</a:t>
            </a:r>
            <a:r>
              <a:rPr lang="sr-Latn-RS" dirty="0" smtClean="0"/>
              <a:t> </a:t>
            </a:r>
            <a:r>
              <a:rPr lang="en-US" dirty="0" err="1" smtClean="0"/>
              <a:t>praksi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trenutno</a:t>
            </a:r>
            <a:r>
              <a:rPr lang="en-US" dirty="0" smtClean="0"/>
              <a:t> </a:t>
            </a:r>
            <a:endParaRPr lang="sr-Latn-RS" dirty="0" smtClean="0"/>
          </a:p>
          <a:p>
            <a:pPr marL="0" lvl="0" indent="0">
              <a:buNone/>
            </a:pPr>
            <a:r>
              <a:rPr lang="en-US" dirty="0" err="1" smtClean="0"/>
              <a:t>primjenjuju</a:t>
            </a:r>
            <a:r>
              <a:rPr lang="en-US" dirty="0" smtClean="0"/>
              <a:t> </a:t>
            </a:r>
            <a:r>
              <a:rPr lang="sr-Latn-RS" dirty="0" smtClean="0"/>
              <a:t>u navedenoj oblsti</a:t>
            </a:r>
            <a:r>
              <a:rPr lang="en-US" dirty="0" smtClean="0"/>
              <a:t>.</a:t>
            </a:r>
            <a:endParaRPr dirty="0"/>
          </a:p>
          <a:p>
            <a:pPr marL="0" lvl="0" indent="0">
              <a:buNone/>
            </a:pPr>
            <a:r>
              <a:rPr lang="en-US" dirty="0" err="1" smtClean="0"/>
              <a:t>Uobičajeno</a:t>
            </a:r>
            <a:r>
              <a:rPr lang="en-US" dirty="0" smtClean="0"/>
              <a:t> je </a:t>
            </a:r>
            <a:r>
              <a:rPr lang="en-US" dirty="0" err="1" smtClean="0"/>
              <a:t>mišljenje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jedini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značajno</a:t>
            </a:r>
            <a:r>
              <a:rPr lang="en-US" dirty="0" smtClean="0"/>
              <a:t> </a:t>
            </a:r>
            <a:r>
              <a:rPr lang="en-US" dirty="0" err="1" smtClean="0"/>
              <a:t>utječe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etički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ekološki</a:t>
            </a:r>
            <a:r>
              <a:rPr lang="en-US" dirty="0" smtClean="0"/>
              <a:t> </a:t>
            </a:r>
            <a:r>
              <a:rPr lang="en-US" dirty="0" err="1" smtClean="0"/>
              <a:t>aspekt</a:t>
            </a:r>
            <a:r>
              <a:rPr lang="en-US" dirty="0" smtClean="0"/>
              <a:t> </a:t>
            </a:r>
            <a:r>
              <a:rPr lang="en-US" dirty="0" err="1" smtClean="0"/>
              <a:t>uzgoja</a:t>
            </a:r>
            <a:r>
              <a:rPr lang="en-US" dirty="0" smtClean="0"/>
              <a:t> stoke </a:t>
            </a:r>
            <a:r>
              <a:rPr lang="en-US" dirty="0" err="1" smtClean="0"/>
              <a:t>značajno</a:t>
            </a:r>
            <a:r>
              <a:rPr lang="en-US" dirty="0" smtClean="0"/>
              <a:t> </a:t>
            </a:r>
            <a:r>
              <a:rPr lang="en-US" dirty="0" err="1" smtClean="0"/>
              <a:t>smanjenje</a:t>
            </a:r>
            <a:r>
              <a:rPr lang="en-US" dirty="0" smtClean="0"/>
              <a:t> </a:t>
            </a:r>
            <a:r>
              <a:rPr lang="en-US" dirty="0" err="1" smtClean="0"/>
              <a:t>potrošnje</a:t>
            </a:r>
            <a:r>
              <a:rPr lang="en-US" dirty="0" smtClean="0"/>
              <a:t> </a:t>
            </a:r>
            <a:r>
              <a:rPr lang="en-US" dirty="0" err="1" smtClean="0"/>
              <a:t>njegovih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(</a:t>
            </a:r>
            <a:r>
              <a:rPr lang="en-US" dirty="0" err="1" smtClean="0"/>
              <a:t>osobito</a:t>
            </a:r>
            <a:r>
              <a:rPr lang="en-US" dirty="0" smtClean="0"/>
              <a:t> mesa).</a:t>
            </a:r>
            <a:endParaRPr dirty="0"/>
          </a:p>
        </p:txBody>
      </p:sp>
      <p:pic>
        <p:nvPicPr>
          <p:cNvPr id="155" name="Google Shape;155;g29cab07dab5_1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325" y="2000250"/>
            <a:ext cx="5011125" cy="26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9cab07dab5_1_28"/>
          <p:cNvSpPr txBox="1"/>
          <p:nvPr/>
        </p:nvSpPr>
        <p:spPr>
          <a:xfrm>
            <a:off x="8252838" y="4684775"/>
            <a:ext cx="2288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© </a:t>
            </a:r>
            <a:r>
              <a:rPr lang="en-US" sz="1000"/>
              <a:t>ift.org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cab07dab5_1_86"/>
          <p:cNvSpPr txBox="1">
            <a:spLocks noGrp="1"/>
          </p:cNvSpPr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hr-HR" dirty="0" smtClean="0"/>
              <a:t>Sadašnjost i budućnost stočarstva</a:t>
            </a:r>
            <a:endParaRPr dirty="0"/>
          </a:p>
        </p:txBody>
      </p:sp>
      <p:sp>
        <p:nvSpPr>
          <p:cNvPr id="163" name="Google Shape;163;g29cab07dab5_1_86"/>
          <p:cNvSpPr txBox="1">
            <a:spLocks noGrp="1"/>
          </p:cNvSpPr>
          <p:nvPr>
            <p:ph type="body" idx="1"/>
          </p:nvPr>
        </p:nvSpPr>
        <p:spPr>
          <a:xfrm>
            <a:off x="838200" y="2214250"/>
            <a:ext cx="10515600" cy="143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None/>
            </a:pPr>
            <a:r>
              <a:rPr lang="hr-HR" dirty="0" smtClean="0"/>
              <a:t>Sve je uobičajenije da se novije tehnologije integriraju u uzgoj stoke</a:t>
            </a:r>
            <a:r>
              <a:rPr lang="hr-HR" dirty="0" smtClean="0"/>
              <a:t>.</a:t>
            </a:r>
          </a:p>
          <a:p>
            <a:pPr marL="0" lvl="0" indent="0" algn="ctr">
              <a:buNone/>
            </a:pPr>
            <a:r>
              <a:rPr lang="hr-HR" dirty="0" smtClean="0"/>
              <a:t>Neke od tih modernih praksi </a:t>
            </a:r>
            <a:r>
              <a:rPr lang="hr-HR" dirty="0" smtClean="0"/>
              <a:t>uključuju</a:t>
            </a:r>
            <a:r>
              <a:rPr lang="en-US" dirty="0" smtClean="0"/>
              <a:t>:</a:t>
            </a:r>
            <a:endParaRPr dirty="0"/>
          </a:p>
        </p:txBody>
      </p:sp>
      <p:pic>
        <p:nvPicPr>
          <p:cNvPr id="164" name="Google Shape;164;g29cab07dab5_1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9225" y="3343750"/>
            <a:ext cx="2904650" cy="29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9cab07dab5_1_86"/>
          <p:cNvSpPr txBox="1"/>
          <p:nvPr/>
        </p:nvSpPr>
        <p:spPr>
          <a:xfrm>
            <a:off x="9467488" y="6248400"/>
            <a:ext cx="2288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© </a:t>
            </a:r>
            <a:r>
              <a:rPr lang="en-US" sz="1000"/>
              <a:t>storybird.ai</a:t>
            </a:r>
            <a:endParaRPr/>
          </a:p>
        </p:txBody>
      </p:sp>
      <p:sp>
        <p:nvSpPr>
          <p:cNvPr id="166" name="Google Shape;166;g29cab07dab5_1_86"/>
          <p:cNvSpPr txBox="1"/>
          <p:nvPr/>
        </p:nvSpPr>
        <p:spPr>
          <a:xfrm>
            <a:off x="609600" y="3352800"/>
            <a:ext cx="8305500" cy="328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406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  <a:buFont typeface="Calibri"/>
              <a:buChar char="-"/>
            </a:pPr>
            <a:r>
              <a:rPr lang="hr-HR" sz="2800" dirty="0" smtClean="0">
                <a:solidFill>
                  <a:srgbClr val="3C4556"/>
                </a:solidFill>
                <a:latin typeface="Calibri" pitchFamily="34" charset="0"/>
                <a:cs typeface="Calibri" pitchFamily="34" charset="0"/>
              </a:rPr>
              <a:t>Precizno stočarstvo </a:t>
            </a:r>
            <a:endParaRPr lang="hr-HR" sz="2800" dirty="0" smtClean="0">
              <a:solidFill>
                <a:srgbClr val="3C4556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06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  <a:buFont typeface="Calibri"/>
              <a:buChar char="-"/>
            </a:pPr>
            <a:r>
              <a:rPr lang="hr-HR" sz="2800" dirty="0" smtClean="0">
                <a:solidFill>
                  <a:srgbClr val="3C4556"/>
                </a:solidFill>
                <a:latin typeface="Calibri" pitchFamily="34" charset="0"/>
                <a:cs typeface="Calibri" pitchFamily="34" charset="0"/>
              </a:rPr>
              <a:t>Integracija </a:t>
            </a:r>
            <a:r>
              <a:rPr lang="hr-HR" sz="2800" dirty="0" smtClean="0">
                <a:solidFill>
                  <a:srgbClr val="3C4556"/>
                </a:solidFill>
                <a:latin typeface="Calibri" pitchFamily="34" charset="0"/>
                <a:cs typeface="Calibri" pitchFamily="34" charset="0"/>
              </a:rPr>
              <a:t>robota </a:t>
            </a:r>
            <a:endParaRPr lang="hr-HR" sz="2800" dirty="0" smtClean="0">
              <a:solidFill>
                <a:srgbClr val="3C4556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06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  <a:buFont typeface="Calibri"/>
              <a:buChar char="-"/>
            </a:pPr>
            <a:r>
              <a:rPr lang="hr-HR" sz="2800" dirty="0" smtClean="0">
                <a:solidFill>
                  <a:srgbClr val="3C4556"/>
                </a:solidFill>
                <a:latin typeface="Calibri" pitchFamily="34" charset="0"/>
                <a:cs typeface="Calibri" pitchFamily="34" charset="0"/>
              </a:rPr>
              <a:t>Genetska </a:t>
            </a:r>
            <a:r>
              <a:rPr lang="hr-HR" sz="2800" dirty="0" smtClean="0">
                <a:solidFill>
                  <a:srgbClr val="3C4556"/>
                </a:solidFill>
                <a:latin typeface="Calibri" pitchFamily="34" charset="0"/>
                <a:cs typeface="Calibri" pitchFamily="34" charset="0"/>
              </a:rPr>
              <a:t>selekcija jačih pasmina </a:t>
            </a:r>
            <a:endParaRPr lang="hr-HR" sz="2800" dirty="0" smtClean="0">
              <a:solidFill>
                <a:srgbClr val="3C4556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06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  <a:buFont typeface="Calibri"/>
              <a:buChar char="-"/>
            </a:pPr>
            <a:r>
              <a:rPr lang="hr-HR" sz="2800" dirty="0" smtClean="0">
                <a:solidFill>
                  <a:srgbClr val="3C4556"/>
                </a:solidFill>
                <a:latin typeface="Calibri" pitchFamily="34" charset="0"/>
                <a:cs typeface="Calibri" pitchFamily="34" charset="0"/>
              </a:rPr>
              <a:t>Formulacija </a:t>
            </a:r>
            <a:r>
              <a:rPr lang="hr-HR" sz="2800" dirty="0" smtClean="0">
                <a:solidFill>
                  <a:srgbClr val="3C4556"/>
                </a:solidFill>
                <a:latin typeface="Calibri" pitchFamily="34" charset="0"/>
                <a:cs typeface="Calibri" pitchFamily="34" charset="0"/>
              </a:rPr>
              <a:t>hranjivih tvari </a:t>
            </a:r>
            <a:endParaRPr lang="hr-HR" sz="2800" dirty="0" smtClean="0">
              <a:solidFill>
                <a:srgbClr val="3C4556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06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  <a:buFont typeface="Calibri"/>
              <a:buChar char="-"/>
            </a:pPr>
            <a:r>
              <a:rPr lang="hr-HR" sz="2800" dirty="0" smtClean="0">
                <a:solidFill>
                  <a:srgbClr val="3C4556"/>
                </a:solidFill>
                <a:latin typeface="Calibri" pitchFamily="34" charset="0"/>
                <a:cs typeface="Calibri" pitchFamily="34" charset="0"/>
              </a:rPr>
              <a:t>Biometrijski </a:t>
            </a:r>
            <a:r>
              <a:rPr lang="hr-HR" sz="2800" dirty="0" smtClean="0">
                <a:solidFill>
                  <a:srgbClr val="3C4556"/>
                </a:solidFill>
                <a:latin typeface="Calibri" pitchFamily="34" charset="0"/>
                <a:cs typeface="Calibri" pitchFamily="34" charset="0"/>
              </a:rPr>
              <a:t>senzori za praćenje </a:t>
            </a:r>
            <a:r>
              <a:rPr lang="hr-HR" sz="2800" dirty="0" smtClean="0">
                <a:solidFill>
                  <a:srgbClr val="3C4556"/>
                </a:solidFill>
                <a:latin typeface="Calibri" pitchFamily="34" charset="0"/>
                <a:cs typeface="Calibri" pitchFamily="34" charset="0"/>
              </a:rPr>
              <a:t>zdravlja</a:t>
            </a:r>
          </a:p>
          <a:p>
            <a:pPr marL="457200" lvl="0" indent="-406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800"/>
              <a:buFont typeface="Calibri"/>
              <a:buChar char="-"/>
            </a:pPr>
            <a:r>
              <a:rPr lang="hr-HR" sz="2800" strike="sngStrike" dirty="0" smtClean="0">
                <a:solidFill>
                  <a:srgbClr val="3C4556"/>
                </a:solidFill>
                <a:latin typeface="Calibri" pitchFamily="34" charset="0"/>
                <a:cs typeface="Calibri" pitchFamily="34" charset="0"/>
              </a:rPr>
              <a:t>Naoružane </a:t>
            </a:r>
            <a:r>
              <a:rPr lang="hr-HR" sz="2800" strike="sngStrike" dirty="0" smtClean="0">
                <a:solidFill>
                  <a:srgbClr val="3C4556"/>
                </a:solidFill>
                <a:latin typeface="Calibri" pitchFamily="34" charset="0"/>
                <a:cs typeface="Calibri" pitchFamily="34" charset="0"/>
              </a:rPr>
              <a:t>krave za masovno uništenje</a:t>
            </a:r>
            <a:endParaRPr sz="2800" strike="sngStrike" dirty="0">
              <a:solidFill>
                <a:srgbClr val="3C4556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29c35552449_0_344"/>
          <p:cNvPicPr preferRelativeResize="0"/>
          <p:nvPr/>
        </p:nvPicPr>
        <p:blipFill rotWithShape="1">
          <a:blip r:embed="rId3">
            <a:alphaModFix/>
          </a:blip>
          <a:srcRect t="8020"/>
          <a:stretch/>
        </p:blipFill>
        <p:spPr>
          <a:xfrm>
            <a:off x="3524249" y="2267450"/>
            <a:ext cx="6133374" cy="428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9c35552449_0_344"/>
          <p:cNvSpPr/>
          <p:nvPr/>
        </p:nvSpPr>
        <p:spPr>
          <a:xfrm>
            <a:off x="204150" y="1224650"/>
            <a:ext cx="11783700" cy="1042800"/>
          </a:xfrm>
          <a:prstGeom prst="rect">
            <a:avLst/>
          </a:prstGeom>
          <a:solidFill>
            <a:srgbClr val="315240"/>
          </a:solidFill>
          <a:ln>
            <a:noFill/>
          </a:ln>
        </p:spPr>
        <p:txBody>
          <a:bodyPr spcFirstLastPara="1" wrap="square" lIns="60975" tIns="60975" rIns="60975" bIns="60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9c35552449_0_344"/>
          <p:cNvSpPr txBox="1"/>
          <p:nvPr/>
        </p:nvSpPr>
        <p:spPr>
          <a:xfrm>
            <a:off x="204225" y="1345850"/>
            <a:ext cx="11783700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15"/>
              </a:lnSpc>
              <a:buSzPts val="3100"/>
            </a:pPr>
            <a:r>
              <a:rPr lang="hr-HR" sz="4400" dirty="0" smtClean="0">
                <a:solidFill>
                  <a:schemeClr val="bg1"/>
                </a:solidFill>
                <a:latin typeface="Vesper Libre" charset="0"/>
                <a:cs typeface="Vesper Libre" charset="0"/>
              </a:rPr>
              <a:t>Otisak hrane prema vrsti prehrane: t CO2e/osobi</a:t>
            </a:r>
            <a:endParaRPr sz="4400" b="1" i="0" u="none" strike="noStrike" cap="none" dirty="0">
              <a:solidFill>
                <a:schemeClr val="bg1"/>
              </a:solidFill>
              <a:latin typeface="Vesper Libre" charset="0"/>
              <a:ea typeface="Vesper Libre"/>
              <a:cs typeface="Vesper Libre" charset="0"/>
              <a:sym typeface="Vesper Libr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9c35552449_0_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175" y="1750125"/>
            <a:ext cx="9400538" cy="5107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29c35552449_0_88"/>
          <p:cNvPicPr preferRelativeResize="0"/>
          <p:nvPr/>
        </p:nvPicPr>
        <p:blipFill rotWithShape="1">
          <a:blip r:embed="rId3">
            <a:alphaModFix amt="36000"/>
          </a:blip>
          <a:srcRect/>
          <a:stretch/>
        </p:blipFill>
        <p:spPr>
          <a:xfrm rot="-4059850">
            <a:off x="5367884" y="55935"/>
            <a:ext cx="2508781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9c35552449_0_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08131"/>
            <a:ext cx="7733102" cy="434987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9c35552449_0_88"/>
          <p:cNvSpPr/>
          <p:nvPr/>
        </p:nvSpPr>
        <p:spPr>
          <a:xfrm>
            <a:off x="7543500" y="-81600"/>
            <a:ext cx="4648500" cy="6939600"/>
          </a:xfrm>
          <a:prstGeom prst="rect">
            <a:avLst/>
          </a:prstGeom>
          <a:solidFill>
            <a:srgbClr val="315240"/>
          </a:solidFill>
          <a:ln>
            <a:noFill/>
          </a:ln>
        </p:spPr>
        <p:txBody>
          <a:bodyPr spcFirstLastPara="1" wrap="square" lIns="60975" tIns="60975" rIns="60975" bIns="60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g29c35552449_0_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4027038" y="3135762"/>
            <a:ext cx="6858000" cy="5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9c35552449_0_88"/>
          <p:cNvSpPr txBox="1"/>
          <p:nvPr/>
        </p:nvSpPr>
        <p:spPr>
          <a:xfrm>
            <a:off x="7932600" y="1023383"/>
            <a:ext cx="3870900" cy="660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sr-Latn-RS" sz="5500" b="1" dirty="0" smtClean="0">
                <a:solidFill>
                  <a:schemeClr val="lt1"/>
                </a:solidFill>
                <a:latin typeface="Vesper Libre"/>
                <a:ea typeface="Vesper Libre"/>
                <a:cs typeface="Vesper Libre"/>
                <a:sym typeface="Vesper Libre"/>
              </a:rPr>
              <a:t>Može li jedno riječenje biti</a:t>
            </a:r>
            <a:r>
              <a:rPr lang="en-US" sz="5500" b="1" dirty="0" smtClean="0">
                <a:solidFill>
                  <a:schemeClr val="lt1"/>
                </a:solidFill>
                <a:latin typeface="Vesper Libre"/>
                <a:ea typeface="Vesper Libre"/>
                <a:cs typeface="Vesper Libre"/>
                <a:sym typeface="Vesper Libre"/>
              </a:rPr>
              <a:t>…</a:t>
            </a:r>
            <a:endParaRPr sz="3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5500" b="1" u="sng" dirty="0">
                <a:solidFill>
                  <a:srgbClr val="0563C1"/>
                </a:solidFill>
                <a:latin typeface="Vesper Libre"/>
                <a:ea typeface="Vesper Libre"/>
                <a:cs typeface="Vesper Libre"/>
                <a:sym typeface="Vesper Libre"/>
                <a:hlinkClick r:id="rId6"/>
              </a:rPr>
              <a:t>Video</a:t>
            </a:r>
            <a:endParaRPr sz="5500" b="1" dirty="0">
              <a:solidFill>
                <a:srgbClr val="0563C1"/>
              </a:solidFill>
              <a:latin typeface="Vesper Libre"/>
              <a:ea typeface="Vesper Libre"/>
              <a:cs typeface="Vesper Libre"/>
              <a:sym typeface="Vesper Libre"/>
            </a:endParaRPr>
          </a:p>
          <a:p>
            <a:pPr marL="0" marR="0" lvl="0" indent="0" algn="l" rtl="0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5500" b="1" i="0" u="none" strike="noStrike" cap="none" dirty="0">
              <a:solidFill>
                <a:schemeClr val="lt1"/>
              </a:solidFill>
              <a:latin typeface="Vesper Libre"/>
              <a:ea typeface="Vesper Libre"/>
              <a:cs typeface="Vesper Libre"/>
              <a:sym typeface="Vesper Libre"/>
            </a:endParaRPr>
          </a:p>
        </p:txBody>
      </p:sp>
      <p:sp>
        <p:nvSpPr>
          <p:cNvPr id="188" name="Google Shape;188;g29c35552449_0_88"/>
          <p:cNvSpPr txBox="1"/>
          <p:nvPr/>
        </p:nvSpPr>
        <p:spPr>
          <a:xfrm>
            <a:off x="9110725" y="557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1100" dirty="0" smtClean="0">
                <a:solidFill>
                  <a:srgbClr val="4472C4"/>
                </a:solidFill>
              </a:rPr>
              <a:t>Zašto jedenje insekata ima smisla The Economist euTBQOrpOmM</a:t>
            </a:r>
            <a:endParaRPr dirty="0">
              <a:solidFill>
                <a:srgbClr val="4472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9cab07dab5_1_38"/>
          <p:cNvSpPr txBox="1"/>
          <p:nvPr/>
        </p:nvSpPr>
        <p:spPr>
          <a:xfrm>
            <a:off x="7239000" y="3541775"/>
            <a:ext cx="3995825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>
              <a:buSzPts val="2600"/>
              <a:buFont typeface="Calibri"/>
              <a:buChar char="-"/>
            </a:pPr>
            <a:r>
              <a:rPr lang="hr-HR" sz="2600" dirty="0" smtClean="0">
                <a:latin typeface="Calibri" pitchFamily="34" charset="0"/>
                <a:cs typeface="Calibri" pitchFamily="34" charset="0"/>
              </a:rPr>
              <a:t>Tek treba biti kulturološki prihvaćen u mnogim </a:t>
            </a:r>
            <a:r>
              <a:rPr lang="hr-HR" sz="2600" dirty="0" smtClean="0">
                <a:latin typeface="Calibri" pitchFamily="34" charset="0"/>
                <a:cs typeface="Calibri" pitchFamily="34" charset="0"/>
              </a:rPr>
              <a:t>realnostima</a:t>
            </a:r>
          </a:p>
          <a:p>
            <a:pPr marL="457200" lvl="0" indent="-393700">
              <a:buSzPts val="2600"/>
              <a:buFont typeface="Calibri"/>
              <a:buChar char="-"/>
            </a:pPr>
            <a:r>
              <a:rPr lang="hr-HR" sz="2600" dirty="0" smtClean="0">
                <a:latin typeface="Calibri" pitchFamily="34" charset="0"/>
                <a:cs typeface="Calibri" pitchFamily="34" charset="0"/>
              </a:rPr>
              <a:t>Za </a:t>
            </a:r>
            <a:r>
              <a:rPr lang="hr-HR" sz="2600" dirty="0" smtClean="0">
                <a:latin typeface="Calibri" pitchFamily="34" charset="0"/>
                <a:cs typeface="Calibri" pitchFamily="34" charset="0"/>
              </a:rPr>
              <a:t>sada se može uzgajati samo nekoliko vrsta </a:t>
            </a:r>
            <a:endParaRPr lang="hr-HR" sz="260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393700">
              <a:buSzPts val="2600"/>
              <a:buFont typeface="Calibri"/>
              <a:buChar char="-"/>
            </a:pPr>
            <a:r>
              <a:rPr lang="hr-HR" sz="2600" dirty="0" smtClean="0">
                <a:latin typeface="Calibri" pitchFamily="34" charset="0"/>
                <a:cs typeface="Calibri" pitchFamily="34" charset="0"/>
              </a:rPr>
              <a:t>Pravni </a:t>
            </a:r>
            <a:r>
              <a:rPr lang="hr-HR" sz="2600" dirty="0" smtClean="0">
                <a:latin typeface="Calibri" pitchFamily="34" charset="0"/>
                <a:cs typeface="Calibri" pitchFamily="34" charset="0"/>
              </a:rPr>
              <a:t>okvir je još uvijek nestabilan</a:t>
            </a:r>
            <a:endParaRPr sz="2600" dirty="0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195" name="Google Shape;195;g29cab07dab5_1_38"/>
          <p:cNvSpPr txBox="1">
            <a:spLocks noGrp="1"/>
          </p:cNvSpPr>
          <p:nvPr>
            <p:ph type="title"/>
          </p:nvPr>
        </p:nvSpPr>
        <p:spPr>
          <a:xfrm>
            <a:off x="838200" y="1441900"/>
            <a:ext cx="107625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ct val="90000"/>
              </a:lnSpc>
            </a:pPr>
            <a:r>
              <a:rPr lang="hr-HR" sz="4400" dirty="0" smtClean="0">
                <a:solidFill>
                  <a:srgbClr val="44546A"/>
                </a:solidFill>
              </a:rPr>
              <a:t>Uzgoj insekata: nova granica u uzgoju stoke?</a:t>
            </a:r>
            <a:endParaRPr sz="4400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9cab07dab5_1_38"/>
          <p:cNvSpPr txBox="1">
            <a:spLocks noGrp="1"/>
          </p:cNvSpPr>
          <p:nvPr>
            <p:ph type="body" idx="1"/>
          </p:nvPr>
        </p:nvSpPr>
        <p:spPr>
          <a:xfrm>
            <a:off x="838200" y="2327225"/>
            <a:ext cx="105339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en-US" sz="2400" b="1" dirty="0" err="1" smtClean="0">
                <a:solidFill>
                  <a:srgbClr val="427B83"/>
                </a:solidFill>
              </a:rPr>
              <a:t>Uzgoj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insekata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privlači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sve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više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pažnje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na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globalnom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nivou</a:t>
            </a:r>
            <a:r>
              <a:rPr lang="en-US" sz="2400" b="1" dirty="0" smtClean="0">
                <a:solidFill>
                  <a:srgbClr val="427B83"/>
                </a:solidFill>
              </a:rPr>
              <a:t>.</a:t>
            </a:r>
          </a:p>
          <a:p>
            <a:pPr lvl="0" algn="ctr">
              <a:lnSpc>
                <a:spcPct val="90000"/>
              </a:lnSpc>
              <a:buSzPts val="2800"/>
            </a:pPr>
            <a:r>
              <a:rPr lang="en-US" sz="2400" b="1" dirty="0" err="1" smtClean="0">
                <a:solidFill>
                  <a:srgbClr val="427B83"/>
                </a:solidFill>
              </a:rPr>
              <a:t>Sadašnji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početak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projekta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farme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insekata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mogao</a:t>
            </a:r>
            <a:r>
              <a:rPr lang="en-US" sz="2400" b="1" dirty="0" smtClean="0">
                <a:solidFill>
                  <a:srgbClr val="427B83"/>
                </a:solidFill>
              </a:rPr>
              <a:t> bi </a:t>
            </a:r>
            <a:r>
              <a:rPr lang="en-US" sz="2400" b="1" dirty="0" err="1" smtClean="0">
                <a:solidFill>
                  <a:srgbClr val="427B83"/>
                </a:solidFill>
              </a:rPr>
              <a:t>biti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sjajan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način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da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ostanete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ispred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krivulje</a:t>
            </a:r>
            <a:r>
              <a:rPr lang="en-US" sz="2400" b="1" dirty="0" smtClean="0">
                <a:solidFill>
                  <a:srgbClr val="427B83"/>
                </a:solidFill>
              </a:rPr>
              <a:t>, </a:t>
            </a:r>
            <a:r>
              <a:rPr lang="en-US" sz="2400" b="1" dirty="0" err="1" smtClean="0">
                <a:solidFill>
                  <a:srgbClr val="427B83"/>
                </a:solidFill>
              </a:rPr>
              <a:t>ali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dolazi</a:t>
            </a:r>
            <a:r>
              <a:rPr lang="en-US" sz="2400" b="1" dirty="0" smtClean="0">
                <a:solidFill>
                  <a:srgbClr val="427B83"/>
                </a:solidFill>
              </a:rPr>
              <a:t> s </a:t>
            </a:r>
            <a:r>
              <a:rPr lang="en-US" sz="2400" b="1" dirty="0" err="1" smtClean="0">
                <a:solidFill>
                  <a:srgbClr val="427B83"/>
                </a:solidFill>
              </a:rPr>
              <a:t>izazovima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i</a:t>
            </a:r>
            <a:r>
              <a:rPr lang="en-US" sz="2400" b="1" dirty="0" smtClean="0">
                <a:solidFill>
                  <a:srgbClr val="427B83"/>
                </a:solidFill>
              </a:rPr>
              <a:t> </a:t>
            </a:r>
            <a:r>
              <a:rPr lang="en-US" sz="2400" b="1" dirty="0" err="1" smtClean="0">
                <a:solidFill>
                  <a:srgbClr val="427B83"/>
                </a:solidFill>
              </a:rPr>
              <a:t>rizicima</a:t>
            </a:r>
            <a:r>
              <a:rPr lang="en-US" sz="2400" b="1" dirty="0" smtClean="0">
                <a:solidFill>
                  <a:srgbClr val="427B83"/>
                </a:solidFill>
              </a:rPr>
              <a:t>.</a:t>
            </a:r>
            <a:endParaRPr sz="2400" b="1" dirty="0">
              <a:solidFill>
                <a:srgbClr val="427B83"/>
              </a:solidFill>
            </a:endParaRPr>
          </a:p>
        </p:txBody>
      </p:sp>
      <p:sp>
        <p:nvSpPr>
          <p:cNvPr id="197" name="Google Shape;197;g29cab07dab5_1_38"/>
          <p:cNvSpPr/>
          <p:nvPr/>
        </p:nvSpPr>
        <p:spPr>
          <a:xfrm rot="-5400000">
            <a:off x="4478400" y="4863875"/>
            <a:ext cx="3063000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9cab07dab5_1_38"/>
          <p:cNvSpPr/>
          <p:nvPr/>
        </p:nvSpPr>
        <p:spPr>
          <a:xfrm rot="5400000">
            <a:off x="4897500" y="4863875"/>
            <a:ext cx="3063000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9cab07dab5_1_38"/>
          <p:cNvSpPr txBox="1"/>
          <p:nvPr/>
        </p:nvSpPr>
        <p:spPr>
          <a:xfrm>
            <a:off x="917450" y="3541775"/>
            <a:ext cx="434035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>
              <a:buSzPts val="2600"/>
              <a:buFont typeface="Calibri"/>
              <a:buChar char="-"/>
            </a:pPr>
            <a:r>
              <a:rPr lang="hr-HR" sz="2600" dirty="0" smtClean="0">
                <a:latin typeface="Calibri" pitchFamily="34" charset="0"/>
                <a:cs typeface="Calibri" pitchFamily="34" charset="0"/>
              </a:rPr>
              <a:t>Visoka nutritivna vrijednost </a:t>
            </a:r>
            <a:endParaRPr lang="hr-HR" sz="260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393700">
              <a:buSzPts val="2600"/>
              <a:buFont typeface="Calibri"/>
              <a:buChar char="-"/>
            </a:pPr>
            <a:r>
              <a:rPr lang="hr-HR" sz="2600" dirty="0" smtClean="0">
                <a:latin typeface="Calibri" pitchFamily="34" charset="0"/>
                <a:cs typeface="Calibri" pitchFamily="34" charset="0"/>
              </a:rPr>
              <a:t>Održiviji </a:t>
            </a:r>
            <a:r>
              <a:rPr lang="hr-HR" sz="2600" dirty="0" smtClean="0">
                <a:latin typeface="Calibri" pitchFamily="34" charset="0"/>
                <a:cs typeface="Calibri" pitchFamily="34" charset="0"/>
              </a:rPr>
              <a:t>od većine "</a:t>
            </a:r>
            <a:r>
              <a:rPr lang="hr-HR" sz="2600" dirty="0" smtClean="0">
                <a:latin typeface="Calibri" pitchFamily="34" charset="0"/>
                <a:cs typeface="Calibri" pitchFamily="34" charset="0"/>
              </a:rPr>
              <a:t>tradicionalnih“ analoga </a:t>
            </a:r>
          </a:p>
          <a:p>
            <a:pPr marL="457200" lvl="0" indent="-393700">
              <a:buSzPts val="2600"/>
              <a:buFont typeface="Calibri"/>
              <a:buChar char="-"/>
            </a:pPr>
            <a:r>
              <a:rPr lang="hr-HR" sz="2600" dirty="0" smtClean="0">
                <a:latin typeface="Calibri" pitchFamily="34" charset="0"/>
                <a:cs typeface="Calibri" pitchFamily="34" charset="0"/>
              </a:rPr>
              <a:t>Mogućnost </a:t>
            </a:r>
            <a:r>
              <a:rPr lang="hr-HR" sz="2600" dirty="0" smtClean="0">
                <a:latin typeface="Calibri" pitchFamily="34" charset="0"/>
                <a:cs typeface="Calibri" pitchFamily="34" charset="0"/>
              </a:rPr>
              <a:t>recikliranja organskog </a:t>
            </a:r>
            <a:r>
              <a:rPr lang="hr-HR" sz="2600" dirty="0" smtClean="0">
                <a:latin typeface="Calibri" pitchFamily="34" charset="0"/>
                <a:cs typeface="Calibri" pitchFamily="34" charset="0"/>
              </a:rPr>
              <a:t>otpada</a:t>
            </a:r>
          </a:p>
          <a:p>
            <a:pPr marL="457200" lvl="0" indent="-393700">
              <a:buSzPts val="2600"/>
              <a:buFont typeface="Calibri"/>
              <a:buChar char="-"/>
            </a:pPr>
            <a:r>
              <a:rPr lang="hr-HR" sz="2600" dirty="0" smtClean="0">
                <a:latin typeface="Calibri" pitchFamily="34" charset="0"/>
                <a:cs typeface="Calibri" pitchFamily="34" charset="0"/>
              </a:rPr>
              <a:t>Potrebno </a:t>
            </a:r>
            <a:r>
              <a:rPr lang="hr-HR" sz="2600" dirty="0" smtClean="0">
                <a:latin typeface="Calibri" pitchFamily="34" charset="0"/>
                <a:cs typeface="Calibri" pitchFamily="34" charset="0"/>
              </a:rPr>
              <a:t>je manje prostora</a:t>
            </a:r>
            <a:endParaRPr sz="2600" dirty="0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ac9a1c5fc_0_20"/>
          <p:cNvSpPr txBox="1">
            <a:spLocks noGrp="1"/>
          </p:cNvSpPr>
          <p:nvPr>
            <p:ph type="title"/>
          </p:nvPr>
        </p:nvSpPr>
        <p:spPr>
          <a:xfrm>
            <a:off x="1368050" y="1990975"/>
            <a:ext cx="8631300" cy="6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</a:t>
            </a:r>
            <a:r>
              <a:rPr lang="sr-Latn-RS" dirty="0" smtClean="0"/>
              <a:t>ktivnost br.</a:t>
            </a:r>
            <a:r>
              <a:rPr lang="en-US" dirty="0" smtClean="0"/>
              <a:t>1- </a:t>
            </a:r>
            <a:r>
              <a:rPr lang="sr-Latn-RS" dirty="0" smtClean="0"/>
              <a:t>Gdje se nalazite</a:t>
            </a:r>
            <a:r>
              <a:rPr lang="en-US" dirty="0" smtClean="0"/>
              <a:t>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g29ac9a1c5fc_0_20"/>
          <p:cNvSpPr txBox="1"/>
          <p:nvPr/>
        </p:nvSpPr>
        <p:spPr>
          <a:xfrm>
            <a:off x="1055050" y="2766302"/>
            <a:ext cx="7108800" cy="16092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27B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300" b="1" dirty="0" smtClean="0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Potrebni materijal</a:t>
            </a:r>
            <a:r>
              <a:rPr lang="en-US" sz="1300" b="1" i="0" u="none" strike="noStrike" cap="none" dirty="0" smtClean="0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300" b="1" i="0" u="none" strike="noStrike" cap="none" dirty="0">
              <a:solidFill>
                <a:srgbClr val="427B8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>
              <a:lnSpc>
                <a:spcPct val="107000"/>
              </a:lnSpc>
              <a:buSzPts val="1300"/>
              <a:buFont typeface="Lato"/>
              <a:buChar char="•"/>
            </a:pPr>
            <a:r>
              <a:rPr lang="hr-HR" sz="1200" dirty="0" smtClean="0"/>
              <a:t>2 znaka koji označavaju "Slažem se" i "Ne slažem </a:t>
            </a:r>
            <a:r>
              <a:rPr lang="hr-HR" sz="1200" dirty="0" smtClean="0"/>
              <a:t>se“</a:t>
            </a:r>
          </a:p>
          <a:p>
            <a:pPr marL="457200" lvl="0" indent="-311150">
              <a:lnSpc>
                <a:spcPct val="107000"/>
              </a:lnSpc>
              <a:buSzPts val="1300"/>
              <a:buFont typeface="Lato"/>
              <a:buChar char="•"/>
            </a:pPr>
            <a:r>
              <a:rPr lang="hr-HR" sz="1200" dirty="0" smtClean="0"/>
              <a:t>Traka (opcionalno) za crtanje linije u </a:t>
            </a:r>
            <a:r>
              <a:rPr lang="hr-HR" sz="1200" dirty="0" smtClean="0"/>
              <a:t>podu</a:t>
            </a:r>
          </a:p>
          <a:p>
            <a:pPr marL="457200" lvl="0" indent="-311150">
              <a:lnSpc>
                <a:spcPct val="107000"/>
              </a:lnSpc>
              <a:buSzPts val="1300"/>
              <a:buFont typeface="Lato"/>
              <a:buChar char="•"/>
            </a:pPr>
            <a:r>
              <a:rPr lang="sr-Latn-RS" sz="1300" dirty="0" smtClean="0">
                <a:latin typeface="Lato"/>
                <a:ea typeface="Lato"/>
                <a:cs typeface="Lato"/>
                <a:sym typeface="Lato"/>
              </a:rPr>
              <a:t>Prostor da se učesnici mogu kretati</a:t>
            </a:r>
            <a:endParaRPr sz="13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300" b="1" dirty="0" smtClean="0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Cilj</a:t>
            </a:r>
            <a:endParaRPr sz="1300" b="1" dirty="0">
              <a:solidFill>
                <a:srgbClr val="427B83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sz="1200" dirty="0" smtClean="0"/>
              <a:t>U ovoj aktivnosti rasprave sudionici </a:t>
            </a:r>
            <a:r>
              <a:rPr lang="hr-HR" sz="1200" dirty="0" smtClean="0"/>
              <a:t> se doslovno zalažu </a:t>
            </a:r>
            <a:r>
              <a:rPr lang="hr-HR" sz="1200" dirty="0" smtClean="0"/>
              <a:t>za svoja mišljenja.</a:t>
            </a:r>
            <a:endParaRPr sz="1300" b="1" dirty="0">
              <a:solidFill>
                <a:srgbClr val="427B8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g29ac9a1c5fc_0_20"/>
          <p:cNvSpPr txBox="1"/>
          <p:nvPr/>
        </p:nvSpPr>
        <p:spPr>
          <a:xfrm>
            <a:off x="1055050" y="4780737"/>
            <a:ext cx="9544800" cy="176967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27B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300" b="1" dirty="0" smtClean="0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Metoda i objašnjenje</a:t>
            </a:r>
            <a:r>
              <a:rPr lang="en-US" sz="1300" b="1" dirty="0" smtClean="0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dirty="0"/>
          </a:p>
          <a:p>
            <a:pPr marL="285750" lvl="0" indent="-285750">
              <a:buClr>
                <a:schemeClr val="dk1"/>
              </a:buClr>
              <a:buSzPts val="1300"/>
              <a:buFont typeface="Lato"/>
              <a:buChar char="•"/>
            </a:pPr>
            <a:r>
              <a:rPr lang="hr-HR" sz="1200" dirty="0" smtClean="0"/>
              <a:t>Neka se svi sudionici okupe u krugu stojeći ili sjedeći. </a:t>
            </a:r>
            <a:endParaRPr lang="hr-HR" sz="1200" dirty="0" smtClean="0"/>
          </a:p>
          <a:p>
            <a:pPr marL="285750" lvl="0" indent="-285750">
              <a:buClr>
                <a:schemeClr val="dk1"/>
              </a:buClr>
              <a:buSzPts val="1300"/>
              <a:buFont typeface="Lato"/>
              <a:buChar char="•"/>
            </a:pPr>
            <a:r>
              <a:rPr lang="hr-HR" sz="1200" dirty="0" smtClean="0"/>
              <a:t>Fasilitator </a:t>
            </a:r>
            <a:r>
              <a:rPr lang="hr-HR" sz="1200" dirty="0" smtClean="0"/>
              <a:t>bi trebao osmisliti niz izjava koje počinju s </a:t>
            </a:r>
            <a:r>
              <a:rPr lang="hr-HR" sz="1200" dirty="0" smtClean="0"/>
              <a:t>‘Gdje </a:t>
            </a:r>
            <a:r>
              <a:rPr lang="hr-HR" sz="1200" dirty="0" smtClean="0"/>
              <a:t>stojiš ako...' Na sljedećem slajdu nalazi se popis izjava. Slobodno se prilagodite i uklonite/dodajte nove kako vam odgovara. </a:t>
            </a:r>
            <a:endParaRPr lang="hr-HR" sz="1200" dirty="0" smtClean="0"/>
          </a:p>
          <a:p>
            <a:pPr marL="285750" lvl="0" indent="-285750">
              <a:buClr>
                <a:schemeClr val="dk1"/>
              </a:buClr>
              <a:buSzPts val="1300"/>
              <a:buFont typeface="Lato"/>
              <a:buChar char="•"/>
            </a:pPr>
            <a:r>
              <a:rPr lang="hr-HR" sz="1200" dirty="0" smtClean="0"/>
              <a:t>Nakon </a:t>
            </a:r>
            <a:r>
              <a:rPr lang="hr-HR" sz="1200" dirty="0" smtClean="0"/>
              <a:t>svake izjave, sudionici bi se trebali pomaknuti na jednu stranu kruga ako se slažu s izjavom ili na drugu stranu ako se ne slažu ili ostati neutralni na temelju svojih preferencija </a:t>
            </a:r>
            <a:endParaRPr lang="hr-HR" sz="1200" dirty="0" smtClean="0"/>
          </a:p>
          <a:p>
            <a:pPr marL="285750" lvl="0" indent="-285750">
              <a:buClr>
                <a:schemeClr val="dk1"/>
              </a:buClr>
              <a:buSzPts val="1300"/>
              <a:buFont typeface="Lato"/>
              <a:buChar char="•"/>
            </a:pPr>
            <a:r>
              <a:rPr lang="hr-HR" sz="1200" dirty="0" smtClean="0"/>
              <a:t>Potaknite </a:t>
            </a:r>
            <a:r>
              <a:rPr lang="hr-HR" sz="1200" dirty="0" smtClean="0"/>
              <a:t>sudionike da iznesu svoje razloge zašto stoje na određenoj strani kruga. To može potaknuti razgovor i pomoći ljudima da se bolje upoznaju. </a:t>
            </a:r>
            <a:endParaRPr lang="hr-HR" sz="1200" dirty="0" smtClean="0"/>
          </a:p>
          <a:p>
            <a:pPr marL="285750" lvl="0" indent="-285750">
              <a:buClr>
                <a:schemeClr val="dk1"/>
              </a:buClr>
              <a:buSzPts val="1300"/>
              <a:buFont typeface="Lato"/>
              <a:buChar char="•"/>
            </a:pPr>
            <a:r>
              <a:rPr lang="hr-HR" sz="1200" dirty="0" smtClean="0"/>
              <a:t>Nakon </a:t>
            </a:r>
            <a:r>
              <a:rPr lang="hr-HR" sz="1200" dirty="0" smtClean="0"/>
              <a:t>nekoliko rundi, zaključite aktivnost i potaknite sudionike na razmišljanje o raspravi.</a:t>
            </a:r>
            <a:endParaRPr sz="1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29c35552449_0_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772463" y="5604718"/>
            <a:ext cx="4876800" cy="56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9c35552449_0_173"/>
          <p:cNvSpPr txBox="1"/>
          <p:nvPr/>
        </p:nvSpPr>
        <p:spPr>
          <a:xfrm>
            <a:off x="639475" y="2503400"/>
            <a:ext cx="10656000" cy="40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55600">
              <a:lnSpc>
                <a:spcPct val="130015"/>
              </a:lnSpc>
              <a:buClr>
                <a:srgbClr val="315240"/>
              </a:buClr>
              <a:buSzPts val="2000"/>
              <a:buFont typeface="Vesper Libre"/>
              <a:buChar char="●"/>
            </a:pP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Ne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zanima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me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održivost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,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samo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želim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da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živim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svoj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život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.</a:t>
            </a:r>
          </a:p>
          <a:p>
            <a:pPr marL="457200" lvl="0" indent="-355600">
              <a:lnSpc>
                <a:spcPct val="130015"/>
              </a:lnSpc>
              <a:buClr>
                <a:srgbClr val="315240"/>
              </a:buClr>
              <a:buSzPts val="2000"/>
              <a:buFont typeface="Vesper Libre"/>
              <a:buChar char="●"/>
            </a:pP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Ne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možemo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promijeniti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trenutnu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stočarsku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praksu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–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održivi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uzgoj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stoke je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vrlo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skup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.</a:t>
            </a:r>
          </a:p>
          <a:p>
            <a:pPr marL="457200" lvl="0" indent="-355600">
              <a:lnSpc>
                <a:spcPct val="130015"/>
              </a:lnSpc>
              <a:buClr>
                <a:srgbClr val="315240"/>
              </a:buClr>
              <a:buSzPts val="2000"/>
              <a:buFont typeface="Vesper Libre"/>
              <a:buChar char="●"/>
            </a:pP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Uzgoj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stoke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može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osigurati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etično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postupanje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sa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životinjama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uz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ispunjavanje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zahtjeva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održive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proizvodnje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.</a:t>
            </a:r>
          </a:p>
          <a:p>
            <a:pPr marL="457200" lvl="0" indent="-355600">
              <a:lnSpc>
                <a:spcPct val="130015"/>
              </a:lnSpc>
              <a:buClr>
                <a:srgbClr val="315240"/>
              </a:buClr>
              <a:buSzPts val="2000"/>
              <a:buFont typeface="Vesper Libre"/>
              <a:buChar char="●"/>
            </a:pP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Ne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trebamo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smanjivati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potrošnju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mesa: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znanost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će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pronaći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rješenje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za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masovno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dostupne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izvore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.</a:t>
            </a:r>
          </a:p>
          <a:p>
            <a:pPr marL="457200" lvl="0" indent="-355600">
              <a:lnSpc>
                <a:spcPct val="130015"/>
              </a:lnSpc>
              <a:buClr>
                <a:srgbClr val="315240"/>
              </a:buClr>
              <a:buSzPts val="2000"/>
              <a:buFont typeface="Vesper Libre"/>
              <a:buChar char="●"/>
            </a:pP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Vegani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su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samo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trend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koji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će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nestati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u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bliskoj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budućnosti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.</a:t>
            </a:r>
          </a:p>
          <a:p>
            <a:pPr marL="457200" lvl="0" indent="-355600">
              <a:lnSpc>
                <a:spcPct val="130015"/>
              </a:lnSpc>
              <a:buClr>
                <a:srgbClr val="315240"/>
              </a:buClr>
              <a:buSzPts val="2000"/>
              <a:buFont typeface="Vesper Libre"/>
              <a:buChar char="●"/>
            </a:pP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Otvoren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sam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za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alternativne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opcije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proteina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u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svojoj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ishrani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.</a:t>
            </a:r>
          </a:p>
          <a:p>
            <a:pPr marL="457200" lvl="0" indent="-355600">
              <a:lnSpc>
                <a:spcPct val="130015"/>
              </a:lnSpc>
              <a:buClr>
                <a:srgbClr val="315240"/>
              </a:buClr>
              <a:buSzPts val="2000"/>
              <a:buFont typeface="Vesper Libre"/>
              <a:buChar char="●"/>
            </a:pP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Jeo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bih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insekte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.</a:t>
            </a:r>
          </a:p>
          <a:p>
            <a:pPr marL="457200" lvl="0" indent="-355600">
              <a:lnSpc>
                <a:spcPct val="130015"/>
              </a:lnSpc>
              <a:buClr>
                <a:srgbClr val="315240"/>
              </a:buClr>
              <a:buSzPts val="2000"/>
              <a:buFont typeface="Vesper Libre"/>
              <a:buChar char="●"/>
            </a:pP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U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sljedećih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50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godina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čovječanstvo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će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prijeći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na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više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biljnu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 </a:t>
            </a:r>
            <a:r>
              <a:rPr lang="en-US" sz="2000" dirty="0" err="1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prehranu</a:t>
            </a:r>
            <a:r>
              <a:rPr lang="en-US" sz="2000" dirty="0" smtClean="0">
                <a:solidFill>
                  <a:srgbClr val="315240"/>
                </a:solidFill>
                <a:latin typeface="Vesper Libre"/>
                <a:ea typeface="Vesper Libre"/>
                <a:cs typeface="Vesper Libre"/>
                <a:sym typeface="Vesper Libre"/>
              </a:rPr>
              <a:t>.</a:t>
            </a:r>
            <a:endParaRPr sz="2000" dirty="0">
              <a:solidFill>
                <a:srgbClr val="315240"/>
              </a:solidFill>
              <a:latin typeface="Vesper Libre"/>
              <a:ea typeface="Vesper Libre"/>
              <a:cs typeface="Vesper Libre"/>
              <a:sym typeface="Vesper Libre"/>
            </a:endParaRPr>
          </a:p>
        </p:txBody>
      </p:sp>
      <p:sp>
        <p:nvSpPr>
          <p:cNvPr id="214" name="Google Shape;214;g29c35552449_0_173"/>
          <p:cNvSpPr txBox="1">
            <a:spLocks noGrp="1"/>
          </p:cNvSpPr>
          <p:nvPr>
            <p:ph type="title"/>
          </p:nvPr>
        </p:nvSpPr>
        <p:spPr>
          <a:xfrm>
            <a:off x="1368050" y="1841300"/>
            <a:ext cx="65514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44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Izjave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"/>
          <p:cNvSpPr txBox="1">
            <a:spLocks noGrp="1"/>
          </p:cNvSpPr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sr-Latn-RS" smtClean="0"/>
              <a:t>Hvala na pažnji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9a41eef8ba_0_0"/>
          <p:cNvSpPr txBox="1">
            <a:spLocks noGrp="1"/>
          </p:cNvSpPr>
          <p:nvPr>
            <p:ph type="body" idx="2"/>
          </p:nvPr>
        </p:nvSpPr>
        <p:spPr>
          <a:xfrm>
            <a:off x="974700" y="2783750"/>
            <a:ext cx="3216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None/>
            </a:pPr>
            <a:r>
              <a:rPr lang="sr-Latn-RS" dirty="0" smtClean="0"/>
              <a:t>SADRŽAJ</a:t>
            </a:r>
            <a:endParaRPr dirty="0"/>
          </a:p>
        </p:txBody>
      </p:sp>
      <p:sp>
        <p:nvSpPr>
          <p:cNvPr id="53" name="Google Shape;53;g29a41eef8ba_0_0"/>
          <p:cNvSpPr txBox="1"/>
          <p:nvPr/>
        </p:nvSpPr>
        <p:spPr>
          <a:xfrm>
            <a:off x="5162550" y="1708426"/>
            <a:ext cx="4267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ctr" anchorCtr="0">
            <a:noAutofit/>
          </a:bodyPr>
          <a:lstStyle/>
          <a:p>
            <a:pPr marL="6096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23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sr-Latn-RS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ovom modulu</a:t>
            </a:r>
            <a:endParaRPr sz="23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29a41eef8ba_0_0"/>
          <p:cNvSpPr txBox="1"/>
          <p:nvPr/>
        </p:nvSpPr>
        <p:spPr>
          <a:xfrm>
            <a:off x="5162549" y="2263325"/>
            <a:ext cx="5889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ctr" anchorCtr="0">
            <a:noAutofit/>
          </a:bodyPr>
          <a:lstStyle/>
          <a:p>
            <a:pPr marL="0" marR="0" lvl="0" indent="596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23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sr-Latn-RS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Uvod u uzgoj stoke</a:t>
            </a:r>
            <a:endParaRPr sz="23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9a41eef8ba_0_0"/>
          <p:cNvSpPr txBox="1"/>
          <p:nvPr/>
        </p:nvSpPr>
        <p:spPr>
          <a:xfrm>
            <a:off x="5162550" y="4785550"/>
            <a:ext cx="4267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None/>
            </a:pPr>
            <a:endParaRPr sz="230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9a41eef8ba_0_0"/>
          <p:cNvSpPr txBox="1"/>
          <p:nvPr/>
        </p:nvSpPr>
        <p:spPr>
          <a:xfrm>
            <a:off x="5772150" y="4883200"/>
            <a:ext cx="5127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ctr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300"/>
            </a:pPr>
            <a:r>
              <a:rPr lang="en-US" sz="23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hr-HR" sz="2300" dirty="0" smtClean="0">
                <a:latin typeface="Calibri" pitchFamily="34" charset="0"/>
                <a:cs typeface="Calibri" pitchFamily="34" charset="0"/>
              </a:rPr>
              <a:t>Uzgoj insekata: potencijal i izazovi</a:t>
            </a:r>
            <a:endParaRPr sz="2300" i="1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57" name="Google Shape;57;g29a41eef8ba_0_0"/>
          <p:cNvSpPr txBox="1"/>
          <p:nvPr/>
        </p:nvSpPr>
        <p:spPr>
          <a:xfrm>
            <a:off x="5772150" y="4346875"/>
            <a:ext cx="6420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ctr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300"/>
            </a:pPr>
            <a:r>
              <a:rPr lang="en-US" sz="23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hr-HR" sz="2300" dirty="0" smtClean="0">
                <a:latin typeface="Calibri" pitchFamily="34" charset="0"/>
                <a:cs typeface="Calibri" pitchFamily="34" charset="0"/>
              </a:rPr>
              <a:t>Održivi uzgoj i "budućnost" stočarstva</a:t>
            </a:r>
            <a:endParaRPr sz="2300" i="0" u="none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58" name="Google Shape;58;g29a41eef8ba_0_0"/>
          <p:cNvSpPr txBox="1"/>
          <p:nvPr/>
        </p:nvSpPr>
        <p:spPr>
          <a:xfrm>
            <a:off x="5662502" y="5279750"/>
            <a:ext cx="3359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sr-Latn-RS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Vježba</a:t>
            </a:r>
            <a:r>
              <a:rPr lang="en-US" sz="2300" dirty="0" smtClean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29a41eef8ba_0_0"/>
          <p:cNvSpPr txBox="1"/>
          <p:nvPr/>
        </p:nvSpPr>
        <p:spPr>
          <a:xfrm>
            <a:off x="5029199" y="2737581"/>
            <a:ext cx="4502100" cy="5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6096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sr-Latn-RS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Prakse uzgoja stoke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29a41eef8ba_0_0"/>
          <p:cNvSpPr txBox="1"/>
          <p:nvPr/>
        </p:nvSpPr>
        <p:spPr>
          <a:xfrm>
            <a:off x="5032374" y="3287342"/>
            <a:ext cx="6654000" cy="51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609600" lvl="0">
              <a:lnSpc>
                <a:spcPct val="107000"/>
              </a:lnSpc>
            </a:pP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hr-HR" sz="2300" dirty="0" smtClean="0">
                <a:latin typeface="Calibri" pitchFamily="34" charset="0"/>
                <a:cs typeface="Calibri" pitchFamily="34" charset="0"/>
              </a:rPr>
              <a:t>Liječenje i zdravlje životinja</a:t>
            </a:r>
            <a:endParaRPr sz="2300" dirty="0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61" name="Google Shape;61;g29a41eef8ba_0_0"/>
          <p:cNvSpPr txBox="1"/>
          <p:nvPr/>
        </p:nvSpPr>
        <p:spPr>
          <a:xfrm>
            <a:off x="5772151" y="3831325"/>
            <a:ext cx="6026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230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sr-Latn-RS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Etično i humano postupanje</a:t>
            </a:r>
            <a:endParaRPr sz="230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g29a41eef8b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44438" y="3639372"/>
            <a:ext cx="4876800" cy="56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ac9a1c5fc_0_0"/>
          <p:cNvSpPr txBox="1">
            <a:spLocks noGrp="1"/>
          </p:cNvSpPr>
          <p:nvPr>
            <p:ph type="title"/>
          </p:nvPr>
        </p:nvSpPr>
        <p:spPr>
          <a:xfrm>
            <a:off x="917150" y="1420073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hr-HR" dirty="0" smtClean="0"/>
              <a:t>O ovom modulu</a:t>
            </a:r>
            <a:endParaRPr dirty="0"/>
          </a:p>
        </p:txBody>
      </p:sp>
      <p:sp>
        <p:nvSpPr>
          <p:cNvPr id="68" name="Google Shape;68;g29ac9a1c5fc_0_0"/>
          <p:cNvSpPr txBox="1">
            <a:spLocks noGrp="1"/>
          </p:cNvSpPr>
          <p:nvPr>
            <p:ph type="body" idx="1"/>
          </p:nvPr>
        </p:nvSpPr>
        <p:spPr>
          <a:xfrm>
            <a:off x="838200" y="2632031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hr-HR" sz="2100" b="1" dirty="0" smtClean="0">
                <a:solidFill>
                  <a:srgbClr val="427B83"/>
                </a:solidFill>
              </a:rPr>
              <a:t>Što ćeš ovdje pronaći?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100" b="1" dirty="0" smtClean="0">
              <a:solidFill>
                <a:srgbClr val="427B83"/>
              </a:solidFill>
            </a:endParaRPr>
          </a:p>
          <a:p>
            <a:pPr lvl="0" indent="-330200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ts val="1600"/>
              <a:buFont typeface="Lato"/>
              <a:buChar char="•"/>
            </a:pPr>
            <a:r>
              <a:rPr lang="hr-HR" sz="1600" dirty="0" smtClean="0">
                <a:solidFill>
                  <a:srgbClr val="44546A"/>
                </a:solidFill>
                <a:latin typeface="Lato" charset="0"/>
              </a:rPr>
              <a:t>Kratak uvod u </a:t>
            </a:r>
            <a:r>
              <a:rPr lang="hr-HR" sz="1600" b="1" dirty="0" smtClean="0">
                <a:solidFill>
                  <a:srgbClr val="44546A"/>
                </a:solidFill>
                <a:latin typeface="Lato" charset="0"/>
              </a:rPr>
              <a:t>pojam stočarstva</a:t>
            </a:r>
          </a:p>
          <a:p>
            <a:pPr lvl="0" indent="-330200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ts val="1600"/>
              <a:buNone/>
            </a:pPr>
            <a:endParaRPr sz="1600" dirty="0" smtClean="0">
              <a:solidFill>
                <a:schemeClr val="dk2"/>
              </a:solidFill>
              <a:latin typeface="Lato" charset="0"/>
              <a:ea typeface="Lato"/>
              <a:cs typeface="Lato"/>
              <a:sym typeface="Lato"/>
            </a:endParaRPr>
          </a:p>
          <a:p>
            <a:pPr lvl="0" indent="-330200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ts val="1600"/>
              <a:buFont typeface="Lato"/>
              <a:buChar char="•"/>
            </a:pPr>
            <a:r>
              <a:rPr lang="hr-HR" sz="1600" b="1" dirty="0" smtClean="0">
                <a:solidFill>
                  <a:srgbClr val="44546A"/>
                </a:solidFill>
                <a:latin typeface="Lato" charset="0"/>
              </a:rPr>
              <a:t>Različite vrste stoke </a:t>
            </a:r>
            <a:r>
              <a:rPr lang="hr-HR" sz="1600" dirty="0" smtClean="0">
                <a:solidFill>
                  <a:srgbClr val="44546A"/>
                </a:solidFill>
                <a:latin typeface="Lato" charset="0"/>
              </a:rPr>
              <a:t>i njihove glavne karakteristike</a:t>
            </a:r>
            <a:r>
              <a:rPr lang="en-US" sz="1600" dirty="0" smtClean="0">
                <a:solidFill>
                  <a:srgbClr val="44546A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 dirty="0">
              <a:solidFill>
                <a:srgbClr val="44546A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lvl="0" indent="-330200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ts val="1600"/>
              <a:buFont typeface="Lato"/>
              <a:buChar char="•"/>
            </a:pPr>
            <a:r>
              <a:rPr lang="hr-HR" sz="1600" dirty="0" smtClean="0">
                <a:solidFill>
                  <a:srgbClr val="44546A"/>
                </a:solidFill>
                <a:latin typeface="Lato" charset="0"/>
              </a:rPr>
              <a:t>Razlike između </a:t>
            </a:r>
            <a:r>
              <a:rPr lang="hr-HR" sz="1600" b="1" dirty="0" smtClean="0">
                <a:solidFill>
                  <a:srgbClr val="44546A"/>
                </a:solidFill>
                <a:latin typeface="Lato" charset="0"/>
              </a:rPr>
              <a:t>ekstenzivnog i intenzivnog stočarstva</a:t>
            </a: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 smtClean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lvl="0" indent="-330200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ts val="1600"/>
              <a:buFont typeface="Lato"/>
              <a:buChar char="•"/>
            </a:pPr>
            <a:r>
              <a:rPr lang="hr-HR" sz="1600" b="1" dirty="0" smtClean="0">
                <a:solidFill>
                  <a:srgbClr val="44546A"/>
                </a:solidFill>
                <a:latin typeface="Lato" charset="0"/>
              </a:rPr>
              <a:t>Važnost zdrave stoke i etike u stočarstvu</a:t>
            </a:r>
            <a:r>
              <a:rPr lang="en-US" sz="1600" b="1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 b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lvl="0" indent="-330200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ts val="1600"/>
              <a:buFont typeface="Lato"/>
              <a:buChar char="•"/>
            </a:pPr>
            <a:r>
              <a:rPr lang="hr-HR" sz="1600" b="1" dirty="0" smtClean="0">
                <a:latin typeface="Lato" charset="0"/>
              </a:rPr>
              <a:t>Održiva poljoprivreda</a:t>
            </a:r>
            <a:r>
              <a:rPr lang="hr-HR" sz="1600" dirty="0" smtClean="0">
                <a:latin typeface="Lato" charset="0"/>
              </a:rPr>
              <a:t>: sadašnje metodologije i buduće perspektive</a:t>
            </a:r>
            <a:r>
              <a:rPr lang="en-US" sz="1600" b="1" dirty="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 b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lvl="0" indent="-330200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ts val="1600"/>
              <a:buFont typeface="Lato"/>
              <a:buChar char="•"/>
            </a:pPr>
            <a:r>
              <a:rPr lang="hr-HR" sz="1600" b="1" dirty="0" smtClean="0">
                <a:latin typeface="Lato" charset="0"/>
              </a:rPr>
              <a:t>Uzgoj insekata </a:t>
            </a:r>
            <a:r>
              <a:rPr lang="hr-HR" sz="1600" dirty="0" smtClean="0">
                <a:latin typeface="Lato" charset="0"/>
              </a:rPr>
              <a:t>kao alternativa sadašnjim navikama stočarstva</a:t>
            </a:r>
            <a:r>
              <a:rPr lang="en-US" sz="1600" dirty="0" smtClean="0">
                <a:solidFill>
                  <a:schemeClr val="dk2"/>
                </a:solidFill>
                <a:latin typeface="Lato" charset="0"/>
                <a:ea typeface="Lato"/>
                <a:cs typeface="Lato"/>
                <a:sym typeface="Lato"/>
              </a:rPr>
              <a:t>.</a:t>
            </a:r>
            <a:endParaRPr sz="2200" dirty="0">
              <a:solidFill>
                <a:schemeClr val="dk2"/>
              </a:solidFill>
              <a:latin typeface="Lato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100" b="1" dirty="0">
              <a:solidFill>
                <a:srgbClr val="427B8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9e93ff5fc8_0_22"/>
          <p:cNvSpPr txBox="1">
            <a:spLocks noGrp="1"/>
          </p:cNvSpPr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hr-HR" dirty="0" smtClean="0">
                <a:solidFill>
                  <a:srgbClr val="3C4556"/>
                </a:solidFill>
              </a:rPr>
              <a:t>Uvod u </a:t>
            </a:r>
            <a:r>
              <a:rPr lang="hr-HR" dirty="0" smtClean="0">
                <a:solidFill>
                  <a:srgbClr val="3C4556"/>
                </a:solidFill>
              </a:rPr>
              <a:t>stočarstvo (uzgoj životinja)</a:t>
            </a:r>
            <a:endParaRPr dirty="0">
              <a:solidFill>
                <a:srgbClr val="3C4556"/>
              </a:solidFill>
            </a:endParaRPr>
          </a:p>
        </p:txBody>
      </p:sp>
      <p:sp>
        <p:nvSpPr>
          <p:cNvPr id="74" name="Google Shape;74;g19e93ff5fc8_0_22"/>
          <p:cNvSpPr txBox="1"/>
          <p:nvPr/>
        </p:nvSpPr>
        <p:spPr>
          <a:xfrm>
            <a:off x="1706850" y="2215875"/>
            <a:ext cx="8778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100" b="1" dirty="0" smtClean="0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Proces podizanja i uzgoja životinja za dobivanje</a:t>
            </a:r>
            <a:r>
              <a:rPr lang="en-US" sz="2100" b="1" dirty="0" smtClean="0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 b="1" dirty="0">
              <a:solidFill>
                <a:srgbClr val="427B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19e93ff5fc8_0_22"/>
          <p:cNvSpPr txBox="1"/>
          <p:nvPr/>
        </p:nvSpPr>
        <p:spPr>
          <a:xfrm>
            <a:off x="1977888" y="3013350"/>
            <a:ext cx="2758500" cy="830966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100" b="1" dirty="0" smtClean="0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Proizvodi poput vune i drugih vlakana</a:t>
            </a:r>
            <a:endParaRPr sz="2100" b="1" dirty="0">
              <a:solidFill>
                <a:srgbClr val="427B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19e93ff5fc8_0_22"/>
          <p:cNvSpPr txBox="1"/>
          <p:nvPr/>
        </p:nvSpPr>
        <p:spPr>
          <a:xfrm>
            <a:off x="5119600" y="3184050"/>
            <a:ext cx="868800" cy="50790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100" b="1" dirty="0" smtClean="0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Rad</a:t>
            </a:r>
            <a:endParaRPr sz="2100" b="1" dirty="0">
              <a:solidFill>
                <a:srgbClr val="427B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19e93ff5fc8_0_22"/>
          <p:cNvSpPr txBox="1"/>
          <p:nvPr/>
        </p:nvSpPr>
        <p:spPr>
          <a:xfrm>
            <a:off x="6371613" y="3184050"/>
            <a:ext cx="1264800" cy="50790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100" b="1" dirty="0" smtClean="0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Hrana</a:t>
            </a:r>
            <a:endParaRPr sz="2100" b="1" dirty="0">
              <a:solidFill>
                <a:srgbClr val="427B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19e93ff5fc8_0_22"/>
          <p:cNvSpPr txBox="1"/>
          <p:nvPr/>
        </p:nvSpPr>
        <p:spPr>
          <a:xfrm>
            <a:off x="8019613" y="3013350"/>
            <a:ext cx="2194500" cy="830966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100" b="1" dirty="0" smtClean="0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Miliječni proizvodi i jaja</a:t>
            </a:r>
            <a:endParaRPr sz="2100" b="1" dirty="0">
              <a:solidFill>
                <a:srgbClr val="427B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19e93ff5fc8_0_22"/>
          <p:cNvSpPr txBox="1"/>
          <p:nvPr/>
        </p:nvSpPr>
        <p:spPr>
          <a:xfrm>
            <a:off x="1908250" y="4486625"/>
            <a:ext cx="87783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hr-HR" sz="2100" b="1" dirty="0" smtClean="0">
                <a:solidFill>
                  <a:srgbClr val="427B83"/>
                </a:solidFill>
                <a:latin typeface="Calibri" pitchFamily="34" charset="0"/>
                <a:cs typeface="Calibri" pitchFamily="34" charset="0"/>
              </a:rPr>
              <a:t>Od sada, stočarstvo čini značajan dio globalne ponude hrane i rada u poljoprivrednom sektoru. </a:t>
            </a:r>
          </a:p>
          <a:p>
            <a:pPr lvl="0" algn="ctr"/>
            <a:r>
              <a:rPr lang="hr-HR" sz="2100" b="1" dirty="0" smtClean="0">
                <a:solidFill>
                  <a:srgbClr val="427B83"/>
                </a:solidFill>
                <a:latin typeface="Calibri" pitchFamily="34" charset="0"/>
                <a:cs typeface="Calibri" pitchFamily="34" charset="0"/>
              </a:rPr>
              <a:t>Unatoč velikoj važnosti koju ima, njegov ekološki otisak je značajan i navodi pojedince i zajednice na </a:t>
            </a:r>
            <a:r>
              <a:rPr lang="hr-HR" sz="2100" b="1" dirty="0" smtClean="0">
                <a:solidFill>
                  <a:srgbClr val="427B83"/>
                </a:solidFill>
                <a:latin typeface="Calibri" pitchFamily="34" charset="0"/>
                <a:cs typeface="Calibri" pitchFamily="34" charset="0"/>
              </a:rPr>
              <a:t>istraživanje </a:t>
            </a:r>
            <a:r>
              <a:rPr lang="hr-HR" sz="2100" b="1" dirty="0" smtClean="0">
                <a:solidFill>
                  <a:srgbClr val="427B83"/>
                </a:solidFill>
                <a:latin typeface="Calibri" pitchFamily="34" charset="0"/>
                <a:cs typeface="Calibri" pitchFamily="34" charset="0"/>
              </a:rPr>
              <a:t>i primjenu </a:t>
            </a:r>
            <a:r>
              <a:rPr lang="hr-HR" sz="2100" b="1" dirty="0" smtClean="0">
                <a:solidFill>
                  <a:srgbClr val="427B83"/>
                </a:solidFill>
                <a:latin typeface="Calibri" pitchFamily="34" charset="0"/>
                <a:cs typeface="Calibri" pitchFamily="34" charset="0"/>
              </a:rPr>
              <a:t>nove metodologije.</a:t>
            </a:r>
            <a:endParaRPr lang="hr-HR" sz="2100" b="1" dirty="0">
              <a:solidFill>
                <a:srgbClr val="427B83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9e93ff5fc8_0_28"/>
          <p:cNvSpPr txBox="1">
            <a:spLocks noGrp="1"/>
          </p:cNvSpPr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hr-HR" dirty="0" smtClean="0"/>
              <a:t>Glavne vrste </a:t>
            </a:r>
            <a:r>
              <a:rPr lang="hr-HR" dirty="0" smtClean="0"/>
              <a:t>uzgoja životinja</a:t>
            </a:r>
            <a:endParaRPr dirty="0">
              <a:solidFill>
                <a:srgbClr val="3C4556"/>
              </a:solidFill>
            </a:endParaRPr>
          </a:p>
        </p:txBody>
      </p:sp>
      <p:pic>
        <p:nvPicPr>
          <p:cNvPr id="85" name="Google Shape;85;g19e93ff5fc8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8225" y="2757147"/>
            <a:ext cx="2485625" cy="17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9e93ff5fc8_0_28"/>
          <p:cNvSpPr txBox="1"/>
          <p:nvPr/>
        </p:nvSpPr>
        <p:spPr>
          <a:xfrm>
            <a:off x="1039600" y="1807800"/>
            <a:ext cx="1017800" cy="492412"/>
          </a:xfrm>
          <a:prstGeom prst="rect">
            <a:avLst/>
          </a:prstGeom>
          <a:noFill/>
          <a:ln w="38100" cap="flat" cmpd="sng">
            <a:solidFill>
              <a:srgbClr val="274E1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 smtClean="0">
                <a:latin typeface="Calibri"/>
                <a:ea typeface="Calibri"/>
                <a:cs typeface="Calibri"/>
                <a:sym typeface="Calibri"/>
              </a:rPr>
              <a:t>Goveda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19e93ff5fc8_0_28"/>
          <p:cNvSpPr txBox="1"/>
          <p:nvPr/>
        </p:nvSpPr>
        <p:spPr>
          <a:xfrm>
            <a:off x="3280365" y="1807800"/>
            <a:ext cx="857700" cy="492600"/>
          </a:xfrm>
          <a:prstGeom prst="rect">
            <a:avLst/>
          </a:prstGeom>
          <a:noFill/>
          <a:ln w="38100" cap="flat" cmpd="sng">
            <a:solidFill>
              <a:srgbClr val="274E1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sr-Latn-RS" sz="2000" b="1" dirty="0" smtClean="0">
                <a:latin typeface="Calibri"/>
                <a:ea typeface="Calibri"/>
                <a:cs typeface="Calibri"/>
                <a:sym typeface="Calibri"/>
              </a:rPr>
              <a:t>vinja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19e93ff5fc8_0_28"/>
          <p:cNvSpPr txBox="1"/>
          <p:nvPr/>
        </p:nvSpPr>
        <p:spPr>
          <a:xfrm>
            <a:off x="7762403" y="1807800"/>
            <a:ext cx="1080000" cy="492600"/>
          </a:xfrm>
          <a:prstGeom prst="rect">
            <a:avLst/>
          </a:prstGeom>
          <a:noFill/>
          <a:ln w="38100" cap="flat" cmpd="sng">
            <a:solidFill>
              <a:srgbClr val="274E1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sr-Latn-RS" sz="2000" b="1" dirty="0" smtClean="0">
                <a:latin typeface="Calibri"/>
                <a:ea typeface="Calibri"/>
                <a:cs typeface="Calibri"/>
                <a:sym typeface="Calibri"/>
              </a:rPr>
              <a:t>erad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9e93ff5fc8_0_28"/>
          <p:cNvSpPr txBox="1"/>
          <p:nvPr/>
        </p:nvSpPr>
        <p:spPr>
          <a:xfrm>
            <a:off x="5521131" y="1807800"/>
            <a:ext cx="1080000" cy="492600"/>
          </a:xfrm>
          <a:prstGeom prst="rect">
            <a:avLst/>
          </a:prstGeom>
          <a:noFill/>
          <a:ln w="38100" cap="flat" cmpd="sng">
            <a:solidFill>
              <a:srgbClr val="274E1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 smtClean="0">
                <a:latin typeface="Calibri"/>
                <a:ea typeface="Calibri"/>
                <a:cs typeface="Calibri"/>
                <a:sym typeface="Calibri"/>
              </a:rPr>
              <a:t>Ovce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19e93ff5fc8_0_28"/>
          <p:cNvSpPr txBox="1"/>
          <p:nvPr/>
        </p:nvSpPr>
        <p:spPr>
          <a:xfrm>
            <a:off x="401800" y="2377675"/>
            <a:ext cx="2133300" cy="2539126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hr-HR" sz="1700" dirty="0" smtClean="0">
                <a:latin typeface="Calibri" pitchFamily="34" charset="0"/>
                <a:cs typeface="Calibri" pitchFamily="34" charset="0"/>
              </a:rPr>
              <a:t>Uzgoj krava i bikova za proizvodnju mesa, mliječnih proizvoda i kože. </a:t>
            </a:r>
            <a:endParaRPr lang="hr-HR" sz="17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hr-HR" sz="1700" dirty="0" smtClean="0">
                <a:latin typeface="Calibri" pitchFamily="34" charset="0"/>
                <a:cs typeface="Calibri" pitchFamily="34" charset="0"/>
              </a:rPr>
              <a:t>Zahtijeva </a:t>
            </a:r>
            <a:r>
              <a:rPr lang="hr-HR" sz="1700" dirty="0" smtClean="0">
                <a:latin typeface="Calibri" pitchFamily="34" charset="0"/>
                <a:cs typeface="Calibri" pitchFamily="34" charset="0"/>
              </a:rPr>
              <a:t>velike prostore i ima najveći ekološki otisak od svih različitih vrsta stoke.</a:t>
            </a:r>
            <a:endParaRPr lang="en-US" sz="1700" dirty="0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91" name="Google Shape;91;g19e93ff5fc8_0_28"/>
          <p:cNvSpPr txBox="1"/>
          <p:nvPr/>
        </p:nvSpPr>
        <p:spPr>
          <a:xfrm>
            <a:off x="2679783" y="2377675"/>
            <a:ext cx="2133300" cy="2015906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hr-HR" sz="1700" dirty="0" smtClean="0">
                <a:latin typeface="Calibri" pitchFamily="34" charset="0"/>
                <a:cs typeface="Calibri" pitchFamily="34" charset="0"/>
              </a:rPr>
              <a:t>Uzgoj svinja </a:t>
            </a:r>
            <a:r>
              <a:rPr lang="hr-HR" sz="1700" dirty="0" smtClean="0">
                <a:latin typeface="Calibri" pitchFamily="34" charset="0"/>
                <a:cs typeface="Calibri" pitchFamily="34" charset="0"/>
              </a:rPr>
              <a:t>skoro pa isključivo </a:t>
            </a:r>
            <a:r>
              <a:rPr lang="hr-HR" sz="1700" dirty="0" smtClean="0">
                <a:latin typeface="Calibri" pitchFamily="34" charset="0"/>
                <a:cs typeface="Calibri" pitchFamily="34" charset="0"/>
              </a:rPr>
              <a:t>za proizvodnju mesa. Zahtijeva manje prostora od goveda i ima nešto manji ekološki utjecaj</a:t>
            </a:r>
            <a:endParaRPr sz="1700" dirty="0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92" name="Google Shape;92;g19e93ff5fc8_0_28"/>
          <p:cNvSpPr txBox="1"/>
          <p:nvPr/>
        </p:nvSpPr>
        <p:spPr>
          <a:xfrm>
            <a:off x="4957754" y="2377675"/>
            <a:ext cx="2133300" cy="1492686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hr-HR" sz="1700" dirty="0" smtClean="0">
                <a:latin typeface="Calibri" pitchFamily="34" charset="0"/>
                <a:cs typeface="Calibri" pitchFamily="34" charset="0"/>
              </a:rPr>
              <a:t>Ovce se </a:t>
            </a:r>
            <a:r>
              <a:rPr lang="hr-HR" sz="1700" dirty="0" smtClean="0">
                <a:latin typeface="Calibri" pitchFamily="34" charset="0"/>
                <a:cs typeface="Calibri" pitchFamily="34" charset="0"/>
              </a:rPr>
              <a:t>uglavnom uzgajaju </a:t>
            </a:r>
            <a:r>
              <a:rPr lang="hr-HR" sz="1700" dirty="0" smtClean="0">
                <a:latin typeface="Calibri" pitchFamily="34" charset="0"/>
                <a:cs typeface="Calibri" pitchFamily="34" charset="0"/>
              </a:rPr>
              <a:t>za proizvodnju </a:t>
            </a:r>
            <a:r>
              <a:rPr lang="hr-HR" sz="1700" dirty="0" smtClean="0">
                <a:latin typeface="Calibri" pitchFamily="34" charset="0"/>
                <a:cs typeface="Calibri" pitchFamily="34" charset="0"/>
              </a:rPr>
              <a:t>mlijeka </a:t>
            </a:r>
            <a:r>
              <a:rPr lang="hr-HR" sz="1700" dirty="0" smtClean="0">
                <a:latin typeface="Calibri" pitchFamily="34" charset="0"/>
                <a:cs typeface="Calibri" pitchFamily="34" charset="0"/>
              </a:rPr>
              <a:t>i raznih vrsta vune, </a:t>
            </a:r>
            <a:r>
              <a:rPr lang="hr-HR" sz="1700" dirty="0" smtClean="0">
                <a:latin typeface="Calibri" pitchFamily="34" charset="0"/>
                <a:cs typeface="Calibri" pitchFamily="34" charset="0"/>
              </a:rPr>
              <a:t>ali i za proizvodnju mesa.</a:t>
            </a:r>
            <a:endParaRPr sz="1700" dirty="0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93" name="Google Shape;93;g19e93ff5fc8_0_28"/>
          <p:cNvSpPr txBox="1"/>
          <p:nvPr/>
        </p:nvSpPr>
        <p:spPr>
          <a:xfrm>
            <a:off x="7235750" y="2377675"/>
            <a:ext cx="2133300" cy="2015906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hr-HR" sz="1700" dirty="0" smtClean="0">
                <a:latin typeface="Calibri" pitchFamily="34" charset="0"/>
                <a:cs typeface="Calibri" pitchFamily="34" charset="0"/>
              </a:rPr>
              <a:t>Sastoji se uglavnom od pilića za njihovu redovitu proizvodnju jaja i </a:t>
            </a:r>
            <a:r>
              <a:rPr lang="hr-HR" sz="1700" dirty="0" smtClean="0">
                <a:latin typeface="Calibri" pitchFamily="34" charset="0"/>
                <a:cs typeface="Calibri" pitchFamily="34" charset="0"/>
              </a:rPr>
              <a:t>njihovo meso. </a:t>
            </a:r>
            <a:r>
              <a:rPr lang="hr-HR" sz="1700" dirty="0" smtClean="0">
                <a:latin typeface="Calibri" pitchFamily="34" charset="0"/>
                <a:cs typeface="Calibri" pitchFamily="34" charset="0"/>
              </a:rPr>
              <a:t>Njihov utjecaj na okoliš znatno je manji od ostalih vrsta stoke</a:t>
            </a:r>
            <a:endParaRPr sz="1700" dirty="0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pic>
        <p:nvPicPr>
          <p:cNvPr id="94" name="Google Shape;94;g19e93ff5fc8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450" y="5427475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9e93ff5fc8_0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1125" y="5427475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9e93ff5fc8_0_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9225" y="5427475"/>
            <a:ext cx="116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9e93ff5fc8_0_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8400" y="5427474"/>
            <a:ext cx="1007998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c35552449_0_0"/>
          <p:cNvSpPr/>
          <p:nvPr/>
        </p:nvSpPr>
        <p:spPr>
          <a:xfrm>
            <a:off x="254475" y="2544500"/>
            <a:ext cx="4770900" cy="2925600"/>
          </a:xfrm>
          <a:prstGeom prst="rect">
            <a:avLst/>
          </a:prstGeom>
          <a:solidFill>
            <a:srgbClr val="315240"/>
          </a:solidFill>
          <a:ln>
            <a:noFill/>
          </a:ln>
        </p:spPr>
        <p:txBody>
          <a:bodyPr spcFirstLastPara="1" wrap="square" lIns="60975" tIns="60975" rIns="60975" bIns="60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g29c35552449_0_0"/>
          <p:cNvPicPr preferRelativeResize="0"/>
          <p:nvPr/>
        </p:nvPicPr>
        <p:blipFill rotWithShape="1">
          <a:blip r:embed="rId3">
            <a:alphaModFix/>
          </a:blip>
          <a:srcRect t="13201"/>
          <a:stretch/>
        </p:blipFill>
        <p:spPr>
          <a:xfrm>
            <a:off x="5476800" y="1199249"/>
            <a:ext cx="6715201" cy="5658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9c35552449_0_0"/>
          <p:cNvSpPr txBox="1"/>
          <p:nvPr/>
        </p:nvSpPr>
        <p:spPr>
          <a:xfrm>
            <a:off x="0" y="2701650"/>
            <a:ext cx="5476800" cy="165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sr-Latn-RS" sz="5600" b="1" dirty="0" smtClean="0">
                <a:solidFill>
                  <a:srgbClr val="FFFFFF"/>
                </a:solidFill>
                <a:latin typeface="Vesper Libre"/>
                <a:ea typeface="Vesper Libre"/>
                <a:cs typeface="Vesper Libre"/>
                <a:sym typeface="Vesper Libre"/>
              </a:rPr>
              <a:t>Sisavci na zemlji</a:t>
            </a:r>
            <a:endParaRPr sz="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1670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sr-Latn-RS" dirty="0" smtClean="0"/>
              <a:t>Prakse u uzgoju stoke</a:t>
            </a:r>
            <a:endParaRPr dirty="0"/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838200" y="2632031"/>
            <a:ext cx="10515600" cy="400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hr-HR" b="1" dirty="0" smtClean="0">
                <a:solidFill>
                  <a:srgbClr val="427B83"/>
                </a:solidFill>
              </a:rPr>
              <a:t>Uzgoj stoke uglavnom se odvija na dva načina: intenzivni i ekstenzivni uzgoj.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b="1" dirty="0" smtClean="0">
                <a:solidFill>
                  <a:srgbClr val="427B83"/>
                </a:solidFill>
              </a:rPr>
              <a:t>Intenzivni uzgoj odnosi se na postupke koji optimiziraju korišteni prostor, ali dolazi s velikim nedostacima u tretmanu i kvaliteti života životinja.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b="1" dirty="0" smtClean="0">
                <a:solidFill>
                  <a:srgbClr val="427B83"/>
                </a:solidFill>
              </a:rPr>
              <a:t>Ekstenzivni uzgoj ima za cilj osigurati životinjama prostor koji im je prirodno potreban.Zauzima mnogo više prostora, ali je i humanije i obično dovodi do veće kvalitete proizvoda (na svim razinama).</a:t>
            </a:r>
            <a:endParaRPr lang="hr-HR" b="1" dirty="0">
              <a:solidFill>
                <a:srgbClr val="427B8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cab07dab5_1_45"/>
          <p:cNvSpPr txBox="1">
            <a:spLocks noGrp="1"/>
          </p:cNvSpPr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hr-HR" dirty="0" smtClean="0"/>
              <a:t>Liječenje životinja i njihovo zdravlje</a:t>
            </a:r>
            <a:endParaRPr dirty="0"/>
          </a:p>
        </p:txBody>
      </p:sp>
      <p:sp>
        <p:nvSpPr>
          <p:cNvPr id="117" name="Google Shape;117;g29cab07dab5_1_45"/>
          <p:cNvSpPr txBox="1">
            <a:spLocks noGrp="1"/>
          </p:cNvSpPr>
          <p:nvPr>
            <p:ph type="body" idx="1"/>
          </p:nvPr>
        </p:nvSpPr>
        <p:spPr>
          <a:xfrm>
            <a:off x="3450300" y="2313497"/>
            <a:ext cx="5291400" cy="1266600"/>
          </a:xfrm>
          <a:prstGeom prst="rect">
            <a:avLst/>
          </a:prstGeom>
          <a:ln w="38100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hr-HR" dirty="0" smtClean="0"/>
              <a:t>Tijekom svog života, stoka je podložna različitim </a:t>
            </a:r>
            <a:r>
              <a:rPr lang="hr-HR" dirty="0" smtClean="0">
                <a:solidFill>
                  <a:srgbClr val="3C4556"/>
                </a:solidFill>
              </a:rPr>
              <a:t>čimbenicima</a:t>
            </a:r>
            <a:r>
              <a:rPr lang="hr-HR" dirty="0" smtClean="0"/>
              <a:t> koji utječu na njihovu dobrobit</a:t>
            </a:r>
            <a:endParaRPr dirty="0">
              <a:solidFill>
                <a:srgbClr val="3C4556"/>
              </a:solidFill>
            </a:endParaRPr>
          </a:p>
        </p:txBody>
      </p:sp>
      <p:sp>
        <p:nvSpPr>
          <p:cNvPr id="118" name="Google Shape;118;g29cab07dab5_1_45"/>
          <p:cNvSpPr txBox="1"/>
          <p:nvPr/>
        </p:nvSpPr>
        <p:spPr>
          <a:xfrm>
            <a:off x="1008900" y="2307350"/>
            <a:ext cx="1143000" cy="700674"/>
          </a:xfrm>
          <a:prstGeom prst="rect">
            <a:avLst/>
          </a:prstGeom>
          <a:noFill/>
          <a:ln w="38100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sr-Latn-RS" sz="28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</a:t>
            </a:r>
            <a:endParaRPr sz="28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9cab07dab5_1_45"/>
          <p:cNvSpPr txBox="1"/>
          <p:nvPr/>
        </p:nvSpPr>
        <p:spPr>
          <a:xfrm>
            <a:off x="701050" y="3808700"/>
            <a:ext cx="2365200" cy="1476271"/>
          </a:xfrm>
          <a:prstGeom prst="rect">
            <a:avLst/>
          </a:prstGeom>
          <a:noFill/>
          <a:ln w="38100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srgbClr val="44546A"/>
                </a:solidFill>
                <a:latin typeface="Calibri" pitchFamily="34" charset="0"/>
                <a:cs typeface="Calibri" pitchFamily="34" charset="0"/>
              </a:rPr>
              <a:t>Ekstremne temperature i vrijeme</a:t>
            </a:r>
            <a:endParaRPr sz="2800" dirty="0">
              <a:solidFill>
                <a:srgbClr val="44546A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120" name="Google Shape;120;g29cab07dab5_1_45"/>
          <p:cNvSpPr txBox="1"/>
          <p:nvPr/>
        </p:nvSpPr>
        <p:spPr>
          <a:xfrm>
            <a:off x="3386375" y="4631788"/>
            <a:ext cx="1630800" cy="700674"/>
          </a:xfrm>
          <a:prstGeom prst="rect">
            <a:avLst/>
          </a:prstGeom>
          <a:noFill/>
          <a:ln w="38100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sr-Latn-RS" sz="28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ziti</a:t>
            </a:r>
            <a:endParaRPr sz="28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9cab07dab5_1_45"/>
          <p:cNvSpPr txBox="1"/>
          <p:nvPr/>
        </p:nvSpPr>
        <p:spPr>
          <a:xfrm>
            <a:off x="9168400" y="4056825"/>
            <a:ext cx="1807500" cy="1088473"/>
          </a:xfrm>
          <a:prstGeom prst="rect">
            <a:avLst/>
          </a:prstGeom>
          <a:noFill/>
          <a:ln w="38100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r-Latn-RS" sz="28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Problemi sa zubima</a:t>
            </a:r>
            <a:endParaRPr sz="28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9cab07dab5_1_45"/>
          <p:cNvSpPr txBox="1"/>
          <p:nvPr/>
        </p:nvSpPr>
        <p:spPr>
          <a:xfrm>
            <a:off x="9674400" y="2542100"/>
            <a:ext cx="1807500" cy="1088473"/>
          </a:xfrm>
          <a:prstGeom prst="rect">
            <a:avLst/>
          </a:prstGeom>
          <a:noFill/>
          <a:ln w="38100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srgbClr val="44546A"/>
                </a:solidFill>
                <a:latin typeface="Calibri" pitchFamily="34" charset="0"/>
                <a:cs typeface="Calibri" pitchFamily="34" charset="0"/>
              </a:rPr>
              <a:t>Genetski problemi</a:t>
            </a:r>
            <a:endParaRPr sz="2800" dirty="0">
              <a:solidFill>
                <a:srgbClr val="44546A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123" name="Google Shape;123;g29cab07dab5_1_45"/>
          <p:cNvSpPr txBox="1"/>
          <p:nvPr/>
        </p:nvSpPr>
        <p:spPr>
          <a:xfrm>
            <a:off x="7180963" y="4323513"/>
            <a:ext cx="1630800" cy="1088473"/>
          </a:xfrm>
          <a:prstGeom prst="rect">
            <a:avLst/>
          </a:prstGeom>
          <a:noFill/>
          <a:ln w="38100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r-Latn-RS" sz="28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Zarazne bolesti</a:t>
            </a:r>
            <a:endParaRPr sz="28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9cab07dab5_1_45"/>
          <p:cNvSpPr/>
          <p:nvPr/>
        </p:nvSpPr>
        <p:spPr>
          <a:xfrm rot="-10263424">
            <a:off x="2319589" y="2487057"/>
            <a:ext cx="963007" cy="32009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9cab07dab5_1_45"/>
          <p:cNvSpPr/>
          <p:nvPr/>
        </p:nvSpPr>
        <p:spPr>
          <a:xfrm rot="8097975">
            <a:off x="3146511" y="3769779"/>
            <a:ext cx="720401" cy="3203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9cab07dab5_1_45"/>
          <p:cNvSpPr/>
          <p:nvPr/>
        </p:nvSpPr>
        <p:spPr>
          <a:xfrm rot="4586053">
            <a:off x="7636107" y="3769952"/>
            <a:ext cx="620306" cy="3200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9cab07dab5_1_45"/>
          <p:cNvSpPr/>
          <p:nvPr/>
        </p:nvSpPr>
        <p:spPr>
          <a:xfrm rot="5400000">
            <a:off x="3951275" y="3945910"/>
            <a:ext cx="653400" cy="32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9cab07dab5_1_45"/>
          <p:cNvSpPr/>
          <p:nvPr/>
        </p:nvSpPr>
        <p:spPr>
          <a:xfrm>
            <a:off x="8811775" y="2738300"/>
            <a:ext cx="739200" cy="32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9cab07dab5_1_45"/>
          <p:cNvSpPr/>
          <p:nvPr/>
        </p:nvSpPr>
        <p:spPr>
          <a:xfrm rot="1917774">
            <a:off x="8784180" y="3626017"/>
            <a:ext cx="557644" cy="3200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9cab07dab5_1_45"/>
          <p:cNvSpPr txBox="1"/>
          <p:nvPr/>
        </p:nvSpPr>
        <p:spPr>
          <a:xfrm>
            <a:off x="582175" y="5538225"/>
            <a:ext cx="10771500" cy="960600"/>
          </a:xfrm>
          <a:prstGeom prst="rect">
            <a:avLst/>
          </a:prstGeom>
          <a:solidFill>
            <a:srgbClr val="B6D7A8"/>
          </a:solidFill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srgbClr val="44546A"/>
                </a:solidFill>
                <a:latin typeface="Calibri" pitchFamily="34" charset="0"/>
                <a:cs typeface="Calibri" pitchFamily="34" charset="0"/>
              </a:rPr>
              <a:t>Loše upravljanje ovim aspektima utjecat će na kvalitetu proizvoda, i što je najvažnije, uvelike će pogoršati kvalitetu života životinja</a:t>
            </a:r>
            <a:r>
              <a:rPr lang="hr-HR" sz="2800" dirty="0" smtClean="0"/>
              <a:t>.</a:t>
            </a:r>
            <a:endParaRPr sz="28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9cab07dab5_1_45"/>
          <p:cNvSpPr txBox="1"/>
          <p:nvPr/>
        </p:nvSpPr>
        <p:spPr>
          <a:xfrm>
            <a:off x="5283675" y="4699075"/>
            <a:ext cx="1630800" cy="700674"/>
          </a:xfrm>
          <a:prstGeom prst="rect">
            <a:avLst/>
          </a:prstGeom>
          <a:noFill/>
          <a:ln w="38100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r-Latn-RS" sz="28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Prehrana</a:t>
            </a:r>
            <a:endParaRPr sz="28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9cab07dab5_1_45"/>
          <p:cNvSpPr/>
          <p:nvPr/>
        </p:nvSpPr>
        <p:spPr>
          <a:xfrm rot="5400000">
            <a:off x="5848575" y="4013197"/>
            <a:ext cx="653400" cy="32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cab07dab5_1_72"/>
          <p:cNvSpPr txBox="1">
            <a:spLocks noGrp="1"/>
          </p:cNvSpPr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hr-HR" dirty="0" smtClean="0"/>
              <a:t>Etično i humano postupanje</a:t>
            </a:r>
            <a:endParaRPr dirty="0"/>
          </a:p>
        </p:txBody>
      </p:sp>
      <p:sp>
        <p:nvSpPr>
          <p:cNvPr id="139" name="Google Shape;139;g29cab07dab5_1_72"/>
          <p:cNvSpPr txBox="1">
            <a:spLocks noGrp="1"/>
          </p:cNvSpPr>
          <p:nvPr>
            <p:ph type="body" idx="1"/>
          </p:nvPr>
        </p:nvSpPr>
        <p:spPr>
          <a:xfrm>
            <a:off x="838200" y="2214245"/>
            <a:ext cx="10515600" cy="40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hr-HR" dirty="0" smtClean="0"/>
              <a:t>Bez obzira na vaš stav o jedenju mesa, moramo se pobrinuti da se prema životinjama postupa s poštovanjem i što je ljudskije </a:t>
            </a:r>
            <a:r>
              <a:rPr lang="hr-HR" dirty="0" smtClean="0"/>
              <a:t>moguće.Da </a:t>
            </a:r>
            <a:r>
              <a:rPr lang="hr-HR" dirty="0" smtClean="0"/>
              <a:t>bismo to učinili, moramo se pobrinuti da ih prate veterinari i stručnjaci za brigu o životinjama te da svaka životinja ima prostor koji joj je potreban za ugodan život. </a:t>
            </a:r>
            <a:endParaRPr lang="en-US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smtClean="0"/>
              <a:t>Lean towards extensive farming practices rather than intensive ones, and avoid at all costs practices that are not ethical and humane (</a:t>
            </a:r>
            <a:r>
              <a:rPr lang="en-US" dirty="0" err="1" smtClean="0"/>
              <a:t>debeaking</a:t>
            </a:r>
            <a:r>
              <a:rPr lang="en-US" dirty="0" smtClean="0"/>
              <a:t>, bad treatment, etc.).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ntRenew Presentation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tRenew Regular Slides">
  <a:themeElements>
    <a:clrScheme name="EntRe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4556"/>
      </a:accent1>
      <a:accent2>
        <a:srgbClr val="5CA3AC"/>
      </a:accent2>
      <a:accent3>
        <a:srgbClr val="98C461"/>
      </a:accent3>
      <a:accent4>
        <a:srgbClr val="8CBD76"/>
      </a:accent4>
      <a:accent5>
        <a:srgbClr val="F8B040"/>
      </a:accent5>
      <a:accent6>
        <a:srgbClr val="ED6E5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1087</Words>
  <Application>Microsoft Office PowerPoint</Application>
  <PresentationFormat>Custom</PresentationFormat>
  <Paragraphs>133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Lato Black</vt:lpstr>
      <vt:lpstr>Lato</vt:lpstr>
      <vt:lpstr>Vesper Libre</vt:lpstr>
      <vt:lpstr>EntRenew Presentation Slide</vt:lpstr>
      <vt:lpstr>EntRenew Regular Slides</vt:lpstr>
      <vt:lpstr>Uzgoj stoke</vt:lpstr>
      <vt:lpstr>Slide 2</vt:lpstr>
      <vt:lpstr>O ovom modulu</vt:lpstr>
      <vt:lpstr>Uvod u stočarstvo (uzgoj životinja)</vt:lpstr>
      <vt:lpstr>Glavne vrste uzgoja životinja</vt:lpstr>
      <vt:lpstr>Slide 6</vt:lpstr>
      <vt:lpstr>Prakse u uzgoju stoke</vt:lpstr>
      <vt:lpstr>Liječenje životinja i njihovo zdravlje</vt:lpstr>
      <vt:lpstr>Etično i humano postupanje</vt:lpstr>
      <vt:lpstr>Hranjenje životinja</vt:lpstr>
      <vt:lpstr>Održiva poljoprivreda: kako možemo poboljšati?</vt:lpstr>
      <vt:lpstr>Sadašnjost i budućnost stočarstva</vt:lpstr>
      <vt:lpstr>Slide 13</vt:lpstr>
      <vt:lpstr>Slide 14</vt:lpstr>
      <vt:lpstr>Slide 15</vt:lpstr>
      <vt:lpstr>Uzgoj insekata: nova granica u uzgoju stoke?</vt:lpstr>
      <vt:lpstr>Aktivnost br.1- Gdje se nalazite? </vt:lpstr>
      <vt:lpstr>Izjave 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Uzgoj stoke</dc:title>
  <dc:creator>Quentin Fanjas</dc:creator>
  <cp:lastModifiedBy>Dijana</cp:lastModifiedBy>
  <cp:revision>10</cp:revision>
  <dcterms:created xsi:type="dcterms:W3CDTF">2020-10-27T14:07:00Z</dcterms:created>
  <dcterms:modified xsi:type="dcterms:W3CDTF">2024-04-10T21:23:44Z</dcterms:modified>
</cp:coreProperties>
</file>