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embeddedFontLst>
    <p:embeddedFont>
      <p:font typeface="Calibri" pitchFamily="34" charset="0"/>
      <p:regular r:id="rId27"/>
      <p:bold r:id="rId28"/>
      <p:italic r:id="rId29"/>
      <p:boldItalic r:id="rId30"/>
    </p:embeddedFont>
    <p:embeddedFont>
      <p:font typeface="Lato Black" charset="0"/>
      <p:bold r:id="rId31"/>
      <p:boldItalic r:id="rId32"/>
    </p:embeddedFont>
    <p:embeddedFont>
      <p:font typeface="Lato"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4bMoc8cZwqLHPRc0skhzFbIOqV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4556"/>
    <a:srgbClr val="44546A"/>
    <a:srgbClr val="38761D"/>
    <a:srgbClr val="427B8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12" y="-60"/>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customschemas.google.com/relationships/presentationmetadata" Target="meta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 name="Google Shape;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9a4496f1d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9a4496f1d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29a4496f1df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9a4496f1df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9a4496f1df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29a4496f1df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9a4496f1df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9a4496f1df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29a4496f1df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9ba0f6fe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9ba0f6fec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29ba0f6fec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9a4496f1df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9a4496f1df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29a4496f1df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a4496f1df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9a4496f1df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29a4496f1df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61cb9dbad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61cb9dbad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261cb9dbad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9a4496f1df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9a4496f1df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29a4496f1df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a4496f1df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9a4496f1df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29a4496f1df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c3123d42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9c3123d42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29c3123d42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g29a3992fb8c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 name="Google Shape;38;g29a3992fb8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9a4496f1df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9a4496f1df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29a4496f1df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9c3123d42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9c3123d429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29c3123d429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9d11d694e1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9d11d694e1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29d11d694e1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9e93ff5fc8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g19e93ff5fc8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9e93ff5fc8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 name="Google Shape;57;g19e93ff5fc8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9a4496f1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9a4496f1d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29a4496f1d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9a4496f1d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9a4496f1df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29a4496f1df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9d11d694e1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9d11d694e1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g29d11d694e1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9a4496f1d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9a4496f1df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29a4496f1df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sp>
        <p:nvSpPr>
          <p:cNvPr id="13" name="Google Shape;13;p6"/>
          <p:cNvSpPr txBox="1">
            <a:spLocks noGrp="1"/>
          </p:cNvSpPr>
          <p:nvPr>
            <p:ph type="title"/>
          </p:nvPr>
        </p:nvSpPr>
        <p:spPr>
          <a:xfrm>
            <a:off x="838200" y="3053735"/>
            <a:ext cx="10515600" cy="6311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6"/>
          <p:cNvSpPr txBox="1">
            <a:spLocks noGrp="1"/>
          </p:cNvSpPr>
          <p:nvPr>
            <p:ph type="subTitle" idx="1"/>
          </p:nvPr>
        </p:nvSpPr>
        <p:spPr>
          <a:xfrm>
            <a:off x="1524000" y="4245878"/>
            <a:ext cx="9144000" cy="410403"/>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accent1"/>
              </a:buClr>
              <a:buSzPts val="2400"/>
              <a:buFont typeface="Arial"/>
              <a:buNone/>
              <a:defRPr sz="2400" b="0" i="0" u="none" strike="noStrike" cap="none">
                <a:solidFill>
                  <a:schemeClr val="accen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8"/>
          <p:cNvSpPr txBox="1">
            <a:spLocks noGrp="1"/>
          </p:cNvSpPr>
          <p:nvPr>
            <p:ph type="title"/>
          </p:nvPr>
        </p:nvSpPr>
        <p:spPr>
          <a:xfrm>
            <a:off x="838200" y="1325880"/>
            <a:ext cx="10515600" cy="6619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8"/>
          <p:cNvSpPr txBox="1">
            <a:spLocks noGrp="1"/>
          </p:cNvSpPr>
          <p:nvPr>
            <p:ph type="body" idx="1"/>
          </p:nvPr>
        </p:nvSpPr>
        <p:spPr>
          <a:xfrm>
            <a:off x="838200" y="2214245"/>
            <a:ext cx="10515600" cy="40036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2"/>
              </a:buClr>
              <a:buSzPts val="2400"/>
              <a:buFont typeface="Arial"/>
              <a:buChar char="•"/>
              <a:defRPr sz="2400" b="0" i="0" u="none" strike="noStrike" cap="none">
                <a:solidFill>
                  <a:schemeClr val="accent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accen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accent1"/>
              </a:buClr>
              <a:buSzPts val="6000"/>
              <a:buFont typeface="Calibri"/>
              <a:buNone/>
              <a:defRPr sz="60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dex">
  <p:cSld name="index">
    <p:spTree>
      <p:nvGrpSpPr>
        <p:cNvPr id="1" name="Shape 27"/>
        <p:cNvGrpSpPr/>
        <p:nvPr/>
      </p:nvGrpSpPr>
      <p:grpSpPr>
        <a:xfrm>
          <a:off x="0" y="0"/>
          <a:ext cx="0" cy="0"/>
          <a:chOff x="0" y="0"/>
          <a:chExt cx="0" cy="0"/>
        </a:xfrm>
      </p:grpSpPr>
      <p:sp>
        <p:nvSpPr>
          <p:cNvPr id="28" name="Google Shape;28;g29a3992fb8c_0_36"/>
          <p:cNvSpPr txBox="1">
            <a:spLocks noGrp="1"/>
          </p:cNvSpPr>
          <p:nvPr>
            <p:ph type="body" idx="1"/>
          </p:nvPr>
        </p:nvSpPr>
        <p:spPr>
          <a:xfrm>
            <a:off x="3657600" y="1295400"/>
            <a:ext cx="4876800" cy="330300"/>
          </a:xfrm>
          <a:prstGeom prst="rect">
            <a:avLst/>
          </a:prstGeom>
          <a:noFill/>
          <a:ln>
            <a:noFill/>
          </a:ln>
        </p:spPr>
        <p:txBody>
          <a:bodyPr spcFirstLastPara="1" wrap="square" lIns="121900" tIns="60925" rIns="121900" bIns="60925" anchor="b" anchorCtr="0">
            <a:noAutofit/>
          </a:bodyPr>
          <a:lstStyle>
            <a:lvl1pPr marL="457200" marR="0" lvl="0" indent="-228600" algn="ctr" rtl="0">
              <a:lnSpc>
                <a:spcPct val="90000"/>
              </a:lnSpc>
              <a:spcBef>
                <a:spcPts val="1000"/>
              </a:spcBef>
              <a:spcAft>
                <a:spcPts val="0"/>
              </a:spcAft>
              <a:buClr>
                <a:schemeClr val="accent2"/>
              </a:buClr>
              <a:buSzPts val="1300"/>
              <a:buFont typeface="Arial"/>
              <a:buNone/>
              <a:defRPr sz="1300" b="1" i="0" u="none" strike="noStrike" cap="none">
                <a:solidFill>
                  <a:schemeClr val="accent2"/>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g29a3992fb8c_0_36"/>
          <p:cNvSpPr txBox="1">
            <a:spLocks noGrp="1"/>
          </p:cNvSpPr>
          <p:nvPr>
            <p:ph type="body" idx="2"/>
          </p:nvPr>
        </p:nvSpPr>
        <p:spPr>
          <a:xfrm>
            <a:off x="3657600" y="685800"/>
            <a:ext cx="4876800" cy="609600"/>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rgbClr val="3F3F3F"/>
              </a:buClr>
              <a:buSzPts val="4000"/>
              <a:buFont typeface="Arial"/>
              <a:buNone/>
              <a:defRPr sz="4000" b="1" i="0" u="none" strike="noStrike" cap="none">
                <a:solidFill>
                  <a:srgbClr val="3F3F3F"/>
                </a:solidFill>
                <a:latin typeface="Lato Black"/>
                <a:ea typeface="Lato Black"/>
                <a:cs typeface="Lato Black"/>
                <a:sym typeface="Lato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 descr="A picture containing sitting, knife&#10;&#10;Description automatically generated"/>
          <p:cNvPicPr preferRelativeResize="0"/>
          <p:nvPr/>
        </p:nvPicPr>
        <p:blipFill rotWithShape="1">
          <a:blip r:embed="rId3">
            <a:alphaModFix/>
          </a:blip>
          <a:srcRect/>
          <a:stretch/>
        </p:blipFill>
        <p:spPr>
          <a:xfrm>
            <a:off x="0" y="-1"/>
            <a:ext cx="12192000" cy="1998689"/>
          </a:xfrm>
          <a:prstGeom prst="rect">
            <a:avLst/>
          </a:prstGeom>
          <a:noFill/>
          <a:ln>
            <a:noFill/>
          </a:ln>
        </p:spPr>
      </p:pic>
      <p:pic>
        <p:nvPicPr>
          <p:cNvPr id="11" name="Google Shape;11;p5"/>
          <p:cNvPicPr preferRelativeResize="0"/>
          <p:nvPr/>
        </p:nvPicPr>
        <p:blipFill rotWithShape="1">
          <a:blip r:embed="rId4">
            <a:alphaModFix/>
          </a:blip>
          <a:srcRect/>
          <a:stretch/>
        </p:blipFill>
        <p:spPr>
          <a:xfrm>
            <a:off x="7661796" y="661120"/>
            <a:ext cx="3897245" cy="15721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pic>
        <p:nvPicPr>
          <p:cNvPr id="16" name="Google Shape;16;p7" descr="A picture containing sitting, knife&#10;&#10;Description automatically generated"/>
          <p:cNvPicPr preferRelativeResize="0"/>
          <p:nvPr/>
        </p:nvPicPr>
        <p:blipFill rotWithShape="1">
          <a:blip r:embed="rId5">
            <a:alphaModFix amt="20000"/>
          </a:blip>
          <a:srcRect/>
          <a:stretch/>
        </p:blipFill>
        <p:spPr>
          <a:xfrm>
            <a:off x="0" y="-1"/>
            <a:ext cx="12192000" cy="1998689"/>
          </a:xfrm>
          <a:prstGeom prst="rect">
            <a:avLst/>
          </a:prstGeom>
          <a:noFill/>
          <a:ln>
            <a:noFill/>
          </a:ln>
        </p:spPr>
      </p:pic>
      <p:sp>
        <p:nvSpPr>
          <p:cNvPr id="17" name="Google Shape;1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8" name="Google Shape;18;p7"/>
          <p:cNvPicPr preferRelativeResize="0"/>
          <p:nvPr/>
        </p:nvPicPr>
        <p:blipFill rotWithShape="1">
          <a:blip r:embed="rId6">
            <a:alphaModFix/>
          </a:blip>
          <a:srcRect/>
          <a:stretch/>
        </p:blipFill>
        <p:spPr>
          <a:xfrm>
            <a:off x="606398" y="0"/>
            <a:ext cx="3206804" cy="129360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1"/>
          <p:cNvSpPr txBox="1">
            <a:spLocks noGrp="1"/>
          </p:cNvSpPr>
          <p:nvPr>
            <p:ph type="title"/>
          </p:nvPr>
        </p:nvSpPr>
        <p:spPr>
          <a:xfrm>
            <a:off x="914400" y="2971800"/>
            <a:ext cx="10714200" cy="733361"/>
          </a:xfrm>
          <a:prstGeom prst="rect">
            <a:avLst/>
          </a:prstGeom>
          <a:noFill/>
          <a:ln>
            <a:noFill/>
          </a:ln>
        </p:spPr>
        <p:txBody>
          <a:bodyPr spcFirstLastPara="1" wrap="square" lIns="91425" tIns="45700" rIns="91425" bIns="45700" anchor="t" anchorCtr="0">
            <a:noAutofit/>
          </a:bodyPr>
          <a:lstStyle/>
          <a:p>
            <a:pPr lvl="0"/>
            <a:r>
              <a:rPr lang="en-US" dirty="0" err="1" smtClean="0"/>
              <a:t>Modul</a:t>
            </a:r>
            <a:r>
              <a:rPr lang="en-US" dirty="0" smtClean="0"/>
              <a:t> </a:t>
            </a:r>
            <a:r>
              <a:rPr lang="en-US" dirty="0"/>
              <a:t>3: </a:t>
            </a:r>
            <a:r>
              <a:rPr lang="hr-HR" dirty="0" smtClean="0"/>
              <a:t>Održive </a:t>
            </a:r>
            <a:r>
              <a:rPr lang="hr-HR" dirty="0" smtClean="0"/>
              <a:t>metodologije </a:t>
            </a:r>
            <a:r>
              <a:rPr lang="hr-HR" dirty="0" smtClean="0"/>
              <a:t>i prakse</a:t>
            </a:r>
            <a:endParaRPr dirty="0"/>
          </a:p>
        </p:txBody>
      </p:sp>
      <p:sp>
        <p:nvSpPr>
          <p:cNvPr id="35" name="Google Shape;35;p1"/>
          <p:cNvSpPr txBox="1">
            <a:spLocks noGrp="1"/>
          </p:cNvSpPr>
          <p:nvPr>
            <p:ph type="subTitle" idx="1"/>
          </p:nvPr>
        </p:nvSpPr>
        <p:spPr>
          <a:xfrm>
            <a:off x="2007000" y="4330775"/>
            <a:ext cx="8178000" cy="663000"/>
          </a:xfrm>
          <a:prstGeom prst="rect">
            <a:avLst/>
          </a:prstGeom>
          <a:noFill/>
          <a:ln>
            <a:noFill/>
          </a:ln>
        </p:spPr>
        <p:txBody>
          <a:bodyPr spcFirstLastPara="1" wrap="square" lIns="91425" tIns="45700" rIns="91425" bIns="45700" anchor="t" anchorCtr="0">
            <a:noAutofit/>
          </a:bodyPr>
          <a:lstStyle/>
          <a:p>
            <a:pPr marR="312420" lvl="0">
              <a:spcBef>
                <a:spcPts val="0"/>
              </a:spcBef>
              <a:buClr>
                <a:schemeClr val="dk2"/>
              </a:buClr>
            </a:pPr>
            <a:r>
              <a:rPr lang="en-US" dirty="0" err="1" smtClean="0">
                <a:solidFill>
                  <a:srgbClr val="44546A"/>
                </a:solidFill>
              </a:rPr>
              <a:t>Njegovanje</a:t>
            </a:r>
            <a:r>
              <a:rPr lang="en-US" dirty="0" smtClean="0">
                <a:solidFill>
                  <a:srgbClr val="44546A"/>
                </a:solidFill>
              </a:rPr>
              <a:t> </a:t>
            </a:r>
            <a:r>
              <a:rPr lang="en-US" dirty="0" err="1" smtClean="0">
                <a:solidFill>
                  <a:srgbClr val="44546A"/>
                </a:solidFill>
              </a:rPr>
              <a:t>održivosti</a:t>
            </a:r>
            <a:r>
              <a:rPr lang="en-US" dirty="0" smtClean="0">
                <a:solidFill>
                  <a:srgbClr val="44546A"/>
                </a:solidFill>
              </a:rPr>
              <a:t>: </a:t>
            </a:r>
            <a:r>
              <a:rPr lang="en-US" dirty="0" err="1" smtClean="0">
                <a:solidFill>
                  <a:srgbClr val="44546A"/>
                </a:solidFill>
              </a:rPr>
              <a:t>Metode</a:t>
            </a:r>
            <a:r>
              <a:rPr lang="en-US" dirty="0" smtClean="0">
                <a:solidFill>
                  <a:srgbClr val="44546A"/>
                </a:solidFill>
              </a:rPr>
              <a:t> </a:t>
            </a:r>
            <a:r>
              <a:rPr lang="en-US" dirty="0" err="1" smtClean="0">
                <a:solidFill>
                  <a:srgbClr val="44546A"/>
                </a:solidFill>
              </a:rPr>
              <a:t>i</a:t>
            </a:r>
            <a:r>
              <a:rPr lang="en-US" dirty="0" smtClean="0">
                <a:solidFill>
                  <a:srgbClr val="44546A"/>
                </a:solidFill>
              </a:rPr>
              <a:t> </a:t>
            </a:r>
            <a:r>
              <a:rPr lang="en-US" dirty="0" err="1" smtClean="0">
                <a:solidFill>
                  <a:srgbClr val="44546A"/>
                </a:solidFill>
              </a:rPr>
              <a:t>prakse</a:t>
            </a:r>
            <a:r>
              <a:rPr lang="en-US" dirty="0" smtClean="0">
                <a:solidFill>
                  <a:srgbClr val="44546A"/>
                </a:solidFill>
              </a:rPr>
              <a:t> u </a:t>
            </a:r>
            <a:r>
              <a:rPr lang="en-US" dirty="0" err="1" smtClean="0">
                <a:solidFill>
                  <a:srgbClr val="44546A"/>
                </a:solidFill>
              </a:rPr>
              <a:t>savremenoj</a:t>
            </a:r>
            <a:r>
              <a:rPr lang="en-US" dirty="0" smtClean="0">
                <a:solidFill>
                  <a:srgbClr val="44546A"/>
                </a:solidFill>
              </a:rPr>
              <a:t> </a:t>
            </a:r>
            <a:r>
              <a:rPr lang="en-US" dirty="0" err="1" smtClean="0">
                <a:solidFill>
                  <a:srgbClr val="44546A"/>
                </a:solidFill>
              </a:rPr>
              <a:t>poljoprivredi</a:t>
            </a:r>
            <a:endParaRPr lang="en-US" sz="2300" dirty="0">
              <a:solidFill>
                <a:srgbClr val="44546A"/>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g29a4496f1df_0_12"/>
          <p:cNvPicPr preferRelativeResize="0"/>
          <p:nvPr/>
        </p:nvPicPr>
        <p:blipFill>
          <a:blip r:embed="rId3">
            <a:alphaModFix/>
          </a:blip>
          <a:stretch>
            <a:fillRect/>
          </a:stretch>
        </p:blipFill>
        <p:spPr>
          <a:xfrm>
            <a:off x="6096000" y="2621300"/>
            <a:ext cx="5428475" cy="3708224"/>
          </a:xfrm>
          <a:prstGeom prst="rect">
            <a:avLst/>
          </a:prstGeom>
          <a:noFill/>
          <a:ln>
            <a:noFill/>
          </a:ln>
        </p:spPr>
      </p:pic>
      <p:sp>
        <p:nvSpPr>
          <p:cNvPr id="105" name="Google Shape;105;g29a4496f1df_0_12"/>
          <p:cNvSpPr/>
          <p:nvPr/>
        </p:nvSpPr>
        <p:spPr>
          <a:xfrm>
            <a:off x="1169375" y="1796888"/>
            <a:ext cx="9853236" cy="748215"/>
          </a:xfrm>
          <a:prstGeom prst="rect">
            <a:avLst/>
          </a:prstGeom>
        </p:spPr>
        <p:txBody>
          <a:bodyPr>
            <a:prstTxWarp prst="textPlain">
              <a:avLst/>
            </a:prstTxWarp>
          </a:bodyPr>
          <a:lstStyle/>
          <a:p>
            <a:pPr lvl="0" algn="ctr"/>
            <a:r>
              <a:rPr lang="sr-Latn-RS" dirty="0" smtClean="0">
                <a:ln w="9525" cap="flat" cmpd="sng">
                  <a:solidFill>
                    <a:srgbClr val="38761D"/>
                  </a:solidFill>
                  <a:prstDash val="solid"/>
                  <a:round/>
                  <a:headEnd type="none" w="sm" len="sm"/>
                  <a:tailEnd type="none" w="sm" len="sm"/>
                </a:ln>
                <a:solidFill>
                  <a:srgbClr val="B6D7A8"/>
                </a:solidFill>
                <a:latin typeface="Calibri"/>
              </a:rPr>
              <a:t>Šta kažete na neke primjere</a:t>
            </a:r>
            <a:r>
              <a:rPr b="0" i="0" dirty="0" smtClean="0">
                <a:ln w="9525" cap="flat" cmpd="sng">
                  <a:solidFill>
                    <a:srgbClr val="38761D"/>
                  </a:solidFill>
                  <a:prstDash val="solid"/>
                  <a:round/>
                  <a:headEnd type="none" w="sm" len="sm"/>
                  <a:tailEnd type="none" w="sm" len="sm"/>
                </a:ln>
                <a:solidFill>
                  <a:srgbClr val="B6D7A8"/>
                </a:solidFill>
                <a:latin typeface="Calibri"/>
              </a:rPr>
              <a:t>?</a:t>
            </a:r>
            <a:endParaRPr b="0" i="0" dirty="0">
              <a:ln w="9525" cap="flat" cmpd="sng">
                <a:solidFill>
                  <a:srgbClr val="38761D"/>
                </a:solidFill>
                <a:prstDash val="solid"/>
                <a:round/>
                <a:headEnd type="none" w="sm" len="sm"/>
                <a:tailEnd type="none" w="sm" len="sm"/>
              </a:ln>
              <a:solidFill>
                <a:srgbClr val="B6D7A8"/>
              </a:solidFill>
              <a:latin typeface="Calibri"/>
            </a:endParaRPr>
          </a:p>
        </p:txBody>
      </p:sp>
      <p:sp>
        <p:nvSpPr>
          <p:cNvPr id="106" name="Google Shape;106;g29a4496f1df_0_12"/>
          <p:cNvSpPr txBox="1"/>
          <p:nvPr/>
        </p:nvSpPr>
        <p:spPr>
          <a:xfrm>
            <a:off x="7310225" y="6329525"/>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a:t>
            </a:r>
            <a:r>
              <a:rPr lang="en-US" sz="1000"/>
              <a:t>nhti.edu</a:t>
            </a:r>
            <a:endParaRPr sz="1200">
              <a:solidFill>
                <a:srgbClr val="000000"/>
              </a:solidFill>
            </a:endParaRPr>
          </a:p>
        </p:txBody>
      </p:sp>
      <p:pic>
        <p:nvPicPr>
          <p:cNvPr id="107" name="Google Shape;107;g29a4496f1df_0_12"/>
          <p:cNvPicPr preferRelativeResize="0"/>
          <p:nvPr/>
        </p:nvPicPr>
        <p:blipFill rotWithShape="1">
          <a:blip r:embed="rId4">
            <a:alphaModFix/>
          </a:blip>
          <a:srcRect l="17505"/>
          <a:stretch/>
        </p:blipFill>
        <p:spPr>
          <a:xfrm>
            <a:off x="667523" y="2621300"/>
            <a:ext cx="5428474" cy="3708225"/>
          </a:xfrm>
          <a:prstGeom prst="rect">
            <a:avLst/>
          </a:prstGeom>
          <a:noFill/>
          <a:ln>
            <a:noFill/>
          </a:ln>
        </p:spPr>
      </p:pic>
      <p:sp>
        <p:nvSpPr>
          <p:cNvPr id="108" name="Google Shape;108;g29a4496f1df_0_12"/>
          <p:cNvSpPr txBox="1"/>
          <p:nvPr/>
        </p:nvSpPr>
        <p:spPr>
          <a:xfrm>
            <a:off x="1881763" y="6329525"/>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a:t>
            </a:r>
            <a:r>
              <a:rPr lang="en-US" sz="1000"/>
              <a:t>fyouture.fund</a:t>
            </a:r>
            <a:endParaRPr sz="12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9a4496f1df_0_24"/>
          <p:cNvSpPr txBox="1"/>
          <p:nvPr/>
        </p:nvSpPr>
        <p:spPr>
          <a:xfrm>
            <a:off x="4328100" y="2767200"/>
            <a:ext cx="3535800" cy="1323409"/>
          </a:xfrm>
          <a:prstGeom prst="rect">
            <a:avLst/>
          </a:prstGeom>
          <a:noFill/>
          <a:ln>
            <a:noFill/>
          </a:ln>
        </p:spPr>
        <p:txBody>
          <a:bodyPr spcFirstLastPara="1" wrap="square" lIns="91425" tIns="91425" rIns="91425" bIns="91425" anchor="t" anchorCtr="0">
            <a:spAutoFit/>
          </a:bodyPr>
          <a:lstStyle/>
          <a:p>
            <a:pPr lvl="0" algn="ctr"/>
            <a:r>
              <a:rPr lang="hr-HR" sz="3700" dirty="0" smtClean="0">
                <a:solidFill>
                  <a:srgbClr val="38761D"/>
                </a:solidFill>
                <a:latin typeface="Calibri" pitchFamily="34" charset="0"/>
                <a:cs typeface="Calibri" pitchFamily="34" charset="0"/>
              </a:rPr>
              <a:t>Održiva poljoprivreda</a:t>
            </a:r>
            <a:endParaRPr sz="3700" dirty="0">
              <a:solidFill>
                <a:srgbClr val="38761D"/>
              </a:solidFill>
              <a:latin typeface="Calibri" pitchFamily="34" charset="0"/>
              <a:cs typeface="Calibri" pitchFamily="34" charset="0"/>
            </a:endParaRPr>
          </a:p>
        </p:txBody>
      </p:sp>
      <p:sp>
        <p:nvSpPr>
          <p:cNvPr id="115" name="Google Shape;115;g29a4496f1df_0_24"/>
          <p:cNvSpPr/>
          <p:nvPr/>
        </p:nvSpPr>
        <p:spPr>
          <a:xfrm rot="-9884160">
            <a:off x="3246982" y="2891659"/>
            <a:ext cx="1188528" cy="274300"/>
          </a:xfrm>
          <a:prstGeom prst="rightArrow">
            <a:avLst>
              <a:gd name="adj1" fmla="val 50000"/>
              <a:gd name="adj2" fmla="val 117331"/>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g29a4496f1df_0_24"/>
          <p:cNvSpPr txBox="1"/>
          <p:nvPr/>
        </p:nvSpPr>
        <p:spPr>
          <a:xfrm>
            <a:off x="838200" y="2444475"/>
            <a:ext cx="2228225" cy="104641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sr-Latn-RS" sz="2800" dirty="0" smtClean="0">
                <a:solidFill>
                  <a:srgbClr val="274E13"/>
                </a:solidFill>
                <a:latin typeface="Calibri"/>
                <a:ea typeface="Calibri"/>
                <a:cs typeface="Calibri"/>
                <a:sym typeface="Calibri"/>
              </a:rPr>
              <a:t>Precizna poljoprivreda</a:t>
            </a:r>
            <a:endParaRPr sz="2800" dirty="0">
              <a:solidFill>
                <a:srgbClr val="274E13"/>
              </a:solidFill>
              <a:latin typeface="Calibri"/>
              <a:ea typeface="Calibri"/>
              <a:cs typeface="Calibri"/>
              <a:sym typeface="Calibri"/>
            </a:endParaRPr>
          </a:p>
        </p:txBody>
      </p:sp>
      <p:sp>
        <p:nvSpPr>
          <p:cNvPr id="117" name="Google Shape;117;g29a4496f1df_0_24"/>
          <p:cNvSpPr/>
          <p:nvPr/>
        </p:nvSpPr>
        <p:spPr>
          <a:xfrm rot="9203768">
            <a:off x="3230243" y="4083263"/>
            <a:ext cx="1188426" cy="274097"/>
          </a:xfrm>
          <a:prstGeom prst="rightArrow">
            <a:avLst>
              <a:gd name="adj1" fmla="val 50000"/>
              <a:gd name="adj2" fmla="val 117331"/>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g29a4496f1df_0_24"/>
          <p:cNvSpPr/>
          <p:nvPr/>
        </p:nvSpPr>
        <p:spPr>
          <a:xfrm rot="-1035288">
            <a:off x="8065073" y="2891695"/>
            <a:ext cx="1188383" cy="274229"/>
          </a:xfrm>
          <a:prstGeom prst="rightArrow">
            <a:avLst>
              <a:gd name="adj1" fmla="val 50000"/>
              <a:gd name="adj2" fmla="val 117331"/>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g29a4496f1df_0_24"/>
          <p:cNvSpPr/>
          <p:nvPr/>
        </p:nvSpPr>
        <p:spPr>
          <a:xfrm rot="7241307">
            <a:off x="4244013" y="4703293"/>
            <a:ext cx="1188550" cy="274280"/>
          </a:xfrm>
          <a:prstGeom prst="rightArrow">
            <a:avLst>
              <a:gd name="adj1" fmla="val 50000"/>
              <a:gd name="adj2" fmla="val 117331"/>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g29a4496f1df_0_24"/>
          <p:cNvSpPr/>
          <p:nvPr/>
        </p:nvSpPr>
        <p:spPr>
          <a:xfrm rot="1771345">
            <a:off x="7973620" y="4083207"/>
            <a:ext cx="1188398" cy="274205"/>
          </a:xfrm>
          <a:prstGeom prst="rightArrow">
            <a:avLst>
              <a:gd name="adj1" fmla="val 50000"/>
              <a:gd name="adj2" fmla="val 117331"/>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g29a4496f1df_0_24"/>
          <p:cNvSpPr/>
          <p:nvPr/>
        </p:nvSpPr>
        <p:spPr>
          <a:xfrm rot="3606912">
            <a:off x="6660806" y="4744859"/>
            <a:ext cx="1188542" cy="274278"/>
          </a:xfrm>
          <a:prstGeom prst="rightArrow">
            <a:avLst>
              <a:gd name="adj1" fmla="val 50000"/>
              <a:gd name="adj2" fmla="val 117331"/>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g29a4496f1df_0_24"/>
          <p:cNvSpPr txBox="1"/>
          <p:nvPr/>
        </p:nvSpPr>
        <p:spPr>
          <a:xfrm>
            <a:off x="155150" y="4475375"/>
            <a:ext cx="3535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sr-Latn-RS" sz="2800" dirty="0" smtClean="0">
                <a:solidFill>
                  <a:srgbClr val="274E13"/>
                </a:solidFill>
                <a:latin typeface="Calibri"/>
                <a:ea typeface="Calibri"/>
                <a:cs typeface="Calibri"/>
                <a:sym typeface="Calibri"/>
              </a:rPr>
              <a:t>Agroekologija</a:t>
            </a:r>
            <a:endParaRPr dirty="0">
              <a:solidFill>
                <a:srgbClr val="274E13"/>
              </a:solidFill>
            </a:endParaRPr>
          </a:p>
        </p:txBody>
      </p:sp>
      <p:sp>
        <p:nvSpPr>
          <p:cNvPr id="123" name="Google Shape;123;g29a4496f1df_0_24"/>
          <p:cNvSpPr txBox="1"/>
          <p:nvPr/>
        </p:nvSpPr>
        <p:spPr>
          <a:xfrm>
            <a:off x="1978825" y="5590075"/>
            <a:ext cx="3535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sr-Latn-RS" sz="2800" dirty="0" smtClean="0">
                <a:solidFill>
                  <a:srgbClr val="274E13"/>
                </a:solidFill>
                <a:latin typeface="Calibri"/>
                <a:ea typeface="Calibri"/>
                <a:cs typeface="Calibri"/>
                <a:sym typeface="Calibri"/>
              </a:rPr>
              <a:t>Vertikalni uzgoj</a:t>
            </a:r>
            <a:endParaRPr dirty="0">
              <a:solidFill>
                <a:srgbClr val="274E13"/>
              </a:solidFill>
            </a:endParaRPr>
          </a:p>
        </p:txBody>
      </p:sp>
      <p:sp>
        <p:nvSpPr>
          <p:cNvPr id="124" name="Google Shape;124;g29a4496f1df_0_24"/>
          <p:cNvSpPr txBox="1"/>
          <p:nvPr/>
        </p:nvSpPr>
        <p:spPr>
          <a:xfrm>
            <a:off x="6008725" y="5590075"/>
            <a:ext cx="3958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2800" dirty="0" smtClean="0">
                <a:solidFill>
                  <a:srgbClr val="274E13"/>
                </a:solidFill>
                <a:latin typeface="Calibri"/>
                <a:ea typeface="Calibri"/>
                <a:cs typeface="Calibri"/>
                <a:sym typeface="Calibri"/>
              </a:rPr>
              <a:t>H</a:t>
            </a:r>
            <a:r>
              <a:rPr lang="sr-Latn-RS" sz="2800" dirty="0" smtClean="0">
                <a:solidFill>
                  <a:srgbClr val="274E13"/>
                </a:solidFill>
                <a:latin typeface="Calibri"/>
                <a:ea typeface="Calibri"/>
                <a:cs typeface="Calibri"/>
                <a:sym typeface="Calibri"/>
              </a:rPr>
              <a:t>idroponika</a:t>
            </a:r>
            <a:r>
              <a:rPr lang="en-US" sz="2800" dirty="0" smtClean="0">
                <a:solidFill>
                  <a:srgbClr val="274E13"/>
                </a:solidFill>
                <a:latin typeface="Calibri"/>
                <a:ea typeface="Calibri"/>
                <a:cs typeface="Calibri"/>
                <a:sym typeface="Calibri"/>
              </a:rPr>
              <a:t>/</a:t>
            </a:r>
            <a:r>
              <a:rPr lang="en-US" sz="2800" dirty="0" err="1" smtClean="0">
                <a:solidFill>
                  <a:srgbClr val="274E13"/>
                </a:solidFill>
                <a:latin typeface="Calibri"/>
                <a:ea typeface="Calibri"/>
                <a:cs typeface="Calibri"/>
                <a:sym typeface="Calibri"/>
              </a:rPr>
              <a:t>Aeropon</a:t>
            </a:r>
            <a:r>
              <a:rPr lang="sr-Latn-RS" sz="2800" dirty="0" smtClean="0">
                <a:solidFill>
                  <a:srgbClr val="274E13"/>
                </a:solidFill>
                <a:latin typeface="Calibri"/>
                <a:ea typeface="Calibri"/>
                <a:cs typeface="Calibri"/>
                <a:sym typeface="Calibri"/>
              </a:rPr>
              <a:t>ika</a:t>
            </a:r>
            <a:endParaRPr dirty="0">
              <a:solidFill>
                <a:srgbClr val="274E13"/>
              </a:solidFill>
            </a:endParaRPr>
          </a:p>
        </p:txBody>
      </p:sp>
      <p:sp>
        <p:nvSpPr>
          <p:cNvPr id="125" name="Google Shape;125;g29a4496f1df_0_24"/>
          <p:cNvSpPr txBox="1"/>
          <p:nvPr/>
        </p:nvSpPr>
        <p:spPr>
          <a:xfrm>
            <a:off x="8580050" y="4574188"/>
            <a:ext cx="3535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2800" dirty="0" smtClean="0">
                <a:solidFill>
                  <a:srgbClr val="274E13"/>
                </a:solidFill>
                <a:latin typeface="Calibri"/>
                <a:ea typeface="Calibri"/>
                <a:cs typeface="Calibri"/>
                <a:sym typeface="Calibri"/>
              </a:rPr>
              <a:t>Bio</a:t>
            </a:r>
            <a:r>
              <a:rPr lang="sr-Latn-RS" sz="2800" dirty="0" smtClean="0">
                <a:solidFill>
                  <a:srgbClr val="274E13"/>
                </a:solidFill>
                <a:latin typeface="Calibri"/>
                <a:ea typeface="Calibri"/>
                <a:cs typeface="Calibri"/>
                <a:sym typeface="Calibri"/>
              </a:rPr>
              <a:t>inženjering</a:t>
            </a:r>
            <a:endParaRPr dirty="0">
              <a:solidFill>
                <a:srgbClr val="274E13"/>
              </a:solidFill>
            </a:endParaRPr>
          </a:p>
        </p:txBody>
      </p:sp>
      <p:sp>
        <p:nvSpPr>
          <p:cNvPr id="126" name="Google Shape;126;g29a4496f1df_0_24"/>
          <p:cNvSpPr txBox="1"/>
          <p:nvPr/>
        </p:nvSpPr>
        <p:spPr>
          <a:xfrm>
            <a:off x="8976300" y="2039150"/>
            <a:ext cx="2883600" cy="104641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sr-Latn-RS" sz="2800" dirty="0" smtClean="0">
                <a:solidFill>
                  <a:srgbClr val="274E13"/>
                </a:solidFill>
                <a:latin typeface="Calibri"/>
                <a:ea typeface="Calibri"/>
                <a:cs typeface="Calibri"/>
                <a:sym typeface="Calibri"/>
              </a:rPr>
              <a:t>Kružna poljoprivreda</a:t>
            </a:r>
            <a:endParaRPr dirty="0">
              <a:solidFill>
                <a:srgbClr val="274E13"/>
              </a:solidFill>
            </a:endParaRPr>
          </a:p>
        </p:txBody>
      </p:sp>
      <p:sp>
        <p:nvSpPr>
          <p:cNvPr id="127" name="Google Shape;127;g29a4496f1df_0_24"/>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rmAutofit fontScale="90000"/>
          </a:bodyPr>
          <a:lstStyle/>
          <a:p>
            <a:pPr lvl="0" algn="ctr"/>
            <a:r>
              <a:rPr lang="hr-HR" dirty="0" smtClean="0"/>
              <a:t>Da spomenemo samo neke!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9a4496f1df_0_48"/>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Met</a:t>
            </a:r>
            <a:r>
              <a:rPr lang="sr-Latn-RS" dirty="0" smtClean="0"/>
              <a:t>ode</a:t>
            </a:r>
            <a:r>
              <a:rPr lang="en-US" dirty="0" smtClean="0"/>
              <a:t>: </a:t>
            </a:r>
            <a:r>
              <a:rPr lang="en-US" dirty="0" err="1" smtClean="0"/>
              <a:t>Perma</a:t>
            </a:r>
            <a:r>
              <a:rPr lang="sr-Latn-RS" dirty="0" smtClean="0"/>
              <a:t>kultura</a:t>
            </a:r>
            <a:endParaRPr dirty="0"/>
          </a:p>
        </p:txBody>
      </p:sp>
      <p:sp>
        <p:nvSpPr>
          <p:cNvPr id="134" name="Google Shape;134;g29a4496f1df_0_48"/>
          <p:cNvSpPr txBox="1">
            <a:spLocks noGrp="1"/>
          </p:cNvSpPr>
          <p:nvPr>
            <p:ph type="body" idx="1"/>
          </p:nvPr>
        </p:nvSpPr>
        <p:spPr>
          <a:xfrm>
            <a:off x="838200" y="2078725"/>
            <a:ext cx="6632400" cy="2484600"/>
          </a:xfrm>
          <a:prstGeom prst="rect">
            <a:avLst/>
          </a:prstGeom>
        </p:spPr>
        <p:txBody>
          <a:bodyPr spcFirstLastPara="1" wrap="square" lIns="91425" tIns="45700" rIns="91425" bIns="45700" anchor="t" anchorCtr="0">
            <a:normAutofit fontScale="92500" lnSpcReduction="10000"/>
          </a:bodyPr>
          <a:lstStyle/>
          <a:p>
            <a:pPr marL="0" lvl="0" indent="0">
              <a:buNone/>
            </a:pPr>
            <a:r>
              <a:rPr lang="hr-HR" dirty="0" smtClean="0"/>
              <a:t>Sistem </a:t>
            </a:r>
            <a:r>
              <a:rPr lang="hr-HR" dirty="0" smtClean="0"/>
              <a:t>dizajna koji ima za cilj skladnu integraciju ljudskog okruženja s prirodom i njezinim proizvodima.</a:t>
            </a:r>
            <a:endParaRPr dirty="0"/>
          </a:p>
          <a:p>
            <a:pPr marL="0" lvl="0" indent="0">
              <a:buNone/>
            </a:pPr>
            <a:r>
              <a:rPr lang="hr-HR" dirty="0" smtClean="0"/>
              <a:t>Temelji se na etičkim načelima čiji je cilj očuvanje ljudi i prirode u svim njihovim oblicima, kao što su:</a:t>
            </a:r>
            <a:endParaRPr dirty="0"/>
          </a:p>
        </p:txBody>
      </p:sp>
      <p:pic>
        <p:nvPicPr>
          <p:cNvPr id="135" name="Google Shape;135;g29a4496f1df_0_48"/>
          <p:cNvPicPr preferRelativeResize="0"/>
          <p:nvPr/>
        </p:nvPicPr>
        <p:blipFill>
          <a:blip r:embed="rId3">
            <a:alphaModFix/>
          </a:blip>
          <a:stretch>
            <a:fillRect/>
          </a:stretch>
        </p:blipFill>
        <p:spPr>
          <a:xfrm>
            <a:off x="7589550" y="2550298"/>
            <a:ext cx="4239756" cy="3196260"/>
          </a:xfrm>
          <a:prstGeom prst="flowChartTerminator">
            <a:avLst/>
          </a:prstGeom>
          <a:noFill/>
          <a:ln>
            <a:noFill/>
          </a:ln>
        </p:spPr>
      </p:pic>
      <p:sp>
        <p:nvSpPr>
          <p:cNvPr id="136" name="Google Shape;136;g29a4496f1df_0_48"/>
          <p:cNvSpPr txBox="1"/>
          <p:nvPr/>
        </p:nvSpPr>
        <p:spPr>
          <a:xfrm>
            <a:off x="8209425" y="5746550"/>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000"/>
              <a:t>signaturesustainability.com</a:t>
            </a:r>
            <a:endParaRPr sz="1200">
              <a:solidFill>
                <a:srgbClr val="000000"/>
              </a:solidFill>
            </a:endParaRPr>
          </a:p>
        </p:txBody>
      </p:sp>
      <p:sp>
        <p:nvSpPr>
          <p:cNvPr id="137" name="Google Shape;137;g29a4496f1df_0_48"/>
          <p:cNvSpPr txBox="1"/>
          <p:nvPr/>
        </p:nvSpPr>
        <p:spPr>
          <a:xfrm>
            <a:off x="838200" y="5004825"/>
            <a:ext cx="3000" cy="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29a4496f1df_0_48"/>
          <p:cNvSpPr txBox="1">
            <a:spLocks noGrp="1"/>
          </p:cNvSpPr>
          <p:nvPr>
            <p:ph type="body" idx="1"/>
          </p:nvPr>
        </p:nvSpPr>
        <p:spPr>
          <a:xfrm>
            <a:off x="365750" y="4654275"/>
            <a:ext cx="1770900" cy="863700"/>
          </a:xfrm>
          <a:prstGeom prst="rect">
            <a:avLst/>
          </a:prstGeom>
          <a:ln w="38100" cap="flat" cmpd="sng">
            <a:solidFill>
              <a:srgbClr val="2D8B34"/>
            </a:solidFill>
            <a:prstDash val="dash"/>
            <a:round/>
            <a:headEnd type="none" w="sm" len="sm"/>
            <a:tailEnd type="none" w="sm" len="sm"/>
          </a:ln>
        </p:spPr>
        <p:txBody>
          <a:bodyPr spcFirstLastPara="1" wrap="square" lIns="91425" tIns="45700" rIns="91425" bIns="45700" anchor="t" anchorCtr="0">
            <a:normAutofit fontScale="92500" lnSpcReduction="10000"/>
          </a:bodyPr>
          <a:lstStyle/>
          <a:p>
            <a:pPr marL="0" lvl="0" indent="0" algn="ctr" rtl="0">
              <a:spcBef>
                <a:spcPts val="1000"/>
              </a:spcBef>
              <a:spcAft>
                <a:spcPts val="0"/>
              </a:spcAft>
              <a:buNone/>
            </a:pPr>
            <a:r>
              <a:rPr lang="sr-Latn-RS" dirty="0" smtClean="0"/>
              <a:t>Smanjenje otpada</a:t>
            </a:r>
            <a:endParaRPr dirty="0"/>
          </a:p>
        </p:txBody>
      </p:sp>
      <p:sp>
        <p:nvSpPr>
          <p:cNvPr id="139" name="Google Shape;139;g29a4496f1df_0_48"/>
          <p:cNvSpPr txBox="1">
            <a:spLocks noGrp="1"/>
          </p:cNvSpPr>
          <p:nvPr>
            <p:ph type="body" idx="1"/>
          </p:nvPr>
        </p:nvSpPr>
        <p:spPr>
          <a:xfrm>
            <a:off x="2468875" y="5020125"/>
            <a:ext cx="2075700" cy="1219200"/>
          </a:xfrm>
          <a:prstGeom prst="rect">
            <a:avLst/>
          </a:prstGeom>
          <a:ln w="38100" cap="flat" cmpd="sng">
            <a:solidFill>
              <a:srgbClr val="2D8B34"/>
            </a:solidFill>
            <a:prstDash val="dash"/>
            <a:round/>
            <a:headEnd type="none" w="sm" len="sm"/>
            <a:tailEnd type="none" w="sm" len="sm"/>
          </a:ln>
        </p:spPr>
        <p:txBody>
          <a:bodyPr spcFirstLastPara="1" wrap="square" lIns="91425" tIns="45700" rIns="91425" bIns="45700" anchor="t" anchorCtr="0">
            <a:normAutofit fontScale="77500" lnSpcReduction="20000"/>
          </a:bodyPr>
          <a:lstStyle/>
          <a:p>
            <a:pPr marL="0" lvl="0" indent="0" algn="ctr">
              <a:buNone/>
            </a:pPr>
            <a:r>
              <a:rPr lang="hr-HR" dirty="0" smtClean="0"/>
              <a:t>Prihvaćanje prirodnih obrazaca i ritmova</a:t>
            </a:r>
            <a:endParaRPr dirty="0"/>
          </a:p>
        </p:txBody>
      </p:sp>
      <p:sp>
        <p:nvSpPr>
          <p:cNvPr id="140" name="Google Shape;140;g29a4496f1df_0_48"/>
          <p:cNvSpPr txBox="1">
            <a:spLocks noGrp="1"/>
          </p:cNvSpPr>
          <p:nvPr>
            <p:ph type="body" idx="1"/>
          </p:nvPr>
        </p:nvSpPr>
        <p:spPr>
          <a:xfrm>
            <a:off x="4876800" y="4654275"/>
            <a:ext cx="2075700" cy="1092300"/>
          </a:xfrm>
          <a:prstGeom prst="rect">
            <a:avLst/>
          </a:prstGeom>
          <a:ln w="38100" cap="flat" cmpd="sng">
            <a:solidFill>
              <a:srgbClr val="2D8B34"/>
            </a:solidFill>
            <a:prstDash val="dash"/>
            <a:round/>
            <a:headEnd type="none" w="sm" len="sm"/>
            <a:tailEnd type="none" w="sm" len="sm"/>
          </a:ln>
        </p:spPr>
        <p:txBody>
          <a:bodyPr spcFirstLastPara="1" wrap="square" lIns="91425" tIns="45700" rIns="91425" bIns="45700" anchor="t" anchorCtr="0">
            <a:normAutofit fontScale="92500" lnSpcReduction="20000"/>
          </a:bodyPr>
          <a:lstStyle/>
          <a:p>
            <a:pPr marL="0" lvl="0" indent="0" algn="ctr">
              <a:buNone/>
            </a:pPr>
            <a:r>
              <a:rPr lang="hr-HR" dirty="0" smtClean="0"/>
              <a:t>Korištenje obnovljivih izvora</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9ba0f6fec5_0_0"/>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Met</a:t>
            </a:r>
            <a:r>
              <a:rPr lang="sr-Latn-RS" dirty="0" smtClean="0"/>
              <a:t>oda</a:t>
            </a:r>
            <a:r>
              <a:rPr lang="en-US" dirty="0" smtClean="0"/>
              <a:t>: </a:t>
            </a:r>
            <a:r>
              <a:rPr lang="en-US" dirty="0" err="1" smtClean="0"/>
              <a:t>Perma</a:t>
            </a:r>
            <a:r>
              <a:rPr lang="sr-Latn-RS" dirty="0" smtClean="0"/>
              <a:t>kultura</a:t>
            </a:r>
            <a:endParaRPr dirty="0"/>
          </a:p>
        </p:txBody>
      </p:sp>
      <p:sp>
        <p:nvSpPr>
          <p:cNvPr id="147" name="Google Shape;147;g29ba0f6fec5_0_0"/>
          <p:cNvSpPr txBox="1">
            <a:spLocks noGrp="1"/>
          </p:cNvSpPr>
          <p:nvPr>
            <p:ph type="body" idx="1"/>
          </p:nvPr>
        </p:nvSpPr>
        <p:spPr>
          <a:xfrm>
            <a:off x="838200" y="2214250"/>
            <a:ext cx="5657100" cy="4070700"/>
          </a:xfrm>
          <a:prstGeom prst="rect">
            <a:avLst/>
          </a:prstGeom>
        </p:spPr>
        <p:txBody>
          <a:bodyPr spcFirstLastPara="1" wrap="square" lIns="91425" tIns="45700" rIns="91425" bIns="45700" anchor="t" anchorCtr="0">
            <a:noAutofit/>
          </a:bodyPr>
          <a:lstStyle/>
          <a:p>
            <a:pPr marL="0" lvl="0" indent="0">
              <a:buClr>
                <a:schemeClr val="dk1"/>
              </a:buClr>
              <a:buSzPts val="1100"/>
              <a:buNone/>
            </a:pPr>
            <a:r>
              <a:rPr lang="vi-VN" sz="3200" dirty="0" smtClean="0"/>
              <a:t>Ova </a:t>
            </a:r>
            <a:r>
              <a:rPr lang="vi-VN" sz="3200" dirty="0" smtClean="0"/>
              <a:t>metod</a:t>
            </a:r>
            <a:r>
              <a:rPr lang="sr-Latn-RS" sz="3200" dirty="0" smtClean="0"/>
              <a:t>a</a:t>
            </a:r>
            <a:r>
              <a:rPr lang="vi-VN" sz="3200" dirty="0" smtClean="0"/>
              <a:t> </a:t>
            </a:r>
            <a:r>
              <a:rPr lang="vi-VN" sz="3200" dirty="0" smtClean="0"/>
              <a:t>minimizira ekološki uticaj ljudskih aktivnosti promovišući svest o uticaju urbanizacije</a:t>
            </a:r>
            <a:r>
              <a:rPr lang="vi-VN" sz="3200" dirty="0" smtClean="0"/>
              <a:t>.</a:t>
            </a:r>
            <a:endParaRPr sz="3100" dirty="0"/>
          </a:p>
          <a:p>
            <a:pPr marL="0" lvl="0" indent="0">
              <a:buNone/>
            </a:pPr>
            <a:r>
              <a:rPr lang="en-US" sz="3200" dirty="0" err="1" smtClean="0"/>
              <a:t>Ovaj</a:t>
            </a:r>
            <a:r>
              <a:rPr lang="en-US" sz="3200" dirty="0" smtClean="0"/>
              <a:t> </a:t>
            </a:r>
            <a:r>
              <a:rPr lang="en-US" sz="3200" dirty="0" err="1" smtClean="0"/>
              <a:t>pristup</a:t>
            </a:r>
            <a:r>
              <a:rPr lang="en-US" sz="3200" dirty="0" smtClean="0"/>
              <a:t> je </a:t>
            </a:r>
            <a:r>
              <a:rPr lang="en-US" sz="3200" dirty="0" err="1" smtClean="0"/>
              <a:t>najpogodniji</a:t>
            </a:r>
            <a:r>
              <a:rPr lang="en-US" sz="3200" dirty="0" smtClean="0"/>
              <a:t> u </a:t>
            </a:r>
            <a:r>
              <a:rPr lang="en-US" sz="3200" dirty="0" err="1" smtClean="0"/>
              <a:t>ruralnim</a:t>
            </a:r>
            <a:r>
              <a:rPr lang="en-US" sz="3200" dirty="0" smtClean="0"/>
              <a:t> </a:t>
            </a:r>
            <a:r>
              <a:rPr lang="en-US" sz="3200" dirty="0" err="1" smtClean="0"/>
              <a:t>i</a:t>
            </a:r>
            <a:r>
              <a:rPr lang="en-US" sz="3200" dirty="0" smtClean="0"/>
              <a:t> </a:t>
            </a:r>
            <a:r>
              <a:rPr lang="en-US" sz="3200" dirty="0" err="1" smtClean="0"/>
              <a:t>prigradskim</a:t>
            </a:r>
            <a:r>
              <a:rPr lang="en-US" sz="3200" dirty="0" smtClean="0"/>
              <a:t> </a:t>
            </a:r>
            <a:r>
              <a:rPr lang="en-US" sz="3200" dirty="0" err="1" smtClean="0"/>
              <a:t>područjima</a:t>
            </a:r>
            <a:r>
              <a:rPr lang="en-US" sz="3200" dirty="0" smtClean="0"/>
              <a:t>, </a:t>
            </a:r>
            <a:r>
              <a:rPr lang="en-US" sz="3200" dirty="0" err="1" smtClean="0"/>
              <a:t>ali</a:t>
            </a:r>
            <a:r>
              <a:rPr lang="en-US" sz="3200" dirty="0" smtClean="0"/>
              <a:t> </a:t>
            </a:r>
            <a:r>
              <a:rPr lang="en-US" sz="3200" dirty="0" err="1" smtClean="0"/>
              <a:t>vidi</a:t>
            </a:r>
            <a:r>
              <a:rPr lang="en-US" sz="3200" dirty="0" smtClean="0"/>
              <a:t> </a:t>
            </a:r>
            <a:r>
              <a:rPr lang="en-US" sz="3200" dirty="0" err="1" smtClean="0"/>
              <a:t>primenu</a:t>
            </a:r>
            <a:r>
              <a:rPr lang="en-US" sz="3200" dirty="0" smtClean="0"/>
              <a:t> </a:t>
            </a:r>
            <a:r>
              <a:rPr lang="sr-Latn-RS" sz="3200" dirty="0" smtClean="0"/>
              <a:t>i </a:t>
            </a:r>
            <a:r>
              <a:rPr lang="en-US" sz="3200" dirty="0" smtClean="0"/>
              <a:t>u </a:t>
            </a:r>
            <a:r>
              <a:rPr lang="en-US" sz="3200" dirty="0" err="1" smtClean="0"/>
              <a:t>razvoju</a:t>
            </a:r>
            <a:r>
              <a:rPr lang="en-US" sz="3200" dirty="0" smtClean="0"/>
              <a:t> </a:t>
            </a:r>
            <a:r>
              <a:rPr lang="en-US" sz="3200" dirty="0" err="1" smtClean="0"/>
              <a:t>urbanih</a:t>
            </a:r>
            <a:r>
              <a:rPr lang="en-US" sz="3200" dirty="0" smtClean="0"/>
              <a:t> </a:t>
            </a:r>
            <a:r>
              <a:rPr lang="en-US" sz="3200" dirty="0" err="1" smtClean="0"/>
              <a:t>područja</a:t>
            </a:r>
            <a:r>
              <a:rPr lang="en-US" sz="3200" dirty="0" smtClean="0"/>
              <a:t> </a:t>
            </a:r>
            <a:r>
              <a:rPr lang="en-US" sz="3200" dirty="0" err="1" smtClean="0"/>
              <a:t>koja</a:t>
            </a:r>
            <a:r>
              <a:rPr lang="en-US" sz="3200" dirty="0" smtClean="0"/>
              <a:t> </a:t>
            </a:r>
            <a:r>
              <a:rPr lang="en-US" sz="3200" dirty="0" err="1" smtClean="0"/>
              <a:t>su</a:t>
            </a:r>
            <a:r>
              <a:rPr lang="en-US" sz="3200" dirty="0" smtClean="0"/>
              <a:t> </a:t>
            </a:r>
            <a:r>
              <a:rPr lang="en-US" sz="3200" dirty="0" err="1" smtClean="0"/>
              <a:t>više</a:t>
            </a:r>
            <a:r>
              <a:rPr lang="en-US" sz="3200" dirty="0" smtClean="0"/>
              <a:t> </a:t>
            </a:r>
            <a:r>
              <a:rPr lang="en-US" sz="3200" dirty="0" err="1" smtClean="0"/>
              <a:t>zeleno</a:t>
            </a:r>
            <a:r>
              <a:rPr lang="en-US" sz="3200" dirty="0" smtClean="0"/>
              <a:t> </a:t>
            </a:r>
            <a:r>
              <a:rPr lang="en-US" sz="3200" dirty="0" err="1" smtClean="0"/>
              <a:t>orijentisana</a:t>
            </a:r>
            <a:r>
              <a:rPr lang="en-US" sz="3200" dirty="0" smtClean="0"/>
              <a:t>.</a:t>
            </a:r>
            <a:endParaRPr sz="3100" dirty="0"/>
          </a:p>
        </p:txBody>
      </p:sp>
      <p:pic>
        <p:nvPicPr>
          <p:cNvPr id="148" name="Google Shape;148;g29ba0f6fec5_0_0"/>
          <p:cNvPicPr preferRelativeResize="0"/>
          <p:nvPr/>
        </p:nvPicPr>
        <p:blipFill>
          <a:blip r:embed="rId3">
            <a:alphaModFix/>
          </a:blip>
          <a:stretch>
            <a:fillRect/>
          </a:stretch>
        </p:blipFill>
        <p:spPr>
          <a:xfrm>
            <a:off x="6647700" y="2140380"/>
            <a:ext cx="5391900" cy="3348900"/>
          </a:xfrm>
          <a:prstGeom prst="round2DiagRect">
            <a:avLst>
              <a:gd name="adj1" fmla="val 16667"/>
              <a:gd name="adj2" fmla="val 0"/>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9a4496f1df_0_54"/>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Met</a:t>
            </a:r>
            <a:r>
              <a:rPr lang="sr-Latn-RS" dirty="0" smtClean="0"/>
              <a:t>ode</a:t>
            </a:r>
            <a:r>
              <a:rPr lang="en-US" dirty="0" smtClean="0"/>
              <a:t>: </a:t>
            </a:r>
            <a:r>
              <a:rPr lang="sr-Latn-RS" dirty="0" smtClean="0"/>
              <a:t>Nula Gubljenja (Zero Waste)</a:t>
            </a:r>
            <a:r>
              <a:rPr lang="en-US" dirty="0"/>
              <a:t>	</a:t>
            </a:r>
            <a:endParaRPr dirty="0"/>
          </a:p>
        </p:txBody>
      </p:sp>
      <p:sp>
        <p:nvSpPr>
          <p:cNvPr id="155" name="Google Shape;155;g29a4496f1df_0_54"/>
          <p:cNvSpPr txBox="1">
            <a:spLocks noGrp="1"/>
          </p:cNvSpPr>
          <p:nvPr>
            <p:ph type="body" idx="1"/>
          </p:nvPr>
        </p:nvSpPr>
        <p:spPr>
          <a:xfrm>
            <a:off x="838200" y="2214250"/>
            <a:ext cx="10515600" cy="3217200"/>
          </a:xfrm>
          <a:prstGeom prst="rect">
            <a:avLst/>
          </a:prstGeom>
        </p:spPr>
        <p:txBody>
          <a:bodyPr spcFirstLastPara="1" wrap="square" lIns="91425" tIns="45700" rIns="91425" bIns="45700" anchor="t" anchorCtr="0">
            <a:normAutofit fontScale="85000" lnSpcReduction="20000"/>
          </a:bodyPr>
          <a:lstStyle/>
          <a:p>
            <a:pPr marL="0" lvl="0" indent="0">
              <a:buNone/>
            </a:pPr>
            <a:r>
              <a:rPr lang="en-US" sz="2500" dirty="0" err="1" smtClean="0"/>
              <a:t>Razvoj</a:t>
            </a:r>
            <a:r>
              <a:rPr lang="en-US" sz="2500" dirty="0" smtClean="0"/>
              <a:t> </a:t>
            </a:r>
            <a:r>
              <a:rPr lang="en-US" sz="2500" dirty="0" err="1" smtClean="0"/>
              <a:t>proizvodnih</a:t>
            </a:r>
            <a:r>
              <a:rPr lang="en-US" sz="2500" dirty="0" smtClean="0"/>
              <a:t> </a:t>
            </a:r>
            <a:r>
              <a:rPr lang="en-US" sz="2500" dirty="0" err="1" smtClean="0"/>
              <a:t>ciklusa</a:t>
            </a:r>
            <a:r>
              <a:rPr lang="en-US" sz="2500" dirty="0" smtClean="0"/>
              <a:t> </a:t>
            </a:r>
            <a:r>
              <a:rPr lang="en-US" sz="2500" dirty="0" err="1" smtClean="0"/>
              <a:t>i</a:t>
            </a:r>
            <a:r>
              <a:rPr lang="en-US" sz="2500" dirty="0" smtClean="0"/>
              <a:t> </a:t>
            </a:r>
            <a:r>
              <a:rPr lang="en-US" sz="2500" dirty="0" err="1" smtClean="0"/>
              <a:t>životnih</a:t>
            </a:r>
            <a:r>
              <a:rPr lang="en-US" sz="2500" dirty="0" smtClean="0"/>
              <a:t> </a:t>
            </a:r>
            <a:r>
              <a:rPr lang="en-US" sz="2500" dirty="0" err="1" smtClean="0"/>
              <a:t>stilova</a:t>
            </a:r>
            <a:r>
              <a:rPr lang="en-US" sz="2500" dirty="0" smtClean="0"/>
              <a:t> </a:t>
            </a:r>
            <a:r>
              <a:rPr lang="en-US" sz="2500" dirty="0" err="1" smtClean="0"/>
              <a:t>koji</a:t>
            </a:r>
            <a:r>
              <a:rPr lang="en-US" sz="2500" dirty="0" smtClean="0"/>
              <a:t> </a:t>
            </a:r>
            <a:r>
              <a:rPr lang="en-US" sz="2500" dirty="0" err="1" smtClean="0"/>
              <a:t>imaju</a:t>
            </a:r>
            <a:r>
              <a:rPr lang="en-US" sz="2500" dirty="0" smtClean="0"/>
              <a:t> </a:t>
            </a:r>
            <a:r>
              <a:rPr lang="en-US" sz="2500" dirty="0" err="1" smtClean="0"/>
              <a:t>za</a:t>
            </a:r>
            <a:r>
              <a:rPr lang="en-US" sz="2500" dirty="0" smtClean="0"/>
              <a:t> </a:t>
            </a:r>
            <a:r>
              <a:rPr lang="en-US" sz="2500" dirty="0" err="1" smtClean="0"/>
              <a:t>cilj</a:t>
            </a:r>
            <a:r>
              <a:rPr lang="en-US" sz="2500" dirty="0" smtClean="0"/>
              <a:t> </a:t>
            </a:r>
            <a:r>
              <a:rPr lang="en-US" sz="2500" dirty="0" err="1" smtClean="0"/>
              <a:t>smanjenje</a:t>
            </a:r>
            <a:r>
              <a:rPr lang="en-US" sz="2500" dirty="0" smtClean="0"/>
              <a:t> (</a:t>
            </a:r>
            <a:r>
              <a:rPr lang="en-US" sz="2500" dirty="0" err="1" smtClean="0"/>
              <a:t>idealno</a:t>
            </a:r>
            <a:r>
              <a:rPr lang="en-US" sz="2500" dirty="0" smtClean="0"/>
              <a:t> </a:t>
            </a:r>
            <a:r>
              <a:rPr lang="en-US" sz="2500" dirty="0" err="1" smtClean="0"/>
              <a:t>na</a:t>
            </a:r>
            <a:r>
              <a:rPr lang="en-US" sz="2500" dirty="0" smtClean="0"/>
              <a:t> </a:t>
            </a:r>
            <a:r>
              <a:rPr lang="en-US" sz="2500" dirty="0" err="1" smtClean="0"/>
              <a:t>nulu</a:t>
            </a:r>
            <a:r>
              <a:rPr lang="en-US" sz="2500" dirty="0" smtClean="0"/>
              <a:t>) </a:t>
            </a:r>
            <a:r>
              <a:rPr lang="en-US" sz="2500" dirty="0" err="1" smtClean="0"/>
              <a:t>otpada</a:t>
            </a:r>
            <a:r>
              <a:rPr lang="en-US" sz="2500" dirty="0" smtClean="0"/>
              <a:t> </a:t>
            </a:r>
            <a:r>
              <a:rPr lang="en-US" sz="2500" dirty="0" err="1" smtClean="0"/>
              <a:t>koji</a:t>
            </a:r>
            <a:r>
              <a:rPr lang="en-US" sz="2500" dirty="0" smtClean="0"/>
              <a:t> </a:t>
            </a:r>
            <a:r>
              <a:rPr lang="en-US" sz="2500" dirty="0" err="1" smtClean="0"/>
              <a:t>nastaje</a:t>
            </a:r>
            <a:r>
              <a:rPr lang="en-US" sz="2500" dirty="0" smtClean="0"/>
              <a:t> u </a:t>
            </a:r>
            <a:r>
              <a:rPr lang="en-US" sz="2500" dirty="0" err="1" smtClean="0"/>
              <a:t>procesu</a:t>
            </a:r>
            <a:r>
              <a:rPr lang="en-US" sz="2500" dirty="0" smtClean="0"/>
              <a:t>. </a:t>
            </a:r>
            <a:endParaRPr lang="sr-Latn-RS" sz="2500" dirty="0" smtClean="0"/>
          </a:p>
          <a:p>
            <a:pPr marL="0" lvl="0" indent="0">
              <a:buNone/>
            </a:pPr>
            <a:r>
              <a:rPr lang="en-US" sz="2500" dirty="0" err="1" smtClean="0"/>
              <a:t>Ovaj</a:t>
            </a:r>
            <a:r>
              <a:rPr lang="en-US" sz="2500" dirty="0" smtClean="0"/>
              <a:t> </a:t>
            </a:r>
            <a:r>
              <a:rPr lang="en-US" sz="2500" dirty="0" err="1" smtClean="0"/>
              <a:t>cilj</a:t>
            </a:r>
            <a:r>
              <a:rPr lang="en-US" sz="2500" dirty="0" smtClean="0"/>
              <a:t> se </a:t>
            </a:r>
            <a:r>
              <a:rPr lang="en-US" sz="2500" dirty="0" err="1" smtClean="0"/>
              <a:t>traži</a:t>
            </a:r>
            <a:r>
              <a:rPr lang="en-US" sz="2500" dirty="0" smtClean="0"/>
              <a:t> </a:t>
            </a:r>
            <a:r>
              <a:rPr lang="en-US" sz="2500" dirty="0" err="1" smtClean="0"/>
              <a:t>na</a:t>
            </a:r>
            <a:r>
              <a:rPr lang="en-US" sz="2500" dirty="0" smtClean="0"/>
              <a:t> </a:t>
            </a:r>
            <a:r>
              <a:rPr lang="en-US" sz="2500" dirty="0" err="1" smtClean="0"/>
              <a:t>dva</a:t>
            </a:r>
            <a:r>
              <a:rPr lang="en-US" sz="2500" dirty="0" smtClean="0"/>
              <a:t> </a:t>
            </a:r>
            <a:r>
              <a:rPr lang="en-US" sz="2500" dirty="0" err="1" smtClean="0"/>
              <a:t>glavna</a:t>
            </a:r>
            <a:r>
              <a:rPr lang="en-US" sz="2500" dirty="0" smtClean="0"/>
              <a:t> </a:t>
            </a:r>
            <a:r>
              <a:rPr lang="en-US" sz="2500" dirty="0" err="1" smtClean="0"/>
              <a:t>načina</a:t>
            </a:r>
            <a:r>
              <a:rPr lang="en-US" sz="2500" dirty="0" smtClean="0"/>
              <a:t>:</a:t>
            </a:r>
            <a:endParaRPr sz="2500" dirty="0" smtClean="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buNone/>
            </a:pPr>
            <a:endParaRPr lang="hr-HR" dirty="0" smtClean="0"/>
          </a:p>
          <a:p>
            <a:pPr marL="0" lvl="0" indent="0">
              <a:buNone/>
            </a:pPr>
            <a:r>
              <a:rPr lang="hr-HR" dirty="0" smtClean="0"/>
              <a:t>Ova </a:t>
            </a:r>
            <a:r>
              <a:rPr lang="hr-HR" dirty="0" smtClean="0"/>
              <a:t>je metodologija savršeno prikladna za primjenu u poljoprivredi, posebno u manjim objektima i poduzećima.</a:t>
            </a:r>
            <a:endParaRPr dirty="0"/>
          </a:p>
        </p:txBody>
      </p:sp>
      <p:pic>
        <p:nvPicPr>
          <p:cNvPr id="156" name="Google Shape;156;g29a4496f1df_0_54"/>
          <p:cNvPicPr preferRelativeResize="0"/>
          <p:nvPr/>
        </p:nvPicPr>
        <p:blipFill rotWithShape="1">
          <a:blip r:embed="rId3">
            <a:alphaModFix/>
          </a:blip>
          <a:srcRect t="4480" b="74493"/>
          <a:stretch/>
        </p:blipFill>
        <p:spPr>
          <a:xfrm>
            <a:off x="3450350" y="5492500"/>
            <a:ext cx="5291325" cy="1112525"/>
          </a:xfrm>
          <a:prstGeom prst="rect">
            <a:avLst/>
          </a:prstGeom>
          <a:noFill/>
          <a:ln>
            <a:noFill/>
          </a:ln>
        </p:spPr>
      </p:pic>
      <p:sp>
        <p:nvSpPr>
          <p:cNvPr id="157" name="Google Shape;157;g29a4496f1df_0_54"/>
          <p:cNvSpPr txBox="1"/>
          <p:nvPr/>
        </p:nvSpPr>
        <p:spPr>
          <a:xfrm>
            <a:off x="4521350" y="6528825"/>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000"/>
              <a:t>teby.it</a:t>
            </a:r>
            <a:endParaRPr sz="1200">
              <a:solidFill>
                <a:srgbClr val="000000"/>
              </a:solidFill>
            </a:endParaRPr>
          </a:p>
        </p:txBody>
      </p:sp>
      <p:sp>
        <p:nvSpPr>
          <p:cNvPr id="158" name="Google Shape;158;g29a4496f1df_0_54"/>
          <p:cNvSpPr txBox="1"/>
          <p:nvPr/>
        </p:nvSpPr>
        <p:spPr>
          <a:xfrm>
            <a:off x="1127775" y="3396250"/>
            <a:ext cx="4087500" cy="1112400"/>
          </a:xfrm>
          <a:prstGeom prst="rect">
            <a:avLst/>
          </a:prstGeom>
          <a:noFill/>
          <a:ln w="38100" cap="flat" cmpd="sng">
            <a:solidFill>
              <a:srgbClr val="2D8B34"/>
            </a:solidFill>
            <a:prstDash val="dash"/>
            <a:round/>
            <a:headEnd type="none" w="sm" len="sm"/>
            <a:tailEnd type="none" w="sm" len="sm"/>
          </a:ln>
        </p:spPr>
        <p:txBody>
          <a:bodyPr spcFirstLastPara="1" wrap="square" lIns="91425" tIns="91425" rIns="91425" bIns="91425" anchor="t" anchorCtr="0">
            <a:normAutofit/>
          </a:bodyPr>
          <a:lstStyle/>
          <a:p>
            <a:pPr lvl="0">
              <a:lnSpc>
                <a:spcPct val="90000"/>
              </a:lnSpc>
              <a:spcBef>
                <a:spcPts val="1000"/>
              </a:spcBef>
            </a:pPr>
            <a:r>
              <a:rPr lang="hr-HR" sz="1800" dirty="0" smtClean="0">
                <a:solidFill>
                  <a:srgbClr val="44546A"/>
                </a:solidFill>
                <a:latin typeface="Calibri" pitchFamily="34" charset="0"/>
                <a:cs typeface="Calibri" pitchFamily="34" charset="0"/>
              </a:rPr>
              <a:t>Prenamjena nusproizvoda (kao što je korištenje materijala koji nisu prikladni za ljudsku prehranu za ishranu stoke)</a:t>
            </a:r>
            <a:endParaRPr sz="1800" dirty="0">
              <a:solidFill>
                <a:srgbClr val="44546A"/>
              </a:solidFill>
              <a:latin typeface="Calibri" pitchFamily="34" charset="0"/>
              <a:cs typeface="Calibri" pitchFamily="34" charset="0"/>
            </a:endParaRPr>
          </a:p>
        </p:txBody>
      </p:sp>
      <p:sp>
        <p:nvSpPr>
          <p:cNvPr id="159" name="Google Shape;159;g29a4496f1df_0_54"/>
          <p:cNvSpPr txBox="1"/>
          <p:nvPr/>
        </p:nvSpPr>
        <p:spPr>
          <a:xfrm>
            <a:off x="6495300" y="3396250"/>
            <a:ext cx="3840600" cy="1112400"/>
          </a:xfrm>
          <a:prstGeom prst="rect">
            <a:avLst/>
          </a:prstGeom>
          <a:noFill/>
          <a:ln w="38100" cap="flat" cmpd="sng">
            <a:solidFill>
              <a:srgbClr val="2D8B34"/>
            </a:solidFill>
            <a:prstDash val="dash"/>
            <a:round/>
            <a:headEnd type="none" w="sm" len="sm"/>
            <a:tailEnd type="none" w="sm" len="sm"/>
          </a:ln>
        </p:spPr>
        <p:txBody>
          <a:bodyPr spcFirstLastPara="1" wrap="square" lIns="91425" tIns="91425" rIns="91425" bIns="91425" anchor="t" anchorCtr="0">
            <a:normAutofit fontScale="92500" lnSpcReduction="20000"/>
          </a:bodyPr>
          <a:lstStyle/>
          <a:p>
            <a:pPr lvl="0">
              <a:lnSpc>
                <a:spcPct val="90000"/>
              </a:lnSpc>
              <a:spcBef>
                <a:spcPts val="1000"/>
              </a:spcBef>
            </a:pPr>
            <a:r>
              <a:rPr lang="hr-HR" sz="2400" dirty="0" smtClean="0">
                <a:solidFill>
                  <a:srgbClr val="44546A"/>
                </a:solidFill>
                <a:latin typeface="Calibri" pitchFamily="34" charset="0"/>
                <a:cs typeface="Calibri" pitchFamily="34" charset="0"/>
              </a:rPr>
              <a:t>Uklanjanje izvora nusproizvoda koji se ne mogu drugačije upotrijebiti.</a:t>
            </a:r>
            <a:endParaRPr sz="2800" dirty="0">
              <a:solidFill>
                <a:srgbClr val="44546A"/>
              </a:solidFill>
              <a:latin typeface="Calibri" pitchFamily="34" charset="0"/>
              <a:ea typeface="Calibri"/>
              <a:cs typeface="Calibri" pitchFamily="34" charset="0"/>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9a4496f1df_0_72"/>
          <p:cNvSpPr txBox="1">
            <a:spLocks noGrp="1"/>
          </p:cNvSpPr>
          <p:nvPr>
            <p:ph type="title"/>
          </p:nvPr>
        </p:nvSpPr>
        <p:spPr>
          <a:xfrm>
            <a:off x="838200" y="1325874"/>
            <a:ext cx="7323900" cy="1188725"/>
          </a:xfrm>
          <a:prstGeom prst="rect">
            <a:avLst/>
          </a:prstGeom>
        </p:spPr>
        <p:txBody>
          <a:bodyPr spcFirstLastPara="1" wrap="square" lIns="91425" tIns="45700" rIns="91425" bIns="45700" anchor="t" anchorCtr="0">
            <a:normAutofit fontScale="90000"/>
          </a:bodyPr>
          <a:lstStyle/>
          <a:p>
            <a:pPr lvl="0"/>
            <a:r>
              <a:rPr lang="hr-HR" dirty="0" smtClean="0"/>
              <a:t>Metode: Vertikalni uzgoj i hidroponija</a:t>
            </a:r>
            <a:endParaRPr dirty="0"/>
          </a:p>
        </p:txBody>
      </p:sp>
      <p:sp>
        <p:nvSpPr>
          <p:cNvPr id="166" name="Google Shape;166;g29a4496f1df_0_72"/>
          <p:cNvSpPr txBox="1">
            <a:spLocks noGrp="1"/>
          </p:cNvSpPr>
          <p:nvPr>
            <p:ph type="body" idx="1"/>
          </p:nvPr>
        </p:nvSpPr>
        <p:spPr>
          <a:xfrm>
            <a:off x="838200" y="2214250"/>
            <a:ext cx="10898700" cy="4003800"/>
          </a:xfrm>
          <a:prstGeom prst="rect">
            <a:avLst/>
          </a:prstGeom>
        </p:spPr>
        <p:txBody>
          <a:bodyPr spcFirstLastPara="1" wrap="square" lIns="91425" tIns="45700" rIns="91425" bIns="45700" anchor="t" anchorCtr="0">
            <a:normAutofit fontScale="92500" lnSpcReduction="10000"/>
          </a:bodyPr>
          <a:lstStyle/>
          <a:p>
            <a:pPr marL="0" lvl="0" indent="0">
              <a:buNone/>
            </a:pPr>
            <a:endParaRPr lang="sr-Latn-RS" dirty="0" smtClean="0"/>
          </a:p>
          <a:p>
            <a:pPr marL="0" lvl="0" indent="0">
              <a:buNone/>
            </a:pPr>
            <a:r>
              <a:rPr lang="en-US" sz="2300" dirty="0" err="1" smtClean="0"/>
              <a:t>Metodologija</a:t>
            </a:r>
            <a:r>
              <a:rPr lang="en-US" sz="2300" dirty="0" smtClean="0"/>
              <a:t> </a:t>
            </a:r>
            <a:r>
              <a:rPr lang="en-US" sz="2300" dirty="0" err="1" smtClean="0"/>
              <a:t>koja</a:t>
            </a:r>
            <a:r>
              <a:rPr lang="en-US" sz="2300" dirty="0" smtClean="0"/>
              <a:t> </a:t>
            </a:r>
            <a:r>
              <a:rPr lang="en-US" sz="2300" dirty="0" err="1" smtClean="0"/>
              <a:t>integriše</a:t>
            </a:r>
            <a:r>
              <a:rPr lang="en-US" sz="2300" dirty="0" smtClean="0"/>
              <a:t> </a:t>
            </a:r>
            <a:r>
              <a:rPr lang="en-US" sz="2300" dirty="0" err="1" smtClean="0"/>
              <a:t>uzgoj</a:t>
            </a:r>
            <a:r>
              <a:rPr lang="en-US" sz="2300" dirty="0" smtClean="0"/>
              <a:t> </a:t>
            </a:r>
            <a:r>
              <a:rPr lang="en-US" sz="2300" dirty="0" err="1" smtClean="0"/>
              <a:t>useva</a:t>
            </a:r>
            <a:r>
              <a:rPr lang="en-US" sz="2300" dirty="0" smtClean="0"/>
              <a:t> </a:t>
            </a:r>
            <a:r>
              <a:rPr lang="en-US" sz="2300" dirty="0" err="1" smtClean="0"/>
              <a:t>sa</a:t>
            </a:r>
            <a:r>
              <a:rPr lang="en-US" sz="2300" dirty="0" smtClean="0"/>
              <a:t> </a:t>
            </a:r>
            <a:endParaRPr lang="sr-Latn-RS" sz="2300" dirty="0" smtClean="0"/>
          </a:p>
          <a:p>
            <a:pPr marL="0" lvl="0" indent="0">
              <a:buNone/>
            </a:pPr>
            <a:r>
              <a:rPr lang="en-US" sz="2300" dirty="0" err="1" smtClean="0"/>
              <a:t>najnovijim</a:t>
            </a:r>
            <a:r>
              <a:rPr lang="en-US" sz="2300" dirty="0" smtClean="0"/>
              <a:t> </a:t>
            </a:r>
            <a:r>
              <a:rPr lang="en-US" sz="2300" dirty="0" err="1" smtClean="0"/>
              <a:t>tehnologijama</a:t>
            </a:r>
            <a:r>
              <a:rPr lang="en-US" sz="2300" dirty="0" smtClean="0"/>
              <a:t> </a:t>
            </a:r>
            <a:r>
              <a:rPr lang="en-US" sz="2300" dirty="0" err="1" smtClean="0"/>
              <a:t>da</a:t>
            </a:r>
            <a:r>
              <a:rPr lang="en-US" sz="2300" dirty="0" smtClean="0"/>
              <a:t> </a:t>
            </a:r>
            <a:r>
              <a:rPr lang="en-US" sz="2300" dirty="0" err="1" smtClean="0"/>
              <a:t>drastično</a:t>
            </a:r>
            <a:r>
              <a:rPr lang="en-US" sz="2300" dirty="0" smtClean="0"/>
              <a:t> </a:t>
            </a:r>
            <a:r>
              <a:rPr lang="en-US" sz="2300" dirty="0" err="1" smtClean="0"/>
              <a:t>smanjiti</a:t>
            </a:r>
            <a:r>
              <a:rPr lang="en-US" sz="2300" dirty="0" smtClean="0"/>
              <a:t> </a:t>
            </a:r>
            <a:endParaRPr lang="sr-Latn-RS" sz="2300" dirty="0" smtClean="0"/>
          </a:p>
          <a:p>
            <a:pPr marL="0" lvl="0" indent="0">
              <a:buNone/>
            </a:pPr>
            <a:r>
              <a:rPr lang="en-US" sz="2300" dirty="0" err="1" smtClean="0"/>
              <a:t>prostor</a:t>
            </a:r>
            <a:r>
              <a:rPr lang="en-US" sz="2300" dirty="0" smtClean="0"/>
              <a:t> </a:t>
            </a:r>
            <a:r>
              <a:rPr lang="en-US" sz="2300" dirty="0" err="1" smtClean="0"/>
              <a:t>potreban</a:t>
            </a:r>
            <a:r>
              <a:rPr lang="en-US" sz="2300" dirty="0" smtClean="0"/>
              <a:t> </a:t>
            </a:r>
            <a:r>
              <a:rPr lang="en-US" sz="2300" dirty="0" err="1" smtClean="0"/>
              <a:t>za</a:t>
            </a:r>
            <a:r>
              <a:rPr lang="en-US" sz="2300" dirty="0" smtClean="0"/>
              <a:t> </a:t>
            </a:r>
            <a:r>
              <a:rPr lang="en-US" sz="2300" dirty="0" err="1" smtClean="0"/>
              <a:t>masov</a:t>
            </a:r>
            <a:r>
              <a:rPr lang="sr-Latn-RS" sz="2300" dirty="0" smtClean="0"/>
              <a:t>ni uzgoj</a:t>
            </a:r>
            <a:r>
              <a:rPr lang="en-US" sz="2300" dirty="0" smtClean="0"/>
              <a:t>.</a:t>
            </a:r>
            <a:r>
              <a:rPr lang="en-US" dirty="0"/>
              <a:t>								</a:t>
            </a:r>
            <a:r>
              <a:rPr lang="sr-Latn-RS" dirty="0" smtClean="0"/>
              <a:t>				</a:t>
            </a:r>
          </a:p>
          <a:p>
            <a:pPr marL="0" lvl="0" indent="0">
              <a:buNone/>
            </a:pPr>
            <a:r>
              <a:rPr lang="sr-Latn-RS" sz="2300" dirty="0" smtClean="0"/>
              <a:t>	</a:t>
            </a:r>
            <a:r>
              <a:rPr lang="sr-Latn-RS" sz="2300" dirty="0" smtClean="0"/>
              <a:t>					</a:t>
            </a:r>
            <a:r>
              <a:rPr lang="hr-HR" sz="2300" dirty="0" smtClean="0"/>
              <a:t>Biljke </a:t>
            </a:r>
            <a:r>
              <a:rPr lang="hr-HR" sz="2300" dirty="0" smtClean="0"/>
              <a:t>se uzgajaju u vertikalnim strukturama s 	</a:t>
            </a:r>
            <a:r>
              <a:rPr lang="hr-HR" sz="2300" dirty="0" smtClean="0"/>
              <a:t>					malo ili </a:t>
            </a:r>
            <a:r>
              <a:rPr lang="hr-HR" sz="2300" dirty="0" smtClean="0"/>
              <a:t>bez korištenja tla i </a:t>
            </a:r>
            <a:r>
              <a:rPr lang="hr-HR" sz="2300" dirty="0" smtClean="0"/>
              <a:t>sa </a:t>
            </a:r>
            <a:r>
              <a:rPr lang="hr-HR" sz="2300" dirty="0" smtClean="0"/>
              <a:t>do 80% manjom </a:t>
            </a:r>
            <a:r>
              <a:rPr lang="hr-HR" sz="2300" dirty="0" smtClean="0"/>
              <a:t>						potrošnjom vode</a:t>
            </a:r>
            <a:r>
              <a:rPr lang="hr-HR" sz="2300" dirty="0" smtClean="0"/>
              <a:t>. </a:t>
            </a:r>
            <a:endParaRPr lang="hr-HR" sz="2300" dirty="0" smtClean="0"/>
          </a:p>
          <a:p>
            <a:pPr marL="0" lvl="0" indent="0">
              <a:buNone/>
            </a:pPr>
            <a:r>
              <a:rPr lang="hr-HR" sz="2300" dirty="0" smtClean="0"/>
              <a:t>	</a:t>
            </a:r>
            <a:r>
              <a:rPr lang="hr-HR" sz="2300" dirty="0" smtClean="0"/>
              <a:t>					Svjetlost </a:t>
            </a:r>
            <a:r>
              <a:rPr lang="hr-HR" sz="2300" dirty="0" smtClean="0"/>
              <a:t>se može osigurati iz prirodnih izvora </a:t>
            </a:r>
            <a:r>
              <a:rPr lang="hr-HR" sz="2300" dirty="0" smtClean="0"/>
              <a:t>						ili </a:t>
            </a:r>
            <a:r>
              <a:rPr lang="hr-HR" sz="2300" dirty="0" smtClean="0"/>
              <a:t>pomoću posebnih svjetiljki. </a:t>
            </a:r>
            <a:r>
              <a:rPr lang="en-US" dirty="0"/>
              <a:t>					</a:t>
            </a:r>
            <a:endParaRPr dirty="0"/>
          </a:p>
          <a:p>
            <a:pPr marL="0" lvl="0" indent="0" algn="l" rtl="0">
              <a:spcBef>
                <a:spcPts val="1000"/>
              </a:spcBef>
              <a:spcAft>
                <a:spcPts val="0"/>
              </a:spcAft>
              <a:buNone/>
            </a:pPr>
            <a:endParaRPr dirty="0"/>
          </a:p>
        </p:txBody>
      </p:sp>
      <p:pic>
        <p:nvPicPr>
          <p:cNvPr id="167" name="Google Shape;167;g29a4496f1df_0_72"/>
          <p:cNvPicPr preferRelativeResize="0"/>
          <p:nvPr/>
        </p:nvPicPr>
        <p:blipFill>
          <a:blip r:embed="rId3">
            <a:alphaModFix/>
          </a:blip>
          <a:stretch>
            <a:fillRect/>
          </a:stretch>
        </p:blipFill>
        <p:spPr>
          <a:xfrm>
            <a:off x="8162113" y="1423425"/>
            <a:ext cx="3574824" cy="2000758"/>
          </a:xfrm>
          <a:prstGeom prst="rect">
            <a:avLst/>
          </a:prstGeom>
          <a:noFill/>
          <a:ln>
            <a:noFill/>
          </a:ln>
        </p:spPr>
      </p:pic>
      <p:sp>
        <p:nvSpPr>
          <p:cNvPr id="168" name="Google Shape;168;g29a4496f1df_0_72"/>
          <p:cNvSpPr txBox="1"/>
          <p:nvPr/>
        </p:nvSpPr>
        <p:spPr>
          <a:xfrm>
            <a:off x="8449513" y="1084725"/>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000"/>
              <a:t>bbc.com</a:t>
            </a:r>
            <a:endParaRPr sz="1200">
              <a:solidFill>
                <a:srgbClr val="000000"/>
              </a:solidFill>
            </a:endParaRPr>
          </a:p>
        </p:txBody>
      </p:sp>
      <p:sp>
        <p:nvSpPr>
          <p:cNvPr id="169" name="Google Shape;169;g29a4496f1df_0_72"/>
          <p:cNvSpPr txBox="1"/>
          <p:nvPr/>
        </p:nvSpPr>
        <p:spPr>
          <a:xfrm>
            <a:off x="1125600" y="6168650"/>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000"/>
              <a:t>theneweconomy.com</a:t>
            </a:r>
            <a:endParaRPr sz="1200">
              <a:solidFill>
                <a:srgbClr val="000000"/>
              </a:solidFill>
            </a:endParaRPr>
          </a:p>
        </p:txBody>
      </p:sp>
      <p:pic>
        <p:nvPicPr>
          <p:cNvPr id="170" name="Google Shape;170;g29a4496f1df_0_72"/>
          <p:cNvPicPr preferRelativeResize="0"/>
          <p:nvPr/>
        </p:nvPicPr>
        <p:blipFill>
          <a:blip r:embed="rId4">
            <a:alphaModFix/>
          </a:blip>
          <a:stretch>
            <a:fillRect/>
          </a:stretch>
        </p:blipFill>
        <p:spPr>
          <a:xfrm>
            <a:off x="1371600" y="3962400"/>
            <a:ext cx="2932851" cy="2188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61cb9dbad2_0_0"/>
          <p:cNvSpPr txBox="1">
            <a:spLocks noGrp="1"/>
          </p:cNvSpPr>
          <p:nvPr>
            <p:ph type="body" idx="1"/>
          </p:nvPr>
        </p:nvSpPr>
        <p:spPr>
          <a:xfrm>
            <a:off x="838200" y="3788425"/>
            <a:ext cx="5123700" cy="2191800"/>
          </a:xfrm>
          <a:prstGeom prst="rect">
            <a:avLst/>
          </a:prstGeom>
        </p:spPr>
        <p:txBody>
          <a:bodyPr spcFirstLastPara="1" wrap="square" lIns="91425" tIns="45700" rIns="91425" bIns="45700" anchor="t" anchorCtr="0">
            <a:normAutofit lnSpcReduction="10000"/>
          </a:bodyPr>
          <a:lstStyle/>
          <a:p>
            <a:pPr lvl="0">
              <a:buChar char="-"/>
            </a:pPr>
            <a:r>
              <a:rPr lang="vi-VN" dirty="0" smtClean="0"/>
              <a:t>Mogućnost produženja perioda uzgoja </a:t>
            </a:r>
            <a:endParaRPr lang="sr-Latn-RS" dirty="0" smtClean="0"/>
          </a:p>
          <a:p>
            <a:pPr lvl="0">
              <a:buChar char="-"/>
            </a:pPr>
            <a:r>
              <a:rPr lang="vi-VN" dirty="0" smtClean="0"/>
              <a:t>Smanjenje </a:t>
            </a:r>
            <a:r>
              <a:rPr lang="vi-VN" dirty="0" smtClean="0"/>
              <a:t>upotrebe zemljišta i vode </a:t>
            </a:r>
            <a:endParaRPr lang="sr-Latn-RS" dirty="0" smtClean="0"/>
          </a:p>
          <a:p>
            <a:pPr lvl="0">
              <a:buChar char="-"/>
            </a:pPr>
            <a:r>
              <a:rPr lang="vi-VN" dirty="0" smtClean="0"/>
              <a:t>Povećane </a:t>
            </a:r>
            <a:r>
              <a:rPr lang="vi-VN" dirty="0" smtClean="0"/>
              <a:t>stope rasta</a:t>
            </a:r>
            <a:endParaRPr dirty="0"/>
          </a:p>
        </p:txBody>
      </p:sp>
      <p:sp>
        <p:nvSpPr>
          <p:cNvPr id="177" name="Google Shape;177;g261cb9dbad2_0_0"/>
          <p:cNvSpPr txBox="1">
            <a:spLocks noGrp="1"/>
          </p:cNvSpPr>
          <p:nvPr>
            <p:ph type="title"/>
          </p:nvPr>
        </p:nvSpPr>
        <p:spPr>
          <a:xfrm>
            <a:off x="838200" y="1325880"/>
            <a:ext cx="10515600" cy="1264920"/>
          </a:xfrm>
          <a:prstGeom prst="rect">
            <a:avLst/>
          </a:prstGeom>
        </p:spPr>
        <p:txBody>
          <a:bodyPr spcFirstLastPara="1" wrap="square" lIns="91425" tIns="45700" rIns="91425" bIns="45700" anchor="t" anchorCtr="0">
            <a:noAutofit/>
          </a:bodyPr>
          <a:lstStyle/>
          <a:p>
            <a:pPr lvl="0" algn="ctr"/>
            <a:r>
              <a:rPr lang="hr-HR" dirty="0" smtClean="0"/>
              <a:t>Vertikalni uzgoj i hidroponika: neke prednosti i mane</a:t>
            </a:r>
            <a:endParaRPr dirty="0"/>
          </a:p>
        </p:txBody>
      </p:sp>
      <p:sp>
        <p:nvSpPr>
          <p:cNvPr id="178" name="Google Shape;178;g261cb9dbad2_0_0"/>
          <p:cNvSpPr/>
          <p:nvPr/>
        </p:nvSpPr>
        <p:spPr>
          <a:xfrm>
            <a:off x="2737050" y="2900050"/>
            <a:ext cx="1249800" cy="662100"/>
          </a:xfrm>
          <a:prstGeom prst="upArrow">
            <a:avLst>
              <a:gd name="adj1" fmla="val 50000"/>
              <a:gd name="adj2" fmla="val 50000"/>
            </a:avLst>
          </a:prstGeom>
          <a:solidFill>
            <a:srgbClr val="76A5AF"/>
          </a:solidFill>
          <a:ln w="381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g261cb9dbad2_0_0"/>
          <p:cNvSpPr/>
          <p:nvPr/>
        </p:nvSpPr>
        <p:spPr>
          <a:xfrm rot="10800000">
            <a:off x="8205150" y="2900050"/>
            <a:ext cx="1249800" cy="662100"/>
          </a:xfrm>
          <a:prstGeom prst="upArrow">
            <a:avLst>
              <a:gd name="adj1" fmla="val 50000"/>
              <a:gd name="adj2" fmla="val 50000"/>
            </a:avLst>
          </a:prstGeom>
          <a:solidFill>
            <a:srgbClr val="76A5AF"/>
          </a:solidFill>
          <a:ln w="381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g261cb9dbad2_0_0"/>
          <p:cNvSpPr txBox="1">
            <a:spLocks noGrp="1"/>
          </p:cNvSpPr>
          <p:nvPr>
            <p:ph type="body" idx="1"/>
          </p:nvPr>
        </p:nvSpPr>
        <p:spPr>
          <a:xfrm>
            <a:off x="6306300" y="3788425"/>
            <a:ext cx="5047500" cy="2191800"/>
          </a:xfrm>
          <a:prstGeom prst="rect">
            <a:avLst/>
          </a:prstGeom>
        </p:spPr>
        <p:txBody>
          <a:bodyPr spcFirstLastPara="1" wrap="square" lIns="91425" tIns="45700" rIns="91425" bIns="45700" anchor="t" anchorCtr="0">
            <a:normAutofit fontScale="92500" lnSpcReduction="20000"/>
          </a:bodyPr>
          <a:lstStyle/>
          <a:p>
            <a:pPr lvl="0">
              <a:buChar char="-"/>
            </a:pPr>
            <a:r>
              <a:rPr lang="hr-HR" dirty="0" smtClean="0"/>
              <a:t>Početni troškovi postavljanja puno su veći od tradicionalnog uzgoja </a:t>
            </a:r>
            <a:endParaRPr lang="hr-HR" dirty="0" smtClean="0"/>
          </a:p>
          <a:p>
            <a:pPr lvl="0">
              <a:buChar char="-"/>
            </a:pPr>
            <a:r>
              <a:rPr lang="hr-HR" dirty="0" smtClean="0"/>
              <a:t>Zavisno </a:t>
            </a:r>
            <a:r>
              <a:rPr lang="hr-HR" dirty="0" smtClean="0"/>
              <a:t>od pouzdanog </a:t>
            </a:r>
            <a:r>
              <a:rPr lang="hr-HR" dirty="0" smtClean="0"/>
              <a:t>napajanja</a:t>
            </a:r>
          </a:p>
          <a:p>
            <a:pPr lvl="0">
              <a:buChar char="-"/>
            </a:pPr>
            <a:r>
              <a:rPr lang="hr-HR" dirty="0" smtClean="0"/>
              <a:t>Ograničen </a:t>
            </a:r>
            <a:r>
              <a:rPr lang="hr-HR" dirty="0" smtClean="0"/>
              <a:t>izbor usjeva koji su prikladni za uzgoj na ovaj način</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9a4496f1df_0_60"/>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lvl="0"/>
            <a:r>
              <a:rPr lang="hr-HR" sz="4300" dirty="0" smtClean="0"/>
              <a:t>Prakse: poljoprivreda koju podržava zajednica</a:t>
            </a:r>
            <a:endParaRPr sz="4300" dirty="0"/>
          </a:p>
        </p:txBody>
      </p:sp>
      <p:sp>
        <p:nvSpPr>
          <p:cNvPr id="187" name="Google Shape;187;g29a4496f1df_0_60"/>
          <p:cNvSpPr txBox="1">
            <a:spLocks noGrp="1"/>
          </p:cNvSpPr>
          <p:nvPr>
            <p:ph type="body" idx="1"/>
          </p:nvPr>
        </p:nvSpPr>
        <p:spPr>
          <a:xfrm>
            <a:off x="4666500" y="2214250"/>
            <a:ext cx="6687300" cy="4003800"/>
          </a:xfrm>
          <a:prstGeom prst="rect">
            <a:avLst/>
          </a:prstGeom>
        </p:spPr>
        <p:txBody>
          <a:bodyPr spcFirstLastPara="1" wrap="square" lIns="91425" tIns="45700" rIns="91425" bIns="45700" anchor="t" anchorCtr="0">
            <a:noAutofit/>
          </a:bodyPr>
          <a:lstStyle/>
          <a:p>
            <a:pPr marL="0" lvl="0" indent="0">
              <a:buNone/>
            </a:pPr>
            <a:r>
              <a:rPr lang="vi-VN" dirty="0" smtClean="0"/>
              <a:t>Praksa koja je usredsređena na lokalni i saradnički pristup poljoprivredi promovišući aktivno učešće u zajednici sa podeljenim odgovornostima. </a:t>
            </a:r>
            <a:endParaRPr lang="sr-Latn-RS" dirty="0" smtClean="0"/>
          </a:p>
          <a:p>
            <a:pPr marL="0" lvl="0" indent="0">
              <a:buNone/>
            </a:pPr>
            <a:r>
              <a:rPr lang="vi-VN" dirty="0" smtClean="0"/>
              <a:t>Ovaj </a:t>
            </a:r>
            <a:r>
              <a:rPr lang="vi-VN" dirty="0" smtClean="0"/>
              <a:t>model često naglašava održivu i organsku poljoprivrednu praksu, lokalnu ekonomiju hrane i angažovanje zajednice, doprinoseći i društvenom i ekološkom blagostanju.</a:t>
            </a:r>
            <a:endParaRPr dirty="0"/>
          </a:p>
        </p:txBody>
      </p:sp>
      <p:pic>
        <p:nvPicPr>
          <p:cNvPr id="188" name="Google Shape;188;g29a4496f1df_0_60"/>
          <p:cNvPicPr preferRelativeResize="0"/>
          <p:nvPr/>
        </p:nvPicPr>
        <p:blipFill>
          <a:blip r:embed="rId3">
            <a:alphaModFix/>
          </a:blip>
          <a:stretch>
            <a:fillRect/>
          </a:stretch>
        </p:blipFill>
        <p:spPr>
          <a:xfrm>
            <a:off x="228600" y="2566375"/>
            <a:ext cx="4346100" cy="2895600"/>
          </a:xfrm>
          <a:prstGeom prst="roundRect">
            <a:avLst>
              <a:gd name="adj" fmla="val 16667"/>
            </a:avLst>
          </a:prstGeom>
          <a:noFill/>
          <a:ln>
            <a:noFill/>
          </a:ln>
        </p:spPr>
      </p:pic>
      <p:sp>
        <p:nvSpPr>
          <p:cNvPr id="189" name="Google Shape;189;g29a4496f1df_0_60"/>
          <p:cNvSpPr txBox="1"/>
          <p:nvPr/>
        </p:nvSpPr>
        <p:spPr>
          <a:xfrm>
            <a:off x="901650" y="5461975"/>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000"/>
              <a:t>sustainweb.org</a:t>
            </a:r>
            <a:endParaRPr sz="12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9a4496f1df_0_66"/>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lvl="0"/>
            <a:r>
              <a:rPr lang="hr-HR" dirty="0" smtClean="0"/>
              <a:t>Praksa: Bioinženjering</a:t>
            </a:r>
            <a:endParaRPr dirty="0"/>
          </a:p>
        </p:txBody>
      </p:sp>
      <p:sp>
        <p:nvSpPr>
          <p:cNvPr id="196" name="Google Shape;196;g29a4496f1df_0_66"/>
          <p:cNvSpPr txBox="1">
            <a:spLocks noGrp="1"/>
          </p:cNvSpPr>
          <p:nvPr>
            <p:ph type="body" idx="1"/>
          </p:nvPr>
        </p:nvSpPr>
        <p:spPr>
          <a:xfrm>
            <a:off x="838200" y="2214245"/>
            <a:ext cx="10515600" cy="4003800"/>
          </a:xfrm>
          <a:prstGeom prst="rect">
            <a:avLst/>
          </a:prstGeom>
        </p:spPr>
        <p:txBody>
          <a:bodyPr spcFirstLastPara="1" wrap="square" lIns="91425" tIns="45700" rIns="91425" bIns="45700" anchor="t" anchorCtr="0">
            <a:noAutofit/>
          </a:bodyPr>
          <a:lstStyle/>
          <a:p>
            <a:pPr marL="0" lvl="0" indent="0">
              <a:buNone/>
            </a:pPr>
            <a:r>
              <a:rPr lang="hr-HR" dirty="0" smtClean="0"/>
              <a:t>Na temelju razvoja novih vrsta usjeva koji mogu bolje zadovoljiti potrebe poljoprivrednika i potrošača. </a:t>
            </a:r>
            <a:endParaRPr lang="hr-HR" dirty="0" smtClean="0"/>
          </a:p>
          <a:p>
            <a:pPr marL="0" lvl="0" indent="0">
              <a:buNone/>
            </a:pPr>
            <a:r>
              <a:rPr lang="hr-HR" dirty="0" smtClean="0"/>
              <a:t>Stvaranjem </a:t>
            </a:r>
            <a:r>
              <a:rPr lang="hr-HR" dirty="0" smtClean="0"/>
              <a:t>novih vrsta možemo izolirati </a:t>
            </a:r>
            <a:r>
              <a:rPr lang="hr-HR" dirty="0" smtClean="0"/>
              <a:t>osobine</a:t>
            </a:r>
            <a:r>
              <a:rPr lang="en-US" dirty="0" smtClean="0"/>
              <a:t>/</a:t>
            </a:r>
            <a:r>
              <a:rPr lang="en-US" dirty="0" err="1" smtClean="0"/>
              <a:t>karakteristike</a:t>
            </a:r>
            <a:r>
              <a:rPr lang="hr-HR" dirty="0" smtClean="0"/>
              <a:t> </a:t>
            </a:r>
            <a:r>
              <a:rPr lang="hr-HR" dirty="0" smtClean="0"/>
              <a:t>koje su nam potrebne (kao što su otpornost na bolesti i štetočine, veći </a:t>
            </a:r>
            <a:r>
              <a:rPr lang="hr-HR" dirty="0" smtClean="0"/>
              <a:t>urod</a:t>
            </a:r>
            <a:r>
              <a:rPr lang="en-US" dirty="0" smtClean="0"/>
              <a:t>/</a:t>
            </a:r>
            <a:r>
              <a:rPr lang="hr-HR" dirty="0" smtClean="0"/>
              <a:t>prinos, </a:t>
            </a:r>
            <a:r>
              <a:rPr lang="hr-HR" dirty="0" smtClean="0"/>
              <a:t>otpornost na nepovoljne meteorološke uvjete), a u isto vrijeme </a:t>
            </a:r>
            <a:r>
              <a:rPr lang="en-US" dirty="0" smtClean="0"/>
              <a:t>mo</a:t>
            </a:r>
            <a:r>
              <a:rPr lang="sr-Latn-RS" dirty="0" smtClean="0"/>
              <a:t>žemo da </a:t>
            </a:r>
            <a:r>
              <a:rPr lang="hr-HR" dirty="0" smtClean="0"/>
              <a:t>uklonimo </a:t>
            </a:r>
            <a:r>
              <a:rPr lang="hr-HR" dirty="0" smtClean="0"/>
              <a:t>one 	</a:t>
            </a:r>
            <a:r>
              <a:rPr lang="hr-HR" dirty="0" smtClean="0"/>
              <a:t>			        nepoželjne</a:t>
            </a:r>
            <a:r>
              <a:rPr lang="hr-HR" dirty="0" smtClean="0"/>
              <a:t>.</a:t>
            </a:r>
            <a:endParaRPr dirty="0"/>
          </a:p>
        </p:txBody>
      </p:sp>
      <p:pic>
        <p:nvPicPr>
          <p:cNvPr id="197" name="Google Shape;197;g29a4496f1df_0_66"/>
          <p:cNvPicPr preferRelativeResize="0"/>
          <p:nvPr/>
        </p:nvPicPr>
        <p:blipFill>
          <a:blip r:embed="rId3">
            <a:alphaModFix/>
          </a:blip>
          <a:stretch>
            <a:fillRect/>
          </a:stretch>
        </p:blipFill>
        <p:spPr>
          <a:xfrm>
            <a:off x="6937250" y="4472675"/>
            <a:ext cx="4312924" cy="2068674"/>
          </a:xfrm>
          <a:prstGeom prst="rect">
            <a:avLst/>
          </a:prstGeom>
          <a:noFill/>
          <a:ln>
            <a:noFill/>
          </a:ln>
        </p:spPr>
      </p:pic>
      <p:sp>
        <p:nvSpPr>
          <p:cNvPr id="198" name="Google Shape;198;g29a4496f1df_0_66"/>
          <p:cNvSpPr txBox="1"/>
          <p:nvPr/>
        </p:nvSpPr>
        <p:spPr>
          <a:xfrm>
            <a:off x="7410264" y="6444325"/>
            <a:ext cx="3366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200">
                <a:solidFill>
                  <a:srgbClr val="333333"/>
                </a:solidFill>
                <a:highlight>
                  <a:srgbClr val="FFFFFF"/>
                </a:highlight>
                <a:latin typeface="Lato"/>
                <a:ea typeface="Lato"/>
                <a:cs typeface="Lato"/>
                <a:sym typeface="Lato"/>
              </a:rPr>
              <a:t>Nanyang Technological University, Singapore</a:t>
            </a:r>
            <a:endParaRPr sz="12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9c3123d429_0_0"/>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lvl="0" algn="ctr"/>
            <a:r>
              <a:rPr lang="hr-HR" dirty="0" smtClean="0"/>
              <a:t>Bioinženjering: neke prednosti i mane</a:t>
            </a:r>
            <a:endParaRPr dirty="0"/>
          </a:p>
        </p:txBody>
      </p:sp>
      <p:sp>
        <p:nvSpPr>
          <p:cNvPr id="205" name="Google Shape;205;g29c3123d429_0_0"/>
          <p:cNvSpPr txBox="1">
            <a:spLocks noGrp="1"/>
          </p:cNvSpPr>
          <p:nvPr>
            <p:ph type="body" idx="1"/>
          </p:nvPr>
        </p:nvSpPr>
        <p:spPr>
          <a:xfrm>
            <a:off x="838200" y="3102625"/>
            <a:ext cx="5123700" cy="2191800"/>
          </a:xfrm>
          <a:prstGeom prst="rect">
            <a:avLst/>
          </a:prstGeom>
        </p:spPr>
        <p:txBody>
          <a:bodyPr spcFirstLastPara="1" wrap="square" lIns="91425" tIns="45700" rIns="91425" bIns="45700" anchor="t" anchorCtr="0">
            <a:normAutofit fontScale="92500" lnSpcReduction="20000"/>
          </a:bodyPr>
          <a:lstStyle/>
          <a:p>
            <a:pPr lvl="0">
              <a:buChar char="-"/>
            </a:pPr>
            <a:r>
              <a:rPr lang="hr-HR" dirty="0" smtClean="0"/>
              <a:t>povećani prinosi </a:t>
            </a:r>
            <a:r>
              <a:rPr lang="hr-HR" dirty="0" smtClean="0"/>
              <a:t>usjeva</a:t>
            </a:r>
          </a:p>
          <a:p>
            <a:pPr lvl="0">
              <a:buChar char="-"/>
            </a:pPr>
            <a:r>
              <a:rPr lang="hr-HR" dirty="0" smtClean="0"/>
              <a:t>optimizacija </a:t>
            </a:r>
            <a:r>
              <a:rPr lang="hr-HR" dirty="0" smtClean="0"/>
              <a:t>nutritivnih vrijednosti </a:t>
            </a:r>
            <a:endParaRPr lang="hr-HR" dirty="0" smtClean="0"/>
          </a:p>
          <a:p>
            <a:pPr lvl="0">
              <a:buChar char="-"/>
            </a:pPr>
            <a:r>
              <a:rPr lang="hr-HR" dirty="0" smtClean="0"/>
              <a:t>ekološka </a:t>
            </a:r>
            <a:r>
              <a:rPr lang="hr-HR" dirty="0" smtClean="0"/>
              <a:t>održivost (manja upotreba gnojiva i pesticida na primjer)</a:t>
            </a:r>
            <a:endParaRPr dirty="0"/>
          </a:p>
        </p:txBody>
      </p:sp>
      <p:sp>
        <p:nvSpPr>
          <p:cNvPr id="206" name="Google Shape;206;g29c3123d429_0_0"/>
          <p:cNvSpPr/>
          <p:nvPr/>
        </p:nvSpPr>
        <p:spPr>
          <a:xfrm>
            <a:off x="2737050" y="2214250"/>
            <a:ext cx="1249800" cy="662100"/>
          </a:xfrm>
          <a:prstGeom prst="upArrow">
            <a:avLst>
              <a:gd name="adj1" fmla="val 50000"/>
              <a:gd name="adj2" fmla="val 50000"/>
            </a:avLst>
          </a:prstGeom>
          <a:solidFill>
            <a:srgbClr val="76A5AF"/>
          </a:solidFill>
          <a:ln w="381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g29c3123d429_0_0"/>
          <p:cNvSpPr/>
          <p:nvPr/>
        </p:nvSpPr>
        <p:spPr>
          <a:xfrm rot="10800000">
            <a:off x="8205150" y="2214250"/>
            <a:ext cx="1249800" cy="662100"/>
          </a:xfrm>
          <a:prstGeom prst="upArrow">
            <a:avLst>
              <a:gd name="adj1" fmla="val 50000"/>
              <a:gd name="adj2" fmla="val 50000"/>
            </a:avLst>
          </a:prstGeom>
          <a:solidFill>
            <a:srgbClr val="76A5AF"/>
          </a:solidFill>
          <a:ln w="381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g29c3123d429_0_0"/>
          <p:cNvSpPr txBox="1">
            <a:spLocks noGrp="1"/>
          </p:cNvSpPr>
          <p:nvPr>
            <p:ph type="body" idx="1"/>
          </p:nvPr>
        </p:nvSpPr>
        <p:spPr>
          <a:xfrm>
            <a:off x="6306300" y="3102625"/>
            <a:ext cx="5047500" cy="2191800"/>
          </a:xfrm>
          <a:prstGeom prst="rect">
            <a:avLst/>
          </a:prstGeom>
        </p:spPr>
        <p:txBody>
          <a:bodyPr spcFirstLastPara="1" wrap="square" lIns="91425" tIns="45700" rIns="91425" bIns="45700" anchor="t" anchorCtr="0">
            <a:normAutofit fontScale="77500" lnSpcReduction="20000"/>
          </a:bodyPr>
          <a:lstStyle/>
          <a:p>
            <a:pPr lvl="0" indent="-379730">
              <a:buSzPct val="100000"/>
              <a:buChar char="-"/>
            </a:pPr>
            <a:r>
              <a:rPr lang="hr-HR" dirty="0" smtClean="0"/>
              <a:t>“jače” umjetne biljke mogle bi prestići druge vrste smanjujući biološku raznolikost; </a:t>
            </a:r>
            <a:endParaRPr lang="hr-HR" dirty="0" smtClean="0"/>
          </a:p>
          <a:p>
            <a:pPr lvl="0" indent="-379730">
              <a:buSzPct val="100000"/>
              <a:buChar char="-"/>
            </a:pPr>
            <a:r>
              <a:rPr lang="hr-HR" dirty="0" smtClean="0"/>
              <a:t>ograničenje </a:t>
            </a:r>
            <a:r>
              <a:rPr lang="hr-HR" dirty="0" smtClean="0"/>
              <a:t>poljoprivrednika u izboru usjeva </a:t>
            </a:r>
            <a:endParaRPr lang="hr-HR" dirty="0" smtClean="0"/>
          </a:p>
          <a:p>
            <a:pPr lvl="0" indent="-379730">
              <a:buSzPct val="100000"/>
              <a:buChar char="-"/>
            </a:pPr>
            <a:r>
              <a:rPr lang="hr-HR" dirty="0" smtClean="0"/>
              <a:t>GMO-u </a:t>
            </a:r>
            <a:r>
              <a:rPr lang="hr-HR" dirty="0" smtClean="0"/>
              <a:t>se aktivno protive mnogi ljudi, koji to vide kao opasno ili neetično</a:t>
            </a:r>
            <a:endParaRPr dirty="0"/>
          </a:p>
        </p:txBody>
      </p:sp>
      <p:sp>
        <p:nvSpPr>
          <p:cNvPr id="209" name="Google Shape;209;g29c3123d429_0_0"/>
          <p:cNvSpPr txBox="1"/>
          <p:nvPr/>
        </p:nvSpPr>
        <p:spPr>
          <a:xfrm>
            <a:off x="838200" y="5446825"/>
            <a:ext cx="10515600" cy="914400"/>
          </a:xfrm>
          <a:prstGeom prst="rect">
            <a:avLst/>
          </a:prstGeom>
          <a:noFill/>
          <a:ln>
            <a:noFill/>
          </a:ln>
        </p:spPr>
        <p:txBody>
          <a:bodyPr spcFirstLastPara="1" wrap="square" lIns="91425" tIns="91425" rIns="91425" bIns="91425" anchor="ctr" anchorCtr="0">
            <a:normAutofit fontScale="85000" lnSpcReduction="10000"/>
          </a:bodyPr>
          <a:lstStyle/>
          <a:p>
            <a:pPr lvl="0" algn="ctr">
              <a:lnSpc>
                <a:spcPct val="90000"/>
              </a:lnSpc>
              <a:spcBef>
                <a:spcPts val="1000"/>
              </a:spcBef>
            </a:pPr>
            <a:r>
              <a:rPr lang="vi-VN" sz="2800" dirty="0" smtClean="0">
                <a:solidFill>
                  <a:srgbClr val="44546A"/>
                </a:solidFill>
              </a:rPr>
              <a:t>Donošenje svesnog izbora balansiranog na osnovu ovih faktora </a:t>
            </a:r>
            <a:r>
              <a:rPr lang="vi-VN" sz="2800" dirty="0" smtClean="0">
                <a:solidFill>
                  <a:srgbClr val="44546A"/>
                </a:solidFill>
              </a:rPr>
              <a:t>ključ</a:t>
            </a:r>
            <a:r>
              <a:rPr lang="sr-Latn-RS" sz="2800" dirty="0" smtClean="0">
                <a:solidFill>
                  <a:srgbClr val="44546A"/>
                </a:solidFill>
              </a:rPr>
              <a:t> je</a:t>
            </a:r>
            <a:r>
              <a:rPr lang="vi-VN" sz="2800" dirty="0" smtClean="0">
                <a:solidFill>
                  <a:srgbClr val="44546A"/>
                </a:solidFill>
              </a:rPr>
              <a:t> </a:t>
            </a:r>
            <a:r>
              <a:rPr lang="vi-VN" sz="2800" dirty="0" smtClean="0">
                <a:solidFill>
                  <a:srgbClr val="44546A"/>
                </a:solidFill>
              </a:rPr>
              <a:t>za profitabilno i održivo korišćenje ove prakse u </a:t>
            </a:r>
            <a:r>
              <a:rPr lang="sr-Latn-RS" sz="2800" dirty="0" smtClean="0">
                <a:solidFill>
                  <a:srgbClr val="44546A"/>
                </a:solidFill>
              </a:rPr>
              <a:t>modernoj</a:t>
            </a:r>
            <a:r>
              <a:rPr lang="vi-VN" sz="2800" dirty="0" smtClean="0">
                <a:solidFill>
                  <a:srgbClr val="44546A"/>
                </a:solidFill>
              </a:rPr>
              <a:t> </a:t>
            </a:r>
            <a:r>
              <a:rPr lang="vi-VN" sz="2800" dirty="0" smtClean="0">
                <a:solidFill>
                  <a:srgbClr val="44546A"/>
                </a:solidFill>
              </a:rPr>
              <a:t>poljoprivredi</a:t>
            </a:r>
            <a:endParaRPr sz="2800" dirty="0">
              <a:solidFill>
                <a:srgbClr val="44546A"/>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g29a3992fb8c_0_2"/>
          <p:cNvSpPr txBox="1">
            <a:spLocks noGrp="1"/>
          </p:cNvSpPr>
          <p:nvPr>
            <p:ph type="body" idx="2"/>
          </p:nvPr>
        </p:nvSpPr>
        <p:spPr>
          <a:xfrm>
            <a:off x="1050900" y="3087800"/>
            <a:ext cx="3216300" cy="6096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3F3F3F"/>
              </a:buClr>
              <a:buSzPts val="4000"/>
              <a:buNone/>
            </a:pPr>
            <a:r>
              <a:rPr lang="sr-Latn-RS" dirty="0" smtClean="0"/>
              <a:t>SADRŽAj</a:t>
            </a:r>
            <a:endParaRPr dirty="0"/>
          </a:p>
        </p:txBody>
      </p:sp>
      <p:sp>
        <p:nvSpPr>
          <p:cNvPr id="41" name="Google Shape;41;g29a3992fb8c_0_2"/>
          <p:cNvSpPr txBox="1"/>
          <p:nvPr/>
        </p:nvSpPr>
        <p:spPr>
          <a:xfrm>
            <a:off x="5192350" y="1875000"/>
            <a:ext cx="4267200" cy="373800"/>
          </a:xfrm>
          <a:prstGeom prst="rect">
            <a:avLst/>
          </a:prstGeom>
          <a:noFill/>
          <a:ln>
            <a:noFill/>
          </a:ln>
        </p:spPr>
        <p:txBody>
          <a:bodyPr spcFirstLastPara="1" wrap="square" lIns="0" tIns="0" rIns="0" bIns="60925" anchor="ctr" anchorCtr="0">
            <a:noAutofit/>
          </a:bodyPr>
          <a:lstStyle/>
          <a:p>
            <a:pPr marL="0" marR="0" lvl="0" indent="0" algn="l" rtl="0">
              <a:lnSpc>
                <a:spcPct val="107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1. </a:t>
            </a:r>
            <a:r>
              <a:rPr lang="sr-Latn-RS" sz="2000" b="0" i="0" u="none" strike="noStrike" cap="none" dirty="0" smtClean="0">
                <a:solidFill>
                  <a:schemeClr val="dk1"/>
                </a:solidFill>
                <a:latin typeface="Lato"/>
                <a:ea typeface="Lato"/>
                <a:cs typeface="Lato"/>
                <a:sym typeface="Lato"/>
              </a:rPr>
              <a:t>O modulu</a:t>
            </a:r>
            <a:endParaRPr sz="2000" b="0" i="0" u="none" strike="noStrike" cap="none" dirty="0">
              <a:solidFill>
                <a:schemeClr val="dk1"/>
              </a:solidFill>
              <a:latin typeface="Lato"/>
              <a:ea typeface="Lato"/>
              <a:cs typeface="Lato"/>
              <a:sym typeface="Lato"/>
            </a:endParaRPr>
          </a:p>
        </p:txBody>
      </p:sp>
      <p:sp>
        <p:nvSpPr>
          <p:cNvPr id="42" name="Google Shape;42;g29a3992fb8c_0_2"/>
          <p:cNvSpPr txBox="1"/>
          <p:nvPr/>
        </p:nvSpPr>
        <p:spPr>
          <a:xfrm>
            <a:off x="5192350" y="2481405"/>
            <a:ext cx="4267200" cy="373800"/>
          </a:xfrm>
          <a:prstGeom prst="rect">
            <a:avLst/>
          </a:prstGeom>
          <a:noFill/>
          <a:ln>
            <a:noFill/>
          </a:ln>
        </p:spPr>
        <p:txBody>
          <a:bodyPr spcFirstLastPara="1" wrap="square" lIns="0" tIns="0" rIns="0" bIns="60925" anchor="ctr" anchorCtr="0">
            <a:noAutofit/>
          </a:bodyPr>
          <a:lstStyle/>
          <a:p>
            <a:pPr marL="0" marR="0" lvl="0" indent="0" algn="l" rtl="0">
              <a:lnSpc>
                <a:spcPct val="107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2. </a:t>
            </a:r>
            <a:r>
              <a:rPr lang="en-US" sz="2000" dirty="0">
                <a:solidFill>
                  <a:schemeClr val="dk1"/>
                </a:solidFill>
                <a:latin typeface="Lato"/>
                <a:ea typeface="Lato"/>
                <a:cs typeface="Lato"/>
                <a:sym typeface="Lato"/>
              </a:rPr>
              <a:t> </a:t>
            </a:r>
            <a:r>
              <a:rPr lang="sr-Latn-RS" sz="2000" dirty="0" smtClean="0">
                <a:solidFill>
                  <a:schemeClr val="dk1"/>
                </a:solidFill>
                <a:latin typeface="Lato"/>
                <a:ea typeface="Lato"/>
                <a:cs typeface="Lato"/>
                <a:sym typeface="Lato"/>
              </a:rPr>
              <a:t>Uvod u održivost</a:t>
            </a:r>
            <a:endParaRPr sz="2000" b="0" i="0" u="none" strike="noStrike" cap="none" dirty="0">
              <a:solidFill>
                <a:schemeClr val="dk1"/>
              </a:solidFill>
              <a:latin typeface="Lato"/>
              <a:ea typeface="Lato"/>
              <a:cs typeface="Lato"/>
              <a:sym typeface="Lato"/>
            </a:endParaRPr>
          </a:p>
        </p:txBody>
      </p:sp>
      <p:sp>
        <p:nvSpPr>
          <p:cNvPr id="43" name="Google Shape;43;g29a3992fb8c_0_2"/>
          <p:cNvSpPr txBox="1"/>
          <p:nvPr/>
        </p:nvSpPr>
        <p:spPr>
          <a:xfrm>
            <a:off x="5192350" y="5513429"/>
            <a:ext cx="4065900" cy="344700"/>
          </a:xfrm>
          <a:prstGeom prst="rect">
            <a:avLst/>
          </a:prstGeom>
          <a:noFill/>
          <a:ln>
            <a:noFill/>
          </a:ln>
        </p:spPr>
        <p:txBody>
          <a:bodyPr spcFirstLastPara="1" wrap="square" lIns="0" tIns="0" rIns="0" bIns="60925" anchor="ctr" anchorCtr="0">
            <a:noAutofit/>
          </a:bodyPr>
          <a:lstStyle/>
          <a:p>
            <a:pPr marL="0" marR="0" lvl="0" indent="0" algn="l" rtl="0">
              <a:lnSpc>
                <a:spcPct val="107000"/>
              </a:lnSpc>
              <a:spcBef>
                <a:spcPts val="0"/>
              </a:spcBef>
              <a:spcAft>
                <a:spcPts val="0"/>
              </a:spcAft>
              <a:buClr>
                <a:schemeClr val="dk1"/>
              </a:buClr>
              <a:buSzPts val="1300"/>
              <a:buFont typeface="Arial"/>
              <a:buNone/>
            </a:pPr>
            <a:r>
              <a:rPr lang="en-US" sz="2000" b="0" i="0" u="none" strike="noStrike" cap="none" dirty="0">
                <a:solidFill>
                  <a:schemeClr val="dk1"/>
                </a:solidFill>
                <a:latin typeface="Lato"/>
                <a:ea typeface="Lato"/>
                <a:cs typeface="Lato"/>
                <a:sym typeface="Lato"/>
              </a:rPr>
              <a:t>7.  </a:t>
            </a:r>
            <a:r>
              <a:rPr lang="sr-Latn-RS" sz="2000" dirty="0" smtClean="0">
                <a:solidFill>
                  <a:schemeClr val="dk1"/>
                </a:solidFill>
                <a:latin typeface="Lato"/>
                <a:ea typeface="Lato"/>
                <a:cs typeface="Lato"/>
                <a:sym typeface="Lato"/>
              </a:rPr>
              <a:t>Vježba</a:t>
            </a:r>
            <a:r>
              <a:rPr lang="en-US" sz="2000" dirty="0" smtClean="0">
                <a:solidFill>
                  <a:schemeClr val="dk1"/>
                </a:solidFill>
                <a:latin typeface="Lato"/>
                <a:ea typeface="Lato"/>
                <a:cs typeface="Lato"/>
                <a:sym typeface="Lato"/>
              </a:rPr>
              <a:t> </a:t>
            </a:r>
            <a:endParaRPr sz="2000" b="0" i="1" u="none" strike="noStrike" cap="none" dirty="0">
              <a:solidFill>
                <a:schemeClr val="dk1"/>
              </a:solidFill>
              <a:highlight>
                <a:srgbClr val="FFFF00"/>
              </a:highlight>
              <a:latin typeface="Lato"/>
              <a:ea typeface="Lato"/>
              <a:cs typeface="Lato"/>
              <a:sym typeface="Lato"/>
            </a:endParaRPr>
          </a:p>
        </p:txBody>
      </p:sp>
      <p:sp>
        <p:nvSpPr>
          <p:cNvPr id="44" name="Google Shape;44;g29a3992fb8c_0_2"/>
          <p:cNvSpPr txBox="1"/>
          <p:nvPr/>
        </p:nvSpPr>
        <p:spPr>
          <a:xfrm>
            <a:off x="5192358" y="4907024"/>
            <a:ext cx="6378000" cy="373800"/>
          </a:xfrm>
          <a:prstGeom prst="rect">
            <a:avLst/>
          </a:prstGeom>
          <a:noFill/>
          <a:ln>
            <a:noFill/>
          </a:ln>
        </p:spPr>
        <p:txBody>
          <a:bodyPr spcFirstLastPara="1" wrap="square" lIns="0" tIns="0" rIns="0" bIns="60925" anchor="ctr" anchorCtr="0">
            <a:noAutofit/>
          </a:bodyPr>
          <a:lstStyle/>
          <a:p>
            <a:pPr lvl="0">
              <a:lnSpc>
                <a:spcPct val="150000"/>
              </a:lnSpc>
              <a:buClr>
                <a:schemeClr val="dk1"/>
              </a:buClr>
              <a:buSzPts val="1300"/>
            </a:pPr>
            <a:r>
              <a:rPr lang="en-US" sz="2000" b="0" i="0" u="none" strike="noStrike" cap="none" dirty="0">
                <a:solidFill>
                  <a:schemeClr val="dk1"/>
                </a:solidFill>
                <a:latin typeface="Lato"/>
                <a:ea typeface="Lato"/>
                <a:cs typeface="Lato"/>
                <a:sym typeface="Lato"/>
              </a:rPr>
              <a:t>6. </a:t>
            </a:r>
            <a:r>
              <a:rPr lang="hr-HR" sz="2000" dirty="0" smtClean="0"/>
              <a:t>Financiranje održivog poslovanja u poljoprivredi</a:t>
            </a:r>
            <a:endParaRPr sz="2000" dirty="0">
              <a:solidFill>
                <a:schemeClr val="dk1"/>
              </a:solidFill>
              <a:latin typeface="Lato"/>
              <a:ea typeface="Lato"/>
              <a:cs typeface="Lato"/>
              <a:sym typeface="Lato"/>
            </a:endParaRPr>
          </a:p>
        </p:txBody>
      </p:sp>
      <p:sp>
        <p:nvSpPr>
          <p:cNvPr id="45" name="Google Shape;45;g29a3992fb8c_0_2"/>
          <p:cNvSpPr txBox="1"/>
          <p:nvPr/>
        </p:nvSpPr>
        <p:spPr>
          <a:xfrm>
            <a:off x="5192350" y="4300619"/>
            <a:ext cx="3657600" cy="373800"/>
          </a:xfrm>
          <a:prstGeom prst="rect">
            <a:avLst/>
          </a:prstGeom>
          <a:noFill/>
          <a:ln>
            <a:noFill/>
          </a:ln>
        </p:spPr>
        <p:txBody>
          <a:bodyPr spcFirstLastPara="1" wrap="square" lIns="0" tIns="0" rIns="0" bIns="60925" anchor="ctr" anchorCtr="0">
            <a:noAutofit/>
          </a:bodyPr>
          <a:lstStyle/>
          <a:p>
            <a:pPr marL="0" marR="0" lvl="0" indent="0" algn="l" rtl="0">
              <a:lnSpc>
                <a:spcPct val="150000"/>
              </a:lnSpc>
              <a:spcBef>
                <a:spcPts val="0"/>
              </a:spcBef>
              <a:spcAft>
                <a:spcPts val="0"/>
              </a:spcAft>
              <a:buClr>
                <a:schemeClr val="dk1"/>
              </a:buClr>
              <a:buSzPts val="1300"/>
              <a:buFont typeface="Arial"/>
              <a:buNone/>
            </a:pPr>
            <a:r>
              <a:rPr lang="en-US" sz="2000" dirty="0">
                <a:solidFill>
                  <a:schemeClr val="dk1"/>
                </a:solidFill>
                <a:latin typeface="Lato"/>
                <a:ea typeface="Lato"/>
                <a:cs typeface="Lato"/>
                <a:sym typeface="Lato"/>
              </a:rPr>
              <a:t>5. </a:t>
            </a:r>
            <a:r>
              <a:rPr lang="en-US" sz="2000" dirty="0" smtClean="0">
                <a:solidFill>
                  <a:schemeClr val="dk1"/>
                </a:solidFill>
                <a:latin typeface="Lato"/>
                <a:ea typeface="Lato"/>
                <a:cs typeface="Lato"/>
                <a:sym typeface="Lato"/>
              </a:rPr>
              <a:t>P</a:t>
            </a:r>
            <a:r>
              <a:rPr lang="sr-Latn-RS" sz="2000" dirty="0" smtClean="0">
                <a:solidFill>
                  <a:schemeClr val="dk1"/>
                </a:solidFill>
                <a:latin typeface="Lato"/>
                <a:ea typeface="Lato"/>
                <a:cs typeface="Lato"/>
                <a:sym typeface="Lato"/>
              </a:rPr>
              <a:t>rakse</a:t>
            </a:r>
            <a:endParaRPr sz="2000" b="0" i="0" u="none" dirty="0">
              <a:solidFill>
                <a:schemeClr val="dk1"/>
              </a:solidFill>
              <a:latin typeface="Calibri"/>
              <a:ea typeface="Calibri"/>
              <a:cs typeface="Calibri"/>
              <a:sym typeface="Calibri"/>
            </a:endParaRPr>
          </a:p>
        </p:txBody>
      </p:sp>
      <p:sp>
        <p:nvSpPr>
          <p:cNvPr id="46" name="Google Shape;46;g29a3992fb8c_0_2"/>
          <p:cNvSpPr txBox="1"/>
          <p:nvPr/>
        </p:nvSpPr>
        <p:spPr>
          <a:xfrm>
            <a:off x="5192350" y="3694215"/>
            <a:ext cx="3657600" cy="373800"/>
          </a:xfrm>
          <a:prstGeom prst="rect">
            <a:avLst/>
          </a:prstGeom>
          <a:noFill/>
          <a:ln>
            <a:noFill/>
          </a:ln>
        </p:spPr>
        <p:txBody>
          <a:bodyPr spcFirstLastPara="1" wrap="square" lIns="0" tIns="0" rIns="0" bIns="60925" anchor="ctr" anchorCtr="0">
            <a:noAutofit/>
          </a:bodyPr>
          <a:lstStyle/>
          <a:p>
            <a:pPr marL="0" marR="0" lvl="0" indent="0" algn="l" rtl="0">
              <a:lnSpc>
                <a:spcPct val="150000"/>
              </a:lnSpc>
              <a:spcBef>
                <a:spcPts val="0"/>
              </a:spcBef>
              <a:spcAft>
                <a:spcPts val="0"/>
              </a:spcAft>
              <a:buClr>
                <a:schemeClr val="dk1"/>
              </a:buClr>
              <a:buSzPts val="1300"/>
              <a:buFont typeface="Arial"/>
              <a:buNone/>
            </a:pPr>
            <a:r>
              <a:rPr lang="en-US" sz="2000" dirty="0">
                <a:solidFill>
                  <a:schemeClr val="dk1"/>
                </a:solidFill>
                <a:latin typeface="Lato"/>
                <a:ea typeface="Lato"/>
                <a:cs typeface="Lato"/>
                <a:sym typeface="Lato"/>
              </a:rPr>
              <a:t>4. </a:t>
            </a:r>
            <a:r>
              <a:rPr lang="sr-Latn-RS" sz="2000" dirty="0" smtClean="0">
                <a:solidFill>
                  <a:schemeClr val="dk1"/>
                </a:solidFill>
                <a:latin typeface="Lato"/>
                <a:ea typeface="Lato"/>
                <a:cs typeface="Lato"/>
                <a:sym typeface="Lato"/>
              </a:rPr>
              <a:t>Metode</a:t>
            </a:r>
            <a:endParaRPr sz="2000" b="0" i="0" u="none" dirty="0">
              <a:solidFill>
                <a:schemeClr val="dk1"/>
              </a:solidFill>
              <a:latin typeface="Calibri"/>
              <a:ea typeface="Calibri"/>
              <a:cs typeface="Calibri"/>
              <a:sym typeface="Calibri"/>
            </a:endParaRPr>
          </a:p>
        </p:txBody>
      </p:sp>
      <p:sp>
        <p:nvSpPr>
          <p:cNvPr id="47" name="Google Shape;47;g29a3992fb8c_0_2"/>
          <p:cNvSpPr txBox="1"/>
          <p:nvPr/>
        </p:nvSpPr>
        <p:spPr>
          <a:xfrm>
            <a:off x="5192356" y="3087810"/>
            <a:ext cx="6134100" cy="373800"/>
          </a:xfrm>
          <a:prstGeom prst="rect">
            <a:avLst/>
          </a:prstGeom>
          <a:noFill/>
          <a:ln>
            <a:noFill/>
          </a:ln>
        </p:spPr>
        <p:txBody>
          <a:bodyPr spcFirstLastPara="1" wrap="square" lIns="0" tIns="0" rIns="0" bIns="60925" anchor="ctr" anchorCtr="0">
            <a:noAutofit/>
          </a:bodyPr>
          <a:lstStyle/>
          <a:p>
            <a:pPr lvl="0">
              <a:lnSpc>
                <a:spcPct val="150000"/>
              </a:lnSpc>
              <a:buClr>
                <a:schemeClr val="dk1"/>
              </a:buClr>
              <a:buSzPts val="1300"/>
            </a:pPr>
            <a:r>
              <a:rPr lang="en-US" sz="2000" dirty="0">
                <a:solidFill>
                  <a:schemeClr val="dk1"/>
                </a:solidFill>
                <a:latin typeface="Lato"/>
                <a:ea typeface="Lato"/>
                <a:cs typeface="Lato"/>
                <a:sym typeface="Lato"/>
              </a:rPr>
              <a:t>3. </a:t>
            </a:r>
            <a:r>
              <a:rPr lang="hr-HR" sz="2000" dirty="0" smtClean="0"/>
              <a:t>Potencijal za inovacije u održivoj poljoprivredi</a:t>
            </a:r>
            <a:endParaRPr sz="2000" dirty="0">
              <a:solidFill>
                <a:schemeClr val="dk1"/>
              </a:solidFill>
              <a:latin typeface="Lato"/>
              <a:ea typeface="Lato"/>
              <a:cs typeface="Lato"/>
              <a:sym typeface="Lato"/>
            </a:endParaRPr>
          </a:p>
        </p:txBody>
      </p:sp>
      <p:pic>
        <p:nvPicPr>
          <p:cNvPr id="48" name="Google Shape;48;g29a3992fb8c_0_2"/>
          <p:cNvPicPr preferRelativeResize="0"/>
          <p:nvPr/>
        </p:nvPicPr>
        <p:blipFill rotWithShape="1">
          <a:blip r:embed="rId3">
            <a:alphaModFix/>
          </a:blip>
          <a:srcRect/>
          <a:stretch/>
        </p:blipFill>
        <p:spPr>
          <a:xfrm rot="10800000">
            <a:off x="220638" y="3901435"/>
            <a:ext cx="4876800" cy="5674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9a4496f1df_0_78"/>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lvl="0"/>
            <a:r>
              <a:rPr lang="hr-HR" dirty="0" smtClean="0"/>
              <a:t>Praksa: </a:t>
            </a:r>
            <a:r>
              <a:rPr lang="hr-HR" dirty="0" smtClean="0"/>
              <a:t>Rotacija usjeva (Plodored)</a:t>
            </a:r>
            <a:endParaRPr dirty="0"/>
          </a:p>
        </p:txBody>
      </p:sp>
      <p:sp>
        <p:nvSpPr>
          <p:cNvPr id="216" name="Google Shape;216;g29a4496f1df_0_78"/>
          <p:cNvSpPr txBox="1">
            <a:spLocks noGrp="1"/>
          </p:cNvSpPr>
          <p:nvPr>
            <p:ph type="body" idx="1"/>
          </p:nvPr>
        </p:nvSpPr>
        <p:spPr>
          <a:xfrm>
            <a:off x="838200" y="2214247"/>
            <a:ext cx="10515600" cy="1373400"/>
          </a:xfrm>
          <a:prstGeom prst="rect">
            <a:avLst/>
          </a:prstGeom>
        </p:spPr>
        <p:txBody>
          <a:bodyPr spcFirstLastPara="1" wrap="square" lIns="91425" tIns="45700" rIns="91425" bIns="45700" anchor="t" anchorCtr="0">
            <a:noAutofit/>
          </a:bodyPr>
          <a:lstStyle/>
          <a:p>
            <a:pPr marL="0" lvl="0" indent="0">
              <a:buNone/>
            </a:pPr>
            <a:r>
              <a:rPr lang="hr-HR" dirty="0" smtClean="0"/>
              <a:t>Drevna metoda koja se sastoji od rotacije različitih vrsta usjeva na istom polju tijekom godina, kapitalizirajući specifične karakteristike svake.</a:t>
            </a:r>
            <a:endParaRPr dirty="0"/>
          </a:p>
        </p:txBody>
      </p:sp>
      <p:sp>
        <p:nvSpPr>
          <p:cNvPr id="217" name="Google Shape;217;g29a4496f1df_0_78"/>
          <p:cNvSpPr txBox="1"/>
          <p:nvPr/>
        </p:nvSpPr>
        <p:spPr>
          <a:xfrm>
            <a:off x="1066800" y="3810000"/>
            <a:ext cx="1827375" cy="700674"/>
          </a:xfrm>
          <a:prstGeom prst="rect">
            <a:avLst/>
          </a:prstGeom>
          <a:noFill/>
          <a:ln>
            <a:noFill/>
          </a:ln>
        </p:spPr>
        <p:txBody>
          <a:bodyPr spcFirstLastPara="1" wrap="square" lIns="91425" tIns="91425" rIns="91425" bIns="91425" anchor="ctr" anchorCtr="0">
            <a:spAutoFit/>
          </a:bodyPr>
          <a:lstStyle/>
          <a:p>
            <a:pPr marL="0" marR="0" lvl="0" indent="0" algn="ctr" rtl="0">
              <a:lnSpc>
                <a:spcPct val="90000"/>
              </a:lnSpc>
              <a:spcBef>
                <a:spcPts val="1000"/>
              </a:spcBef>
              <a:spcAft>
                <a:spcPts val="0"/>
              </a:spcAft>
              <a:buNone/>
            </a:pPr>
            <a:r>
              <a:rPr lang="sr-Latn-RS" sz="2800" dirty="0" smtClean="0">
                <a:solidFill>
                  <a:schemeClr val="accent1"/>
                </a:solidFill>
                <a:latin typeface="Calibri"/>
                <a:ea typeface="Calibri"/>
                <a:cs typeface="Calibri"/>
                <a:sym typeface="Calibri"/>
              </a:rPr>
              <a:t>Z</a:t>
            </a:r>
            <a:r>
              <a:rPr lang="sr-Latn-RS" sz="2800" dirty="0" smtClean="0">
                <a:solidFill>
                  <a:schemeClr val="accent1"/>
                </a:solidFill>
                <a:latin typeface="Calibri"/>
                <a:ea typeface="Calibri"/>
                <a:cs typeface="Calibri"/>
                <a:sym typeface="Calibri"/>
              </a:rPr>
              <a:t>dravlje tla</a:t>
            </a:r>
            <a:endParaRPr sz="2800" dirty="0">
              <a:solidFill>
                <a:schemeClr val="accent1"/>
              </a:solidFill>
              <a:latin typeface="Calibri"/>
              <a:ea typeface="Calibri"/>
              <a:cs typeface="Calibri"/>
              <a:sym typeface="Calibri"/>
            </a:endParaRPr>
          </a:p>
        </p:txBody>
      </p:sp>
      <p:sp>
        <p:nvSpPr>
          <p:cNvPr id="218" name="Google Shape;218;g29a4496f1df_0_78"/>
          <p:cNvSpPr txBox="1"/>
          <p:nvPr/>
        </p:nvSpPr>
        <p:spPr>
          <a:xfrm>
            <a:off x="7851625" y="3597588"/>
            <a:ext cx="3093600" cy="1088473"/>
          </a:xfrm>
          <a:prstGeom prst="rect">
            <a:avLst/>
          </a:prstGeom>
          <a:noFill/>
          <a:ln>
            <a:noFill/>
          </a:ln>
        </p:spPr>
        <p:txBody>
          <a:bodyPr spcFirstLastPara="1" wrap="square" lIns="91425" tIns="91425" rIns="91425" bIns="91425" anchor="ctr" anchorCtr="0">
            <a:spAutoFit/>
          </a:bodyPr>
          <a:lstStyle/>
          <a:p>
            <a:pPr lvl="0" algn="ctr">
              <a:lnSpc>
                <a:spcPct val="90000"/>
              </a:lnSpc>
              <a:spcBef>
                <a:spcPts val="1000"/>
              </a:spcBef>
            </a:pPr>
            <a:r>
              <a:rPr lang="hr-HR" sz="2800" dirty="0" smtClean="0">
                <a:solidFill>
                  <a:srgbClr val="44546A"/>
                </a:solidFill>
                <a:latin typeface="Calibri" pitchFamily="34" charset="0"/>
                <a:cs typeface="Calibri" pitchFamily="34" charset="0"/>
              </a:rPr>
              <a:t>Suzbijanje štetočina i bolesti</a:t>
            </a:r>
            <a:endParaRPr sz="2800" dirty="0">
              <a:solidFill>
                <a:srgbClr val="44546A"/>
              </a:solidFill>
              <a:latin typeface="Calibri" pitchFamily="34" charset="0"/>
              <a:ea typeface="Calibri"/>
              <a:cs typeface="Calibri" pitchFamily="34" charset="0"/>
              <a:sym typeface="Calibri"/>
            </a:endParaRPr>
          </a:p>
        </p:txBody>
      </p:sp>
      <p:sp>
        <p:nvSpPr>
          <p:cNvPr id="219" name="Google Shape;219;g29a4496f1df_0_78"/>
          <p:cNvSpPr txBox="1"/>
          <p:nvPr/>
        </p:nvSpPr>
        <p:spPr>
          <a:xfrm>
            <a:off x="4648200" y="3429000"/>
            <a:ext cx="2469000" cy="1088473"/>
          </a:xfrm>
          <a:prstGeom prst="rect">
            <a:avLst/>
          </a:prstGeom>
          <a:noFill/>
          <a:ln>
            <a:noFill/>
          </a:ln>
        </p:spPr>
        <p:txBody>
          <a:bodyPr spcFirstLastPara="1" wrap="square" lIns="91425" tIns="91425" rIns="91425" bIns="91425" anchor="ctr" anchorCtr="0">
            <a:spAutoFit/>
          </a:bodyPr>
          <a:lstStyle/>
          <a:p>
            <a:pPr lvl="0" algn="ctr">
              <a:lnSpc>
                <a:spcPct val="90000"/>
              </a:lnSpc>
              <a:spcBef>
                <a:spcPts val="1000"/>
              </a:spcBef>
            </a:pPr>
            <a:r>
              <a:rPr lang="hr-HR" sz="2800" dirty="0" smtClean="0">
                <a:solidFill>
                  <a:srgbClr val="44546A"/>
                </a:solidFill>
                <a:latin typeface="Calibri" pitchFamily="34" charset="0"/>
                <a:cs typeface="Calibri" pitchFamily="34" charset="0"/>
              </a:rPr>
              <a:t>Povećani prinos usjeva</a:t>
            </a:r>
            <a:endParaRPr sz="2800" dirty="0">
              <a:solidFill>
                <a:srgbClr val="44546A"/>
              </a:solidFill>
              <a:latin typeface="Calibri" pitchFamily="34" charset="0"/>
              <a:ea typeface="Calibri"/>
              <a:cs typeface="Calibri" pitchFamily="34" charset="0"/>
              <a:sym typeface="Calibri"/>
            </a:endParaRPr>
          </a:p>
        </p:txBody>
      </p:sp>
      <p:sp>
        <p:nvSpPr>
          <p:cNvPr id="220" name="Google Shape;220;g29a4496f1df_0_78"/>
          <p:cNvSpPr/>
          <p:nvPr/>
        </p:nvSpPr>
        <p:spPr>
          <a:xfrm rot="-3307839">
            <a:off x="1000667" y="4695889"/>
            <a:ext cx="642812" cy="367009"/>
          </a:xfrm>
          <a:prstGeom prst="leftArrow">
            <a:avLst>
              <a:gd name="adj1" fmla="val 50000"/>
              <a:gd name="adj2" fmla="val 50000"/>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1" name="Google Shape;221;g29a4496f1df_0_78"/>
          <p:cNvSpPr/>
          <p:nvPr/>
        </p:nvSpPr>
        <p:spPr>
          <a:xfrm rot="-7485974">
            <a:off x="2257244" y="4695859"/>
            <a:ext cx="642373" cy="367084"/>
          </a:xfrm>
          <a:prstGeom prst="leftArrow">
            <a:avLst>
              <a:gd name="adj1" fmla="val 50000"/>
              <a:gd name="adj2" fmla="val 50000"/>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2" name="Google Shape;222;g29a4496f1df_0_78"/>
          <p:cNvSpPr/>
          <p:nvPr/>
        </p:nvSpPr>
        <p:spPr>
          <a:xfrm rot="-3744356">
            <a:off x="5019503" y="4681928"/>
            <a:ext cx="642481" cy="367266"/>
          </a:xfrm>
          <a:prstGeom prst="leftArrow">
            <a:avLst>
              <a:gd name="adj1" fmla="val 50000"/>
              <a:gd name="adj2" fmla="val 50000"/>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3" name="Google Shape;223;g29a4496f1df_0_78"/>
          <p:cNvSpPr/>
          <p:nvPr/>
        </p:nvSpPr>
        <p:spPr>
          <a:xfrm rot="-7122391">
            <a:off x="6089979" y="4682272"/>
            <a:ext cx="642692" cy="367065"/>
          </a:xfrm>
          <a:prstGeom prst="leftArrow">
            <a:avLst>
              <a:gd name="adj1" fmla="val 50000"/>
              <a:gd name="adj2" fmla="val 50000"/>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4" name="Google Shape;224;g29a4496f1df_0_78"/>
          <p:cNvSpPr/>
          <p:nvPr/>
        </p:nvSpPr>
        <p:spPr>
          <a:xfrm rot="-3923133">
            <a:off x="8318771" y="4778580"/>
            <a:ext cx="642482" cy="367285"/>
          </a:xfrm>
          <a:prstGeom prst="leftArrow">
            <a:avLst>
              <a:gd name="adj1" fmla="val 50000"/>
              <a:gd name="adj2" fmla="val 50000"/>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 name="Google Shape;225;g29a4496f1df_0_78"/>
          <p:cNvSpPr/>
          <p:nvPr/>
        </p:nvSpPr>
        <p:spPr>
          <a:xfrm rot="-7021181">
            <a:off x="10158365" y="4778674"/>
            <a:ext cx="642532" cy="367085"/>
          </a:xfrm>
          <a:prstGeom prst="leftArrow">
            <a:avLst>
              <a:gd name="adj1" fmla="val 50000"/>
              <a:gd name="adj2" fmla="val 50000"/>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g29a4496f1df_0_78"/>
          <p:cNvSpPr txBox="1"/>
          <p:nvPr/>
        </p:nvSpPr>
        <p:spPr>
          <a:xfrm>
            <a:off x="335100" y="5330775"/>
            <a:ext cx="1503300" cy="1046410"/>
          </a:xfrm>
          <a:prstGeom prst="rect">
            <a:avLst/>
          </a:prstGeom>
          <a:noFill/>
          <a:ln>
            <a:noFill/>
          </a:ln>
        </p:spPr>
        <p:txBody>
          <a:bodyPr spcFirstLastPara="1" wrap="square" lIns="91425" tIns="91425" rIns="91425" bIns="91425" anchor="t" anchorCtr="0">
            <a:spAutoFit/>
          </a:bodyPr>
          <a:lstStyle/>
          <a:p>
            <a:pPr lvl="0"/>
            <a:r>
              <a:rPr lang="hr-HR" dirty="0" smtClean="0"/>
              <a:t>Poboljšana ravnoteža hranjivih tvari u tlu.</a:t>
            </a:r>
            <a:endParaRPr dirty="0"/>
          </a:p>
        </p:txBody>
      </p:sp>
      <p:sp>
        <p:nvSpPr>
          <p:cNvPr id="227" name="Google Shape;227;g29a4496f1df_0_78"/>
          <p:cNvSpPr txBox="1"/>
          <p:nvPr/>
        </p:nvSpPr>
        <p:spPr>
          <a:xfrm>
            <a:off x="2387475" y="5395975"/>
            <a:ext cx="1434600" cy="615523"/>
          </a:xfrm>
          <a:prstGeom prst="rect">
            <a:avLst/>
          </a:prstGeom>
          <a:noFill/>
          <a:ln>
            <a:noFill/>
          </a:ln>
        </p:spPr>
        <p:txBody>
          <a:bodyPr spcFirstLastPara="1" wrap="square" lIns="91425" tIns="91425" rIns="91425" bIns="91425" anchor="t" anchorCtr="0">
            <a:spAutoFit/>
          </a:bodyPr>
          <a:lstStyle/>
          <a:p>
            <a:pPr lvl="0"/>
            <a:r>
              <a:rPr lang="hr-HR" dirty="0" smtClean="0"/>
              <a:t>Smanjenje erozije tla.</a:t>
            </a:r>
            <a:endParaRPr dirty="0"/>
          </a:p>
        </p:txBody>
      </p:sp>
      <p:sp>
        <p:nvSpPr>
          <p:cNvPr id="228" name="Google Shape;228;g29a4496f1df_0_78"/>
          <p:cNvSpPr txBox="1"/>
          <p:nvPr/>
        </p:nvSpPr>
        <p:spPr>
          <a:xfrm>
            <a:off x="9843550" y="5330775"/>
            <a:ext cx="1686900" cy="831300"/>
          </a:xfrm>
          <a:prstGeom prst="rect">
            <a:avLst/>
          </a:prstGeom>
          <a:noFill/>
          <a:ln>
            <a:noFill/>
          </a:ln>
        </p:spPr>
        <p:txBody>
          <a:bodyPr spcFirstLastPara="1" wrap="square" lIns="91425" tIns="91425" rIns="91425" bIns="91425" anchor="t" anchorCtr="0">
            <a:spAutoFit/>
          </a:bodyPr>
          <a:lstStyle/>
          <a:p>
            <a:pPr lvl="0" algn="ctr"/>
            <a:r>
              <a:rPr lang="hr-HR" dirty="0" smtClean="0"/>
              <a:t>Prekida životni ciklus štetočina i bolesti.</a:t>
            </a:r>
            <a:endParaRPr dirty="0"/>
          </a:p>
        </p:txBody>
      </p:sp>
      <p:sp>
        <p:nvSpPr>
          <p:cNvPr id="229" name="Google Shape;229;g29a4496f1df_0_78"/>
          <p:cNvSpPr txBox="1"/>
          <p:nvPr/>
        </p:nvSpPr>
        <p:spPr>
          <a:xfrm>
            <a:off x="7696200" y="5257800"/>
            <a:ext cx="1767900" cy="1046700"/>
          </a:xfrm>
          <a:prstGeom prst="rect">
            <a:avLst/>
          </a:prstGeom>
          <a:noFill/>
          <a:ln>
            <a:noFill/>
          </a:ln>
        </p:spPr>
        <p:txBody>
          <a:bodyPr spcFirstLastPara="1" wrap="square" lIns="91425" tIns="91425" rIns="91425" bIns="91425" anchor="t" anchorCtr="0">
            <a:spAutoFit/>
          </a:bodyPr>
          <a:lstStyle/>
          <a:p>
            <a:pPr lvl="0" algn="ctr"/>
            <a:r>
              <a:rPr lang="hr-HR" dirty="0" smtClean="0"/>
              <a:t>Smanjuje nakupljanje specifičnih patogena u tlu.</a:t>
            </a:r>
            <a:endParaRPr dirty="0"/>
          </a:p>
        </p:txBody>
      </p:sp>
      <p:sp>
        <p:nvSpPr>
          <p:cNvPr id="230" name="Google Shape;230;g29a4496f1df_0_78"/>
          <p:cNvSpPr txBox="1"/>
          <p:nvPr/>
        </p:nvSpPr>
        <p:spPr>
          <a:xfrm>
            <a:off x="3886200" y="5165259"/>
            <a:ext cx="1836000" cy="1692741"/>
          </a:xfrm>
          <a:prstGeom prst="rect">
            <a:avLst/>
          </a:prstGeom>
          <a:noFill/>
          <a:ln>
            <a:noFill/>
          </a:ln>
        </p:spPr>
        <p:txBody>
          <a:bodyPr spcFirstLastPara="1" wrap="square" lIns="91425" tIns="91425" rIns="91425" bIns="91425" anchor="t" anchorCtr="0">
            <a:spAutoFit/>
          </a:bodyPr>
          <a:lstStyle/>
          <a:p>
            <a:pPr lvl="0" algn="ctr"/>
            <a:r>
              <a:rPr lang="hr-HR" dirty="0" smtClean="0"/>
              <a:t>Različiti usjevi imaju različite potrebe za hranjivim tvarima, čime se sprječava iscrpljivanje određenih hranjivih tvari.</a:t>
            </a:r>
            <a:endParaRPr dirty="0"/>
          </a:p>
        </p:txBody>
      </p:sp>
      <p:sp>
        <p:nvSpPr>
          <p:cNvPr id="231" name="Google Shape;231;g29a4496f1df_0_78"/>
          <p:cNvSpPr txBox="1"/>
          <p:nvPr/>
        </p:nvSpPr>
        <p:spPr>
          <a:xfrm>
            <a:off x="6096000" y="5334000"/>
            <a:ext cx="1434600" cy="831300"/>
          </a:xfrm>
          <a:prstGeom prst="rect">
            <a:avLst/>
          </a:prstGeom>
          <a:noFill/>
          <a:ln>
            <a:noFill/>
          </a:ln>
        </p:spPr>
        <p:txBody>
          <a:bodyPr spcFirstLastPara="1" wrap="square" lIns="91425" tIns="91425" rIns="91425" bIns="91425" anchor="t" anchorCtr="0">
            <a:spAutoFit/>
          </a:bodyPr>
          <a:lstStyle/>
          <a:p>
            <a:pPr lvl="0" algn="ctr"/>
            <a:r>
              <a:rPr lang="hr-HR" dirty="0" smtClean="0"/>
              <a:t>Poboljšana ukupna produktivnost.</a:t>
            </a:r>
            <a:endParaRPr dirty="0"/>
          </a:p>
        </p:txBody>
      </p:sp>
      <p:pic>
        <p:nvPicPr>
          <p:cNvPr id="232" name="Google Shape;232;g29a4496f1df_0_78"/>
          <p:cNvPicPr preferRelativeResize="0"/>
          <p:nvPr/>
        </p:nvPicPr>
        <p:blipFill rotWithShape="1">
          <a:blip r:embed="rId3">
            <a:alphaModFix/>
          </a:blip>
          <a:srcRect l="13217" r="16290"/>
          <a:stretch/>
        </p:blipFill>
        <p:spPr>
          <a:xfrm>
            <a:off x="9093150" y="254575"/>
            <a:ext cx="1593000" cy="1657200"/>
          </a:xfrm>
          <a:prstGeom prst="flowChartOr">
            <a:avLst/>
          </a:prstGeom>
          <a:noFill/>
          <a:ln>
            <a:noFill/>
          </a:ln>
        </p:spPr>
      </p:pic>
      <p:sp>
        <p:nvSpPr>
          <p:cNvPr id="233" name="Google Shape;233;g29a4496f1df_0_78"/>
          <p:cNvSpPr txBox="1"/>
          <p:nvPr/>
        </p:nvSpPr>
        <p:spPr>
          <a:xfrm>
            <a:off x="8206189" y="1844950"/>
            <a:ext cx="3366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200">
                <a:solidFill>
                  <a:srgbClr val="333333"/>
                </a:solidFill>
                <a:highlight>
                  <a:srgbClr val="FFFFFF"/>
                </a:highlight>
                <a:latin typeface="Lato"/>
                <a:ea typeface="Lato"/>
                <a:cs typeface="Lato"/>
                <a:sym typeface="Lato"/>
              </a:rPr>
              <a:t>blog.fieldmargin.com</a:t>
            </a:r>
            <a:endParaRPr sz="12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9c3123d429_0_10"/>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rmAutofit fontScale="90000"/>
          </a:bodyPr>
          <a:lstStyle/>
          <a:p>
            <a:pPr lvl="0" algn="ctr"/>
            <a:r>
              <a:rPr lang="hr-HR" dirty="0" smtClean="0"/>
              <a:t>Financiranje održivog poslovanja u poljoprivredi</a:t>
            </a:r>
            <a:endParaRPr dirty="0"/>
          </a:p>
        </p:txBody>
      </p:sp>
      <p:sp>
        <p:nvSpPr>
          <p:cNvPr id="240" name="Google Shape;240;g29c3123d429_0_10"/>
          <p:cNvSpPr txBox="1">
            <a:spLocks noGrp="1"/>
          </p:cNvSpPr>
          <p:nvPr>
            <p:ph type="body" idx="1"/>
          </p:nvPr>
        </p:nvSpPr>
        <p:spPr>
          <a:xfrm>
            <a:off x="838200" y="2214250"/>
            <a:ext cx="6861000" cy="4003800"/>
          </a:xfrm>
          <a:prstGeom prst="rect">
            <a:avLst/>
          </a:prstGeom>
        </p:spPr>
        <p:txBody>
          <a:bodyPr spcFirstLastPara="1" wrap="square" lIns="91425" tIns="45700" rIns="91425" bIns="45700" anchor="t" anchorCtr="0">
            <a:noAutofit/>
          </a:bodyPr>
          <a:lstStyle/>
          <a:p>
            <a:pPr marL="0" lvl="0" indent="0">
              <a:buNone/>
            </a:pPr>
            <a:r>
              <a:rPr lang="hr-HR" dirty="0" smtClean="0"/>
              <a:t>Poljoprivredna </a:t>
            </a:r>
            <a:r>
              <a:rPr lang="hr-HR" dirty="0" smtClean="0"/>
              <a:t>gazdinstva </a:t>
            </a:r>
            <a:r>
              <a:rPr lang="hr-HR" dirty="0" smtClean="0"/>
              <a:t>koja aktivno primjenjuju jednu ili više održivih metodologija i praksi također imaju veću vjerojatnost da će biti prihvatljiva za bespovratna sredstva i vanjska sredstva iz nacionalnih i međunarodnih </a:t>
            </a:r>
            <a:r>
              <a:rPr lang="hr-HR" dirty="0" smtClean="0"/>
              <a:t>izvora.</a:t>
            </a:r>
          </a:p>
          <a:p>
            <a:pPr marL="0" lvl="0" indent="0">
              <a:buNone/>
            </a:pPr>
            <a:r>
              <a:rPr lang="hr-HR" dirty="0" smtClean="0"/>
              <a:t>Razmotrite </a:t>
            </a:r>
            <a:r>
              <a:rPr lang="hr-HR" dirty="0" smtClean="0"/>
              <a:t>mogućnost prijave na pozive za prijedloge koji bi mogli usmjeriti više financijskih sredstava u vaše ideje.</a:t>
            </a:r>
            <a:endParaRPr dirty="0"/>
          </a:p>
        </p:txBody>
      </p:sp>
      <p:pic>
        <p:nvPicPr>
          <p:cNvPr id="241" name="Google Shape;241;g29c3123d429_0_10"/>
          <p:cNvPicPr preferRelativeResize="0"/>
          <p:nvPr/>
        </p:nvPicPr>
        <p:blipFill>
          <a:blip r:embed="rId3">
            <a:alphaModFix/>
          </a:blip>
          <a:stretch>
            <a:fillRect/>
          </a:stretch>
        </p:blipFill>
        <p:spPr>
          <a:xfrm flipH="1">
            <a:off x="7882100" y="2641343"/>
            <a:ext cx="4188000" cy="2326800"/>
          </a:xfrm>
          <a:prstGeom prst="roundRect">
            <a:avLst>
              <a:gd name="adj" fmla="val 16667"/>
            </a:avLst>
          </a:prstGeom>
          <a:noFill/>
          <a:ln>
            <a:noFill/>
          </a:ln>
        </p:spPr>
      </p:pic>
      <p:sp>
        <p:nvSpPr>
          <p:cNvPr id="242" name="Google Shape;242;g29c3123d429_0_10"/>
          <p:cNvSpPr txBox="1"/>
          <p:nvPr/>
        </p:nvSpPr>
        <p:spPr>
          <a:xfrm>
            <a:off x="8292639" y="4968150"/>
            <a:ext cx="3366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200">
                <a:solidFill>
                  <a:srgbClr val="333333"/>
                </a:solidFill>
                <a:highlight>
                  <a:srgbClr val="FFFFFF"/>
                </a:highlight>
                <a:latin typeface="Lato"/>
                <a:ea typeface="Lato"/>
                <a:cs typeface="Lato"/>
                <a:sym typeface="Lato"/>
              </a:rPr>
              <a:t>jeffbullas.com</a:t>
            </a:r>
            <a:endParaRPr sz="120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9d11d694e1_0_4"/>
          <p:cNvSpPr txBox="1"/>
          <p:nvPr/>
        </p:nvSpPr>
        <p:spPr>
          <a:xfrm>
            <a:off x="1084838" y="1364400"/>
            <a:ext cx="10572900" cy="662100"/>
          </a:xfrm>
          <a:prstGeom prst="rect">
            <a:avLst/>
          </a:prstGeom>
          <a:noFill/>
          <a:ln>
            <a:noFill/>
          </a:ln>
        </p:spPr>
        <p:txBody>
          <a:bodyPr spcFirstLastPara="1" wrap="square" lIns="91425" tIns="45700" rIns="91425" bIns="45700" anchor="t" anchorCtr="0">
            <a:noAutofit/>
          </a:bodyPr>
          <a:lstStyle/>
          <a:p>
            <a:pPr lvl="0">
              <a:lnSpc>
                <a:spcPct val="90000"/>
              </a:lnSpc>
            </a:pPr>
            <a:r>
              <a:rPr lang="hr-HR" sz="4400" dirty="0" smtClean="0">
                <a:solidFill>
                  <a:srgbClr val="3C4556"/>
                </a:solidFill>
              </a:rPr>
              <a:t>Vježba - Istraži i analiziraj</a:t>
            </a:r>
            <a:endParaRPr sz="4400" dirty="0">
              <a:solidFill>
                <a:srgbClr val="3C4556"/>
              </a:solidFill>
              <a:latin typeface="Calibri"/>
              <a:ea typeface="Calibri"/>
              <a:cs typeface="Calibri"/>
              <a:sym typeface="Calibri"/>
            </a:endParaRPr>
          </a:p>
        </p:txBody>
      </p:sp>
      <p:sp>
        <p:nvSpPr>
          <p:cNvPr id="249" name="Google Shape;249;g29d11d694e1_0_4"/>
          <p:cNvSpPr txBox="1"/>
          <p:nvPr/>
        </p:nvSpPr>
        <p:spPr>
          <a:xfrm>
            <a:off x="1084838" y="2057187"/>
            <a:ext cx="5308200" cy="323125"/>
          </a:xfrm>
          <a:prstGeom prst="rect">
            <a:avLst/>
          </a:prstGeom>
          <a:solidFill>
            <a:srgbClr val="427B83"/>
          </a:solidFill>
          <a:ln>
            <a:noFill/>
          </a:ln>
        </p:spPr>
        <p:txBody>
          <a:bodyPr spcFirstLastPara="1" wrap="square" lIns="91425" tIns="45700" rIns="91425" bIns="45700" anchor="ctr" anchorCtr="0">
            <a:spAutoFit/>
          </a:bodyPr>
          <a:lstStyle/>
          <a:p>
            <a:pPr lvl="0" algn="ctr"/>
            <a:r>
              <a:rPr lang="hr-HR" sz="1500" b="1" dirty="0" smtClean="0">
                <a:solidFill>
                  <a:schemeClr val="bg1"/>
                </a:solidFill>
                <a:latin typeface="Lato" charset="0"/>
              </a:rPr>
              <a:t>Istraživanje i analiza modela održive poljoprivrede</a:t>
            </a:r>
            <a:endParaRPr sz="1500" b="1" dirty="0">
              <a:solidFill>
                <a:schemeClr val="bg1"/>
              </a:solidFill>
              <a:latin typeface="Lato" charset="0"/>
              <a:ea typeface="Lato"/>
              <a:cs typeface="Lato"/>
              <a:sym typeface="Lato"/>
            </a:endParaRPr>
          </a:p>
        </p:txBody>
      </p:sp>
      <p:sp>
        <p:nvSpPr>
          <p:cNvPr id="250" name="Google Shape;250;g29d11d694e1_0_4"/>
          <p:cNvSpPr txBox="1"/>
          <p:nvPr/>
        </p:nvSpPr>
        <p:spPr>
          <a:xfrm>
            <a:off x="1024125" y="2563200"/>
            <a:ext cx="8568900" cy="2148900"/>
          </a:xfrm>
          <a:prstGeom prst="rect">
            <a:avLst/>
          </a:prstGeom>
          <a:solidFill>
            <a:srgbClr val="FFFFFF"/>
          </a:solidFill>
          <a:ln w="38100" cap="flat" cmpd="sng">
            <a:solidFill>
              <a:srgbClr val="427B83"/>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None/>
            </a:pPr>
            <a:r>
              <a:rPr lang="sr-Latn-RS" sz="1300" b="1" dirty="0" smtClean="0">
                <a:solidFill>
                  <a:srgbClr val="427B83"/>
                </a:solidFill>
                <a:latin typeface="Lato"/>
                <a:ea typeface="Lato"/>
                <a:cs typeface="Lato"/>
                <a:sym typeface="Lato"/>
              </a:rPr>
              <a:t>Potrebni materijal</a:t>
            </a:r>
            <a:r>
              <a:rPr lang="en-US" sz="1300" b="1" i="0" u="none" strike="noStrike" cap="none" dirty="0" smtClean="0">
                <a:solidFill>
                  <a:srgbClr val="427B83"/>
                </a:solidFill>
                <a:latin typeface="Lato"/>
                <a:ea typeface="Lato"/>
                <a:cs typeface="Lato"/>
                <a:sym typeface="Lato"/>
              </a:rPr>
              <a:t>:</a:t>
            </a:r>
            <a:endParaRPr sz="1300" b="1" i="0" u="none" strike="noStrike" cap="none" dirty="0">
              <a:solidFill>
                <a:srgbClr val="427B83"/>
              </a:solidFill>
              <a:latin typeface="Lato"/>
              <a:ea typeface="Lato"/>
              <a:cs typeface="Lato"/>
              <a:sym typeface="Lato"/>
            </a:endParaRPr>
          </a:p>
          <a:p>
            <a:pPr marL="457200" lvl="0" indent="-311150">
              <a:lnSpc>
                <a:spcPct val="107000"/>
              </a:lnSpc>
              <a:buClr>
                <a:schemeClr val="accent1"/>
              </a:buClr>
              <a:buSzPts val="1300"/>
              <a:buFont typeface="Lato"/>
              <a:buChar char="●"/>
            </a:pPr>
            <a:r>
              <a:rPr lang="hr-HR" sz="1300" dirty="0" smtClean="0">
                <a:solidFill>
                  <a:srgbClr val="3C4556"/>
                </a:solidFill>
                <a:latin typeface="Lato" charset="0"/>
              </a:rPr>
              <a:t>Flip Chart i </a:t>
            </a:r>
            <a:r>
              <a:rPr lang="hr-HR" sz="1300" dirty="0" smtClean="0">
                <a:solidFill>
                  <a:srgbClr val="3C4556"/>
                </a:solidFill>
                <a:latin typeface="Lato" charset="0"/>
              </a:rPr>
              <a:t>markeri</a:t>
            </a:r>
            <a:endParaRPr sz="1300" dirty="0" smtClean="0">
              <a:solidFill>
                <a:srgbClr val="3C4556"/>
              </a:solidFill>
              <a:latin typeface="Lato" charset="0"/>
              <a:ea typeface="Lato"/>
              <a:cs typeface="Lato"/>
              <a:sym typeface="Lato"/>
            </a:endParaRPr>
          </a:p>
          <a:p>
            <a:pPr marL="457200" lvl="0" indent="-311150">
              <a:lnSpc>
                <a:spcPct val="107000"/>
              </a:lnSpc>
              <a:buClr>
                <a:schemeClr val="accent1"/>
              </a:buClr>
              <a:buSzPts val="1300"/>
              <a:buFont typeface="Lato"/>
              <a:buChar char="●"/>
            </a:pPr>
            <a:r>
              <a:rPr lang="hr-HR" sz="1300" dirty="0" smtClean="0">
                <a:solidFill>
                  <a:srgbClr val="3C4556"/>
                </a:solidFill>
                <a:latin typeface="Lato" charset="0"/>
              </a:rPr>
              <a:t>Digitalni uređaj za </a:t>
            </a:r>
            <a:r>
              <a:rPr lang="hr-HR" sz="1300" dirty="0" smtClean="0">
                <a:solidFill>
                  <a:srgbClr val="3C4556"/>
                </a:solidFill>
                <a:latin typeface="Lato" charset="0"/>
              </a:rPr>
              <a:t>istraživanje</a:t>
            </a:r>
            <a:endParaRPr sz="1300" dirty="0" smtClean="0">
              <a:solidFill>
                <a:srgbClr val="3C4556"/>
              </a:solidFill>
              <a:latin typeface="Lato" charset="0"/>
              <a:ea typeface="Lato"/>
              <a:cs typeface="Lato"/>
              <a:sym typeface="Lato"/>
            </a:endParaRPr>
          </a:p>
          <a:p>
            <a:pPr marL="457200" marR="0" lvl="0" indent="-311150" algn="l" rtl="0">
              <a:lnSpc>
                <a:spcPct val="107000"/>
              </a:lnSpc>
              <a:spcBef>
                <a:spcPts val="0"/>
              </a:spcBef>
              <a:spcAft>
                <a:spcPts val="0"/>
              </a:spcAft>
              <a:buClr>
                <a:schemeClr val="accent1"/>
              </a:buClr>
              <a:buSzPts val="1300"/>
              <a:buFont typeface="Lato"/>
              <a:buChar char="●"/>
            </a:pPr>
            <a:r>
              <a:rPr lang="en-US" sz="1300" dirty="0" smtClean="0">
                <a:solidFill>
                  <a:schemeClr val="accent1"/>
                </a:solidFill>
                <a:latin typeface="Lato"/>
                <a:ea typeface="Lato"/>
                <a:cs typeface="Lato"/>
                <a:sym typeface="Lato"/>
              </a:rPr>
              <a:t>Internet </a:t>
            </a:r>
            <a:r>
              <a:rPr lang="sr-Latn-RS" sz="1300" dirty="0" smtClean="0">
                <a:solidFill>
                  <a:schemeClr val="accent1"/>
                </a:solidFill>
                <a:latin typeface="Lato"/>
                <a:ea typeface="Lato"/>
                <a:cs typeface="Lato"/>
                <a:sym typeface="Lato"/>
              </a:rPr>
              <a:t>konekcija</a:t>
            </a:r>
            <a:endParaRPr sz="1300" dirty="0" smtClean="0">
              <a:solidFill>
                <a:schemeClr val="accent1"/>
              </a:solidFill>
              <a:latin typeface="Lato"/>
              <a:ea typeface="Lato"/>
              <a:cs typeface="Lato"/>
              <a:sym typeface="Lato"/>
            </a:endParaRPr>
          </a:p>
          <a:p>
            <a:pPr lvl="0">
              <a:lnSpc>
                <a:spcPct val="107000"/>
              </a:lnSpc>
            </a:pPr>
            <a:r>
              <a:rPr lang="en-US" sz="1300" dirty="0" smtClean="0">
                <a:solidFill>
                  <a:schemeClr val="dk1"/>
                </a:solidFill>
                <a:latin typeface="Lato"/>
                <a:ea typeface="Lato"/>
                <a:cs typeface="Lato"/>
                <a:sym typeface="Lato"/>
              </a:rPr>
              <a:t>*** </a:t>
            </a:r>
            <a:r>
              <a:rPr lang="hr-HR" sz="1200" dirty="0" smtClean="0"/>
              <a:t>Za online verziju, pozovite </a:t>
            </a:r>
            <a:r>
              <a:rPr lang="hr-HR" sz="1200" dirty="0" smtClean="0"/>
              <a:t>učesnike </a:t>
            </a:r>
            <a:r>
              <a:rPr lang="hr-HR" sz="1200" dirty="0" smtClean="0"/>
              <a:t>da koriste alate za digitalnu prezentaciju. </a:t>
            </a:r>
            <a:endParaRPr sz="1300" dirty="0" smtClean="0">
              <a:latin typeface="Lato"/>
              <a:ea typeface="Lato"/>
              <a:cs typeface="Lato"/>
              <a:sym typeface="Lato"/>
            </a:endParaRPr>
          </a:p>
          <a:p>
            <a:pPr marL="0" marR="0" lvl="0" indent="0" algn="l" rtl="0">
              <a:lnSpc>
                <a:spcPct val="107000"/>
              </a:lnSpc>
              <a:spcBef>
                <a:spcPts val="0"/>
              </a:spcBef>
              <a:spcAft>
                <a:spcPts val="0"/>
              </a:spcAft>
              <a:buNone/>
            </a:pPr>
            <a:r>
              <a:rPr lang="sr-Latn-RS" sz="1300" b="1" dirty="0" smtClean="0">
                <a:solidFill>
                  <a:srgbClr val="5CA3AC"/>
                </a:solidFill>
                <a:latin typeface="Lato"/>
                <a:ea typeface="Lato"/>
                <a:cs typeface="Lato"/>
                <a:sym typeface="Lato"/>
              </a:rPr>
              <a:t>Cilj</a:t>
            </a:r>
            <a:endParaRPr sz="1300" b="1" dirty="0">
              <a:solidFill>
                <a:srgbClr val="5CA3AC"/>
              </a:solidFill>
              <a:latin typeface="Lato"/>
              <a:ea typeface="Lato"/>
              <a:cs typeface="Lato"/>
              <a:sym typeface="Lato"/>
            </a:endParaRPr>
          </a:p>
          <a:p>
            <a:pPr lvl="0">
              <a:lnSpc>
                <a:spcPct val="107000"/>
              </a:lnSpc>
            </a:pPr>
            <a:r>
              <a:rPr lang="vi-VN" sz="1200" dirty="0" smtClean="0"/>
              <a:t>Da podučava, podstiče razmišljanje i inspiriše motivaciju u vezi sa održivim poljoprivrednim praksama. Kroz istraživanje i diskusije, učesnici će steći sveobuhvatan uvid u principe, prednosti i konkretne </a:t>
            </a:r>
            <a:r>
              <a:rPr lang="vi-VN" sz="1200" dirty="0" smtClean="0"/>
              <a:t>prim</a:t>
            </a:r>
            <a:r>
              <a:rPr lang="sr-Latn-RS" sz="1200" dirty="0" smtClean="0"/>
              <a:t>j</a:t>
            </a:r>
            <a:r>
              <a:rPr lang="vi-VN" sz="1200" dirty="0" smtClean="0"/>
              <a:t>ere </a:t>
            </a:r>
            <a:r>
              <a:rPr lang="vi-VN" sz="1200" dirty="0" smtClean="0"/>
              <a:t>održive poljoprivrede, osnažujući ih da donose informisane izbore i pozitivno doprinose očuvanju životne sredine i bezbednosti hrane.</a:t>
            </a:r>
            <a:endParaRPr sz="1300" dirty="0">
              <a:latin typeface="Lato"/>
              <a:ea typeface="Lato"/>
              <a:cs typeface="Lato"/>
              <a:sym typeface="Lato"/>
            </a:endParaRPr>
          </a:p>
        </p:txBody>
      </p:sp>
      <p:sp>
        <p:nvSpPr>
          <p:cNvPr id="251" name="Google Shape;251;g29d11d694e1_0_4"/>
          <p:cNvSpPr txBox="1"/>
          <p:nvPr/>
        </p:nvSpPr>
        <p:spPr>
          <a:xfrm>
            <a:off x="1024125" y="4993138"/>
            <a:ext cx="8568900" cy="1405473"/>
          </a:xfrm>
          <a:prstGeom prst="rect">
            <a:avLst/>
          </a:prstGeom>
          <a:solidFill>
            <a:srgbClr val="FFFFFF"/>
          </a:solidFill>
          <a:ln w="38100" cap="flat" cmpd="sng">
            <a:solidFill>
              <a:srgbClr val="427B83"/>
            </a:solidFill>
            <a:prstDash val="dash"/>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r>
              <a:rPr lang="sr-Latn-RS" sz="1300" b="1" dirty="0" smtClean="0">
                <a:solidFill>
                  <a:srgbClr val="427B83"/>
                </a:solidFill>
                <a:latin typeface="Lato"/>
                <a:ea typeface="Lato"/>
                <a:cs typeface="Lato"/>
                <a:sym typeface="Lato"/>
              </a:rPr>
              <a:t>Metod i objašnjenje</a:t>
            </a:r>
            <a:r>
              <a:rPr lang="en-US" sz="1300" b="1" dirty="0" smtClean="0">
                <a:solidFill>
                  <a:srgbClr val="427B83"/>
                </a:solidFill>
                <a:latin typeface="Lato"/>
                <a:ea typeface="Lato"/>
                <a:cs typeface="Lato"/>
                <a:sym typeface="Lato"/>
              </a:rPr>
              <a:t>:</a:t>
            </a:r>
            <a:endParaRPr sz="1300" dirty="0">
              <a:latin typeface="Lato"/>
              <a:ea typeface="Lato"/>
              <a:cs typeface="Lato"/>
              <a:sym typeface="Lato"/>
            </a:endParaRPr>
          </a:p>
          <a:p>
            <a:pPr marL="457200" lvl="0" indent="-311150">
              <a:lnSpc>
                <a:spcPct val="115000"/>
              </a:lnSpc>
              <a:spcBef>
                <a:spcPts val="100"/>
              </a:spcBef>
              <a:buSzPts val="1300"/>
              <a:buFont typeface="Lato"/>
              <a:buChar char="●"/>
            </a:pPr>
            <a:r>
              <a:rPr lang="hr-HR" sz="1200" dirty="0" smtClean="0"/>
              <a:t>Zamolite sudionike da istraže o održivim poljoprivrednim praksama koje ih </a:t>
            </a:r>
            <a:r>
              <a:rPr lang="hr-HR" sz="1200" dirty="0" smtClean="0"/>
              <a:t>inspirišu</a:t>
            </a:r>
            <a:r>
              <a:rPr lang="hr-HR" sz="1200" dirty="0" smtClean="0"/>
              <a:t>. </a:t>
            </a:r>
            <a:endParaRPr lang="hr-HR" sz="1200" dirty="0" smtClean="0"/>
          </a:p>
          <a:p>
            <a:pPr marL="457200" lvl="0" indent="-311150">
              <a:lnSpc>
                <a:spcPct val="115000"/>
              </a:lnSpc>
              <a:spcBef>
                <a:spcPts val="100"/>
              </a:spcBef>
              <a:buSzPts val="1300"/>
              <a:buFont typeface="Lato"/>
              <a:buChar char="●"/>
            </a:pPr>
            <a:r>
              <a:rPr lang="hr-HR" sz="1200" dirty="0" smtClean="0"/>
              <a:t>Dajte </a:t>
            </a:r>
            <a:r>
              <a:rPr lang="hr-HR" sz="1200" dirty="0" smtClean="0"/>
              <a:t>im 30 minuta da analiziraju jednu praksu, identificirajući njezine snage, dodanu vrijednost i potencijalne izazove/poteškoće koje predstavlja. </a:t>
            </a:r>
            <a:endParaRPr lang="hr-HR" sz="1200" dirty="0" smtClean="0"/>
          </a:p>
          <a:p>
            <a:pPr marL="457200" lvl="0" indent="-311150">
              <a:lnSpc>
                <a:spcPct val="115000"/>
              </a:lnSpc>
              <a:spcBef>
                <a:spcPts val="100"/>
              </a:spcBef>
              <a:buSzPts val="1300"/>
              <a:buFont typeface="Lato"/>
              <a:buChar char="●"/>
            </a:pPr>
            <a:r>
              <a:rPr lang="hr-HR" sz="1200" dirty="0" smtClean="0"/>
              <a:t>Zamolite </a:t>
            </a:r>
            <a:r>
              <a:rPr lang="hr-HR" sz="1200" dirty="0" smtClean="0"/>
              <a:t>sve da pripreme prezentaciju i nakon toga podijele svoj rad s ostatkom grupe. </a:t>
            </a:r>
            <a:endParaRPr lang="hr-HR" sz="1200" dirty="0" smtClean="0"/>
          </a:p>
          <a:p>
            <a:pPr marL="457200" lvl="0" indent="-311150">
              <a:lnSpc>
                <a:spcPct val="115000"/>
              </a:lnSpc>
              <a:spcBef>
                <a:spcPts val="100"/>
              </a:spcBef>
              <a:buSzPts val="1300"/>
              <a:buFont typeface="Lato"/>
              <a:buChar char="●"/>
            </a:pPr>
            <a:r>
              <a:rPr lang="hr-HR" sz="1200" dirty="0" smtClean="0"/>
              <a:t>Na </a:t>
            </a:r>
            <a:r>
              <a:rPr lang="hr-HR" sz="1200" dirty="0" smtClean="0"/>
              <a:t>kraju prezentacija, pokrenite </a:t>
            </a:r>
            <a:r>
              <a:rPr lang="hr-HR" sz="1200" dirty="0" smtClean="0"/>
              <a:t>kratku diskusiju </a:t>
            </a:r>
            <a:r>
              <a:rPr lang="hr-HR" sz="1200" dirty="0" smtClean="0"/>
              <a:t>pitajući sudionike o aktivnosti.</a:t>
            </a:r>
            <a:endParaRPr sz="1300" dirty="0">
              <a:solidFill>
                <a:srgbClr val="000000"/>
              </a:solidFill>
              <a:highlight>
                <a:srgbClr val="FFFFFF"/>
              </a:highlight>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
          <p:cNvSpPr txBox="1">
            <a:spLocks noGrp="1"/>
          </p:cNvSpPr>
          <p:nvPr>
            <p:ph type="title"/>
          </p:nvPr>
        </p:nvSpPr>
        <p:spPr>
          <a:xfrm>
            <a:off x="838200" y="3053735"/>
            <a:ext cx="10515600" cy="6311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4400"/>
              <a:buFont typeface="Calibri"/>
              <a:buNone/>
            </a:pPr>
            <a:r>
              <a:rPr lang="sr-Latn-RS" dirty="0" smtClean="0"/>
              <a:t>Hvala na pažnji</a:t>
            </a:r>
            <a:r>
              <a:rPr lang="en-US" smtClean="0"/>
              <a: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g19e93ff5fc8_0_22"/>
          <p:cNvSpPr txBox="1">
            <a:spLocks noGrp="1"/>
          </p:cNvSpPr>
          <p:nvPr>
            <p:ph type="title"/>
          </p:nvPr>
        </p:nvSpPr>
        <p:spPr>
          <a:xfrm>
            <a:off x="1039600" y="1283998"/>
            <a:ext cx="10515600" cy="662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Calibri"/>
              <a:buNone/>
            </a:pPr>
            <a:r>
              <a:rPr lang="sr-Latn-RS" dirty="0" smtClean="0"/>
              <a:t>O modulu</a:t>
            </a:r>
            <a:endParaRPr dirty="0"/>
          </a:p>
        </p:txBody>
      </p:sp>
      <p:sp>
        <p:nvSpPr>
          <p:cNvPr id="54" name="Google Shape;54;g19e93ff5fc8_0_22"/>
          <p:cNvSpPr txBox="1">
            <a:spLocks noGrp="1"/>
          </p:cNvSpPr>
          <p:nvPr>
            <p:ph type="body" idx="1"/>
          </p:nvPr>
        </p:nvSpPr>
        <p:spPr>
          <a:xfrm>
            <a:off x="838200" y="2632031"/>
            <a:ext cx="10515600" cy="4003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800"/>
              <a:buNone/>
            </a:pPr>
            <a:r>
              <a:rPr lang="sr-Latn-RS" sz="2100" b="1" dirty="0" smtClean="0">
                <a:solidFill>
                  <a:srgbClr val="427B83"/>
                </a:solidFill>
              </a:rPr>
              <a:t>Šta ćete ovdje pronaći</a:t>
            </a:r>
            <a:endParaRPr sz="2100" b="1" dirty="0">
              <a:solidFill>
                <a:srgbClr val="427B83"/>
              </a:solidFill>
            </a:endParaRPr>
          </a:p>
          <a:p>
            <a:pPr marL="0" lvl="0" indent="0" algn="l" rtl="0">
              <a:lnSpc>
                <a:spcPct val="90000"/>
              </a:lnSpc>
              <a:spcBef>
                <a:spcPts val="0"/>
              </a:spcBef>
              <a:spcAft>
                <a:spcPts val="0"/>
              </a:spcAft>
              <a:buSzPts val="2800"/>
              <a:buNone/>
            </a:pPr>
            <a:endParaRPr sz="2100" b="1" dirty="0">
              <a:solidFill>
                <a:srgbClr val="427B83"/>
              </a:solidFill>
            </a:endParaRPr>
          </a:p>
          <a:p>
            <a:pPr lvl="0" indent="-342900">
              <a:lnSpc>
                <a:spcPct val="110000"/>
              </a:lnSpc>
              <a:spcBef>
                <a:spcPts val="0"/>
              </a:spcBef>
              <a:buClr>
                <a:schemeClr val="dk2"/>
              </a:buClr>
              <a:buSzPts val="1800"/>
              <a:buFont typeface="Lato"/>
              <a:buChar char="•"/>
            </a:pPr>
            <a:r>
              <a:rPr lang="hr-HR" sz="1800" b="1" dirty="0" smtClean="0">
                <a:latin typeface="Lato" charset="0"/>
              </a:rPr>
              <a:t>Definicije održivosti</a:t>
            </a:r>
            <a:r>
              <a:rPr lang="hr-HR" sz="1800" dirty="0" smtClean="0">
                <a:latin typeface="Lato" charset="0"/>
              </a:rPr>
              <a:t> i koji su aspekti </a:t>
            </a:r>
            <a:r>
              <a:rPr lang="hr-HR" sz="1800" dirty="0" smtClean="0">
                <a:latin typeface="Lato" charset="0"/>
              </a:rPr>
              <a:t>definisanja </a:t>
            </a:r>
            <a:r>
              <a:rPr lang="hr-HR" sz="1800" dirty="0" smtClean="0">
                <a:latin typeface="Lato" charset="0"/>
              </a:rPr>
              <a:t>održive </a:t>
            </a:r>
            <a:r>
              <a:rPr lang="hr-HR" sz="1800" b="1" dirty="0" smtClean="0">
                <a:latin typeface="Lato" charset="0"/>
              </a:rPr>
              <a:t>prakse</a:t>
            </a:r>
            <a:endParaRPr sz="1800" b="1" dirty="0" smtClean="0">
              <a:solidFill>
                <a:schemeClr val="dk2"/>
              </a:solidFill>
              <a:latin typeface="Lato" charset="0"/>
              <a:ea typeface="Lato"/>
              <a:cs typeface="Lato"/>
              <a:sym typeface="Lato"/>
            </a:endParaRPr>
          </a:p>
          <a:p>
            <a:pPr marL="457200" lvl="0" indent="0" algn="l" rtl="0">
              <a:lnSpc>
                <a:spcPct val="110000"/>
              </a:lnSpc>
              <a:spcBef>
                <a:spcPts val="0"/>
              </a:spcBef>
              <a:spcAft>
                <a:spcPts val="0"/>
              </a:spcAft>
              <a:buNone/>
            </a:pPr>
            <a:endParaRPr sz="1800" b="1" dirty="0" smtClean="0">
              <a:solidFill>
                <a:schemeClr val="dk2"/>
              </a:solidFill>
              <a:latin typeface="Lato"/>
              <a:ea typeface="Lato"/>
              <a:cs typeface="Lato"/>
              <a:sym typeface="Lato"/>
            </a:endParaRPr>
          </a:p>
          <a:p>
            <a:pPr lvl="0" indent="-342900">
              <a:lnSpc>
                <a:spcPct val="110000"/>
              </a:lnSpc>
              <a:spcBef>
                <a:spcPts val="0"/>
              </a:spcBef>
              <a:buClr>
                <a:schemeClr val="dk2"/>
              </a:buClr>
              <a:buSzPts val="1800"/>
              <a:buFont typeface="Lato"/>
              <a:buChar char="•"/>
            </a:pPr>
            <a:r>
              <a:rPr lang="hr-HR" sz="1800" b="1" dirty="0" smtClean="0">
                <a:latin typeface="Leto"/>
              </a:rPr>
              <a:t>Potencijal održive </a:t>
            </a:r>
            <a:r>
              <a:rPr lang="hr-HR" sz="1800" dirty="0" smtClean="0">
                <a:latin typeface="Leto"/>
              </a:rPr>
              <a:t>poljoprivrede u suvremenom </a:t>
            </a:r>
            <a:r>
              <a:rPr lang="hr-HR" sz="1800" dirty="0" smtClean="0">
                <a:latin typeface="Leto"/>
              </a:rPr>
              <a:t>svijetu</a:t>
            </a:r>
          </a:p>
          <a:p>
            <a:pPr lvl="0" indent="-342900">
              <a:lnSpc>
                <a:spcPct val="110000"/>
              </a:lnSpc>
              <a:spcBef>
                <a:spcPts val="0"/>
              </a:spcBef>
              <a:buClr>
                <a:schemeClr val="dk2"/>
              </a:buClr>
              <a:buSzPts val="1800"/>
              <a:buNone/>
            </a:pPr>
            <a:endParaRPr sz="1800" dirty="0" smtClean="0">
              <a:solidFill>
                <a:schemeClr val="dk2"/>
              </a:solidFill>
              <a:latin typeface="Leto"/>
              <a:ea typeface="Lato"/>
              <a:cs typeface="Lato"/>
              <a:sym typeface="Lato"/>
            </a:endParaRPr>
          </a:p>
          <a:p>
            <a:pPr lvl="0" indent="-342900">
              <a:lnSpc>
                <a:spcPct val="110000"/>
              </a:lnSpc>
              <a:spcBef>
                <a:spcPts val="0"/>
              </a:spcBef>
              <a:buClr>
                <a:schemeClr val="dk2"/>
              </a:buClr>
              <a:buSzPts val="1800"/>
              <a:buFont typeface="Lato"/>
              <a:buChar char="•"/>
            </a:pPr>
            <a:r>
              <a:rPr lang="hr-HR" sz="1800" dirty="0" smtClean="0">
                <a:latin typeface="Leto"/>
              </a:rPr>
              <a:t>Različiti primjeri </a:t>
            </a:r>
            <a:r>
              <a:rPr lang="hr-HR" sz="1800" b="1" dirty="0" smtClean="0">
                <a:latin typeface="Leto"/>
              </a:rPr>
              <a:t>održivih metodologija i </a:t>
            </a:r>
            <a:r>
              <a:rPr lang="hr-HR" sz="1800" b="1" dirty="0" smtClean="0">
                <a:latin typeface="Leto"/>
              </a:rPr>
              <a:t>praksi</a:t>
            </a:r>
          </a:p>
          <a:p>
            <a:pPr lvl="0" indent="-342900">
              <a:lnSpc>
                <a:spcPct val="110000"/>
              </a:lnSpc>
              <a:spcBef>
                <a:spcPts val="0"/>
              </a:spcBef>
              <a:buClr>
                <a:schemeClr val="dk2"/>
              </a:buClr>
              <a:buSzPts val="1800"/>
              <a:buFont typeface="Lato"/>
              <a:buChar char="•"/>
            </a:pPr>
            <a:endParaRPr sz="1800" b="1" dirty="0" smtClean="0">
              <a:solidFill>
                <a:schemeClr val="dk2"/>
              </a:solidFill>
              <a:latin typeface="Leto"/>
              <a:ea typeface="Lato"/>
              <a:cs typeface="Lato"/>
              <a:sym typeface="Lato"/>
            </a:endParaRPr>
          </a:p>
          <a:p>
            <a:pPr lvl="0" indent="-342900">
              <a:lnSpc>
                <a:spcPct val="110000"/>
              </a:lnSpc>
              <a:spcBef>
                <a:spcPts val="0"/>
              </a:spcBef>
              <a:buClr>
                <a:schemeClr val="dk2"/>
              </a:buClr>
              <a:buSzPts val="1800"/>
              <a:buFont typeface="Lato"/>
              <a:buChar char="•"/>
            </a:pPr>
            <a:r>
              <a:rPr lang="hr-HR" sz="1800" b="1" dirty="0" smtClean="0">
                <a:latin typeface="Leto"/>
              </a:rPr>
              <a:t>Kako financirati </a:t>
            </a:r>
            <a:r>
              <a:rPr lang="hr-HR" sz="1800" dirty="0" smtClean="0">
                <a:latin typeface="Leto"/>
              </a:rPr>
              <a:t>održivo poslovanje u </a:t>
            </a:r>
            <a:r>
              <a:rPr lang="hr-HR" sz="1800" dirty="0" smtClean="0">
                <a:latin typeface="Leto"/>
              </a:rPr>
              <a:t>poljoprivredi</a:t>
            </a:r>
          </a:p>
          <a:p>
            <a:pPr lvl="0" indent="-342900">
              <a:lnSpc>
                <a:spcPct val="110000"/>
              </a:lnSpc>
              <a:spcBef>
                <a:spcPts val="0"/>
              </a:spcBef>
              <a:buClr>
                <a:schemeClr val="dk2"/>
              </a:buClr>
              <a:buSzPts val="1800"/>
              <a:buFont typeface="Lato"/>
              <a:buChar char="•"/>
            </a:pPr>
            <a:endParaRPr sz="1800" dirty="0" smtClean="0">
              <a:solidFill>
                <a:schemeClr val="dk2"/>
              </a:solidFill>
              <a:latin typeface="Leto"/>
              <a:ea typeface="Lato"/>
              <a:cs typeface="Lato"/>
              <a:sym typeface="Lato"/>
            </a:endParaRPr>
          </a:p>
          <a:p>
            <a:pPr lvl="0" indent="-342900">
              <a:lnSpc>
                <a:spcPct val="110000"/>
              </a:lnSpc>
              <a:spcBef>
                <a:spcPts val="0"/>
              </a:spcBef>
              <a:buClr>
                <a:schemeClr val="dk2"/>
              </a:buClr>
              <a:buSzPts val="1800"/>
              <a:buFont typeface="Lato"/>
              <a:buChar char="•"/>
            </a:pPr>
            <a:r>
              <a:rPr lang="hr-HR" sz="1800" b="1" dirty="0" smtClean="0">
                <a:latin typeface="Leto"/>
              </a:rPr>
              <a:t>Dinamika, informacije i resursi </a:t>
            </a:r>
            <a:r>
              <a:rPr lang="hr-HR" sz="1800" dirty="0" smtClean="0">
                <a:latin typeface="Leto"/>
              </a:rPr>
              <a:t>povezani s održivošću</a:t>
            </a:r>
            <a:r>
              <a:rPr lang="hr-HR" sz="1800" dirty="0" smtClean="0">
                <a:latin typeface="Leto"/>
              </a:rPr>
              <a:t>.</a:t>
            </a:r>
            <a:endParaRPr sz="1800" dirty="0" smtClean="0">
              <a:solidFill>
                <a:schemeClr val="dk2"/>
              </a:solidFill>
              <a:latin typeface="Leto"/>
            </a:endParaRPr>
          </a:p>
          <a:p>
            <a:pPr marL="457200" lvl="0" indent="0" algn="l" rtl="0">
              <a:lnSpc>
                <a:spcPct val="110000"/>
              </a:lnSpc>
              <a:spcBef>
                <a:spcPts val="0"/>
              </a:spcBef>
              <a:spcAft>
                <a:spcPts val="0"/>
              </a:spcAft>
              <a:buNone/>
            </a:pPr>
            <a:endParaRPr sz="1800" b="1" dirty="0">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19e93ff5fc8_0_28"/>
          <p:cNvSpPr txBox="1">
            <a:spLocks noGrp="1"/>
          </p:cNvSpPr>
          <p:nvPr>
            <p:ph type="title"/>
          </p:nvPr>
        </p:nvSpPr>
        <p:spPr>
          <a:xfrm>
            <a:off x="1039600" y="1093498"/>
            <a:ext cx="10515600" cy="662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Calibri"/>
              <a:buNone/>
            </a:pPr>
            <a:r>
              <a:rPr lang="sr-Latn-RS" dirty="0" smtClean="0"/>
              <a:t>Održivost</a:t>
            </a:r>
            <a:r>
              <a:rPr lang="en-US" dirty="0" smtClean="0"/>
              <a:t>?</a:t>
            </a:r>
            <a:endParaRPr dirty="0"/>
          </a:p>
        </p:txBody>
      </p:sp>
      <p:sp>
        <p:nvSpPr>
          <p:cNvPr id="60" name="Google Shape;60;g19e93ff5fc8_0_28"/>
          <p:cNvSpPr txBox="1">
            <a:spLocks noGrp="1"/>
          </p:cNvSpPr>
          <p:nvPr>
            <p:ph type="body" idx="1"/>
          </p:nvPr>
        </p:nvSpPr>
        <p:spPr>
          <a:xfrm>
            <a:off x="1246425" y="2210200"/>
            <a:ext cx="5285100" cy="4003800"/>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hr-HR" sz="2500" b="1" dirty="0" smtClean="0">
                <a:solidFill>
                  <a:srgbClr val="427B83"/>
                </a:solidFill>
              </a:rPr>
              <a:t>Održivost se odnosi na sposobnost bilo koje aktivnosti da zadovolji zahtjeve sadašnjosti bez ugrožavanja prava sljedeće generacije da zadovolji svoje potrebe. To se uglavnom postiže aktivnim traženjem tri različite vrste održivosti:</a:t>
            </a:r>
            <a:endParaRPr sz="2500" b="1" dirty="0">
              <a:solidFill>
                <a:srgbClr val="427B83"/>
              </a:solidFill>
            </a:endParaRPr>
          </a:p>
          <a:p>
            <a:pPr marL="457200" lvl="0" indent="-387350" algn="l" rtl="0">
              <a:lnSpc>
                <a:spcPct val="90000"/>
              </a:lnSpc>
              <a:spcBef>
                <a:spcPts val="0"/>
              </a:spcBef>
              <a:spcAft>
                <a:spcPts val="0"/>
              </a:spcAft>
              <a:buClr>
                <a:srgbClr val="427B83"/>
              </a:buClr>
              <a:buSzPts val="2500"/>
              <a:buChar char="-"/>
            </a:pPr>
            <a:r>
              <a:rPr lang="en-US" sz="2500" b="1" dirty="0" smtClean="0">
                <a:solidFill>
                  <a:srgbClr val="427B83"/>
                </a:solidFill>
              </a:rPr>
              <a:t>E</a:t>
            </a:r>
            <a:r>
              <a:rPr lang="sr-Latn-RS" sz="2500" b="1" dirty="0" smtClean="0">
                <a:solidFill>
                  <a:srgbClr val="427B83"/>
                </a:solidFill>
              </a:rPr>
              <a:t>konomski</a:t>
            </a:r>
            <a:r>
              <a:rPr lang="en-US" sz="2500" b="1" dirty="0" smtClean="0">
                <a:solidFill>
                  <a:srgbClr val="427B83"/>
                </a:solidFill>
              </a:rPr>
              <a:t>;</a:t>
            </a:r>
            <a:endParaRPr sz="2500" b="1" dirty="0">
              <a:solidFill>
                <a:srgbClr val="427B83"/>
              </a:solidFill>
            </a:endParaRPr>
          </a:p>
          <a:p>
            <a:pPr marL="457200" lvl="0" indent="-387350" algn="l" rtl="0">
              <a:lnSpc>
                <a:spcPct val="90000"/>
              </a:lnSpc>
              <a:spcBef>
                <a:spcPts val="0"/>
              </a:spcBef>
              <a:spcAft>
                <a:spcPts val="0"/>
              </a:spcAft>
              <a:buClr>
                <a:srgbClr val="427B83"/>
              </a:buClr>
              <a:buSzPts val="2500"/>
              <a:buChar char="-"/>
            </a:pPr>
            <a:r>
              <a:rPr lang="sr-Latn-RS" sz="2500" b="1" dirty="0" smtClean="0">
                <a:solidFill>
                  <a:srgbClr val="427B83"/>
                </a:solidFill>
              </a:rPr>
              <a:t>Društveni</a:t>
            </a:r>
            <a:r>
              <a:rPr lang="en-US" sz="2500" b="1" dirty="0" smtClean="0">
                <a:solidFill>
                  <a:srgbClr val="427B83"/>
                </a:solidFill>
              </a:rPr>
              <a:t>;</a:t>
            </a:r>
            <a:endParaRPr sz="2500" b="1" dirty="0">
              <a:solidFill>
                <a:srgbClr val="427B83"/>
              </a:solidFill>
            </a:endParaRPr>
          </a:p>
          <a:p>
            <a:pPr marL="457200" lvl="0" indent="-387350" algn="l" rtl="0">
              <a:lnSpc>
                <a:spcPct val="90000"/>
              </a:lnSpc>
              <a:spcBef>
                <a:spcPts val="0"/>
              </a:spcBef>
              <a:spcAft>
                <a:spcPts val="0"/>
              </a:spcAft>
              <a:buClr>
                <a:srgbClr val="427B83"/>
              </a:buClr>
              <a:buSzPts val="2500"/>
              <a:buChar char="-"/>
            </a:pPr>
            <a:r>
              <a:rPr lang="en-US" sz="2500" b="1" dirty="0" smtClean="0">
                <a:solidFill>
                  <a:srgbClr val="427B83"/>
                </a:solidFill>
              </a:rPr>
              <a:t>E</a:t>
            </a:r>
            <a:r>
              <a:rPr lang="sr-Latn-RS" sz="2500" b="1" dirty="0" smtClean="0">
                <a:solidFill>
                  <a:srgbClr val="427B83"/>
                </a:solidFill>
              </a:rPr>
              <a:t>kološki</a:t>
            </a:r>
            <a:r>
              <a:rPr lang="en-US" sz="2500" b="1" dirty="0" smtClean="0">
                <a:solidFill>
                  <a:srgbClr val="427B83"/>
                </a:solidFill>
              </a:rPr>
              <a:t>.</a:t>
            </a:r>
            <a:endParaRPr sz="2500" b="1" dirty="0">
              <a:solidFill>
                <a:srgbClr val="427B83"/>
              </a:solidFill>
            </a:endParaRPr>
          </a:p>
        </p:txBody>
      </p:sp>
      <p:pic>
        <p:nvPicPr>
          <p:cNvPr id="61" name="Google Shape;61;g19e93ff5fc8_0_28"/>
          <p:cNvPicPr preferRelativeResize="0"/>
          <p:nvPr/>
        </p:nvPicPr>
        <p:blipFill>
          <a:blip r:embed="rId3">
            <a:alphaModFix/>
          </a:blip>
          <a:stretch>
            <a:fillRect/>
          </a:stretch>
        </p:blipFill>
        <p:spPr>
          <a:xfrm>
            <a:off x="7523476" y="2041075"/>
            <a:ext cx="4188851" cy="3752849"/>
          </a:xfrm>
          <a:prstGeom prst="rect">
            <a:avLst/>
          </a:prstGeom>
          <a:noFill/>
          <a:ln>
            <a:noFill/>
          </a:ln>
        </p:spPr>
      </p:pic>
      <p:sp>
        <p:nvSpPr>
          <p:cNvPr id="62" name="Google Shape;62;g19e93ff5fc8_0_28"/>
          <p:cNvSpPr txBox="1"/>
          <p:nvPr/>
        </p:nvSpPr>
        <p:spPr>
          <a:xfrm>
            <a:off x="8686800" y="5715000"/>
            <a:ext cx="20929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t>Fig. </a:t>
            </a:r>
            <a:r>
              <a:rPr lang="sr-Latn-RS" sz="1000" dirty="0" smtClean="0"/>
              <a:t>Dimenzije održivog razvoja</a:t>
            </a:r>
            <a:endParaRPr sz="1200"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838200" y="1899098"/>
            <a:ext cx="10515600" cy="6619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400"/>
              <a:buFont typeface="Calibri"/>
              <a:buNone/>
            </a:pPr>
            <a:r>
              <a:rPr lang="sr-Latn-RS" dirty="0" smtClean="0"/>
              <a:t>Ekonomska održivost</a:t>
            </a:r>
            <a:endParaRPr dirty="0"/>
          </a:p>
        </p:txBody>
      </p:sp>
      <p:sp>
        <p:nvSpPr>
          <p:cNvPr id="68" name="Google Shape;68;p3"/>
          <p:cNvSpPr txBox="1">
            <a:spLocks noGrp="1"/>
          </p:cNvSpPr>
          <p:nvPr>
            <p:ph type="body" idx="1"/>
          </p:nvPr>
        </p:nvSpPr>
        <p:spPr>
          <a:xfrm>
            <a:off x="838200" y="2632031"/>
            <a:ext cx="10515600" cy="4003675"/>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n-US" sz="3200" b="1" dirty="0" err="1" smtClean="0">
                <a:solidFill>
                  <a:srgbClr val="427B83"/>
                </a:solidFill>
              </a:rPr>
              <a:t>Možda</a:t>
            </a:r>
            <a:r>
              <a:rPr lang="en-US" sz="3200" b="1" dirty="0" smtClean="0">
                <a:solidFill>
                  <a:srgbClr val="427B83"/>
                </a:solidFill>
              </a:rPr>
              <a:t> </a:t>
            </a:r>
            <a:r>
              <a:rPr lang="en-US" sz="3200" b="1" dirty="0" err="1" smtClean="0">
                <a:solidFill>
                  <a:srgbClr val="427B83"/>
                </a:solidFill>
              </a:rPr>
              <a:t>prvi</a:t>
            </a:r>
            <a:r>
              <a:rPr lang="en-US" sz="3200" b="1" dirty="0" smtClean="0">
                <a:solidFill>
                  <a:srgbClr val="427B83"/>
                </a:solidFill>
              </a:rPr>
              <a:t> primer </a:t>
            </a:r>
            <a:r>
              <a:rPr lang="en-US" sz="3200" b="1" dirty="0" err="1" smtClean="0">
                <a:solidFill>
                  <a:srgbClr val="427B83"/>
                </a:solidFill>
              </a:rPr>
              <a:t>koji</a:t>
            </a:r>
            <a:r>
              <a:rPr lang="en-US" sz="3200" b="1" dirty="0" smtClean="0">
                <a:solidFill>
                  <a:srgbClr val="427B83"/>
                </a:solidFill>
              </a:rPr>
              <a:t> </a:t>
            </a:r>
            <a:r>
              <a:rPr lang="sr-Latn-RS" sz="3200" b="1" dirty="0" smtClean="0">
                <a:solidFill>
                  <a:srgbClr val="427B83"/>
                </a:solidFill>
              </a:rPr>
              <a:t>nam</a:t>
            </a:r>
            <a:r>
              <a:rPr lang="en-US" sz="3200" b="1" dirty="0" smtClean="0">
                <a:solidFill>
                  <a:srgbClr val="427B83"/>
                </a:solidFill>
              </a:rPr>
              <a:t> </a:t>
            </a:r>
            <a:r>
              <a:rPr lang="en-US" sz="3200" b="1" dirty="0" err="1" smtClean="0">
                <a:solidFill>
                  <a:srgbClr val="427B83"/>
                </a:solidFill>
              </a:rPr>
              <a:t>pada</a:t>
            </a:r>
            <a:r>
              <a:rPr lang="en-US" sz="3200" b="1" dirty="0" smtClean="0">
                <a:solidFill>
                  <a:srgbClr val="427B83"/>
                </a:solidFill>
              </a:rPr>
              <a:t> </a:t>
            </a:r>
            <a:r>
              <a:rPr lang="en-US" sz="3200" b="1" dirty="0" err="1" smtClean="0">
                <a:solidFill>
                  <a:srgbClr val="427B83"/>
                </a:solidFill>
              </a:rPr>
              <a:t>na</a:t>
            </a:r>
            <a:r>
              <a:rPr lang="en-US" sz="3200" b="1" dirty="0" smtClean="0">
                <a:solidFill>
                  <a:srgbClr val="427B83"/>
                </a:solidFill>
              </a:rPr>
              <a:t> </a:t>
            </a:r>
            <a:r>
              <a:rPr lang="en-US" sz="3200" b="1" dirty="0" err="1" smtClean="0">
                <a:solidFill>
                  <a:srgbClr val="427B83"/>
                </a:solidFill>
              </a:rPr>
              <a:t>pamet</a:t>
            </a:r>
            <a:r>
              <a:rPr lang="en-US" sz="3200" b="1" dirty="0" smtClean="0">
                <a:solidFill>
                  <a:srgbClr val="427B83"/>
                </a:solidFill>
              </a:rPr>
              <a:t> </a:t>
            </a:r>
            <a:r>
              <a:rPr lang="en-US" sz="3200" b="1" dirty="0" err="1" smtClean="0">
                <a:solidFill>
                  <a:srgbClr val="427B83"/>
                </a:solidFill>
              </a:rPr>
              <a:t>kada</a:t>
            </a:r>
            <a:r>
              <a:rPr lang="en-US" sz="3200" b="1" dirty="0" smtClean="0">
                <a:solidFill>
                  <a:srgbClr val="427B83"/>
                </a:solidFill>
              </a:rPr>
              <a:t> se </a:t>
            </a:r>
            <a:r>
              <a:rPr lang="en-US" sz="3200" b="1" dirty="0" err="1" smtClean="0">
                <a:solidFill>
                  <a:srgbClr val="427B83"/>
                </a:solidFill>
              </a:rPr>
              <a:t>radi</a:t>
            </a:r>
            <a:r>
              <a:rPr lang="en-US" sz="3200" b="1" dirty="0" smtClean="0">
                <a:solidFill>
                  <a:srgbClr val="427B83"/>
                </a:solidFill>
              </a:rPr>
              <a:t> o </a:t>
            </a:r>
            <a:r>
              <a:rPr lang="en-US" sz="3200" b="1" dirty="0" err="1" smtClean="0">
                <a:solidFill>
                  <a:srgbClr val="427B83"/>
                </a:solidFill>
              </a:rPr>
              <a:t>održivosti</a:t>
            </a:r>
            <a:r>
              <a:rPr lang="en-US" sz="3200" b="1" dirty="0" smtClean="0">
                <a:solidFill>
                  <a:srgbClr val="427B83"/>
                </a:solidFill>
              </a:rPr>
              <a:t>, </a:t>
            </a:r>
            <a:r>
              <a:rPr lang="en-US" sz="3200" b="1" dirty="0" err="1" smtClean="0">
                <a:solidFill>
                  <a:srgbClr val="427B83"/>
                </a:solidFill>
              </a:rPr>
              <a:t>analize</a:t>
            </a:r>
            <a:r>
              <a:rPr lang="en-US" sz="3200" b="1" dirty="0" smtClean="0">
                <a:solidFill>
                  <a:srgbClr val="427B83"/>
                </a:solidFill>
              </a:rPr>
              <a:t> </a:t>
            </a:r>
            <a:r>
              <a:rPr lang="en-US" sz="3200" b="1" dirty="0" err="1" smtClean="0">
                <a:solidFill>
                  <a:srgbClr val="427B83"/>
                </a:solidFill>
              </a:rPr>
              <a:t>ekonomske</a:t>
            </a:r>
            <a:r>
              <a:rPr lang="en-US" sz="3200" b="1" dirty="0" smtClean="0">
                <a:solidFill>
                  <a:srgbClr val="427B83"/>
                </a:solidFill>
              </a:rPr>
              <a:t> </a:t>
            </a:r>
            <a:r>
              <a:rPr lang="en-US" sz="3200" b="1" dirty="0" err="1" smtClean="0">
                <a:solidFill>
                  <a:srgbClr val="427B83"/>
                </a:solidFill>
              </a:rPr>
              <a:t>održivosti</a:t>
            </a:r>
            <a:r>
              <a:rPr lang="en-US" sz="3200" b="1" dirty="0" smtClean="0">
                <a:solidFill>
                  <a:srgbClr val="427B83"/>
                </a:solidFill>
              </a:rPr>
              <a:t> se </a:t>
            </a:r>
            <a:r>
              <a:rPr lang="en-US" sz="3200" b="1" dirty="0" err="1" smtClean="0">
                <a:solidFill>
                  <a:srgbClr val="427B83"/>
                </a:solidFill>
              </a:rPr>
              <a:t>uglavnom</a:t>
            </a:r>
            <a:r>
              <a:rPr lang="en-US" sz="3200" b="1" dirty="0" smtClean="0">
                <a:solidFill>
                  <a:srgbClr val="427B83"/>
                </a:solidFill>
              </a:rPr>
              <a:t> </a:t>
            </a:r>
            <a:r>
              <a:rPr lang="en-US" sz="3200" b="1" dirty="0" err="1" smtClean="0">
                <a:solidFill>
                  <a:srgbClr val="427B83"/>
                </a:solidFill>
              </a:rPr>
              <a:t>rade</a:t>
            </a:r>
            <a:r>
              <a:rPr lang="en-US" sz="3200" b="1" dirty="0" smtClean="0">
                <a:solidFill>
                  <a:srgbClr val="427B83"/>
                </a:solidFill>
              </a:rPr>
              <a:t> </a:t>
            </a:r>
            <a:r>
              <a:rPr lang="en-US" sz="3200" b="1" dirty="0" err="1" smtClean="0">
                <a:solidFill>
                  <a:srgbClr val="427B83"/>
                </a:solidFill>
              </a:rPr>
              <a:t>kako</a:t>
            </a:r>
            <a:r>
              <a:rPr lang="en-US" sz="3200" b="1" dirty="0" smtClean="0">
                <a:solidFill>
                  <a:srgbClr val="427B83"/>
                </a:solidFill>
              </a:rPr>
              <a:t> bi se </a:t>
            </a:r>
            <a:r>
              <a:rPr lang="en-US" sz="3200" b="1" dirty="0" err="1" smtClean="0">
                <a:solidFill>
                  <a:srgbClr val="427B83"/>
                </a:solidFill>
              </a:rPr>
              <a:t>osiguralo</a:t>
            </a:r>
            <a:r>
              <a:rPr lang="en-US" sz="3200" b="1" dirty="0" smtClean="0">
                <a:solidFill>
                  <a:srgbClr val="427B83"/>
                </a:solidFill>
              </a:rPr>
              <a:t> </a:t>
            </a:r>
            <a:r>
              <a:rPr lang="en-US" sz="3200" b="1" dirty="0" err="1" smtClean="0">
                <a:solidFill>
                  <a:srgbClr val="427B83"/>
                </a:solidFill>
              </a:rPr>
              <a:t>da</a:t>
            </a:r>
            <a:r>
              <a:rPr lang="en-US" sz="3200" b="1" dirty="0" smtClean="0">
                <a:solidFill>
                  <a:srgbClr val="427B83"/>
                </a:solidFill>
              </a:rPr>
              <a:t> </a:t>
            </a:r>
            <a:r>
              <a:rPr lang="en-US" sz="3200" b="1" dirty="0" err="1" smtClean="0">
                <a:solidFill>
                  <a:srgbClr val="427B83"/>
                </a:solidFill>
              </a:rPr>
              <a:t>su</a:t>
            </a:r>
            <a:r>
              <a:rPr lang="en-US" sz="3200" b="1" dirty="0" smtClean="0">
                <a:solidFill>
                  <a:srgbClr val="427B83"/>
                </a:solidFill>
              </a:rPr>
              <a:t> </a:t>
            </a:r>
            <a:r>
              <a:rPr lang="en-US" sz="3200" b="1" dirty="0" err="1" smtClean="0">
                <a:solidFill>
                  <a:srgbClr val="427B83"/>
                </a:solidFill>
              </a:rPr>
              <a:t>poslovni</a:t>
            </a:r>
            <a:r>
              <a:rPr lang="en-US" sz="3200" b="1" dirty="0" smtClean="0">
                <a:solidFill>
                  <a:srgbClr val="427B83"/>
                </a:solidFill>
              </a:rPr>
              <a:t> </a:t>
            </a:r>
            <a:r>
              <a:rPr lang="en-US" sz="3200" b="1" dirty="0" err="1" smtClean="0">
                <a:solidFill>
                  <a:srgbClr val="427B83"/>
                </a:solidFill>
              </a:rPr>
              <a:t>izbori</a:t>
            </a:r>
            <a:r>
              <a:rPr lang="en-US" sz="3200" b="1" dirty="0" smtClean="0">
                <a:solidFill>
                  <a:srgbClr val="427B83"/>
                </a:solidFill>
              </a:rPr>
              <a:t> </a:t>
            </a:r>
            <a:r>
              <a:rPr lang="en-US" sz="3200" b="1" dirty="0" err="1" smtClean="0">
                <a:solidFill>
                  <a:srgbClr val="427B83"/>
                </a:solidFill>
              </a:rPr>
              <a:t>dugoročno</a:t>
            </a:r>
            <a:r>
              <a:rPr lang="en-US" sz="3200" b="1" dirty="0" smtClean="0">
                <a:solidFill>
                  <a:srgbClr val="427B83"/>
                </a:solidFill>
              </a:rPr>
              <a:t> </a:t>
            </a:r>
            <a:r>
              <a:rPr lang="en-US" sz="3200" b="1" dirty="0" err="1" smtClean="0">
                <a:solidFill>
                  <a:srgbClr val="427B83"/>
                </a:solidFill>
              </a:rPr>
              <a:t>finansijski</a:t>
            </a:r>
            <a:r>
              <a:rPr lang="en-US" sz="3200" b="1" dirty="0" smtClean="0">
                <a:solidFill>
                  <a:srgbClr val="427B83"/>
                </a:solidFill>
              </a:rPr>
              <a:t> </a:t>
            </a:r>
            <a:r>
              <a:rPr lang="en-US" sz="3200" b="1" dirty="0" err="1" smtClean="0">
                <a:solidFill>
                  <a:srgbClr val="427B83"/>
                </a:solidFill>
              </a:rPr>
              <a:t>održivi</a:t>
            </a:r>
            <a:r>
              <a:rPr lang="en-US" sz="3200" b="1" dirty="0" smtClean="0">
                <a:solidFill>
                  <a:srgbClr val="427B83"/>
                </a:solidFill>
              </a:rPr>
              <a:t>.</a:t>
            </a:r>
            <a:endParaRPr lang="sr-Latn-RS" sz="3200" b="1" dirty="0" smtClean="0">
              <a:solidFill>
                <a:srgbClr val="427B83"/>
              </a:solidFill>
            </a:endParaRPr>
          </a:p>
          <a:p>
            <a:pPr marL="0" lvl="0" indent="0">
              <a:spcBef>
                <a:spcPts val="0"/>
              </a:spcBef>
              <a:buNone/>
            </a:pPr>
            <a:endParaRPr lang="sr-Latn-RS" sz="1600" b="1" dirty="0" smtClean="0">
              <a:solidFill>
                <a:srgbClr val="427B83"/>
              </a:solidFill>
            </a:endParaRPr>
          </a:p>
          <a:p>
            <a:pPr marL="0" lvl="0" indent="0">
              <a:spcBef>
                <a:spcPts val="0"/>
              </a:spcBef>
              <a:buNone/>
            </a:pPr>
            <a:r>
              <a:rPr lang="hr-HR" sz="3200" b="1" dirty="0" smtClean="0">
                <a:solidFill>
                  <a:srgbClr val="427B83"/>
                </a:solidFill>
              </a:rPr>
              <a:t>Osim aspekata koji su strogo unutar granica samog poduzeća, ovaj se aspekt također odnosi na aspekte kao što je </a:t>
            </a:r>
            <a:r>
              <a:rPr lang="pl-PL" sz="3200" b="1" dirty="0" smtClean="0">
                <a:solidFill>
                  <a:srgbClr val="427B83"/>
                </a:solidFill>
              </a:rPr>
              <a:t>promocija razvoja lokalnih ekonomija i </a:t>
            </a:r>
            <a:r>
              <a:rPr lang="pl-PL" sz="3200" b="1" dirty="0" smtClean="0">
                <a:solidFill>
                  <a:srgbClr val="427B83"/>
                </a:solidFill>
              </a:rPr>
              <a:t>zajednica</a:t>
            </a:r>
            <a:r>
              <a:rPr lang="hr-HR" sz="3200" b="1" dirty="0" smtClean="0">
                <a:solidFill>
                  <a:srgbClr val="427B83"/>
                </a:solidFill>
              </a:rPr>
              <a:t>.</a:t>
            </a:r>
            <a:endParaRPr sz="3200" b="1" dirty="0">
              <a:solidFill>
                <a:srgbClr val="427B8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29a4496f1df_0_0"/>
          <p:cNvSpPr txBox="1">
            <a:spLocks noGrp="1"/>
          </p:cNvSpPr>
          <p:nvPr>
            <p:ph type="body" idx="1"/>
          </p:nvPr>
        </p:nvSpPr>
        <p:spPr>
          <a:xfrm>
            <a:off x="838200" y="2214245"/>
            <a:ext cx="10515600" cy="4003800"/>
          </a:xfrm>
          <a:prstGeom prst="rect">
            <a:avLst/>
          </a:prstGeom>
        </p:spPr>
        <p:txBody>
          <a:bodyPr spcFirstLastPara="1" wrap="square" lIns="91425" tIns="45700" rIns="91425" bIns="45700" anchor="t" anchorCtr="0">
            <a:noAutofit/>
          </a:bodyPr>
          <a:lstStyle/>
          <a:p>
            <a:pPr marL="0" lvl="0" indent="0">
              <a:buNone/>
            </a:pPr>
            <a:r>
              <a:rPr lang="hr-HR" sz="3000" b="1" dirty="0" smtClean="0">
                <a:solidFill>
                  <a:srgbClr val="427B83"/>
                </a:solidFill>
              </a:rPr>
              <a:t>Ovi aspekti osiguravaju donošenje inicijativa i poslovnih odluka uz prepoznavanje važnosti socijalne pravde i jednakosti. </a:t>
            </a:r>
            <a:endParaRPr lang="hr-HR" sz="3000" b="1" dirty="0" smtClean="0">
              <a:solidFill>
                <a:srgbClr val="427B83"/>
              </a:solidFill>
            </a:endParaRPr>
          </a:p>
          <a:p>
            <a:pPr marL="0" lvl="0" indent="0">
              <a:buNone/>
            </a:pPr>
            <a:r>
              <a:rPr lang="hr-HR" sz="3000" b="1" dirty="0" smtClean="0">
                <a:solidFill>
                  <a:srgbClr val="427B83"/>
                </a:solidFill>
              </a:rPr>
              <a:t>Da </a:t>
            </a:r>
            <a:r>
              <a:rPr lang="hr-HR" sz="3000" b="1" dirty="0" smtClean="0">
                <a:solidFill>
                  <a:srgbClr val="427B83"/>
                </a:solidFill>
              </a:rPr>
              <a:t>bi to učinili, </a:t>
            </a:r>
            <a:r>
              <a:rPr lang="vi-VN" sz="3000" b="1" dirty="0" smtClean="0">
                <a:solidFill>
                  <a:srgbClr val="427B83"/>
                </a:solidFill>
              </a:rPr>
              <a:t>preduzeća treba da obezbede pravičan tretman i jednake mogućnosti svim uključenim pojedincima, bez obzira na faktore kao što su rasa, pol, godine ili socioekonomski status</a:t>
            </a:r>
            <a:r>
              <a:rPr lang="vi-VN" sz="3000" b="1" dirty="0" smtClean="0">
                <a:solidFill>
                  <a:srgbClr val="427B83"/>
                </a:solidFill>
              </a:rPr>
              <a:t>.</a:t>
            </a:r>
            <a:r>
              <a:rPr lang="hr-HR" sz="3000" b="1" dirty="0" smtClean="0">
                <a:solidFill>
                  <a:srgbClr val="427B83"/>
                </a:solidFill>
              </a:rPr>
              <a:t> </a:t>
            </a:r>
          </a:p>
          <a:p>
            <a:pPr marL="0" lvl="0" indent="0">
              <a:buNone/>
            </a:pPr>
            <a:r>
              <a:rPr lang="hr-HR" sz="3000" b="1" dirty="0" smtClean="0">
                <a:solidFill>
                  <a:srgbClr val="427B83"/>
                </a:solidFill>
              </a:rPr>
              <a:t>Pridržavajući </a:t>
            </a:r>
            <a:r>
              <a:rPr lang="hr-HR" sz="3000" b="1" dirty="0" smtClean="0">
                <a:solidFill>
                  <a:srgbClr val="427B83"/>
                </a:solidFill>
              </a:rPr>
              <a:t>se ovog načela, poduzeća mogu surađivati sa zajednicama kako bi izgradila i </a:t>
            </a:r>
            <a:r>
              <a:rPr lang="hr-HR" sz="3000" b="1" dirty="0" smtClean="0">
                <a:solidFill>
                  <a:srgbClr val="427B83"/>
                </a:solidFill>
              </a:rPr>
              <a:t>njegovala </a:t>
            </a:r>
            <a:r>
              <a:rPr lang="hr-HR" sz="3000" b="1" dirty="0" smtClean="0">
                <a:solidFill>
                  <a:srgbClr val="427B83"/>
                </a:solidFill>
              </a:rPr>
              <a:t>uključivo profesionalno i društveno okruženje</a:t>
            </a:r>
            <a:r>
              <a:rPr lang="hr-HR" sz="3000" b="1" dirty="0" smtClean="0">
                <a:solidFill>
                  <a:srgbClr val="427B83"/>
                </a:solidFill>
              </a:rPr>
              <a:t>.</a:t>
            </a:r>
          </a:p>
        </p:txBody>
      </p:sp>
      <p:sp>
        <p:nvSpPr>
          <p:cNvPr id="75" name="Google Shape;75;g29a4496f1df_0_0"/>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r-Latn-RS" dirty="0" smtClean="0"/>
              <a:t>Društvena održivost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29a4496f1df_0_6"/>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r-Latn-RS" dirty="0" smtClean="0"/>
              <a:t>Održivost životne sredine</a:t>
            </a:r>
            <a:endParaRPr dirty="0"/>
          </a:p>
        </p:txBody>
      </p:sp>
      <p:sp>
        <p:nvSpPr>
          <p:cNvPr id="82" name="Google Shape;82;g29a4496f1df_0_6"/>
          <p:cNvSpPr txBox="1">
            <a:spLocks noGrp="1"/>
          </p:cNvSpPr>
          <p:nvPr>
            <p:ph type="body" idx="1"/>
          </p:nvPr>
        </p:nvSpPr>
        <p:spPr>
          <a:xfrm>
            <a:off x="838200" y="2214245"/>
            <a:ext cx="10515600" cy="4003800"/>
          </a:xfrm>
          <a:prstGeom prst="rect">
            <a:avLst/>
          </a:prstGeom>
        </p:spPr>
        <p:txBody>
          <a:bodyPr spcFirstLastPara="1" wrap="square" lIns="91425" tIns="45700" rIns="91425" bIns="45700" anchor="t" anchorCtr="0">
            <a:noAutofit/>
          </a:bodyPr>
          <a:lstStyle/>
          <a:p>
            <a:pPr marL="0" lvl="0" indent="0">
              <a:buNone/>
            </a:pPr>
            <a:r>
              <a:rPr lang="hr-HR" sz="3500" b="1" dirty="0" smtClean="0">
                <a:solidFill>
                  <a:srgbClr val="427B83"/>
                </a:solidFill>
              </a:rPr>
              <a:t>Održive prakse daju prioritet zdravlju planeta minimiziranjem negativnog utjecaja ljudskih aktivnosti na ekosustave. </a:t>
            </a:r>
            <a:endParaRPr lang="hr-HR" sz="3500" b="1" dirty="0" smtClean="0">
              <a:solidFill>
                <a:srgbClr val="427B83"/>
              </a:solidFill>
            </a:endParaRPr>
          </a:p>
          <a:p>
            <a:pPr marL="0" lvl="0" indent="0">
              <a:buNone/>
            </a:pPr>
            <a:r>
              <a:rPr lang="vi-VN" sz="3500" b="1" dirty="0" smtClean="0">
                <a:solidFill>
                  <a:srgbClr val="427B83"/>
                </a:solidFill>
              </a:rPr>
              <a:t>Ovaj aspekt uključuje prakse koje su usmerene ka očuvanju i zaštiti biodiverziteta, smanjenju zagađivača i promovisanju efikasnog korišćenja prirodnih resursa kao što su voda, energija i zemljište</a:t>
            </a:r>
            <a:r>
              <a:rPr lang="vi-VN" sz="3600" dirty="0" smtClean="0"/>
              <a:t>.</a:t>
            </a:r>
            <a:endParaRPr sz="3500" b="1" dirty="0">
              <a:solidFill>
                <a:srgbClr val="427B8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g29d11d694e1_0_18"/>
          <p:cNvPicPr preferRelativeResize="0"/>
          <p:nvPr/>
        </p:nvPicPr>
        <p:blipFill>
          <a:blip r:embed="rId3">
            <a:alphaModFix/>
          </a:blip>
          <a:stretch>
            <a:fillRect/>
          </a:stretch>
        </p:blipFill>
        <p:spPr>
          <a:xfrm>
            <a:off x="2026625" y="1531425"/>
            <a:ext cx="8138749" cy="5000001"/>
          </a:xfrm>
          <a:prstGeom prst="rect">
            <a:avLst/>
          </a:prstGeom>
          <a:noFill/>
          <a:ln>
            <a:noFill/>
          </a:ln>
        </p:spPr>
      </p:pic>
      <p:sp>
        <p:nvSpPr>
          <p:cNvPr id="89" name="Google Shape;89;g29d11d694e1_0_18"/>
          <p:cNvSpPr txBox="1"/>
          <p:nvPr/>
        </p:nvSpPr>
        <p:spPr>
          <a:xfrm>
            <a:off x="330400" y="6131375"/>
            <a:ext cx="1520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t>Source: United Nations</a:t>
            </a:r>
            <a:endParaRPr sz="12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29a4496f1df_0_18"/>
          <p:cNvSpPr txBox="1">
            <a:spLocks noGrp="1"/>
          </p:cNvSpPr>
          <p:nvPr>
            <p:ph type="title"/>
          </p:nvPr>
        </p:nvSpPr>
        <p:spPr>
          <a:xfrm>
            <a:off x="838200" y="1325880"/>
            <a:ext cx="10515600" cy="662100"/>
          </a:xfrm>
          <a:prstGeom prst="rect">
            <a:avLst/>
          </a:prstGeom>
        </p:spPr>
        <p:txBody>
          <a:bodyPr spcFirstLastPara="1" wrap="square" lIns="91425" tIns="45700" rIns="91425" bIns="45700" anchor="t" anchorCtr="0">
            <a:normAutofit fontScale="90000"/>
          </a:bodyPr>
          <a:lstStyle/>
          <a:p>
            <a:pPr lvl="0"/>
            <a:r>
              <a:rPr lang="hr-HR" dirty="0" smtClean="0"/>
              <a:t>Potencijal za inovacije u održivoj poljoprivredi</a:t>
            </a:r>
            <a:endParaRPr dirty="0"/>
          </a:p>
        </p:txBody>
      </p:sp>
      <p:sp>
        <p:nvSpPr>
          <p:cNvPr id="96" name="Google Shape;96;g29a4496f1df_0_18"/>
          <p:cNvSpPr txBox="1">
            <a:spLocks noGrp="1"/>
          </p:cNvSpPr>
          <p:nvPr>
            <p:ph type="body" idx="1"/>
          </p:nvPr>
        </p:nvSpPr>
        <p:spPr>
          <a:xfrm>
            <a:off x="838200" y="2214250"/>
            <a:ext cx="6632400" cy="4003800"/>
          </a:xfrm>
          <a:prstGeom prst="rect">
            <a:avLst/>
          </a:prstGeom>
        </p:spPr>
        <p:txBody>
          <a:bodyPr spcFirstLastPara="1" wrap="square" lIns="91425" tIns="45700" rIns="91425" bIns="45700" anchor="t" anchorCtr="0">
            <a:noAutofit/>
          </a:bodyPr>
          <a:lstStyle/>
          <a:p>
            <a:pPr marL="0" lvl="0" indent="0">
              <a:buNone/>
            </a:pPr>
            <a:r>
              <a:rPr lang="vi-VN" dirty="0" smtClean="0"/>
              <a:t>Prim</a:t>
            </a:r>
            <a:r>
              <a:rPr lang="sr-Latn-RS" dirty="0" smtClean="0"/>
              <a:t>j</a:t>
            </a:r>
            <a:r>
              <a:rPr lang="vi-VN" dirty="0" smtClean="0"/>
              <a:t>ena </a:t>
            </a:r>
            <a:r>
              <a:rPr lang="vi-VN" dirty="0" smtClean="0"/>
              <a:t>inovativnih tehnologija i praksi u poljoprivredi je ogromna i raznolika, sa mogućnošću integracije u svakom koraku procesa. </a:t>
            </a:r>
            <a:endParaRPr lang="sr-Latn-RS" dirty="0" smtClean="0"/>
          </a:p>
          <a:p>
            <a:pPr marL="0" lvl="0" indent="0">
              <a:buNone/>
            </a:pPr>
            <a:r>
              <a:rPr lang="vi-VN" dirty="0" smtClean="0"/>
              <a:t>Potencijal </a:t>
            </a:r>
            <a:r>
              <a:rPr lang="vi-VN" dirty="0" smtClean="0"/>
              <a:t>je neograničen, ali moramo nastaviti da ulažemo u istraživanja i u oblasti razvoja novih pristupa i metodologija.</a:t>
            </a:r>
            <a:endParaRPr dirty="0"/>
          </a:p>
        </p:txBody>
      </p:sp>
      <p:pic>
        <p:nvPicPr>
          <p:cNvPr id="97" name="Google Shape;97;g29a4496f1df_0_18"/>
          <p:cNvPicPr preferRelativeResize="0"/>
          <p:nvPr/>
        </p:nvPicPr>
        <p:blipFill rotWithShape="1">
          <a:blip r:embed="rId3">
            <a:alphaModFix/>
          </a:blip>
          <a:srcRect r="33311"/>
          <a:stretch/>
        </p:blipFill>
        <p:spPr>
          <a:xfrm>
            <a:off x="7791900" y="2612125"/>
            <a:ext cx="3561900" cy="3057000"/>
          </a:xfrm>
          <a:prstGeom prst="flowChartMagneticDisk">
            <a:avLst/>
          </a:prstGeom>
          <a:noFill/>
          <a:ln>
            <a:noFill/>
          </a:ln>
        </p:spPr>
      </p:pic>
      <p:sp>
        <p:nvSpPr>
          <p:cNvPr id="98" name="Google Shape;98;g29a4496f1df_0_18"/>
          <p:cNvSpPr txBox="1"/>
          <p:nvPr/>
        </p:nvSpPr>
        <p:spPr>
          <a:xfrm>
            <a:off x="8072850" y="5709550"/>
            <a:ext cx="30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000000"/>
                </a:solidFill>
              </a:rPr>
              <a:t>© </a:t>
            </a:r>
            <a:r>
              <a:rPr lang="en-US" sz="1000"/>
              <a:t>ecomatcher.com</a:t>
            </a:r>
            <a:endParaRPr sz="1200">
              <a:solidFill>
                <a:srgbClr val="000000"/>
              </a:solidFill>
            </a:endParaRPr>
          </a:p>
        </p:txBody>
      </p:sp>
    </p:spTree>
  </p:cSld>
  <p:clrMapOvr>
    <a:masterClrMapping/>
  </p:clrMapOvr>
</p:sld>
</file>

<file path=ppt/theme/theme1.xml><?xml version="1.0" encoding="utf-8"?>
<a:theme xmlns:a="http://schemas.openxmlformats.org/drawingml/2006/main" name="EntRenew Presentation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tRenew Regular Slides">
  <a:themeElements>
    <a:clrScheme name="EntRenew">
      <a:dk1>
        <a:srgbClr val="000000"/>
      </a:dk1>
      <a:lt1>
        <a:srgbClr val="FFFFFF"/>
      </a:lt1>
      <a:dk2>
        <a:srgbClr val="44546A"/>
      </a:dk2>
      <a:lt2>
        <a:srgbClr val="E7E6E6"/>
      </a:lt2>
      <a:accent1>
        <a:srgbClr val="3C4556"/>
      </a:accent1>
      <a:accent2>
        <a:srgbClr val="5CA3AC"/>
      </a:accent2>
      <a:accent3>
        <a:srgbClr val="98C461"/>
      </a:accent3>
      <a:accent4>
        <a:srgbClr val="8CBD76"/>
      </a:accent4>
      <a:accent5>
        <a:srgbClr val="F8B040"/>
      </a:accent5>
      <a:accent6>
        <a:srgbClr val="ED6E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1174</Words>
  <Application>Microsoft Office PowerPoint</Application>
  <PresentationFormat>Custom</PresentationFormat>
  <Paragraphs>156</Paragraphs>
  <Slides>23</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Lato Black</vt:lpstr>
      <vt:lpstr>Lato</vt:lpstr>
      <vt:lpstr>Leto</vt:lpstr>
      <vt:lpstr>EntRenew Presentation Slide</vt:lpstr>
      <vt:lpstr>EntRenew Regular Slides</vt:lpstr>
      <vt:lpstr>Modul 3: Održive metodologije i prakse</vt:lpstr>
      <vt:lpstr>Slide 2</vt:lpstr>
      <vt:lpstr>O modulu</vt:lpstr>
      <vt:lpstr>Održivost?</vt:lpstr>
      <vt:lpstr>Ekonomska održivost</vt:lpstr>
      <vt:lpstr>Društvena održivost</vt:lpstr>
      <vt:lpstr>Održivost životne sredine</vt:lpstr>
      <vt:lpstr>Slide 8</vt:lpstr>
      <vt:lpstr>Potencijal za inovacije u održivoj poljoprivredi</vt:lpstr>
      <vt:lpstr>Slide 10</vt:lpstr>
      <vt:lpstr>Da spomenemo samo neke!</vt:lpstr>
      <vt:lpstr>Metode: Permakultura</vt:lpstr>
      <vt:lpstr>Metoda: Permakultura</vt:lpstr>
      <vt:lpstr>Metode: Nula Gubljenja (Zero Waste) </vt:lpstr>
      <vt:lpstr>Metode: Vertikalni uzgoj i hidroponija</vt:lpstr>
      <vt:lpstr>Vertikalni uzgoj i hidroponika: neke prednosti i mane</vt:lpstr>
      <vt:lpstr>Prakse: poljoprivreda koju podržava zajednica</vt:lpstr>
      <vt:lpstr>Praksa: Bioinženjering</vt:lpstr>
      <vt:lpstr>Bioinženjering: neke prednosti i mane</vt:lpstr>
      <vt:lpstr>Praksa: Rotacija usjeva (Plodored)</vt:lpstr>
      <vt:lpstr>Financiranje održivog poslovanja u poljoprivredi</vt:lpstr>
      <vt:lpstr>Slide 22</vt:lpstr>
      <vt:lpstr>Hvala na pažnji!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 3: Održive metodologije i prakse</dc:title>
  <dc:creator>Quentin Fanjas</dc:creator>
  <cp:lastModifiedBy>Dijana</cp:lastModifiedBy>
  <cp:revision>12</cp:revision>
  <dcterms:created xsi:type="dcterms:W3CDTF">2020-10-27T14:07:00Z</dcterms:created>
  <dcterms:modified xsi:type="dcterms:W3CDTF">2024-04-10T22:53:44Z</dcterms:modified>
</cp:coreProperties>
</file>