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Lato Black" charset="0"/>
      <p:bold r:id="rId35"/>
      <p:boldItalic r:id="rId36"/>
    </p:embeddedFont>
    <p:embeddedFont>
      <p:font typeface="Lato" charset="0"/>
      <p:regular r:id="rId37"/>
      <p:bold r:id="rId38"/>
      <p:italic r:id="rId39"/>
      <p:boldItalic r:id="rId40"/>
    </p:embeddedFont>
    <p:embeddedFont>
      <p:font typeface="Roboto" charset="0"/>
      <p:regular r:id="rId41"/>
      <p:bold r:id="rId42"/>
      <p:italic r:id="rId43"/>
      <p:boldItalic r:id="rId44"/>
    </p:embeddedFont>
    <p:embeddedFont>
      <p:font typeface="Impact" pitchFamily="34" charset="0"/>
      <p:regular r:id="rId45"/>
    </p:embeddedFont>
    <p:embeddedFont>
      <p:font typeface="Gill Sans" charset="0"/>
      <p:regular r:id="rId46"/>
      <p:bold r:id="rId47"/>
    </p:embeddedFont>
    <p:embeddedFont>
      <p:font typeface="Overlock" charset="0"/>
      <p:regular r:id="rId48"/>
      <p:bold r:id="rId49"/>
      <p:italic r:id="rId50"/>
      <p:boldItalic r:id="rId51"/>
    </p:embeddedFont>
    <p:embeddedFont>
      <p:font typeface="Vesper Libre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nsO/kBVuMB4qxY7Hd/npyAab9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556"/>
    <a:srgbClr val="427B83"/>
    <a:srgbClr val="595959"/>
    <a:srgbClr val="5CA3AC"/>
    <a:srgbClr val="000000"/>
    <a:srgbClr val="FFFFFF"/>
    <a:srgbClr val="374151"/>
    <a:srgbClr val="4472C4"/>
    <a:srgbClr val="4454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12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ce3bb48d4_3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9ce3bb48d4_3_4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http://thebritishgeographer.weebly.com/the-impacts-of-climate-change1.html</a:t>
            </a:r>
            <a:endParaRPr/>
          </a:p>
        </p:txBody>
      </p:sp>
      <p:sp>
        <p:nvSpPr>
          <p:cNvPr id="130" name="Google Shape;130;g29ce3bb48d4_3_49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9ce3bb48d4_3_4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ce3bb48d4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29ce3bb48d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9880877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9880877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99880877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9880877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98808779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998808779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9880877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98808779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9988087791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ce3bb48d4_3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9ce3bb48d4_3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g29ce3bb48d4_3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ce3bb48d4_3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9ce3bb48d4_3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ce3bb48d4_3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9ce3bb48d4_3_5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9ce3bb48d4_3_59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9ce3bb48d4_3_5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ce3bb48d4_3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9ce3bb48d4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ce3bb48d4_3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ce3bb48d4_3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9ce3bb48d4_3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9a3e6ea50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29a3e6ea50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c3681a3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29c3681a3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ce3bb48d4_3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9ce3bb48d4_3_8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9ce3bb48d4_3_89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9ce3bb48d4_3_8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98808779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988087791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9988087791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98808779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98808779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9988087791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98808779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988087791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9988087791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abaf516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9abaf516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9abaf516a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ce3bb48d4_3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9ce3bb48d4_3_8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9ce3bb48d4_3_80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9ce3bb48d4_3_8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e93ff5fc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19e93ff5fc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a3e6ea5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9a3e6ea50a_2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9a3e6ea50a_2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a3e6ea50a_2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29a3e6ea50a_2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9a3e6ea50a_2_3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a3e6ea50a_2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9a3e6ea50a_2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9a3e6ea50a_2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ce3bb48d4_3_9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9ce3bb48d4_3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e93ff5fc8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9e93ff5fc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ce3bb48d4_3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9ce3bb48d4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9abaf516af_0_20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29abaf516af_0_20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g29abaf516af_0_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a3e6ea50a_0_337"/>
          <p:cNvSpPr txBox="1">
            <a:spLocks noGrp="1"/>
          </p:cNvSpPr>
          <p:nvPr>
            <p:ph type="body" idx="1"/>
          </p:nvPr>
        </p:nvSpPr>
        <p:spPr>
          <a:xfrm>
            <a:off x="3657600" y="1295400"/>
            <a:ext cx="4876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9a3e6ea50a_0_337"/>
          <p:cNvSpPr txBox="1">
            <a:spLocks noGrp="1"/>
          </p:cNvSpPr>
          <p:nvPr>
            <p:ph type="body" idx="2"/>
          </p:nvPr>
        </p:nvSpPr>
        <p:spPr>
          <a:xfrm>
            <a:off x="3657600" y="685800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p bar simple">
  <p:cSld name="1_Top bar simp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a3e6ea50a_2_318"/>
          <p:cNvSpPr txBox="1">
            <a:spLocks noGrp="1"/>
          </p:cNvSpPr>
          <p:nvPr>
            <p:ph type="body" idx="1"/>
          </p:nvPr>
        </p:nvSpPr>
        <p:spPr>
          <a:xfrm>
            <a:off x="4635984" y="3263900"/>
            <a:ext cx="2919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9a3e6ea50a_2_318"/>
          <p:cNvSpPr txBox="1">
            <a:spLocks noGrp="1"/>
          </p:cNvSpPr>
          <p:nvPr>
            <p:ph type="body" idx="2"/>
          </p:nvPr>
        </p:nvSpPr>
        <p:spPr>
          <a:xfrm>
            <a:off x="3657600" y="2514600"/>
            <a:ext cx="4876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9c3681a3a8_0_8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9c3681a3a8_0_8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g29c3681a3a8_0_8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picture containing sitting, knif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A picture containing sitting, knife&#10;&#10;Description automatically generated"/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limate.nasa.gov/key_indicators#globalTemp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calculator.org/home/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tprintcalculator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imatekids.nasa.gov/greenhouse-effec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shorts/XZHmS1EPfX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Fte1FUHYF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thehutch/4738936386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sr-Latn-RS" dirty="0" smtClean="0">
                <a:solidFill>
                  <a:srgbClr val="44546A"/>
                </a:solidFill>
              </a:rPr>
              <a:t>Poljoprivreda </a:t>
            </a:r>
            <a:r>
              <a:rPr lang="en-US" dirty="0" smtClean="0">
                <a:solidFill>
                  <a:srgbClr val="44546A"/>
                </a:solidFill>
              </a:rPr>
              <a:t>&amp; </a:t>
            </a:r>
            <a:r>
              <a:rPr lang="sr-Latn-RS" dirty="0" err="1" smtClean="0">
                <a:solidFill>
                  <a:srgbClr val="44546A"/>
                </a:solidFill>
              </a:rPr>
              <a:t>K</a:t>
            </a:r>
            <a:r>
              <a:rPr lang="en-US" dirty="0" err="1" smtClean="0">
                <a:solidFill>
                  <a:srgbClr val="44546A"/>
                </a:solidFill>
              </a:rPr>
              <a:t>limat</a:t>
            </a:r>
            <a:r>
              <a:rPr lang="sr-Latn-RS" dirty="0" smtClean="0">
                <a:solidFill>
                  <a:srgbClr val="44546A"/>
                </a:solidFill>
              </a:rPr>
              <a:t>ske</a:t>
            </a:r>
            <a:r>
              <a:rPr lang="en-US" dirty="0" smtClean="0">
                <a:solidFill>
                  <a:srgbClr val="44546A"/>
                </a:solidFill>
              </a:rPr>
              <a:t> </a:t>
            </a:r>
            <a:r>
              <a:rPr lang="sr-Latn-RS" dirty="0" smtClean="0">
                <a:solidFill>
                  <a:srgbClr val="44546A"/>
                </a:solidFill>
              </a:rPr>
              <a:t>promene</a:t>
            </a:r>
            <a:endParaRPr dirty="0">
              <a:solidFill>
                <a:srgbClr val="44546A"/>
              </a:solidFill>
            </a:endParaRPr>
          </a:p>
        </p:txBody>
      </p:sp>
      <p:sp>
        <p:nvSpPr>
          <p:cNvPr id="46" name="Google Shape;46;p1"/>
          <p:cNvSpPr txBox="1">
            <a:spLocks noGrp="1"/>
          </p:cNvSpPr>
          <p:nvPr>
            <p:ph type="subTitle" idx="1"/>
          </p:nvPr>
        </p:nvSpPr>
        <p:spPr>
          <a:xfrm>
            <a:off x="1219200" y="4267200"/>
            <a:ext cx="9677400" cy="41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klimatske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kakva</a:t>
            </a:r>
            <a:r>
              <a:rPr lang="en-US" dirty="0" smtClean="0"/>
              <a:t> je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povezanost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poljoprivredom</a:t>
            </a:r>
            <a:r>
              <a:rPr lang="en-US" dirty="0" smtClean="0"/>
              <a:t>?</a:t>
            </a:r>
            <a:endParaRPr dirty="0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9ce3bb48d4_3_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ce3bb48d4_3_0"/>
          <p:cNvSpPr txBox="1">
            <a:spLocks noGrp="1"/>
          </p:cNvSpPr>
          <p:nvPr>
            <p:ph type="body" idx="1"/>
          </p:nvPr>
        </p:nvSpPr>
        <p:spPr>
          <a:xfrm>
            <a:off x="838200" y="2632025"/>
            <a:ext cx="6931500" cy="3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vi-VN" b="1" dirty="0" smtClean="0">
                <a:solidFill>
                  <a:srgbClr val="427B83"/>
                </a:solidFill>
              </a:rPr>
              <a:t>Sa stanovišta poljoprivrede, najuticajnije posledice klimatskih promena mogu se sumirati kao: </a:t>
            </a:r>
            <a:endParaRPr lang="sr-Latn-RS" b="1" dirty="0" smtClean="0">
              <a:solidFill>
                <a:srgbClr val="427B83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RS" sz="2800" b="1" dirty="0" smtClean="0">
                <a:solidFill>
                  <a:srgbClr val="427B83"/>
                </a:solidFill>
              </a:rPr>
              <a:t>- </a:t>
            </a:r>
            <a:r>
              <a:rPr lang="vi-VN" sz="2800" b="1" dirty="0" smtClean="0">
                <a:solidFill>
                  <a:srgbClr val="427B83"/>
                </a:solidFill>
              </a:rPr>
              <a:t>Ređe</a:t>
            </a:r>
            <a:r>
              <a:rPr lang="vi-VN" sz="2800" b="1" dirty="0" smtClean="0">
                <a:solidFill>
                  <a:srgbClr val="427B83"/>
                </a:solidFill>
              </a:rPr>
              <a:t>, ali značajnije padavine; </a:t>
            </a:r>
            <a:endParaRPr lang="sr-Latn-RS" sz="2800" b="1" dirty="0" smtClean="0">
              <a:solidFill>
                <a:srgbClr val="427B83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RS" sz="2800" b="1" dirty="0" smtClean="0">
                <a:solidFill>
                  <a:srgbClr val="427B83"/>
                </a:solidFill>
              </a:rPr>
              <a:t>- </a:t>
            </a:r>
            <a:r>
              <a:rPr lang="vi-VN" sz="2800" b="1" dirty="0" smtClean="0">
                <a:solidFill>
                  <a:srgbClr val="427B83"/>
                </a:solidFill>
              </a:rPr>
              <a:t>Više </a:t>
            </a:r>
            <a:r>
              <a:rPr lang="vi-VN" sz="2800" b="1" dirty="0" smtClean="0">
                <a:solidFill>
                  <a:srgbClr val="427B83"/>
                </a:solidFill>
              </a:rPr>
              <a:t>temperature; </a:t>
            </a:r>
            <a:endParaRPr lang="sr-Latn-RS" sz="2800" b="1" dirty="0" smtClean="0">
              <a:solidFill>
                <a:srgbClr val="427B83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RS" sz="2800" b="1" dirty="0" smtClean="0">
                <a:solidFill>
                  <a:srgbClr val="427B83"/>
                </a:solidFill>
              </a:rPr>
              <a:t>- </a:t>
            </a:r>
            <a:r>
              <a:rPr lang="vi-VN" sz="2800" b="1" dirty="0" smtClean="0">
                <a:solidFill>
                  <a:srgbClr val="427B83"/>
                </a:solidFill>
              </a:rPr>
              <a:t>Produženi </a:t>
            </a:r>
            <a:r>
              <a:rPr lang="vi-VN" sz="2800" b="1" dirty="0" smtClean="0">
                <a:solidFill>
                  <a:srgbClr val="427B83"/>
                </a:solidFill>
              </a:rPr>
              <a:t>periodi oskudice u vodi.</a:t>
            </a:r>
            <a:endParaRPr sz="2800" b="1" dirty="0">
              <a:solidFill>
                <a:srgbClr val="427B83"/>
              </a:solidFill>
            </a:endParaRPr>
          </a:p>
        </p:txBody>
      </p:sp>
      <p:sp>
        <p:nvSpPr>
          <p:cNvPr id="139" name="Google Shape;139;g29ce3bb48d4_3_0"/>
          <p:cNvSpPr txBox="1">
            <a:spLocks noGrp="1"/>
          </p:cNvSpPr>
          <p:nvPr>
            <p:ph type="title"/>
          </p:nvPr>
        </p:nvSpPr>
        <p:spPr>
          <a:xfrm>
            <a:off x="838200" y="18990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sr-Latn-RS" dirty="0" smtClean="0"/>
              <a:t>Posledice</a:t>
            </a:r>
            <a:endParaRPr dirty="0"/>
          </a:p>
        </p:txBody>
      </p:sp>
      <p:sp>
        <p:nvSpPr>
          <p:cNvPr id="140" name="Google Shape;140;g29ce3bb48d4_3_0"/>
          <p:cNvSpPr txBox="1"/>
          <p:nvPr/>
        </p:nvSpPr>
        <p:spPr>
          <a:xfrm>
            <a:off x="8412739" y="2038962"/>
            <a:ext cx="3048900" cy="282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lang="en-US" sz="4100" b="1" dirty="0" err="1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limat</a:t>
            </a: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sk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promene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klimatska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kriza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41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g29ce3bb48d4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315188" y="4893985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988087791_0_0"/>
          <p:cNvSpPr txBox="1">
            <a:spLocks noGrp="1"/>
          </p:cNvSpPr>
          <p:nvPr>
            <p:ph type="body" idx="1"/>
          </p:nvPr>
        </p:nvSpPr>
        <p:spPr>
          <a:xfrm>
            <a:off x="838200" y="2445570"/>
            <a:ext cx="10515600" cy="40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vi-VN" dirty="0" smtClean="0"/>
              <a:t>Padavine postaju ređe tokom godine, ali njihova nasilnost i intenzitet rastu. To dovodi do povećanja šteta na imanjima, usevima i stoci, a samim tim i do troškova koji moraju biti snoseni za njihovo popravljanje</a:t>
            </a:r>
            <a:r>
              <a:rPr lang="vi-VN" dirty="0" smtClean="0"/>
              <a:t>.</a:t>
            </a:r>
            <a:endParaRPr lang="sr-Latn-RS" dirty="0" smtClean="0"/>
          </a:p>
          <a:p>
            <a:pPr marL="0" lvl="0" indent="0" algn="just">
              <a:buNone/>
            </a:pPr>
            <a:r>
              <a:rPr lang="en-US" dirty="0" smtClean="0"/>
              <a:t>Pored toga, </a:t>
            </a:r>
            <a:r>
              <a:rPr lang="en-US" dirty="0" err="1" smtClean="0"/>
              <a:t>povećana</a:t>
            </a:r>
            <a:r>
              <a:rPr lang="en-US" dirty="0" smtClean="0"/>
              <a:t> </a:t>
            </a:r>
            <a:r>
              <a:rPr lang="en-US" dirty="0" err="1" smtClean="0"/>
              <a:t>vlažnost</a:t>
            </a:r>
            <a:r>
              <a:rPr lang="en-US" dirty="0" smtClean="0"/>
              <a:t> u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kratkim</a:t>
            </a:r>
            <a:r>
              <a:rPr lang="en-US" dirty="0" smtClean="0"/>
              <a:t> </a:t>
            </a:r>
            <a:r>
              <a:rPr lang="en-US" dirty="0" err="1" smtClean="0"/>
              <a:t>vremenskim</a:t>
            </a:r>
            <a:r>
              <a:rPr lang="en-US" dirty="0" smtClean="0"/>
              <a:t> </a:t>
            </a:r>
            <a:r>
              <a:rPr lang="en-US" dirty="0" err="1" smtClean="0"/>
              <a:t>okvirima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savršene</a:t>
            </a:r>
            <a:r>
              <a:rPr lang="en-US" dirty="0" smtClean="0"/>
              <a:t> </a:t>
            </a:r>
            <a:r>
              <a:rPr lang="en-US" dirty="0" err="1" smtClean="0"/>
              <a:t>uslove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razmnožavanje</a:t>
            </a:r>
            <a:r>
              <a:rPr lang="en-US" dirty="0" smtClean="0"/>
              <a:t> </a:t>
            </a:r>
            <a:r>
              <a:rPr lang="en-US" dirty="0" err="1" smtClean="0"/>
              <a:t>mnogih</a:t>
            </a:r>
            <a:r>
              <a:rPr lang="en-US" dirty="0" smtClean="0"/>
              <a:t> </a:t>
            </a:r>
            <a:r>
              <a:rPr lang="en-US" dirty="0" err="1" smtClean="0"/>
              <a:t>štetočina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gubitka</a:t>
            </a:r>
            <a:r>
              <a:rPr lang="en-US" dirty="0" smtClean="0"/>
              <a:t> </a:t>
            </a:r>
            <a:r>
              <a:rPr lang="en-US" dirty="0" err="1" smtClean="0"/>
              <a:t>useva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48" name="Google Shape;148;g29988087791_0_0"/>
          <p:cNvSpPr txBox="1">
            <a:spLocks noGrp="1"/>
          </p:cNvSpPr>
          <p:nvPr>
            <p:ph type="title"/>
          </p:nvPr>
        </p:nvSpPr>
        <p:spPr>
          <a:xfrm>
            <a:off x="1899550" y="17834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sr-Latn-RS" dirty="0" smtClean="0"/>
              <a:t>adavine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988087791_0_6"/>
          <p:cNvSpPr txBox="1">
            <a:spLocks noGrp="1"/>
          </p:cNvSpPr>
          <p:nvPr>
            <p:ph type="title"/>
          </p:nvPr>
        </p:nvSpPr>
        <p:spPr>
          <a:xfrm>
            <a:off x="4218200" y="1380300"/>
            <a:ext cx="60144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Suše</a:t>
            </a:r>
            <a:endParaRPr dirty="0"/>
          </a:p>
        </p:txBody>
      </p:sp>
      <p:sp>
        <p:nvSpPr>
          <p:cNvPr id="155" name="Google Shape;155;g29988087791_0_6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5520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vi-VN" sz="2400" dirty="0" smtClean="0"/>
              <a:t>S druge strane, tokom perioda koji nisu pogođeni ovim nasilnim padavinama, treba računati na sušu i oskudicu vode</a:t>
            </a:r>
            <a:r>
              <a:rPr lang="vi-VN" sz="2400" dirty="0" smtClean="0"/>
              <a:t>.</a:t>
            </a:r>
            <a:endParaRPr lang="sr-Latn-RS" sz="2400" dirty="0" smtClean="0"/>
          </a:p>
          <a:p>
            <a:pPr marL="0" lvl="0" indent="0">
              <a:buNone/>
            </a:pPr>
            <a:r>
              <a:rPr lang="en-US" sz="2400" dirty="0" smtClean="0"/>
              <a:t>To </a:t>
            </a:r>
            <a:r>
              <a:rPr lang="en-US" sz="2400" dirty="0" err="1" smtClean="0"/>
              <a:t>dovodi</a:t>
            </a:r>
            <a:r>
              <a:rPr lang="en-US" sz="2400" dirty="0" smtClean="0"/>
              <a:t> do </a:t>
            </a:r>
            <a:r>
              <a:rPr lang="en-US" sz="2400" dirty="0" err="1" smtClean="0"/>
              <a:t>povećanih</a:t>
            </a:r>
            <a:r>
              <a:rPr lang="en-US" sz="2400" dirty="0" smtClean="0"/>
              <a:t> </a:t>
            </a:r>
            <a:r>
              <a:rPr lang="en-US" sz="2400" dirty="0" err="1" smtClean="0"/>
              <a:t>troškova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gubitaka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navodnjavanje</a:t>
            </a:r>
            <a:r>
              <a:rPr lang="en-US" sz="2400" dirty="0" smtClean="0"/>
              <a:t> </a:t>
            </a:r>
            <a:r>
              <a:rPr lang="en-US" sz="2400" dirty="0" err="1" smtClean="0"/>
              <a:t>useva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do </a:t>
            </a:r>
            <a:r>
              <a:rPr lang="en-US" sz="2400" dirty="0" err="1" smtClean="0"/>
              <a:t>otežanog</a:t>
            </a:r>
            <a:r>
              <a:rPr lang="en-US" sz="2400" dirty="0" smtClean="0"/>
              <a:t> </a:t>
            </a:r>
            <a:r>
              <a:rPr lang="en-US" sz="2400" dirty="0" err="1" smtClean="0"/>
              <a:t>uzgoja</a:t>
            </a:r>
            <a:r>
              <a:rPr lang="en-US" sz="2400" dirty="0" smtClean="0"/>
              <a:t> </a:t>
            </a:r>
            <a:r>
              <a:rPr lang="en-US" sz="2400" dirty="0" err="1" smtClean="0"/>
              <a:t>biljaka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osetljivije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suvo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toplo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, </a:t>
            </a:r>
            <a:r>
              <a:rPr lang="en-US" sz="2400" dirty="0" err="1" smtClean="0"/>
              <a:t>koje</a:t>
            </a:r>
            <a:r>
              <a:rPr lang="en-US" sz="2400" dirty="0" smtClean="0"/>
              <a:t> je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uzgajati</a:t>
            </a:r>
            <a:r>
              <a:rPr lang="en-US" sz="2400" dirty="0" smtClean="0"/>
              <a:t> u </a:t>
            </a:r>
            <a:r>
              <a:rPr lang="en-US" sz="2400" dirty="0" err="1" smtClean="0"/>
              <a:t>plastenicima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optimalnim</a:t>
            </a:r>
            <a:r>
              <a:rPr lang="en-US" sz="2400" dirty="0" smtClean="0"/>
              <a:t> </a:t>
            </a:r>
            <a:r>
              <a:rPr lang="en-US" sz="2400" dirty="0" err="1" smtClean="0"/>
              <a:t>uslovima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0" lvl="0" indent="0">
              <a:buNone/>
            </a:pPr>
            <a:r>
              <a:rPr lang="vi-VN" sz="2400" dirty="0" smtClean="0"/>
              <a:t>Takođe, stoka je često opasno iscrpljena, što negativno utiče na njihovo zdravlje i dobrostanje.</a:t>
            </a:r>
            <a:endParaRPr sz="2400" dirty="0"/>
          </a:p>
        </p:txBody>
      </p:sp>
      <p:pic>
        <p:nvPicPr>
          <p:cNvPr id="156" name="Google Shape;156;g2998808779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200" y="2250524"/>
            <a:ext cx="5244125" cy="39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9988087791_0_6"/>
          <p:cNvSpPr txBox="1"/>
          <p:nvPr/>
        </p:nvSpPr>
        <p:spPr>
          <a:xfrm>
            <a:off x="8217213" y="5973050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©</a:t>
            </a:r>
            <a:r>
              <a:rPr lang="en-US" sz="1000"/>
              <a:t>altc.alt.ac.uk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988087791_0_12"/>
          <p:cNvSpPr txBox="1">
            <a:spLocks noGrp="1"/>
          </p:cNvSpPr>
          <p:nvPr>
            <p:ph type="title"/>
          </p:nvPr>
        </p:nvSpPr>
        <p:spPr>
          <a:xfrm>
            <a:off x="933450" y="1870155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Više temperature</a:t>
            </a:r>
            <a:endParaRPr dirty="0"/>
          </a:p>
        </p:txBody>
      </p:sp>
      <p:sp>
        <p:nvSpPr>
          <p:cNvPr id="164" name="Google Shape;164;g29988087791_0_12"/>
          <p:cNvSpPr txBox="1">
            <a:spLocks noGrp="1"/>
          </p:cNvSpPr>
          <p:nvPr>
            <p:ph type="body" idx="1"/>
          </p:nvPr>
        </p:nvSpPr>
        <p:spPr>
          <a:xfrm>
            <a:off x="838200" y="2622470"/>
            <a:ext cx="10515600" cy="31687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Globalno</a:t>
            </a:r>
            <a:r>
              <a:rPr lang="en-US" dirty="0" smtClean="0"/>
              <a:t> </a:t>
            </a:r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širom</a:t>
            </a:r>
            <a:r>
              <a:rPr lang="en-US" dirty="0" smtClean="0"/>
              <a:t> </a:t>
            </a:r>
            <a:r>
              <a:rPr lang="en-US" dirty="0" err="1" smtClean="0"/>
              <a:t>sveta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 smtClean="0"/>
              <a:t>sezone</a:t>
            </a:r>
            <a:r>
              <a:rPr lang="en-US" dirty="0" smtClean="0"/>
              <a:t> </a:t>
            </a:r>
            <a:r>
              <a:rPr lang="en-US" dirty="0" err="1" smtClean="0"/>
              <a:t>rasta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u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dovesti</a:t>
            </a:r>
            <a:r>
              <a:rPr lang="en-US" dirty="0" smtClean="0"/>
              <a:t> do </a:t>
            </a:r>
            <a:r>
              <a:rPr lang="en-US" dirty="0" err="1" smtClean="0"/>
              <a:t>većih</a:t>
            </a:r>
            <a:r>
              <a:rPr lang="en-US" dirty="0" smtClean="0"/>
              <a:t> </a:t>
            </a:r>
            <a:r>
              <a:rPr lang="en-US" dirty="0" err="1" smtClean="0"/>
              <a:t>prinosa</a:t>
            </a:r>
            <a:r>
              <a:rPr lang="en-US" dirty="0" smtClean="0"/>
              <a:t> </a:t>
            </a:r>
            <a:r>
              <a:rPr lang="en-US" dirty="0" err="1" smtClean="0"/>
              <a:t>useva</a:t>
            </a:r>
            <a:r>
              <a:rPr lang="en-US" dirty="0" smtClean="0"/>
              <a:t>.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smtClean="0"/>
              <a:t>S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, to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većem</a:t>
            </a:r>
            <a:r>
              <a:rPr lang="en-US" dirty="0" smtClean="0"/>
              <a:t> </a:t>
            </a:r>
            <a:r>
              <a:rPr lang="en-US" dirty="0" err="1" smtClean="0"/>
              <a:t>broju</a:t>
            </a:r>
            <a:r>
              <a:rPr lang="en-US" dirty="0" smtClean="0"/>
              <a:t> </a:t>
            </a:r>
            <a:r>
              <a:rPr lang="en-US" dirty="0" err="1" smtClean="0"/>
              <a:t>štetočina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prežive</a:t>
            </a:r>
            <a:r>
              <a:rPr lang="en-US" dirty="0" smtClean="0"/>
              <a:t> </a:t>
            </a:r>
            <a:r>
              <a:rPr lang="en-US" dirty="0" err="1" smtClean="0"/>
              <a:t>hladnije</a:t>
            </a:r>
            <a:r>
              <a:rPr lang="en-US" dirty="0" smtClean="0"/>
              <a:t> </a:t>
            </a:r>
            <a:r>
              <a:rPr lang="en-US" dirty="0" err="1" smtClean="0"/>
              <a:t>sezone</a:t>
            </a:r>
            <a:r>
              <a:rPr lang="en-US" dirty="0" smtClean="0"/>
              <a:t>, </a:t>
            </a:r>
            <a:r>
              <a:rPr lang="en-US" dirty="0" err="1" smtClean="0"/>
              <a:t>povećavajući</a:t>
            </a:r>
            <a:r>
              <a:rPr lang="en-US" dirty="0" smtClean="0"/>
              <a:t> </a:t>
            </a:r>
            <a:r>
              <a:rPr lang="en-US" dirty="0" err="1" smtClean="0"/>
              <a:t>njihov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duboko</a:t>
            </a:r>
            <a:r>
              <a:rPr lang="en-US" dirty="0" smtClean="0"/>
              <a:t> </a:t>
            </a:r>
            <a:r>
              <a:rPr lang="en-US" dirty="0" err="1" smtClean="0"/>
              <a:t>utičući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kultivacije</a:t>
            </a:r>
            <a:r>
              <a:rPr lang="en-US" dirty="0" smtClean="0"/>
              <a:t>.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značajnije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biološke</a:t>
            </a:r>
            <a:r>
              <a:rPr lang="en-US" dirty="0" smtClean="0"/>
              <a:t> </a:t>
            </a:r>
            <a:r>
              <a:rPr lang="en-US" dirty="0" err="1" smtClean="0"/>
              <a:t>kulture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genetski</a:t>
            </a:r>
            <a:r>
              <a:rPr lang="en-US" dirty="0" smtClean="0"/>
              <a:t> </a:t>
            </a:r>
            <a:r>
              <a:rPr lang="en-US" dirty="0" err="1" smtClean="0"/>
              <a:t>modifikovane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otporne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štetočine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ce3bb48d4_3_205"/>
          <p:cNvSpPr txBox="1"/>
          <p:nvPr/>
        </p:nvSpPr>
        <p:spPr>
          <a:xfrm>
            <a:off x="7724220" y="1822526"/>
            <a:ext cx="251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Temperatur</a:t>
            </a:r>
            <a:r>
              <a:rPr lang="sr-Latn-RS" sz="2400" dirty="0" smtClean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2018</a:t>
            </a:r>
            <a:endParaRPr dirty="0"/>
          </a:p>
        </p:txBody>
      </p:sp>
      <p:pic>
        <p:nvPicPr>
          <p:cNvPr id="171" name="Google Shape;171;g29ce3bb48d4_3_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07" y="2394061"/>
            <a:ext cx="5691880" cy="328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9ce3bb48d4_3_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0514" y="2394061"/>
            <a:ext cx="5708669" cy="328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9ce3bb48d4_3_205"/>
          <p:cNvSpPr txBox="1"/>
          <p:nvPr/>
        </p:nvSpPr>
        <p:spPr>
          <a:xfrm>
            <a:off x="1985637" y="1822500"/>
            <a:ext cx="29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Temperatu</a:t>
            </a:r>
            <a:r>
              <a:rPr lang="sr-Latn-RS" sz="2400" dirty="0" smtClean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ra</a:t>
            </a:r>
            <a:r>
              <a:rPr lang="en-US" sz="2400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1884</a:t>
            </a:r>
            <a:endParaRPr dirty="0"/>
          </a:p>
        </p:txBody>
      </p:sp>
      <p:sp>
        <p:nvSpPr>
          <p:cNvPr id="174" name="Google Shape;174;g29ce3bb48d4_3_205"/>
          <p:cNvSpPr txBox="1"/>
          <p:nvPr/>
        </p:nvSpPr>
        <p:spPr>
          <a:xfrm>
            <a:off x="1387925" y="6096000"/>
            <a:ext cx="9742800" cy="6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en-US" sz="1200" dirty="0" err="1" smtClean="0"/>
              <a:t>Posetite</a:t>
            </a:r>
            <a:r>
              <a:rPr lang="en-US" sz="1200" dirty="0" smtClean="0"/>
              <a:t> NASA-u </a:t>
            </a:r>
            <a:r>
              <a:rPr lang="en-US" sz="1200" dirty="0" err="1" smtClean="0"/>
              <a:t>za</a:t>
            </a:r>
            <a:r>
              <a:rPr lang="en-US" sz="1200" dirty="0" smtClean="0"/>
              <a:t> </a:t>
            </a:r>
            <a:r>
              <a:rPr lang="en-US" sz="1200" dirty="0" err="1" smtClean="0"/>
              <a:t>interaktivni</a:t>
            </a:r>
            <a:r>
              <a:rPr lang="en-US" sz="1200" dirty="0" smtClean="0"/>
              <a:t> </a:t>
            </a:r>
            <a:r>
              <a:rPr lang="en-US" sz="1200" dirty="0" err="1" smtClean="0"/>
              <a:t>alat</a:t>
            </a:r>
            <a:r>
              <a:rPr lang="en-US" sz="1200" dirty="0" smtClean="0"/>
              <a:t> o </a:t>
            </a:r>
            <a:r>
              <a:rPr lang="en-US" sz="1200" dirty="0" err="1" smtClean="0"/>
              <a:t>prosečnoj</a:t>
            </a:r>
            <a:r>
              <a:rPr lang="en-US" sz="1200" dirty="0" smtClean="0"/>
              <a:t> </a:t>
            </a:r>
            <a:r>
              <a:rPr lang="en-US" sz="1200" dirty="0" err="1" smtClean="0"/>
              <a:t>promeni</a:t>
            </a:r>
            <a:r>
              <a:rPr lang="en-US" sz="1200" dirty="0" smtClean="0"/>
              <a:t> </a:t>
            </a:r>
            <a:r>
              <a:rPr lang="en-US" sz="1200" dirty="0" err="1" smtClean="0"/>
              <a:t>površinske</a:t>
            </a:r>
            <a:r>
              <a:rPr lang="en-US" sz="1200" dirty="0" smtClean="0"/>
              <a:t> temperature! </a:t>
            </a:r>
            <a:r>
              <a:rPr lang="en-US" sz="1300" u="sng" dirty="0" smtClean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</a:t>
            </a:r>
            <a:r>
              <a:rPr lang="en-US" sz="13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://climate.nasa.gov/key_indicators#globalTemp</a:t>
            </a:r>
            <a:endParaRPr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buClr>
                <a:schemeClr val="dk1"/>
              </a:buClr>
              <a:buSzPts val="1200"/>
            </a:pPr>
            <a:r>
              <a:rPr lang="pl-PL" sz="1200" dirty="0" smtClean="0"/>
              <a:t>Zemlja se zagrejala za oko 1°C od 1880. godine.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9ce3bb48d4_3_205"/>
          <p:cNvSpPr txBox="1"/>
          <p:nvPr/>
        </p:nvSpPr>
        <p:spPr>
          <a:xfrm>
            <a:off x="4617600" y="5783975"/>
            <a:ext cx="2956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rgbClr val="808080"/>
                </a:solidFill>
                <a:latin typeface="Overlock"/>
                <a:ea typeface="Overlock"/>
                <a:cs typeface="Overlock"/>
                <a:sym typeface="Overlock"/>
              </a:rPr>
              <a:t>Credit: NASA Scientific Visualization Studio</a:t>
            </a:r>
            <a:endParaRPr sz="11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ce3bb48d4_3_304"/>
          <p:cNvSpPr txBox="1">
            <a:spLocks noGrp="1"/>
          </p:cNvSpPr>
          <p:nvPr>
            <p:ph type="title"/>
          </p:nvPr>
        </p:nvSpPr>
        <p:spPr>
          <a:xfrm>
            <a:off x="4151000" y="1435000"/>
            <a:ext cx="66258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Overlock"/>
              <a:buNone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WHAT’S THE DIFFERENCE?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1" name="Google Shape;181;g29ce3bb48d4_3_304"/>
          <p:cNvSpPr txBox="1">
            <a:spLocks noGrp="1"/>
          </p:cNvSpPr>
          <p:nvPr>
            <p:ph type="body" idx="1"/>
          </p:nvPr>
        </p:nvSpPr>
        <p:spPr>
          <a:xfrm>
            <a:off x="1041178" y="2404142"/>
            <a:ext cx="64680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GLOBAL WARMING </a:t>
            </a:r>
            <a:r>
              <a:rPr lang="en-US" sz="2200">
                <a:latin typeface="Overlock"/>
                <a:ea typeface="Overlock"/>
                <a:cs typeface="Overlock"/>
                <a:sym typeface="Overlock"/>
              </a:rPr>
              <a:t>is the increase of the Earth’s average surface temperature due to a build-up of greenhouse gases in the atmosphere.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CLIMATE CHANGE</a:t>
            </a:r>
            <a:r>
              <a:rPr lang="en-US" sz="2200">
                <a:latin typeface="Overlock"/>
                <a:ea typeface="Overlock"/>
                <a:cs typeface="Overlock"/>
                <a:sym typeface="Overlock"/>
              </a:rPr>
              <a:t> is the long-term changes in climate, including average temperature and precipitation. It recognizes that, although the average surface temperature may increase, the regional or local temperature may decrease or remain constant.</a:t>
            </a:r>
            <a:endParaRPr/>
          </a:p>
        </p:txBody>
      </p:sp>
      <p:sp>
        <p:nvSpPr>
          <p:cNvPr id="182" name="Google Shape;182;g29ce3bb48d4_3_304"/>
          <p:cNvSpPr txBox="1">
            <a:spLocks noGrp="1"/>
          </p:cNvSpPr>
          <p:nvPr>
            <p:ph type="dt" idx="10"/>
          </p:nvPr>
        </p:nvSpPr>
        <p:spPr>
          <a:xfrm>
            <a:off x="10341428" y="6356350"/>
            <a:ext cx="101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3" name="Google Shape;183;g29ce3bb48d4_3_304" descr="Thermome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8995" y="2979950"/>
            <a:ext cx="1607800" cy="1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ce3bb48d4_3_597"/>
          <p:cNvSpPr txBox="1">
            <a:spLocks noGrp="1"/>
          </p:cNvSpPr>
          <p:nvPr>
            <p:ph type="body" idx="1"/>
          </p:nvPr>
        </p:nvSpPr>
        <p:spPr>
          <a:xfrm>
            <a:off x="7062221" y="1441426"/>
            <a:ext cx="4680600" cy="4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09550">
              <a:lnSpc>
                <a:spcPct val="110000"/>
              </a:lnSpc>
              <a:spcBef>
                <a:spcPts val="0"/>
              </a:spcBef>
              <a:buSzPct val="71428"/>
            </a:pPr>
            <a:r>
              <a:rPr lang="en-US" dirty="0" err="1" smtClean="0">
                <a:latin typeface="Overlock" charset="0"/>
              </a:rPr>
              <a:t>Meri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koliko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brzo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konzumiramo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resurse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generišemo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otpad</a:t>
            </a:r>
            <a:r>
              <a:rPr lang="en-US" dirty="0" smtClean="0">
                <a:latin typeface="Overlock" charset="0"/>
              </a:rPr>
              <a:t>.</a:t>
            </a:r>
            <a:endParaRPr dirty="0">
              <a:latin typeface="Overlock" charset="0"/>
            </a:endParaRPr>
          </a:p>
          <a:p>
            <a:pPr marL="228600" lvl="0" indent="-209550">
              <a:lnSpc>
                <a:spcPct val="110000"/>
              </a:lnSpc>
              <a:spcBef>
                <a:spcPts val="700"/>
              </a:spcBef>
              <a:buSzPct val="71428"/>
            </a:pPr>
            <a:r>
              <a:rPr lang="en-US" dirty="0" err="1" smtClean="0">
                <a:latin typeface="Overlock" charset="0"/>
              </a:rPr>
              <a:t>Zemlja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ima</a:t>
            </a:r>
            <a:r>
              <a:rPr lang="en-US" dirty="0" smtClean="0">
                <a:latin typeface="Overlock" charset="0"/>
              </a:rPr>
              <a:t> 12 </a:t>
            </a:r>
            <a:r>
              <a:rPr lang="en-US" dirty="0" err="1" smtClean="0">
                <a:latin typeface="Overlock" charset="0"/>
              </a:rPr>
              <a:t>milijardi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hektara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biološki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produktivnih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zemljišta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voda</a:t>
            </a:r>
            <a:r>
              <a:rPr lang="en-US" dirty="0" smtClean="0">
                <a:latin typeface="Overlock" charset="0"/>
              </a:rPr>
              <a:t>.</a:t>
            </a:r>
            <a:endParaRPr lang="sr-Latn-RS" dirty="0" smtClean="0">
              <a:latin typeface="Overlock" charset="0"/>
            </a:endParaRPr>
          </a:p>
          <a:p>
            <a:pPr marL="228600" lvl="0" indent="-209550">
              <a:lnSpc>
                <a:spcPct val="110000"/>
              </a:lnSpc>
              <a:spcBef>
                <a:spcPts val="700"/>
              </a:spcBef>
              <a:buSzPct val="71428"/>
            </a:pPr>
            <a:r>
              <a:rPr lang="en-US" dirty="0" err="1" smtClean="0">
                <a:latin typeface="Overlock" charset="0"/>
              </a:rPr>
              <a:t>Deljenjem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sa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brojem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ljudi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koji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su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živi</a:t>
            </a:r>
            <a:r>
              <a:rPr lang="en-US" dirty="0" smtClean="0">
                <a:latin typeface="Overlock" charset="0"/>
              </a:rPr>
              <a:t> (7 </a:t>
            </a:r>
            <a:r>
              <a:rPr lang="en-US" dirty="0" err="1" smtClean="0">
                <a:latin typeface="Overlock" charset="0"/>
              </a:rPr>
              <a:t>milijardi</a:t>
            </a:r>
            <a:r>
              <a:rPr lang="en-US" dirty="0" smtClean="0">
                <a:latin typeface="Overlock" charset="0"/>
              </a:rPr>
              <a:t>) </a:t>
            </a:r>
            <a:r>
              <a:rPr lang="en-US" dirty="0" err="1" smtClean="0">
                <a:latin typeface="Overlock" charset="0"/>
              </a:rPr>
              <a:t>dobijamo</a:t>
            </a:r>
            <a:r>
              <a:rPr lang="en-US" dirty="0" smtClean="0">
                <a:latin typeface="Overlock" charset="0"/>
              </a:rPr>
              <a:t> 1,72 </a:t>
            </a:r>
            <a:r>
              <a:rPr lang="en-US" dirty="0" err="1" smtClean="0">
                <a:latin typeface="Overlock" charset="0"/>
              </a:rPr>
              <a:t>globalna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hektara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po</a:t>
            </a:r>
            <a:r>
              <a:rPr lang="en-US" dirty="0" smtClean="0">
                <a:latin typeface="Overlock" charset="0"/>
              </a:rPr>
              <a:t> </a:t>
            </a:r>
            <a:r>
              <a:rPr lang="en-US" dirty="0" err="1" smtClean="0">
                <a:latin typeface="Overlock" charset="0"/>
              </a:rPr>
              <a:t>osobi</a:t>
            </a:r>
            <a:r>
              <a:rPr lang="en-US" dirty="0" smtClean="0">
                <a:latin typeface="Overlock" charset="0"/>
              </a:rPr>
              <a:t>.</a:t>
            </a:r>
            <a:endParaRPr lang="sr-Latn-RS" dirty="0" smtClean="0">
              <a:latin typeface="Overlock" charset="0"/>
            </a:endParaRPr>
          </a:p>
          <a:p>
            <a:pPr marL="228600" lvl="0" indent="-209550">
              <a:lnSpc>
                <a:spcPct val="110000"/>
              </a:lnSpc>
              <a:spcBef>
                <a:spcPts val="700"/>
              </a:spcBef>
              <a:buSzPct val="71428"/>
            </a:pPr>
            <a:r>
              <a:rPr lang="pl-PL" dirty="0" smtClean="0">
                <a:latin typeface="Overlock" charset="0"/>
              </a:rPr>
              <a:t>Ako svako ima ekološki otisak od 1,72 globalna hektara, sigurni smo!</a:t>
            </a:r>
            <a:endParaRPr dirty="0">
              <a:latin typeface="Overlock" charset="0"/>
            </a:endParaRPr>
          </a:p>
        </p:txBody>
      </p:sp>
      <p:sp>
        <p:nvSpPr>
          <p:cNvPr id="191" name="Google Shape;191;g29ce3bb48d4_3_597"/>
          <p:cNvSpPr txBox="1"/>
          <p:nvPr/>
        </p:nvSpPr>
        <p:spPr>
          <a:xfrm>
            <a:off x="1014081" y="1777920"/>
            <a:ext cx="5490000" cy="4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Impact"/>
              <a:buNone/>
            </a:pPr>
            <a:r>
              <a:rPr lang="en-US" sz="7000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sr-Latn-RS" sz="7000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KOLOŠKI OTISAK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ce3bb48d4_3_101"/>
          <p:cNvSpPr txBox="1"/>
          <p:nvPr/>
        </p:nvSpPr>
        <p:spPr>
          <a:xfrm>
            <a:off x="996564" y="1770933"/>
            <a:ext cx="3384300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10000"/>
              </a:lnSpc>
            </a:pP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Jedan</a:t>
            </a:r>
            <a:r>
              <a:rPr lang="en-US" sz="3600" b="1" dirty="0" smtClean="0">
                <a:solidFill>
                  <a:srgbClr val="427B83"/>
                </a:solidFill>
                <a:latin typeface="Gill Sans" charset="0"/>
              </a:rPr>
              <a:t> </a:t>
            </a: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od</a:t>
            </a:r>
            <a:r>
              <a:rPr lang="en-US" sz="3600" b="1" dirty="0" smtClean="0">
                <a:solidFill>
                  <a:srgbClr val="427B83"/>
                </a:solidFill>
                <a:latin typeface="Gill Sans" charset="0"/>
              </a:rPr>
              <a:t> </a:t>
            </a: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najvećih</a:t>
            </a:r>
            <a:r>
              <a:rPr lang="en-US" sz="3600" b="1" dirty="0" smtClean="0">
                <a:solidFill>
                  <a:srgbClr val="427B83"/>
                </a:solidFill>
                <a:latin typeface="Gill Sans" charset="0"/>
              </a:rPr>
              <a:t> </a:t>
            </a: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otisaka</a:t>
            </a:r>
            <a:r>
              <a:rPr lang="en-US" sz="3600" b="1" dirty="0" smtClean="0">
                <a:solidFill>
                  <a:srgbClr val="427B83"/>
                </a:solidFill>
                <a:latin typeface="Gill Sans" charset="0"/>
              </a:rPr>
              <a:t> je </a:t>
            </a: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ugljenični</a:t>
            </a:r>
            <a:r>
              <a:rPr lang="en-US" sz="3600" b="1" dirty="0" smtClean="0">
                <a:solidFill>
                  <a:srgbClr val="427B83"/>
                </a:solidFill>
                <a:latin typeface="Gill Sans" charset="0"/>
              </a:rPr>
              <a:t> </a:t>
            </a:r>
            <a:r>
              <a:rPr lang="en-US" sz="3600" b="1" dirty="0" err="1" smtClean="0">
                <a:solidFill>
                  <a:srgbClr val="427B83"/>
                </a:solidFill>
                <a:latin typeface="Gill Sans" charset="0"/>
              </a:rPr>
              <a:t>otisak</a:t>
            </a:r>
            <a:endParaRPr b="1" dirty="0">
              <a:solidFill>
                <a:srgbClr val="427B83"/>
              </a:solidFill>
              <a:latin typeface="Gill Sans" charset="0"/>
            </a:endParaRPr>
          </a:p>
        </p:txBody>
      </p:sp>
      <p:pic>
        <p:nvPicPr>
          <p:cNvPr id="197" name="Google Shape;197;g29ce3bb48d4_3_101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73" t="18592" r="56293" b="37978"/>
          <a:stretch/>
        </p:blipFill>
        <p:spPr>
          <a:xfrm>
            <a:off x="5279472" y="1172546"/>
            <a:ext cx="5995467" cy="4539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g29ce3bb48d4_3_101"/>
          <p:cNvCxnSpPr/>
          <p:nvPr/>
        </p:nvCxnSpPr>
        <p:spPr>
          <a:xfrm rot="10800000" flipH="1">
            <a:off x="3130549" y="4050777"/>
            <a:ext cx="2299500" cy="1196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9" name="Google Shape;199;g29ce3bb48d4_3_101"/>
          <p:cNvSpPr txBox="1"/>
          <p:nvPr/>
        </p:nvSpPr>
        <p:spPr>
          <a:xfrm>
            <a:off x="838200" y="5648464"/>
            <a:ext cx="4539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 smtClean="0">
                <a:latin typeface="Overlock" charset="0"/>
              </a:rPr>
              <a:t>DA, to je </a:t>
            </a:r>
            <a:r>
              <a:rPr lang="en-US" sz="2000" dirty="0" err="1" smtClean="0">
                <a:latin typeface="Overlock" charset="0"/>
              </a:rPr>
              <a:t>povezano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sa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našim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emisijama</a:t>
            </a:r>
            <a:r>
              <a:rPr lang="en-US" sz="2000" dirty="0" smtClean="0">
                <a:latin typeface="Overlock" charset="0"/>
              </a:rPr>
              <a:t> CO2 </a:t>
            </a:r>
            <a:r>
              <a:rPr lang="en-US" sz="2000" dirty="0" err="1" smtClean="0">
                <a:latin typeface="Overlock" charset="0"/>
              </a:rPr>
              <a:t>i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kao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takvo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sa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klimatskim</a:t>
            </a:r>
            <a:r>
              <a:rPr lang="en-US" sz="2000" dirty="0" smtClean="0">
                <a:latin typeface="Overlock" charset="0"/>
              </a:rPr>
              <a:t> </a:t>
            </a:r>
            <a:r>
              <a:rPr lang="en-US" sz="2000" dirty="0" err="1" smtClean="0">
                <a:latin typeface="Overlock" charset="0"/>
              </a:rPr>
              <a:t>promenama</a:t>
            </a:r>
            <a:r>
              <a:rPr lang="en-US" sz="2000" dirty="0" smtClean="0">
                <a:latin typeface="Overlock" charset="0"/>
              </a:rPr>
              <a:t>.</a:t>
            </a:r>
            <a:endParaRPr dirty="0">
              <a:latin typeface="Overlock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9ce3bb48d4_3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0" y="1416250"/>
            <a:ext cx="5758699" cy="507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a3e6ea50a_0_7"/>
          <p:cNvSpPr txBox="1">
            <a:spLocks noGrp="1"/>
          </p:cNvSpPr>
          <p:nvPr>
            <p:ph type="body" idx="2"/>
          </p:nvPr>
        </p:nvSpPr>
        <p:spPr>
          <a:xfrm>
            <a:off x="1117275" y="2892625"/>
            <a:ext cx="3216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r>
              <a:rPr lang="sr-Latn-RS" dirty="0" smtClean="0"/>
              <a:t>SADRŽAJ</a:t>
            </a:r>
            <a:endParaRPr dirty="0"/>
          </a:p>
        </p:txBody>
      </p:sp>
      <p:sp>
        <p:nvSpPr>
          <p:cNvPr id="52" name="Google Shape;52;g29a3e6ea50a_0_7"/>
          <p:cNvSpPr txBox="1"/>
          <p:nvPr/>
        </p:nvSpPr>
        <p:spPr>
          <a:xfrm>
            <a:off x="4868650" y="2157476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6096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sr-Latn-R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ovom modulu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Google Shape;53;g29a3e6ea50a_0_7"/>
          <p:cNvSpPr txBox="1"/>
          <p:nvPr/>
        </p:nvSpPr>
        <p:spPr>
          <a:xfrm>
            <a:off x="4868650" y="2712364"/>
            <a:ext cx="4884949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596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</a:t>
            </a:r>
            <a:r>
              <a:rPr lang="sr-Latn-R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Šta su klimateske promene (KP)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Google Shape;54;g29a3e6ea50a_0_7"/>
          <p:cNvSpPr txBox="1"/>
          <p:nvPr/>
        </p:nvSpPr>
        <p:spPr>
          <a:xfrm>
            <a:off x="4868650" y="5234600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g29a3e6ea50a_0_7"/>
          <p:cNvSpPr txBox="1"/>
          <p:nvPr/>
        </p:nvSpPr>
        <p:spPr>
          <a:xfrm>
            <a:off x="5478245" y="5330423"/>
            <a:ext cx="40659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7. </a:t>
            </a:r>
            <a:r>
              <a:rPr lang="sr-Latn-R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Vežba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 b="0" i="1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g29a3e6ea50a_0_7"/>
          <p:cNvSpPr txBox="1"/>
          <p:nvPr/>
        </p:nvSpPr>
        <p:spPr>
          <a:xfrm>
            <a:off x="5478249" y="4795917"/>
            <a:ext cx="3657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3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6. </a:t>
            </a:r>
            <a:r>
              <a:rPr lang="en-US" sz="2000" dirty="0" err="1" smtClean="0">
                <a:latin typeface="Lato" charset="0"/>
              </a:rPr>
              <a:t>Rešenja</a:t>
            </a:r>
            <a:r>
              <a:rPr lang="en-US" sz="2000" dirty="0" smtClean="0">
                <a:latin typeface="Lato" charset="0"/>
              </a:rPr>
              <a:t> </a:t>
            </a:r>
            <a:r>
              <a:rPr lang="en-US" sz="2000" dirty="0" err="1" smtClean="0">
                <a:latin typeface="Lato" charset="0"/>
              </a:rPr>
              <a:t>i</a:t>
            </a:r>
            <a:r>
              <a:rPr lang="en-US" sz="2000" dirty="0" smtClean="0">
                <a:latin typeface="Lato" charset="0"/>
              </a:rPr>
              <a:t> </a:t>
            </a:r>
            <a:r>
              <a:rPr lang="en-US" sz="2000" dirty="0" err="1" smtClean="0">
                <a:latin typeface="Lato" charset="0"/>
              </a:rPr>
              <a:t>adaptacija</a:t>
            </a:r>
            <a:endParaRPr sz="2000" b="0" i="0" u="none" strike="noStrike" cap="none" dirty="0">
              <a:solidFill>
                <a:schemeClr val="dk1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sp>
        <p:nvSpPr>
          <p:cNvPr id="57" name="Google Shape;57;g29a3e6ea50a_0_7"/>
          <p:cNvSpPr txBox="1"/>
          <p:nvPr/>
        </p:nvSpPr>
        <p:spPr>
          <a:xfrm>
            <a:off x="4735300" y="3186625"/>
            <a:ext cx="5489100" cy="4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6096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 </a:t>
            </a:r>
            <a:r>
              <a:rPr lang="sr-Latn-R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Poloprivreda i klimatske promene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000" dirty="0"/>
          </a:p>
        </p:txBody>
      </p:sp>
      <p:sp>
        <p:nvSpPr>
          <p:cNvPr id="58" name="Google Shape;58;g29a3e6ea50a_0_7"/>
          <p:cNvSpPr txBox="1"/>
          <p:nvPr/>
        </p:nvSpPr>
        <p:spPr>
          <a:xfrm>
            <a:off x="4738474" y="3736392"/>
            <a:ext cx="7148726" cy="4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609600" lvl="0">
              <a:lnSpc>
                <a:spcPct val="107000"/>
              </a:lnSpc>
            </a:pP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</a:t>
            </a:r>
            <a:r>
              <a:rPr lang="en-US" sz="2000" dirty="0" smtClean="0"/>
              <a:t>Koji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Lato" charset="0"/>
              </a:rPr>
              <a:t>uticaji</a:t>
            </a:r>
            <a:r>
              <a:rPr lang="en-US" sz="2000" dirty="0" smtClean="0"/>
              <a:t> </a:t>
            </a:r>
            <a:r>
              <a:rPr lang="en-US" sz="2000" dirty="0" err="1" smtClean="0"/>
              <a:t>klimatskih</a:t>
            </a:r>
            <a:r>
              <a:rPr lang="en-US" sz="2000" dirty="0" smtClean="0"/>
              <a:t> </a:t>
            </a:r>
            <a:r>
              <a:rPr lang="en-US" sz="2000" dirty="0" err="1" smtClean="0"/>
              <a:t>promena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poljoprivredu</a:t>
            </a:r>
            <a:r>
              <a:rPr lang="en-US" sz="2000" dirty="0" smtClean="0"/>
              <a:t>?</a:t>
            </a:r>
            <a:endParaRPr sz="2000" dirty="0"/>
          </a:p>
        </p:txBody>
      </p:sp>
      <p:sp>
        <p:nvSpPr>
          <p:cNvPr id="59" name="Google Shape;59;g29a3e6ea50a_0_7"/>
          <p:cNvSpPr txBox="1"/>
          <p:nvPr/>
        </p:nvSpPr>
        <p:spPr>
          <a:xfrm>
            <a:off x="5478250" y="4190113"/>
            <a:ext cx="54891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300"/>
            </a:pPr>
            <a:r>
              <a:rPr lang="en-US" sz="2000" b="0" i="0" u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</a:t>
            </a:r>
            <a:r>
              <a:rPr lang="pl-PL" sz="2000" dirty="0" smtClean="0">
                <a:latin typeface="Lato" charset="0"/>
              </a:rPr>
              <a:t>Ekološki otisak i zašto je važan?</a:t>
            </a:r>
            <a:endParaRPr sz="2000" b="0" i="0" u="none" dirty="0">
              <a:solidFill>
                <a:schemeClr val="dk1"/>
              </a:solidFill>
              <a:latin typeface="Lato" charset="0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29a3e6ea50a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87013" y="3756285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29c3681a3a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037" y="1198157"/>
            <a:ext cx="6323967" cy="565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9c3681a3a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36688" y="5057260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9c3681a3a8_0_0"/>
          <p:cNvSpPr txBox="1"/>
          <p:nvPr/>
        </p:nvSpPr>
        <p:spPr>
          <a:xfrm>
            <a:off x="8" y="2514292"/>
            <a:ext cx="5476800" cy="330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5997"/>
              </a:lnSpc>
              <a:buSzPts val="5600"/>
            </a:pPr>
            <a:r>
              <a:rPr lang="en-US" sz="5600" b="1" dirty="0" err="1" smtClean="0">
                <a:latin typeface="Vesper Libre" charset="0"/>
                <a:cs typeface="Vesper Libre" charset="0"/>
              </a:rPr>
              <a:t>Zašto</a:t>
            </a:r>
            <a:r>
              <a:rPr lang="en-US" sz="5600" b="1" dirty="0" smtClean="0">
                <a:latin typeface="Vesper Libre" charset="0"/>
                <a:cs typeface="Vesper Libre" charset="0"/>
              </a:rPr>
              <a:t> je "</a:t>
            </a:r>
            <a:r>
              <a:rPr lang="en-US" sz="5600" b="1" dirty="0" err="1" smtClean="0">
                <a:latin typeface="Vesper Libre" charset="0"/>
                <a:cs typeface="Vesper Libre" charset="0"/>
              </a:rPr>
              <a:t>foodprint</a:t>
            </a:r>
            <a:r>
              <a:rPr lang="en-US" sz="5600" b="1" dirty="0" smtClean="0">
                <a:latin typeface="Vesper Libre" charset="0"/>
                <a:cs typeface="Vesper Libre" charset="0"/>
              </a:rPr>
              <a:t>" (</a:t>
            </a:r>
            <a:r>
              <a:rPr lang="en-US" sz="5600" b="1" dirty="0" err="1" smtClean="0">
                <a:latin typeface="Vesper Libre" charset="0"/>
                <a:cs typeface="Vesper Libre" charset="0"/>
              </a:rPr>
              <a:t>otisak</a:t>
            </a:r>
            <a:r>
              <a:rPr lang="en-US" sz="5600" b="1" dirty="0" smtClean="0">
                <a:latin typeface="Vesper Libre" charset="0"/>
                <a:cs typeface="Vesper Libre" charset="0"/>
              </a:rPr>
              <a:t> </a:t>
            </a:r>
            <a:r>
              <a:rPr lang="en-US" sz="5600" b="1" dirty="0" err="1" smtClean="0">
                <a:latin typeface="Vesper Libre" charset="0"/>
                <a:cs typeface="Vesper Libre" charset="0"/>
              </a:rPr>
              <a:t>hrane</a:t>
            </a:r>
            <a:r>
              <a:rPr lang="en-US" sz="5600" b="1" dirty="0" smtClean="0">
                <a:latin typeface="Vesper Libre" charset="0"/>
                <a:cs typeface="Vesper Libre" charset="0"/>
              </a:rPr>
              <a:t>) </a:t>
            </a:r>
            <a:r>
              <a:rPr lang="en-US" sz="5600" b="1" dirty="0" err="1" smtClean="0">
                <a:latin typeface="Vesper Libre" charset="0"/>
                <a:cs typeface="Vesper Libre" charset="0"/>
              </a:rPr>
              <a:t>važan</a:t>
            </a:r>
            <a:r>
              <a:rPr lang="en-US" sz="5600" b="1" dirty="0" smtClean="0">
                <a:latin typeface="Vesper Libre" charset="0"/>
                <a:cs typeface="Vesper Libre" charset="0"/>
              </a:rPr>
              <a:t>?</a:t>
            </a:r>
            <a:endParaRPr sz="5600" b="1" i="0" u="none" strike="noStrike" cap="none" dirty="0">
              <a:solidFill>
                <a:schemeClr val="dk1"/>
              </a:solidFill>
              <a:latin typeface="Vesper Libre" charset="0"/>
              <a:cs typeface="Vesper Libre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ce3bb48d4_3_896"/>
          <p:cNvSpPr/>
          <p:nvPr/>
        </p:nvSpPr>
        <p:spPr>
          <a:xfrm>
            <a:off x="838200" y="2060275"/>
            <a:ext cx="50128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sr-Latn-RS" sz="4000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kološko prekoračenje</a:t>
            </a:r>
            <a:endParaRPr dirty="0"/>
          </a:p>
        </p:txBody>
      </p:sp>
      <p:sp>
        <p:nvSpPr>
          <p:cNvPr id="220" name="Google Shape;220;g29ce3bb48d4_3_896"/>
          <p:cNvSpPr/>
          <p:nvPr/>
        </p:nvSpPr>
        <p:spPr>
          <a:xfrm>
            <a:off x="748175" y="3238500"/>
            <a:ext cx="50442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28600">
              <a:lnSpc>
                <a:spcPct val="90000"/>
              </a:lnSpc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Od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1970-ih,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čovečanstvo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se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nalazi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u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ekološkom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prekoračenju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,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sa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godišnjom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potrošnjom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resursa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koja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premašuje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ono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što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Zemlja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može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da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regeneriše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svake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godine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.</a:t>
            </a:r>
            <a:endParaRPr sz="1800" dirty="0">
              <a:solidFill>
                <a:srgbClr val="595959"/>
              </a:solidFill>
              <a:latin typeface="Gill Sans" charset="0"/>
            </a:endParaRPr>
          </a:p>
          <a:p>
            <a:pPr marL="285750" lvl="0" indent="-228600">
              <a:lnSpc>
                <a:spcPct val="90000"/>
              </a:lnSpc>
              <a:spcBef>
                <a:spcPts val="700"/>
              </a:spcBef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Danas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čovečanstvo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koristi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ekvivalent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od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1,7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Zemalja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kako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bi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obezbedilo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resurse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koje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koristimo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apsorbovalo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naš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otpad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.</a:t>
            </a:r>
            <a:endParaRPr lang="sr-Latn-RS" sz="1800" dirty="0" smtClean="0">
              <a:solidFill>
                <a:srgbClr val="595959"/>
              </a:solidFill>
              <a:latin typeface="Gill Sans" charset="0"/>
            </a:endParaRPr>
          </a:p>
          <a:p>
            <a:pPr marL="285750" lvl="0" indent="-228600">
              <a:lnSpc>
                <a:spcPct val="90000"/>
              </a:lnSpc>
              <a:spcBef>
                <a:spcPts val="700"/>
              </a:spcBef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To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znači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da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Zemlji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sada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treba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godinu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šest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meseci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da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regeneriše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ono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što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mi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iskoristimo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za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jednu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  <a:latin typeface="Gill Sans" charset="0"/>
              </a:rPr>
              <a:t>godinu</a:t>
            </a:r>
            <a:r>
              <a:rPr lang="en-US" sz="1800" dirty="0" smtClean="0">
                <a:solidFill>
                  <a:srgbClr val="595959"/>
                </a:solidFill>
                <a:latin typeface="Gill Sans" charset="0"/>
              </a:rPr>
              <a:t>.</a:t>
            </a:r>
            <a:endParaRPr dirty="0">
              <a:solidFill>
                <a:srgbClr val="595959"/>
              </a:solidFill>
              <a:latin typeface="Gill Sans" charset="0"/>
            </a:endParaRPr>
          </a:p>
        </p:txBody>
      </p:sp>
      <p:pic>
        <p:nvPicPr>
          <p:cNvPr id="221" name="Google Shape;221;g29ce3bb48d4_3_896" descr="/var/folders/qs/7r_09y0s6kz4vkmfcttrc5440000gn/T/com.microsoft.Powerpoint/WebArchiveCopyPasteTempFiles/planets-1.png"/>
          <p:cNvPicPr preferRelativeResize="0"/>
          <p:nvPr/>
        </p:nvPicPr>
        <p:blipFill rotWithShape="1">
          <a:blip r:embed="rId3">
            <a:alphaModFix/>
          </a:blip>
          <a:srcRect l="14635" r="14628"/>
          <a:stretch/>
        </p:blipFill>
        <p:spPr>
          <a:xfrm>
            <a:off x="6196547" y="1127407"/>
            <a:ext cx="5995465" cy="559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988087791_0_18"/>
          <p:cNvSpPr txBox="1">
            <a:spLocks noGrp="1"/>
          </p:cNvSpPr>
          <p:nvPr>
            <p:ph type="title"/>
          </p:nvPr>
        </p:nvSpPr>
        <p:spPr>
          <a:xfrm>
            <a:off x="3491600" y="1475550"/>
            <a:ext cx="61422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Rešenja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228" name="Google Shape;228;g29988087791_0_18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err="1" smtClean="0">
                <a:solidFill>
                  <a:srgbClr val="427B83"/>
                </a:solidFill>
              </a:rPr>
              <a:t>Postoje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dva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tipa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pristupa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koja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moraju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biti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primenjena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zajedno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kako</a:t>
            </a:r>
            <a:r>
              <a:rPr lang="en-US" b="1" dirty="0" smtClean="0">
                <a:solidFill>
                  <a:srgbClr val="427B83"/>
                </a:solidFill>
              </a:rPr>
              <a:t> bi se </a:t>
            </a:r>
            <a:r>
              <a:rPr lang="en-US" b="1" dirty="0" err="1" smtClean="0">
                <a:solidFill>
                  <a:srgbClr val="427B83"/>
                </a:solidFill>
              </a:rPr>
              <a:t>maksimalizovali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rezultati</a:t>
            </a:r>
            <a:r>
              <a:rPr lang="en-US" b="1" dirty="0" smtClean="0">
                <a:solidFill>
                  <a:srgbClr val="427B83"/>
                </a:solidFill>
              </a:rPr>
              <a:t>: </a:t>
            </a:r>
            <a:endParaRPr lang="sr-Latn-RS" b="1" dirty="0" smtClean="0">
              <a:solidFill>
                <a:srgbClr val="427B83"/>
              </a:solidFill>
            </a:endParaRPr>
          </a:p>
          <a:p>
            <a:pPr marL="0" lvl="0" indent="0">
              <a:buFontTx/>
              <a:buChar char="-"/>
            </a:pPr>
            <a:r>
              <a:rPr lang="sr-Latn-RS" b="1" dirty="0" smtClean="0">
                <a:solidFill>
                  <a:srgbClr val="427B83"/>
                </a:solidFill>
              </a:rPr>
              <a:t> </a:t>
            </a:r>
            <a:r>
              <a:rPr lang="en-US" b="1" dirty="0" smtClean="0">
                <a:solidFill>
                  <a:srgbClr val="427B83"/>
                </a:solidFill>
              </a:rPr>
              <a:t>Mere </a:t>
            </a:r>
            <a:r>
              <a:rPr lang="en-US" b="1" dirty="0" err="1" smtClean="0">
                <a:solidFill>
                  <a:srgbClr val="427B83"/>
                </a:solidFill>
              </a:rPr>
              <a:t>adaptacije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na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različite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uslove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životne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sredine</a:t>
            </a:r>
            <a:r>
              <a:rPr lang="en-US" b="1" dirty="0" smtClean="0">
                <a:solidFill>
                  <a:srgbClr val="427B83"/>
                </a:solidFill>
              </a:rPr>
              <a:t>; </a:t>
            </a:r>
            <a:endParaRPr lang="sr-Latn-RS" b="1" dirty="0" smtClean="0">
              <a:solidFill>
                <a:srgbClr val="427B83"/>
              </a:solidFill>
            </a:endParaRPr>
          </a:p>
          <a:p>
            <a:pPr marL="0" lvl="0" indent="0">
              <a:buFontTx/>
              <a:buChar char="-"/>
            </a:pPr>
            <a:r>
              <a:rPr lang="sr-Latn-RS" b="1" dirty="0" smtClean="0">
                <a:solidFill>
                  <a:srgbClr val="427B83"/>
                </a:solidFill>
              </a:rPr>
              <a:t> </a:t>
            </a:r>
            <a:r>
              <a:rPr lang="en-US" b="1" dirty="0" smtClean="0">
                <a:solidFill>
                  <a:srgbClr val="427B83"/>
                </a:solidFill>
              </a:rPr>
              <a:t>Mere </a:t>
            </a:r>
            <a:r>
              <a:rPr lang="en-US" b="1" dirty="0" err="1" smtClean="0">
                <a:solidFill>
                  <a:srgbClr val="427B83"/>
                </a:solidFill>
              </a:rPr>
              <a:t>koje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ograničavaju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ekološki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uticaj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poljoprivrednih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praksi</a:t>
            </a:r>
            <a:r>
              <a:rPr lang="en-US" b="1" dirty="0" smtClean="0">
                <a:solidFill>
                  <a:srgbClr val="427B83"/>
                </a:solidFill>
              </a:rPr>
              <a:t>.</a:t>
            </a:r>
            <a:endParaRPr lang="sr-Latn-RS" b="1" dirty="0" smtClean="0">
              <a:solidFill>
                <a:srgbClr val="427B83"/>
              </a:solidFill>
            </a:endParaRPr>
          </a:p>
          <a:p>
            <a:pPr marL="0" lvl="0" indent="0">
              <a:buNone/>
            </a:pPr>
            <a:endParaRPr sz="1500" b="1" dirty="0">
              <a:solidFill>
                <a:srgbClr val="427B83"/>
              </a:solidFill>
            </a:endParaRPr>
          </a:p>
          <a:p>
            <a:pPr marL="0" lvl="0" indent="0">
              <a:buNone/>
            </a:pPr>
            <a:r>
              <a:rPr lang="en-US" b="1" dirty="0" err="1" smtClean="0">
                <a:solidFill>
                  <a:srgbClr val="427B83"/>
                </a:solidFill>
              </a:rPr>
              <a:t>Prvi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pristup</a:t>
            </a:r>
            <a:r>
              <a:rPr lang="en-US" b="1" dirty="0" smtClean="0">
                <a:solidFill>
                  <a:srgbClr val="427B83"/>
                </a:solidFill>
              </a:rPr>
              <a:t> je </a:t>
            </a:r>
            <a:r>
              <a:rPr lang="en-US" b="1" dirty="0" err="1" smtClean="0">
                <a:solidFill>
                  <a:srgbClr val="427B83"/>
                </a:solidFill>
              </a:rPr>
              <a:t>više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usmeren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na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kontrolu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štete</a:t>
            </a:r>
            <a:r>
              <a:rPr lang="en-US" b="1" dirty="0" smtClean="0">
                <a:solidFill>
                  <a:srgbClr val="427B83"/>
                </a:solidFill>
              </a:rPr>
              <a:t> u </a:t>
            </a:r>
            <a:r>
              <a:rPr lang="en-US" b="1" dirty="0" err="1" smtClean="0">
                <a:solidFill>
                  <a:srgbClr val="427B83"/>
                </a:solidFill>
              </a:rPr>
              <a:t>kratkom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roku</a:t>
            </a:r>
            <a:r>
              <a:rPr lang="en-US" b="1" dirty="0" smtClean="0">
                <a:solidFill>
                  <a:srgbClr val="427B83"/>
                </a:solidFill>
              </a:rPr>
              <a:t>, </a:t>
            </a:r>
            <a:r>
              <a:rPr lang="en-US" b="1" dirty="0" err="1" smtClean="0">
                <a:solidFill>
                  <a:srgbClr val="427B83"/>
                </a:solidFill>
              </a:rPr>
              <a:t>dok</a:t>
            </a:r>
            <a:r>
              <a:rPr lang="en-US" b="1" dirty="0" smtClean="0">
                <a:solidFill>
                  <a:srgbClr val="427B83"/>
                </a:solidFill>
              </a:rPr>
              <a:t> je </a:t>
            </a:r>
            <a:r>
              <a:rPr lang="en-US" b="1" dirty="0" err="1" smtClean="0">
                <a:solidFill>
                  <a:srgbClr val="427B83"/>
                </a:solidFill>
              </a:rPr>
              <a:t>drugi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usmeren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na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dugoročnu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ekološku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održivost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i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smanjenje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daljih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posledica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ekološke</a:t>
            </a:r>
            <a:r>
              <a:rPr lang="en-US" b="1" dirty="0" smtClean="0">
                <a:solidFill>
                  <a:srgbClr val="427B83"/>
                </a:solidFill>
              </a:rPr>
              <a:t> </a:t>
            </a:r>
            <a:r>
              <a:rPr lang="en-US" b="1" dirty="0" err="1" smtClean="0">
                <a:solidFill>
                  <a:srgbClr val="427B83"/>
                </a:solidFill>
              </a:rPr>
              <a:t>krize</a:t>
            </a:r>
            <a:r>
              <a:rPr lang="en-US" b="1" dirty="0" smtClean="0">
                <a:solidFill>
                  <a:srgbClr val="427B83"/>
                </a:solidFill>
              </a:rPr>
              <a:t> u </a:t>
            </a:r>
            <a:r>
              <a:rPr lang="en-US" b="1" dirty="0" err="1" smtClean="0">
                <a:solidFill>
                  <a:srgbClr val="427B83"/>
                </a:solidFill>
              </a:rPr>
              <a:t>poljoprivredi</a:t>
            </a:r>
            <a:r>
              <a:rPr lang="en-US" b="1" dirty="0" smtClean="0">
                <a:solidFill>
                  <a:srgbClr val="427B83"/>
                </a:solidFill>
              </a:rPr>
              <a:t>.</a:t>
            </a:r>
            <a:endParaRPr b="1" dirty="0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988087791_2_0"/>
          <p:cNvSpPr txBox="1">
            <a:spLocks noGrp="1"/>
          </p:cNvSpPr>
          <p:nvPr>
            <p:ph type="title"/>
          </p:nvPr>
        </p:nvSpPr>
        <p:spPr>
          <a:xfrm>
            <a:off x="914400" y="1729025"/>
            <a:ext cx="107879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Prilagođavanje novim izazovima i potrebama</a:t>
            </a:r>
            <a:endParaRPr dirty="0"/>
          </a:p>
        </p:txBody>
      </p:sp>
      <p:sp>
        <p:nvSpPr>
          <p:cNvPr id="235" name="Google Shape;235;g29988087791_2_0"/>
          <p:cNvSpPr txBox="1">
            <a:spLocks noGrp="1"/>
          </p:cNvSpPr>
          <p:nvPr>
            <p:ph type="body" idx="1"/>
          </p:nvPr>
        </p:nvSpPr>
        <p:spPr>
          <a:xfrm>
            <a:off x="838200" y="2608845"/>
            <a:ext cx="10515600" cy="23441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>
                <a:solidFill>
                  <a:srgbClr val="3C4556"/>
                </a:solidFill>
              </a:rPr>
              <a:t>Da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bismo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uspešno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navigirali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svetom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poljoprivrede</a:t>
            </a:r>
            <a:r>
              <a:rPr lang="en-US" dirty="0" smtClean="0">
                <a:solidFill>
                  <a:srgbClr val="3C4556"/>
                </a:solidFill>
              </a:rPr>
              <a:t>, </a:t>
            </a:r>
            <a:r>
              <a:rPr lang="en-US" dirty="0" err="1" smtClean="0">
                <a:solidFill>
                  <a:srgbClr val="3C4556"/>
                </a:solidFill>
              </a:rPr>
              <a:t>moramo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biti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spremni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da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tražimo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inovativne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načine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za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suočavanje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promenama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kroz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koje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prolazimo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stanovišta</a:t>
            </a:r>
            <a:r>
              <a:rPr lang="en-US" dirty="0" smtClean="0">
                <a:solidFill>
                  <a:srgbClr val="3C4556"/>
                </a:solidFill>
              </a:rPr>
              <a:t> </a:t>
            </a:r>
            <a:r>
              <a:rPr lang="en-US" dirty="0" err="1" smtClean="0">
                <a:solidFill>
                  <a:srgbClr val="3C4556"/>
                </a:solidFill>
              </a:rPr>
              <a:t>klime</a:t>
            </a:r>
            <a:r>
              <a:rPr lang="en-US" dirty="0" smtClean="0">
                <a:solidFill>
                  <a:srgbClr val="3C4556"/>
                </a:solidFill>
              </a:rPr>
              <a:t>.</a:t>
            </a:r>
            <a:endParaRPr lang="sr-Latn-RS" dirty="0" smtClean="0">
              <a:solidFill>
                <a:srgbClr val="3C4556"/>
              </a:solidFill>
            </a:endParaRPr>
          </a:p>
          <a:p>
            <a:pPr marL="0" lvl="0" indent="0">
              <a:buNone/>
            </a:pPr>
            <a:r>
              <a:rPr lang="vi-VN" dirty="0" smtClean="0"/>
              <a:t>Prilagođavanje će doći samo uz duboko razumevanje i iskustvo na terenu, zajedno sa tačnim i efektivnim planiranjem.</a:t>
            </a:r>
            <a:endParaRPr dirty="0">
              <a:solidFill>
                <a:srgbClr val="3C455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988087791_2_6"/>
          <p:cNvSpPr txBox="1">
            <a:spLocks noGrp="1"/>
          </p:cNvSpPr>
          <p:nvPr>
            <p:ph type="title"/>
          </p:nvPr>
        </p:nvSpPr>
        <p:spPr>
          <a:xfrm>
            <a:off x="2966300" y="1552150"/>
            <a:ext cx="78024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Šta sledi u narednom modulu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242" name="Google Shape;242;g29988087791_2_6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None/>
            </a:pPr>
            <a:r>
              <a:rPr lang="en-US" dirty="0" err="1" smtClean="0"/>
              <a:t>Dugoročni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klimatskih</a:t>
            </a:r>
            <a:r>
              <a:rPr lang="en-US" dirty="0" smtClean="0"/>
              <a:t> </a:t>
            </a:r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postići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 smtClean="0"/>
              <a:t>održivih</a:t>
            </a:r>
            <a:r>
              <a:rPr lang="en-US" dirty="0" smtClean="0"/>
              <a:t> </a:t>
            </a:r>
            <a:r>
              <a:rPr lang="en-US" dirty="0" err="1" smtClean="0"/>
              <a:t>metodologija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.</a:t>
            </a:r>
            <a:endParaRPr dirty="0"/>
          </a:p>
          <a:p>
            <a:pPr marL="0" lvl="0" indent="0" algn="ctr">
              <a:buNone/>
            </a:pPr>
            <a:r>
              <a:rPr lang="en-US" dirty="0" smtClean="0"/>
              <a:t>U </a:t>
            </a:r>
            <a:r>
              <a:rPr lang="en-US" dirty="0" err="1" smtClean="0"/>
              <a:t>narednoj</a:t>
            </a:r>
            <a:r>
              <a:rPr lang="en-US" dirty="0" smtClean="0"/>
              <a:t> </a:t>
            </a:r>
            <a:r>
              <a:rPr lang="en-US" dirty="0" err="1" smtClean="0"/>
              <a:t>sesiji</a:t>
            </a:r>
            <a:r>
              <a:rPr lang="en-US" dirty="0" smtClean="0"/>
              <a:t>, </a:t>
            </a:r>
            <a:r>
              <a:rPr lang="sr-Latn-RS" dirty="0" smtClean="0"/>
              <a:t>diskutovat ćemo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predstaviti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najvažnijih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najefikasnijih</a:t>
            </a:r>
            <a:r>
              <a:rPr lang="en-US" dirty="0" smtClean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takvih</a:t>
            </a:r>
            <a:r>
              <a:rPr lang="en-US" dirty="0" smtClean="0"/>
              <a:t> </a:t>
            </a:r>
            <a:r>
              <a:rPr lang="en-US" dirty="0" err="1" smtClean="0"/>
              <a:t>metodologija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abaf516af_0_0"/>
          <p:cNvSpPr txBox="1">
            <a:spLocks noGrp="1"/>
          </p:cNvSpPr>
          <p:nvPr>
            <p:ph type="title"/>
          </p:nvPr>
        </p:nvSpPr>
        <p:spPr>
          <a:xfrm>
            <a:off x="1368050" y="1877500"/>
            <a:ext cx="102525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Vežba</a:t>
            </a:r>
            <a:r>
              <a:rPr lang="en-US" dirty="0" smtClean="0"/>
              <a:t>- </a:t>
            </a:r>
            <a:r>
              <a:rPr lang="sr-Latn-RS" dirty="0" smtClean="0"/>
              <a:t>Koliko je moj ekološki otisak</a:t>
            </a:r>
            <a:r>
              <a:rPr lang="en-US" dirty="0" smtClean="0"/>
              <a:t>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9abaf516af_0_0"/>
          <p:cNvSpPr txBox="1"/>
          <p:nvPr/>
        </p:nvSpPr>
        <p:spPr>
          <a:xfrm>
            <a:off x="1164726" y="2607063"/>
            <a:ext cx="5308200" cy="323125"/>
          </a:xfrm>
          <a:prstGeom prst="rect">
            <a:avLst/>
          </a:prstGeom>
          <a:solidFill>
            <a:srgbClr val="427B8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5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Izračunajte svoj ekološki otisak</a:t>
            </a:r>
            <a:r>
              <a:rPr lang="en-US" sz="15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1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9abaf516af_0_0"/>
          <p:cNvSpPr txBox="1"/>
          <p:nvPr/>
        </p:nvSpPr>
        <p:spPr>
          <a:xfrm>
            <a:off x="1055050" y="3099550"/>
            <a:ext cx="8190600" cy="1499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7B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b="1" i="0" u="none" strike="noStrike" cap="none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Potrebni </a:t>
            </a:r>
            <a:r>
              <a:rPr lang="en-US" sz="1300" b="1" i="0" u="none" strike="noStrike" cap="none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Material</a:t>
            </a:r>
            <a:r>
              <a:rPr lang="sr-Latn-RS" sz="1300" b="1" i="0" u="none" strike="noStrike" cap="none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300" b="1" i="0" u="none" strike="noStrike" cap="none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300" b="1" i="0" u="none" strike="noStrike" cap="none" dirty="0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•"/>
            </a:pPr>
            <a:r>
              <a:rPr lang="sr-Latn-RS" sz="1300" dirty="0" smtClean="0">
                <a:latin typeface="Lato"/>
                <a:ea typeface="Lato"/>
                <a:cs typeface="Lato"/>
                <a:sym typeface="Lato"/>
              </a:rPr>
              <a:t>pristup internetu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1150">
              <a:lnSpc>
                <a:spcPct val="107000"/>
              </a:lnSpc>
              <a:buSzPts val="1300"/>
              <a:buFont typeface="Lato"/>
              <a:buChar char="•"/>
            </a:pPr>
            <a:r>
              <a:rPr lang="pl-PL" sz="1300" dirty="0" smtClean="0">
                <a:latin typeface="Lato" charset="0"/>
              </a:rPr>
              <a:t>Ekran za projekciju rezultata aktivnosti</a:t>
            </a:r>
            <a:endParaRPr sz="1300" dirty="0">
              <a:latin typeface="Lato" charset="0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Cilj</a:t>
            </a:r>
            <a:endParaRPr sz="1300" b="1" dirty="0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07000"/>
              </a:lnSpc>
            </a:pPr>
            <a:r>
              <a:rPr lang="en-US" sz="1300" dirty="0" err="1" smtClean="0">
                <a:latin typeface="Lato" charset="0"/>
              </a:rPr>
              <a:t>Učesnici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će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razumeti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svoj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ekološki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otisak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razmisliti</a:t>
            </a:r>
            <a:r>
              <a:rPr lang="en-US" sz="1300" dirty="0" smtClean="0">
                <a:latin typeface="Lato" charset="0"/>
              </a:rPr>
              <a:t> o tome </a:t>
            </a:r>
            <a:r>
              <a:rPr lang="en-US" sz="1300" dirty="0" err="1" smtClean="0">
                <a:latin typeface="Lato" charset="0"/>
              </a:rPr>
              <a:t>kako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utiče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na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planetu.</a:t>
            </a:r>
            <a:r>
              <a:rPr lang="en-US" sz="1300" dirty="0" err="1" smtClean="0">
                <a:solidFill>
                  <a:schemeClr val="dk1"/>
                </a:solidFill>
                <a:latin typeface="Lato" charset="0"/>
                <a:ea typeface="Lato"/>
                <a:cs typeface="Lato"/>
                <a:sym typeface="Lato"/>
              </a:rPr>
              <a:t>ects</a:t>
            </a:r>
            <a:r>
              <a:rPr lang="en-US" sz="1300" dirty="0" smtClean="0">
                <a:solidFill>
                  <a:schemeClr val="dk1"/>
                </a:solidFill>
                <a:latin typeface="Lato" charset="0"/>
                <a:ea typeface="Lato"/>
                <a:cs typeface="Lato"/>
                <a:sym typeface="Lato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Lato" charset="0"/>
                <a:ea typeface="Lato"/>
                <a:cs typeface="Lato"/>
                <a:sym typeface="Lato"/>
              </a:rPr>
              <a:t>the planet.</a:t>
            </a:r>
            <a:endParaRPr sz="1300" dirty="0">
              <a:solidFill>
                <a:schemeClr val="dk1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9abaf516af_0_0"/>
          <p:cNvSpPr txBox="1"/>
          <p:nvPr/>
        </p:nvSpPr>
        <p:spPr>
          <a:xfrm>
            <a:off x="1055045" y="5000129"/>
            <a:ext cx="8190600" cy="169273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7B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Met</a:t>
            </a:r>
            <a:r>
              <a:rPr lang="sr-Latn-R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odologija i objašnjenje</a:t>
            </a:r>
            <a:r>
              <a:rPr lang="en-U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  <a:p>
            <a:pPr marL="457200" lvl="0" indent="-311150">
              <a:buSzPts val="1300"/>
              <a:buFont typeface="Lato"/>
              <a:buChar char="●"/>
            </a:pPr>
            <a:r>
              <a:rPr lang="pl-PL" sz="1300" dirty="0" smtClean="0">
                <a:latin typeface="Lato" charset="0"/>
              </a:rPr>
              <a:t>Zatražite od učesnika da odu na </a:t>
            </a:r>
            <a:r>
              <a:rPr lang="pl-PL" sz="1300" dirty="0" smtClean="0">
                <a:latin typeface="Lato" charset="0"/>
              </a:rPr>
              <a:t>link </a:t>
            </a:r>
            <a:r>
              <a:rPr lang="en-US" sz="1300" u="sng" dirty="0" smtClean="0">
                <a:solidFill>
                  <a:schemeClr val="hlink"/>
                </a:solidFill>
                <a:latin typeface="Lato" charset="0"/>
                <a:ea typeface="Lato"/>
                <a:cs typeface="Lato"/>
                <a:sym typeface="Lato"/>
                <a:hlinkClick r:id="rId3"/>
              </a:rPr>
              <a:t>calculator</a:t>
            </a:r>
            <a:r>
              <a:rPr lang="en-US" sz="1300" dirty="0">
                <a:latin typeface="Lato" charset="0"/>
                <a:ea typeface="Lato"/>
                <a:cs typeface="Lato"/>
                <a:sym typeface="Lato"/>
              </a:rPr>
              <a:t>.</a:t>
            </a:r>
            <a:endParaRPr sz="1300" dirty="0">
              <a:latin typeface="Lato" charset="0"/>
              <a:ea typeface="Lato"/>
              <a:cs typeface="Lato"/>
              <a:sym typeface="Lato"/>
            </a:endParaRPr>
          </a:p>
          <a:p>
            <a:pPr marL="457200" lvl="0" indent="-311150">
              <a:buSzPts val="1300"/>
              <a:buFont typeface="Lato"/>
              <a:buChar char="●"/>
            </a:pPr>
            <a:r>
              <a:rPr lang="en-US" sz="1300" dirty="0" err="1" smtClean="0">
                <a:latin typeface="Lato" charset="0"/>
              </a:rPr>
              <a:t>Pozovite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volontera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da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podeli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svoj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izračun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na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ekranu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zamolite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ostale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učesnike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da</a:t>
            </a:r>
            <a:r>
              <a:rPr lang="en-US" sz="1300" dirty="0" smtClean="0">
                <a:latin typeface="Lato" charset="0"/>
              </a:rPr>
              <a:t> prate </a:t>
            </a:r>
            <a:r>
              <a:rPr lang="en-US" sz="1300" dirty="0" err="1" smtClean="0">
                <a:latin typeface="Lato" charset="0"/>
              </a:rPr>
              <a:t>putem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svojih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telefona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ili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tableta</a:t>
            </a:r>
            <a:r>
              <a:rPr lang="en-US" sz="1300" dirty="0" smtClean="0">
                <a:latin typeface="Lato" charset="0"/>
              </a:rPr>
              <a:t>.</a:t>
            </a:r>
            <a:endParaRPr lang="sr-Latn-RS" sz="1300" dirty="0" smtClean="0">
              <a:latin typeface="Lato" charset="0"/>
            </a:endParaRPr>
          </a:p>
          <a:p>
            <a:pPr marL="457200" lvl="0" indent="-311150">
              <a:buSzPts val="1300"/>
              <a:buFont typeface="Lato"/>
              <a:buChar char="●"/>
            </a:pPr>
            <a:r>
              <a:rPr lang="en-US" sz="1300" dirty="0" err="1" smtClean="0">
                <a:latin typeface="Lato" charset="0"/>
              </a:rPr>
              <a:t>Pozovite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učesnike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da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podele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diskutuju</a:t>
            </a:r>
            <a:r>
              <a:rPr lang="en-US" sz="1300" dirty="0" smtClean="0">
                <a:latin typeface="Lato" charset="0"/>
              </a:rPr>
              <a:t> o </a:t>
            </a:r>
            <a:r>
              <a:rPr lang="en-US" sz="1300" dirty="0" err="1" smtClean="0">
                <a:latin typeface="Lato" charset="0"/>
              </a:rPr>
              <a:t>svakom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pitanju</a:t>
            </a:r>
            <a:r>
              <a:rPr lang="en-US" sz="1300" dirty="0" smtClean="0">
                <a:latin typeface="Lato" charset="0"/>
              </a:rPr>
              <a:t>.</a:t>
            </a:r>
            <a:endParaRPr lang="sr-Latn-RS" sz="1300" dirty="0" smtClean="0">
              <a:latin typeface="Lato" charset="0"/>
            </a:endParaRPr>
          </a:p>
          <a:p>
            <a:pPr marL="457200" lvl="0" indent="-311150">
              <a:buSzPts val="1300"/>
              <a:buFont typeface="Lato"/>
              <a:buChar char="●"/>
            </a:pPr>
            <a:r>
              <a:rPr lang="pl-PL" sz="1300" dirty="0" smtClean="0">
                <a:latin typeface="Lato" charset="0"/>
              </a:rPr>
              <a:t>Na kraju ankete, uradite refleksiju o </a:t>
            </a:r>
            <a:r>
              <a:rPr lang="pl-PL" sz="1300" dirty="0" smtClean="0">
                <a:latin typeface="Lato" charset="0"/>
              </a:rPr>
              <a:t>aktivnosti</a:t>
            </a:r>
            <a:r>
              <a:rPr lang="en-US" sz="1300" dirty="0" smtClean="0">
                <a:latin typeface="Lato" charset="0"/>
                <a:ea typeface="Lato"/>
                <a:cs typeface="Lato"/>
                <a:sym typeface="Lato"/>
              </a:rPr>
              <a:t>.</a:t>
            </a:r>
            <a:endParaRPr sz="1300" dirty="0">
              <a:latin typeface="Lato" charset="0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Lato" charset="0"/>
              <a:ea typeface="Lato"/>
              <a:cs typeface="Lato"/>
              <a:sym typeface="Lato"/>
            </a:endParaRPr>
          </a:p>
          <a:p>
            <a:pPr lvl="0"/>
            <a:r>
              <a:rPr lang="en-US" sz="1300" dirty="0" err="1" smtClean="0">
                <a:latin typeface="Lato" charset="0"/>
              </a:rPr>
              <a:t>Napomena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za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fasilitatora</a:t>
            </a:r>
            <a:r>
              <a:rPr lang="en-US" sz="1300" dirty="0" smtClean="0">
                <a:latin typeface="Lato" charset="0"/>
              </a:rPr>
              <a:t>: </a:t>
            </a:r>
            <a:r>
              <a:rPr lang="en-US" sz="1300" dirty="0" err="1" smtClean="0">
                <a:latin typeface="Lato" charset="0"/>
              </a:rPr>
              <a:t>Postoji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mnogo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alata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za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izračunavanje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ekološkog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otiska</a:t>
            </a:r>
            <a:r>
              <a:rPr lang="en-US" sz="1300" dirty="0" smtClean="0">
                <a:latin typeface="Lato" charset="0"/>
              </a:rPr>
              <a:t>. </a:t>
            </a:r>
            <a:r>
              <a:rPr lang="en-US" sz="1300" dirty="0" err="1" smtClean="0">
                <a:latin typeface="Lato" charset="0"/>
              </a:rPr>
              <a:t>Slobodno</a:t>
            </a:r>
            <a:r>
              <a:rPr lang="en-US" sz="1300" dirty="0" smtClean="0">
                <a:latin typeface="Lato" charset="0"/>
              </a:rPr>
              <a:t> </a:t>
            </a:r>
            <a:r>
              <a:rPr lang="en-US" sz="1300" dirty="0" err="1" smtClean="0">
                <a:latin typeface="Lato" charset="0"/>
              </a:rPr>
              <a:t>istražite</a:t>
            </a:r>
            <a:r>
              <a:rPr lang="en-US" sz="1300" dirty="0" smtClean="0">
                <a:latin typeface="Lato" charset="0"/>
              </a:rPr>
              <a:t>.</a:t>
            </a:r>
            <a:endParaRPr sz="1300" dirty="0">
              <a:latin typeface="Lato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9ce3bb48d4_3_8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094" t="12863" r="20565" b="12863"/>
          <a:stretch/>
        </p:blipFill>
        <p:spPr>
          <a:xfrm>
            <a:off x="1700850" y="1913400"/>
            <a:ext cx="8790300" cy="49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9ce3bb48d4_3_801"/>
          <p:cNvSpPr/>
          <p:nvPr/>
        </p:nvSpPr>
        <p:spPr>
          <a:xfrm>
            <a:off x="4651364" y="5327581"/>
            <a:ext cx="45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http://www.footprintcalculator.org</a:t>
            </a:r>
            <a:endParaRPr sz="240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sr-Latn-RS" smtClean="0"/>
              <a:t>Hvala na pažnji</a:t>
            </a:r>
            <a:r>
              <a:rPr lang="en-US" smtClean="0"/>
              <a:t>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e93ff5fc8_0_22"/>
          <p:cNvSpPr txBox="1">
            <a:spLocks noGrp="1"/>
          </p:cNvSpPr>
          <p:nvPr>
            <p:ph type="title"/>
          </p:nvPr>
        </p:nvSpPr>
        <p:spPr>
          <a:xfrm>
            <a:off x="4449525" y="1202325"/>
            <a:ext cx="47898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sr-Latn-RS" dirty="0" smtClean="0"/>
              <a:t>O ovom modulu</a:t>
            </a:r>
            <a:endParaRPr dirty="0"/>
          </a:p>
        </p:txBody>
      </p:sp>
      <p:sp>
        <p:nvSpPr>
          <p:cNvPr id="66" name="Google Shape;66;g19e93ff5fc8_0_22"/>
          <p:cNvSpPr txBox="1">
            <a:spLocks noGrp="1"/>
          </p:cNvSpPr>
          <p:nvPr>
            <p:ph type="body" idx="1"/>
          </p:nvPr>
        </p:nvSpPr>
        <p:spPr>
          <a:xfrm>
            <a:off x="1197425" y="2632025"/>
            <a:ext cx="9456900" cy="3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00" b="1" dirty="0" err="1" smtClean="0">
                <a:solidFill>
                  <a:srgbClr val="427B83"/>
                </a:solidFill>
              </a:rPr>
              <a:t>Šta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ćete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ovde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pronaći</a:t>
            </a:r>
            <a:r>
              <a:rPr lang="en-US" sz="2100" b="1" dirty="0" smtClean="0">
                <a:solidFill>
                  <a:srgbClr val="427B83"/>
                </a:solidFill>
              </a:rPr>
              <a:t>?</a:t>
            </a:r>
            <a:endParaRPr sz="2100" b="1" dirty="0">
              <a:solidFill>
                <a:srgbClr val="427B8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 b="1" dirty="0">
              <a:solidFill>
                <a:srgbClr val="427B83"/>
              </a:solidFill>
            </a:endParaRPr>
          </a:p>
          <a:p>
            <a:pPr lvl="0" indent="-3238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1500"/>
              <a:buFont typeface="Lato"/>
              <a:buChar char="•"/>
            </a:pPr>
            <a:r>
              <a:rPr lang="sr-Latn-RS" sz="1500" b="1" dirty="0" smtClean="0">
                <a:solidFill>
                  <a:srgbClr val="000000"/>
                </a:solidFill>
                <a:latin typeface="Lato" charset="0"/>
                <a:ea typeface="Lato"/>
              </a:rPr>
              <a:t>Jednostavna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kratka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uvodna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objašnjenja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o tome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šta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su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klimatske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promene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njihove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uzroke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uticaje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.</a:t>
            </a:r>
            <a:endParaRPr sz="1500" dirty="0" smtClean="0">
              <a:solidFill>
                <a:srgbClr val="000000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 smtClean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238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1500"/>
              <a:buFont typeface="Lato"/>
              <a:buChar char="•"/>
            </a:pPr>
            <a:r>
              <a:rPr lang="sr-Latn-RS" sz="1500" b="1" dirty="0" smtClean="0">
                <a:solidFill>
                  <a:srgbClr val="000000"/>
                </a:solidFill>
                <a:latin typeface="Lato" charset="0"/>
              </a:rPr>
              <a:t>K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ako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efikasno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razumeti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klimatske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promene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,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povezujući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ih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sa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poljoprivredom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lokalnim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kontekstom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.</a:t>
            </a:r>
            <a:endParaRPr sz="1500" b="1" dirty="0">
              <a:solidFill>
                <a:srgbClr val="000000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238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1500"/>
              <a:buFont typeface="Lato"/>
              <a:buChar char="•"/>
            </a:pPr>
            <a:r>
              <a:rPr lang="sr-Latn-RS" sz="1500" b="1" dirty="0" smtClean="0">
                <a:solidFill>
                  <a:srgbClr val="000000"/>
                </a:solidFill>
                <a:latin typeface="Lato" charset="0"/>
                <a:ea typeface="Lato"/>
                <a:cs typeface="Lato"/>
                <a:sym typeface="Lato"/>
              </a:rPr>
              <a:t>Sa k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oj</a:t>
            </a:r>
            <a:r>
              <a:rPr lang="sr-Latn-RS" sz="1500" b="1" dirty="0" smtClean="0">
                <a:solidFill>
                  <a:srgbClr val="000000"/>
                </a:solidFill>
                <a:latin typeface="Lato" charset="0"/>
              </a:rPr>
              <a:t>ima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preprek</a:t>
            </a:r>
            <a:r>
              <a:rPr lang="sr-Latn-RS" sz="1500" b="1" dirty="0" smtClean="0">
                <a:solidFill>
                  <a:srgbClr val="000000"/>
                </a:solidFill>
                <a:latin typeface="Lato" charset="0"/>
              </a:rPr>
              <a:t>ama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izazov</a:t>
            </a:r>
            <a:r>
              <a:rPr lang="sr-Latn-RS" sz="1500" b="1" dirty="0" smtClean="0">
                <a:solidFill>
                  <a:srgbClr val="000000"/>
                </a:solidFill>
                <a:latin typeface="Lato" charset="0"/>
              </a:rPr>
              <a:t>ovima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se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suočavamo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u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poljoprivredi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kada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se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bavimo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klimatskim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promenama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.</a:t>
            </a:r>
            <a:endParaRPr sz="1500" dirty="0">
              <a:solidFill>
                <a:srgbClr val="000000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238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1500"/>
              <a:buFont typeface="Lato"/>
              <a:buChar char="•"/>
            </a:pP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Adaptacija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rešenja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o tome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kako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se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nositi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sa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klimatskim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promenama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iz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poljoprivredne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perspektive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.</a:t>
            </a:r>
            <a:endParaRPr sz="1500" dirty="0">
              <a:solidFill>
                <a:srgbClr val="000000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238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1500"/>
              <a:buFont typeface="Lato"/>
              <a:buChar char="•"/>
            </a:pP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Dinamika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,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informacije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Lato" charset="0"/>
              </a:rPr>
              <a:t>resursi</a:t>
            </a:r>
            <a:r>
              <a:rPr lang="en-US" sz="1500" b="1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u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vezi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sa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klimatskim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Lato" charset="0"/>
              </a:rPr>
              <a:t>promenama</a:t>
            </a:r>
            <a:r>
              <a:rPr lang="en-US" sz="1500" dirty="0" smtClean="0">
                <a:solidFill>
                  <a:srgbClr val="000000"/>
                </a:solidFill>
                <a:latin typeface="Lato" charset="0"/>
              </a:rPr>
              <a:t>.</a:t>
            </a:r>
            <a:endParaRPr sz="1500" dirty="0">
              <a:solidFill>
                <a:srgbClr val="000000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a3e6ea50a_2_5"/>
          <p:cNvSpPr txBox="1"/>
          <p:nvPr/>
        </p:nvSpPr>
        <p:spPr>
          <a:xfrm>
            <a:off x="5363073" y="1077125"/>
            <a:ext cx="4216500" cy="53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5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Šta su klimatske promene</a:t>
            </a:r>
            <a:r>
              <a:rPr lang="en-US" sz="25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25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g29a3e6ea50a_2_5"/>
          <p:cNvSpPr txBox="1"/>
          <p:nvPr/>
        </p:nvSpPr>
        <p:spPr>
          <a:xfrm>
            <a:off x="3188770" y="2096467"/>
            <a:ext cx="5760000" cy="753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/>
            <a:r>
              <a:rPr lang="nb-NO" sz="2000" b="1" dirty="0" smtClean="0">
                <a:solidFill>
                  <a:srgbClr val="FFFFFF"/>
                </a:solidFill>
                <a:latin typeface="Lato" charset="0"/>
              </a:rPr>
              <a:t>Klimatske promene se odnose na globalnu varijaciju klime Zemlje. </a:t>
            </a:r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9a3e6ea50a_2_5"/>
          <p:cNvSpPr txBox="1"/>
          <p:nvPr/>
        </p:nvSpPr>
        <p:spPr>
          <a:xfrm>
            <a:off x="4112692" y="3054082"/>
            <a:ext cx="3912000" cy="6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Ali, šta je klima</a:t>
            </a:r>
            <a:r>
              <a:rPr lang="en-US" sz="3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1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g29a3e6ea50a_2_5"/>
          <p:cNvSpPr txBox="1"/>
          <p:nvPr/>
        </p:nvSpPr>
        <p:spPr>
          <a:xfrm>
            <a:off x="1216175" y="3741156"/>
            <a:ext cx="9705300" cy="49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lvl="0" algn="ctr"/>
            <a:r>
              <a:rPr lang="vi-VN" sz="1200" dirty="0" smtClean="0">
                <a:solidFill>
                  <a:srgbClr val="374151"/>
                </a:solidFill>
                <a:latin typeface="Roboto" charset="0"/>
                <a:ea typeface="Roboto" charset="0"/>
              </a:rPr>
              <a:t>Skup vremenskih uslova koji su karakteristični za određenu regiju na Zemlji. Obuhvata elemente kao što su količina i regularnost padavina, vlažnost, temperatura, vetar i drugi faktori povezani sa vremenskim pojavama u toj oblasti.</a:t>
            </a:r>
            <a:endParaRPr sz="1800" dirty="0">
              <a:solidFill>
                <a:srgbClr val="374151"/>
              </a:solidFill>
              <a:latin typeface="Roboto" charset="0"/>
              <a:ea typeface="Roboto" charset="0"/>
              <a:cs typeface="Calibri"/>
              <a:sym typeface="Calibri"/>
            </a:endParaRPr>
          </a:p>
        </p:txBody>
      </p:sp>
      <p:sp>
        <p:nvSpPr>
          <p:cNvPr id="76" name="Google Shape;76;g29a3e6ea50a_2_5"/>
          <p:cNvSpPr txBox="1"/>
          <p:nvPr/>
        </p:nvSpPr>
        <p:spPr>
          <a:xfrm>
            <a:off x="2215600" y="4571158"/>
            <a:ext cx="7436700" cy="124283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700" dirty="0" err="1" smtClean="0">
                <a:latin typeface="Loto"/>
              </a:rPr>
              <a:t>Trenutno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smo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fokusirani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na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klimatske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promene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izazvane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ljudskim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delovanjem</a:t>
            </a:r>
            <a:r>
              <a:rPr lang="en-US" sz="1700" dirty="0" smtClean="0">
                <a:latin typeface="Loto"/>
              </a:rPr>
              <a:t>, </a:t>
            </a:r>
            <a:r>
              <a:rPr lang="en-US" sz="1700" dirty="0" err="1" smtClean="0">
                <a:latin typeface="Loto"/>
              </a:rPr>
              <a:t>koje</a:t>
            </a:r>
            <a:r>
              <a:rPr lang="en-US" sz="1700" dirty="0" smtClean="0">
                <a:latin typeface="Loto"/>
              </a:rPr>
              <a:t> se </a:t>
            </a:r>
            <a:r>
              <a:rPr lang="en-US" sz="1700" dirty="0" err="1" smtClean="0">
                <a:latin typeface="Loto"/>
              </a:rPr>
              <a:t>često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nazivaju</a:t>
            </a:r>
            <a:r>
              <a:rPr lang="en-US" sz="1700" dirty="0" smtClean="0">
                <a:latin typeface="Loto"/>
              </a:rPr>
              <a:t> "</a:t>
            </a:r>
            <a:r>
              <a:rPr lang="en-US" sz="1700" b="1" dirty="0" err="1" smtClean="0">
                <a:latin typeface="Loto"/>
              </a:rPr>
              <a:t>antropogene</a:t>
            </a:r>
            <a:r>
              <a:rPr lang="en-US" sz="1700" b="1" dirty="0" smtClean="0">
                <a:latin typeface="Loto"/>
              </a:rPr>
              <a:t> </a:t>
            </a:r>
            <a:r>
              <a:rPr lang="en-US" sz="1700" b="1" dirty="0" err="1" smtClean="0">
                <a:latin typeface="Loto"/>
              </a:rPr>
              <a:t>klimatske</a:t>
            </a:r>
            <a:r>
              <a:rPr lang="en-US" sz="1700" b="1" dirty="0" smtClean="0">
                <a:latin typeface="Loto"/>
              </a:rPr>
              <a:t> </a:t>
            </a:r>
            <a:r>
              <a:rPr lang="en-US" sz="1700" b="1" dirty="0" err="1" smtClean="0">
                <a:latin typeface="Loto"/>
              </a:rPr>
              <a:t>promene</a:t>
            </a:r>
            <a:r>
              <a:rPr lang="en-US" sz="1700" dirty="0" smtClean="0">
                <a:latin typeface="Loto"/>
              </a:rPr>
              <a:t>." </a:t>
            </a:r>
            <a:r>
              <a:rPr lang="en-US" sz="1700" dirty="0" err="1" smtClean="0">
                <a:latin typeface="Loto"/>
              </a:rPr>
              <a:t>Ovaj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fenomen</a:t>
            </a:r>
            <a:r>
              <a:rPr lang="en-US" sz="1700" dirty="0" smtClean="0">
                <a:latin typeface="Loto"/>
              </a:rPr>
              <a:t> je </a:t>
            </a:r>
            <a:r>
              <a:rPr lang="en-US" sz="1700" dirty="0" err="1" smtClean="0">
                <a:latin typeface="Loto"/>
              </a:rPr>
              <a:t>pokrenut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ljudskim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aktivnostima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koje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proizvode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gasove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sa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efektom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staklene</a:t>
            </a:r>
            <a:r>
              <a:rPr lang="en-US" sz="1700" dirty="0" smtClean="0">
                <a:latin typeface="Loto"/>
              </a:rPr>
              <a:t> </a:t>
            </a:r>
            <a:r>
              <a:rPr lang="en-US" sz="1700" dirty="0" err="1" smtClean="0">
                <a:latin typeface="Loto"/>
              </a:rPr>
              <a:t>bašte</a:t>
            </a:r>
            <a:r>
              <a:rPr lang="en-US" sz="1700" dirty="0" smtClean="0">
                <a:latin typeface="Loto"/>
              </a:rPr>
              <a:t>.</a:t>
            </a:r>
            <a:endParaRPr sz="1700" dirty="0">
              <a:latin typeface="Lo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a3e6ea50a_2_326"/>
          <p:cNvSpPr/>
          <p:nvPr/>
        </p:nvSpPr>
        <p:spPr>
          <a:xfrm>
            <a:off x="3604175" y="2488425"/>
            <a:ext cx="203700" cy="512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9a3e6ea50a_2_326"/>
          <p:cNvSpPr/>
          <p:nvPr/>
        </p:nvSpPr>
        <p:spPr>
          <a:xfrm rot="10800000">
            <a:off x="-15847981" y="3773258"/>
            <a:ext cx="28053938" cy="2171549"/>
          </a:xfrm>
          <a:custGeom>
            <a:avLst/>
            <a:gdLst/>
            <a:ahLst/>
            <a:cxnLst/>
            <a:rect l="l" t="t" r="r" b="b"/>
            <a:pathLst>
              <a:path w="21053612" h="1629680" extrusionOk="0">
                <a:moveTo>
                  <a:pt x="0" y="1110972"/>
                </a:moveTo>
                <a:cubicBezTo>
                  <a:pt x="568036" y="925321"/>
                  <a:pt x="2124567" y="-19885"/>
                  <a:pt x="3430630" y="49877"/>
                </a:cubicBezTo>
                <a:cubicBezTo>
                  <a:pt x="4736693" y="119639"/>
                  <a:pt x="6270812" y="1510146"/>
                  <a:pt x="7836376" y="1529542"/>
                </a:cubicBezTo>
                <a:cubicBezTo>
                  <a:pt x="9401940" y="1548938"/>
                  <a:pt x="11214114" y="149630"/>
                  <a:pt x="12824012" y="166255"/>
                </a:cubicBezTo>
                <a:cubicBezTo>
                  <a:pt x="14433910" y="182880"/>
                  <a:pt x="16124165" y="1657004"/>
                  <a:pt x="17495765" y="1629295"/>
                </a:cubicBezTo>
                <a:cubicBezTo>
                  <a:pt x="18867365" y="1601586"/>
                  <a:pt x="21053612" y="0"/>
                  <a:pt x="21053612" y="0"/>
                </a:cubicBezTo>
              </a:path>
            </a:pathLst>
          </a:custGeom>
          <a:noFill/>
          <a:ln w="12700" cap="flat" cmpd="sng">
            <a:solidFill>
              <a:srgbClr val="C4E6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9a3e6ea50a_2_326"/>
          <p:cNvSpPr/>
          <p:nvPr/>
        </p:nvSpPr>
        <p:spPr>
          <a:xfrm rot="10800000">
            <a:off x="-296876" y="3952525"/>
            <a:ext cx="32264660" cy="1780425"/>
          </a:xfrm>
          <a:custGeom>
            <a:avLst/>
            <a:gdLst/>
            <a:ahLst/>
            <a:cxnLst/>
            <a:rect l="l" t="t" r="r" b="b"/>
            <a:pathLst>
              <a:path w="21053612" h="1629680" extrusionOk="0">
                <a:moveTo>
                  <a:pt x="0" y="1110972"/>
                </a:moveTo>
                <a:cubicBezTo>
                  <a:pt x="568036" y="925321"/>
                  <a:pt x="2124567" y="-19885"/>
                  <a:pt x="3430630" y="49877"/>
                </a:cubicBezTo>
                <a:cubicBezTo>
                  <a:pt x="4736693" y="119639"/>
                  <a:pt x="6270812" y="1510146"/>
                  <a:pt x="7836376" y="1529542"/>
                </a:cubicBezTo>
                <a:cubicBezTo>
                  <a:pt x="9401940" y="1548938"/>
                  <a:pt x="11214114" y="149630"/>
                  <a:pt x="12824012" y="166255"/>
                </a:cubicBezTo>
                <a:cubicBezTo>
                  <a:pt x="14433910" y="182880"/>
                  <a:pt x="16124165" y="1657004"/>
                  <a:pt x="17495765" y="1629295"/>
                </a:cubicBezTo>
                <a:cubicBezTo>
                  <a:pt x="18867365" y="1601586"/>
                  <a:pt x="21053612" y="0"/>
                  <a:pt x="21053612" y="0"/>
                </a:cubicBezTo>
              </a:path>
            </a:pathLst>
          </a:custGeom>
          <a:noFill/>
          <a:ln w="12700" cap="flat" cmpd="sng">
            <a:solidFill>
              <a:srgbClr val="A8DA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9a3e6ea50a_2_326"/>
          <p:cNvSpPr txBox="1"/>
          <p:nvPr/>
        </p:nvSpPr>
        <p:spPr>
          <a:xfrm>
            <a:off x="2178850" y="1224513"/>
            <a:ext cx="3357600" cy="1661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Gasovi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sa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efektom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staklene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bašte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zadržavaju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toplotu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u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atmosferi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stvarajući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efekat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staklene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Loto"/>
              </a:rPr>
              <a:t>bašte</a:t>
            </a:r>
            <a:r>
              <a:rPr lang="en-US" sz="2000" b="1" dirty="0" smtClean="0">
                <a:solidFill>
                  <a:srgbClr val="FFFFFF"/>
                </a:solidFill>
                <a:latin typeface="Loto"/>
              </a:rPr>
              <a:t>.</a:t>
            </a:r>
            <a:endParaRPr sz="2000" b="1" dirty="0">
              <a:solidFill>
                <a:srgbClr val="FFFFFF"/>
              </a:solidFill>
              <a:latin typeface="Lo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g29a3e6ea50a_2_326"/>
          <p:cNvSpPr txBox="1"/>
          <p:nvPr/>
        </p:nvSpPr>
        <p:spPr>
          <a:xfrm>
            <a:off x="250025" y="4495510"/>
            <a:ext cx="6912000" cy="180273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700" b="1" dirty="0" err="1" smtClean="0">
                <a:latin typeface="Lato" charset="0"/>
              </a:rPr>
              <a:t>Efekat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staklene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bašte</a:t>
            </a:r>
            <a:r>
              <a:rPr lang="en-US" sz="1700" b="1" dirty="0" smtClean="0">
                <a:latin typeface="Lato" charset="0"/>
              </a:rPr>
              <a:t>: </a:t>
            </a:r>
            <a:r>
              <a:rPr lang="en-US" sz="1700" dirty="0" err="1" smtClean="0">
                <a:latin typeface="Lato" charset="0"/>
              </a:rPr>
              <a:t>Kada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sunčeva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radijacija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pogodi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Zemlju</a:t>
            </a:r>
            <a:r>
              <a:rPr lang="en-US" sz="1700" dirty="0" smtClean="0">
                <a:latin typeface="Lato" charset="0"/>
              </a:rPr>
              <a:t>, </a:t>
            </a:r>
            <a:r>
              <a:rPr lang="en-US" sz="1700" dirty="0" err="1" smtClean="0">
                <a:latin typeface="Lato" charset="0"/>
              </a:rPr>
              <a:t>deo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nje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prolazi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kroz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atmosferu</a:t>
            </a:r>
            <a:r>
              <a:rPr lang="en-US" sz="1700" dirty="0" smtClean="0">
                <a:latin typeface="Lato" charset="0"/>
              </a:rPr>
              <a:t>, </a:t>
            </a:r>
            <a:r>
              <a:rPr lang="en-US" sz="1700" dirty="0" err="1" smtClean="0">
                <a:latin typeface="Lato" charset="0"/>
              </a:rPr>
              <a:t>deo</a:t>
            </a:r>
            <a:r>
              <a:rPr lang="en-US" sz="1700" dirty="0" smtClean="0">
                <a:latin typeface="Lato" charset="0"/>
              </a:rPr>
              <a:t> se </a:t>
            </a:r>
            <a:r>
              <a:rPr lang="en-US" sz="1700" dirty="0" err="1" smtClean="0">
                <a:latin typeface="Lato" charset="0"/>
              </a:rPr>
              <a:t>odbija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nazad</a:t>
            </a:r>
            <a:r>
              <a:rPr lang="en-US" sz="1700" dirty="0" smtClean="0">
                <a:latin typeface="Lato" charset="0"/>
              </a:rPr>
              <a:t> u </a:t>
            </a:r>
            <a:r>
              <a:rPr lang="en-US" sz="1700" dirty="0" err="1" smtClean="0">
                <a:latin typeface="Lato" charset="0"/>
              </a:rPr>
              <a:t>svemir</a:t>
            </a:r>
            <a:r>
              <a:rPr lang="en-US" sz="1700" dirty="0" smtClean="0">
                <a:latin typeface="Lato" charset="0"/>
              </a:rPr>
              <a:t>, a </a:t>
            </a:r>
            <a:r>
              <a:rPr lang="en-US" sz="1700" dirty="0" err="1" smtClean="0">
                <a:latin typeface="Lato" charset="0"/>
              </a:rPr>
              <a:t>deo</a:t>
            </a:r>
            <a:r>
              <a:rPr lang="en-US" sz="1700" dirty="0" smtClean="0">
                <a:latin typeface="Lato" charset="0"/>
              </a:rPr>
              <a:t> je </a:t>
            </a:r>
            <a:r>
              <a:rPr lang="en-US" sz="1700" dirty="0" err="1" smtClean="0">
                <a:latin typeface="Lato" charset="0"/>
              </a:rPr>
              <a:t>apsorbovan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od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strane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atmosferskih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gasova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poput</a:t>
            </a:r>
            <a:r>
              <a:rPr lang="en-US" sz="1700" dirty="0" smtClean="0">
                <a:latin typeface="Lato" charset="0"/>
              </a:rPr>
              <a:t> CO2, </a:t>
            </a:r>
            <a:r>
              <a:rPr lang="en-US" sz="1700" dirty="0" err="1" smtClean="0">
                <a:latin typeface="Lato" charset="0"/>
              </a:rPr>
              <a:t>zadržavajući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ga</a:t>
            </a:r>
            <a:r>
              <a:rPr lang="en-US" sz="1700" dirty="0" smtClean="0">
                <a:latin typeface="Lato" charset="0"/>
              </a:rPr>
              <a:t> u </a:t>
            </a:r>
            <a:r>
              <a:rPr lang="en-US" sz="1700" dirty="0" err="1" smtClean="0">
                <a:latin typeface="Lato" charset="0"/>
              </a:rPr>
              <a:t>obliku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toplote</a:t>
            </a:r>
            <a:r>
              <a:rPr lang="en-US" sz="1700" dirty="0" smtClean="0">
                <a:latin typeface="Lato" charset="0"/>
              </a:rPr>
              <a:t>, </a:t>
            </a:r>
            <a:r>
              <a:rPr lang="en-US" sz="1700" dirty="0" err="1" smtClean="0">
                <a:latin typeface="Lato" charset="0"/>
              </a:rPr>
              <a:t>kao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što</a:t>
            </a:r>
            <a:r>
              <a:rPr lang="en-US" sz="1700" dirty="0" smtClean="0">
                <a:latin typeface="Lato" charset="0"/>
              </a:rPr>
              <a:t> to </a:t>
            </a:r>
            <a:r>
              <a:rPr lang="en-US" sz="1700" dirty="0" err="1" smtClean="0">
                <a:latin typeface="Lato" charset="0"/>
              </a:rPr>
              <a:t>radi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stakleni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krov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staklene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bašte</a:t>
            </a:r>
            <a:r>
              <a:rPr lang="en-US" sz="1700" dirty="0" smtClean="0">
                <a:latin typeface="Lato" charset="0"/>
              </a:rPr>
              <a:t>. </a:t>
            </a:r>
            <a:r>
              <a:rPr lang="en-US" sz="1700" dirty="0" err="1" smtClean="0">
                <a:latin typeface="Lato" charset="0"/>
              </a:rPr>
              <a:t>Temperatura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Zemljine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atmosfere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raste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jer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toplota</a:t>
            </a:r>
            <a:r>
              <a:rPr lang="en-US" sz="1700" dirty="0" smtClean="0">
                <a:latin typeface="Lato" charset="0"/>
              </a:rPr>
              <a:t> ne </a:t>
            </a:r>
            <a:r>
              <a:rPr lang="en-US" sz="1700" dirty="0" err="1" smtClean="0">
                <a:latin typeface="Lato" charset="0"/>
              </a:rPr>
              <a:t>može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potpuno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da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pobegne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nazad</a:t>
            </a:r>
            <a:r>
              <a:rPr lang="en-US" sz="1700" dirty="0" smtClean="0">
                <a:latin typeface="Lato" charset="0"/>
              </a:rPr>
              <a:t> u </a:t>
            </a:r>
            <a:r>
              <a:rPr lang="en-US" sz="1700" dirty="0" err="1" smtClean="0">
                <a:latin typeface="Lato" charset="0"/>
              </a:rPr>
              <a:t>svemir</a:t>
            </a:r>
            <a:r>
              <a:rPr lang="en-US" sz="1700" dirty="0" smtClean="0">
                <a:latin typeface="Lato" charset="0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sp>
        <p:nvSpPr>
          <p:cNvPr id="86" name="Google Shape;86;g29a3e6ea50a_2_326"/>
          <p:cNvSpPr txBox="1"/>
          <p:nvPr/>
        </p:nvSpPr>
        <p:spPr>
          <a:xfrm>
            <a:off x="1610525" y="3062708"/>
            <a:ext cx="4191000" cy="124283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700" b="1" dirty="0" err="1" smtClean="0">
                <a:latin typeface="Lato" charset="0"/>
              </a:rPr>
              <a:t>Gasovi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sa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efektom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staklene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bašte</a:t>
            </a:r>
            <a:r>
              <a:rPr lang="en-US" sz="1700" b="1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uglavnom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uključuju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ugljen-dioksid</a:t>
            </a:r>
            <a:r>
              <a:rPr lang="en-US" sz="1700" b="1" dirty="0" smtClean="0">
                <a:latin typeface="Lato" charset="0"/>
              </a:rPr>
              <a:t> (CO2) </a:t>
            </a:r>
            <a:r>
              <a:rPr lang="en-US" sz="1700" dirty="0" err="1" smtClean="0">
                <a:latin typeface="Lato" charset="0"/>
              </a:rPr>
              <a:t>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b="1" dirty="0" err="1" smtClean="0">
                <a:latin typeface="Lato" charset="0"/>
              </a:rPr>
              <a:t>metan</a:t>
            </a:r>
            <a:r>
              <a:rPr lang="en-US" sz="1700" b="1" dirty="0" smtClean="0">
                <a:latin typeface="Lato" charset="0"/>
              </a:rPr>
              <a:t> (CH4), </a:t>
            </a:r>
            <a:r>
              <a:rPr lang="en-US" sz="1700" dirty="0" err="1" smtClean="0">
                <a:latin typeface="Lato" charset="0"/>
              </a:rPr>
              <a:t>kao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druge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poput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azotnog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oksida</a:t>
            </a:r>
            <a:r>
              <a:rPr lang="en-US" sz="1700" dirty="0" smtClean="0">
                <a:latin typeface="Lato" charset="0"/>
              </a:rPr>
              <a:t> (N2O), </a:t>
            </a:r>
            <a:r>
              <a:rPr lang="en-US" sz="1700" dirty="0" err="1" smtClean="0">
                <a:latin typeface="Lato" charset="0"/>
              </a:rPr>
              <a:t>vode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i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fluorisanih</a:t>
            </a:r>
            <a:r>
              <a:rPr lang="en-US" sz="1700" dirty="0" smtClean="0">
                <a:latin typeface="Lato" charset="0"/>
              </a:rPr>
              <a:t> </a:t>
            </a:r>
            <a:r>
              <a:rPr lang="en-US" sz="1700" dirty="0" err="1" smtClean="0">
                <a:latin typeface="Lato" charset="0"/>
              </a:rPr>
              <a:t>gasova</a:t>
            </a:r>
            <a:r>
              <a:rPr lang="en-US" sz="1700" dirty="0" smtClean="0">
                <a:latin typeface="Lato" charset="0"/>
              </a:rPr>
              <a:t>.</a:t>
            </a:r>
            <a:endParaRPr sz="1700" dirty="0">
              <a:solidFill>
                <a:schemeClr val="dk1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g29a3e6ea50a_2_326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475" y="2155026"/>
            <a:ext cx="3789775" cy="37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9a3e6ea50a_2_326"/>
          <p:cNvSpPr txBox="1"/>
          <p:nvPr/>
        </p:nvSpPr>
        <p:spPr>
          <a:xfrm>
            <a:off x="8889588" y="6097187"/>
            <a:ext cx="1935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Credit: NASA/JPL-Caltech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g29a3e6ea50a_2_326"/>
          <p:cNvSpPr/>
          <p:nvPr/>
        </p:nvSpPr>
        <p:spPr>
          <a:xfrm rot="-5400000">
            <a:off x="7208353" y="5064485"/>
            <a:ext cx="360000" cy="311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9a3e6ea50a_2_649"/>
          <p:cNvPicPr preferRelativeResize="0"/>
          <p:nvPr/>
        </p:nvPicPr>
        <p:blipFill rotWithShape="1">
          <a:blip r:embed="rId3">
            <a:alphaModFix/>
          </a:blip>
          <a:srcRect t="50670" b="22828"/>
          <a:stretch/>
        </p:blipFill>
        <p:spPr>
          <a:xfrm>
            <a:off x="0" y="5459900"/>
            <a:ext cx="12192000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9a3e6ea50a_2_649"/>
          <p:cNvSpPr txBox="1"/>
          <p:nvPr/>
        </p:nvSpPr>
        <p:spPr>
          <a:xfrm>
            <a:off x="6507831" y="1318127"/>
            <a:ext cx="5221500" cy="815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/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Povećanje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globalnih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temperatura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(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maksimalnih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prosečnih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i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minimalnih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),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smanjenje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ledenog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pokrivača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Zemlje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podizanje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nivoa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mora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zakiseljavanje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okeana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itd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.</a:t>
            </a:r>
            <a:endParaRPr sz="1500" b="1" dirty="0">
              <a:solidFill>
                <a:srgbClr val="FFFFFF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sp>
        <p:nvSpPr>
          <p:cNvPr id="98" name="Google Shape;98;g29a3e6ea50a_2_649"/>
          <p:cNvSpPr/>
          <p:nvPr/>
        </p:nvSpPr>
        <p:spPr>
          <a:xfrm rot="-6666572">
            <a:off x="5396584" y="1272747"/>
            <a:ext cx="359848" cy="14621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6C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4E6CE"/>
              </a:solidFill>
              <a:highlight>
                <a:srgbClr val="C4E6C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9a3e6ea50a_2_649"/>
          <p:cNvSpPr txBox="1"/>
          <p:nvPr/>
        </p:nvSpPr>
        <p:spPr>
          <a:xfrm>
            <a:off x="1154314" y="1944312"/>
            <a:ext cx="3048900" cy="214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Kako se klima menja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1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g29a3e6ea50a_2_649"/>
          <p:cNvSpPr txBox="1"/>
          <p:nvPr/>
        </p:nvSpPr>
        <p:spPr>
          <a:xfrm>
            <a:off x="6507831" y="2592401"/>
            <a:ext cx="5221500" cy="815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>
              <a:buSzPts val="1100"/>
            </a:pPr>
            <a:r>
              <a:rPr lang="vi-VN" sz="1500" dirty="0" smtClean="0">
                <a:solidFill>
                  <a:srgbClr val="FFFFFF"/>
                </a:solidFill>
              </a:rPr>
              <a:t>Eskalacija ekstremnih vremenskih događaja kao što su toplotni talasi, obilne padavine, tornadoi, poplave, suše, itd.</a:t>
            </a:r>
            <a:endParaRPr sz="1500" b="1" dirty="0">
              <a:solidFill>
                <a:srgbClr val="FFFFFF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g29a3e6ea50a_2_649"/>
          <p:cNvSpPr txBox="1"/>
          <p:nvPr/>
        </p:nvSpPr>
        <p:spPr>
          <a:xfrm>
            <a:off x="6507831" y="3932720"/>
            <a:ext cx="5221500" cy="815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spAutoFit/>
          </a:bodyPr>
          <a:lstStyle/>
          <a:p>
            <a:pPr lvl="0" algn="ctr"/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Poremećaj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ekosistema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Zemlje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i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trofičkih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lanaca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što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dovodi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do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smanjenja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biodiverziteta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i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utiče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na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dostupnost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resursa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Lato" charset="0"/>
              </a:rPr>
              <a:t>hrane</a:t>
            </a:r>
            <a:r>
              <a:rPr lang="en-US" sz="1500" dirty="0" smtClean="0">
                <a:solidFill>
                  <a:srgbClr val="FFFFFF"/>
                </a:solidFill>
                <a:latin typeface="Lato" charset="0"/>
              </a:rPr>
              <a:t>.</a:t>
            </a:r>
            <a:endParaRPr sz="1500" b="1" dirty="0">
              <a:solidFill>
                <a:srgbClr val="FFFFFF"/>
              </a:solidFill>
              <a:latin typeface="Lato" charset="0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g29a3e6ea50a_2_649"/>
          <p:cNvSpPr/>
          <p:nvPr/>
        </p:nvSpPr>
        <p:spPr>
          <a:xfrm rot="-4133428" flipH="1">
            <a:off x="5396584" y="3312243"/>
            <a:ext cx="359848" cy="14621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6C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4E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9a3e6ea50a_2_649"/>
          <p:cNvSpPr/>
          <p:nvPr/>
        </p:nvSpPr>
        <p:spPr>
          <a:xfrm rot="-5400000" flipH="1">
            <a:off x="5380906" y="2265747"/>
            <a:ext cx="360000" cy="1461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4E6C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4E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9a3e6ea50a_2_649"/>
          <p:cNvSpPr txBox="1"/>
          <p:nvPr/>
        </p:nvSpPr>
        <p:spPr>
          <a:xfrm>
            <a:off x="389027" y="4272028"/>
            <a:ext cx="4690800" cy="78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Video: </a:t>
            </a:r>
            <a:r>
              <a:rPr lang="en-US" sz="1500" u="sng" dirty="0" err="1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Timelapse</a:t>
            </a:r>
            <a:r>
              <a:rPr lang="en-US" sz="15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 of the Arctic Sea Ice Extent (1979-2020)</a:t>
            </a:r>
            <a:endParaRPr sz="19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i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Izvor</a:t>
            </a:r>
            <a:r>
              <a:rPr lang="en-US" sz="1300" i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sr-Latn-RS" sz="1300" i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Nacionalni centar za podatke o snegu i ledu</a:t>
            </a:r>
            <a:endParaRPr sz="1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ce3bb48d4_3_996"/>
          <p:cNvSpPr txBox="1">
            <a:spLocks noGrp="1"/>
          </p:cNvSpPr>
          <p:nvPr>
            <p:ph type="body" idx="1"/>
          </p:nvPr>
        </p:nvSpPr>
        <p:spPr>
          <a:xfrm>
            <a:off x="4961175" y="1479075"/>
            <a:ext cx="6727500" cy="4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vi-VN" sz="2100" dirty="0" smtClean="0">
                <a:solidFill>
                  <a:srgbClr val="3C4556"/>
                </a:solidFill>
              </a:rPr>
              <a:t>Klimatske promene mogu uticati na useve, stoku, resurse zemljišta i vode, ruralne zajednice i poljoprivredne radnike. Međutim, poljoprivredni sektor takođe emituje gasove sa efektom staklene bašte u atmosferu koji doprinose klimatskim promenama</a:t>
            </a:r>
            <a:r>
              <a:rPr lang="vi-VN" sz="2100" dirty="0" smtClean="0">
                <a:solidFill>
                  <a:srgbClr val="3C4556"/>
                </a:solidFill>
              </a:rPr>
              <a:t>.</a:t>
            </a:r>
            <a:endParaRPr lang="sr-Latn-RS" sz="2100" dirty="0" smtClean="0">
              <a:solidFill>
                <a:srgbClr val="3C4556"/>
              </a:solidFill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1500" dirty="0" smtClean="0">
              <a:solidFill>
                <a:srgbClr val="3C4556"/>
              </a:solidFill>
              <a:highlight>
                <a:srgbClr val="FFFFFF"/>
              </a:highlight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vi-VN" sz="2100" dirty="0" smtClean="0">
                <a:solidFill>
                  <a:srgbClr val="3C4556"/>
                </a:solidFill>
              </a:rPr>
              <a:t>Uticaj koji klimatske promene imaju na poljoprivredu je sveobuhvatan i mora se pravilno uzeti u obzir prilikom planiranja bilo kakvih aktivnosti u poljoprivredi. Prosečna temperatura širom sveta stalno raste, a sa tim porastom svedoci smo sve učestalijih i razornih meteoroloških događaja.</a:t>
            </a:r>
            <a:endParaRPr sz="2100" dirty="0">
              <a:solidFill>
                <a:srgbClr val="3C4556"/>
              </a:solidFill>
              <a:highlight>
                <a:srgbClr val="FFFFFF"/>
              </a:highlight>
            </a:endParaRPr>
          </a:p>
        </p:txBody>
      </p:sp>
      <p:sp>
        <p:nvSpPr>
          <p:cNvPr id="110" name="Google Shape;110;g29ce3bb48d4_3_996"/>
          <p:cNvSpPr txBox="1"/>
          <p:nvPr/>
        </p:nvSpPr>
        <p:spPr>
          <a:xfrm>
            <a:off x="1113489" y="2298112"/>
            <a:ext cx="3048900" cy="282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Poljoprivreda</a:t>
            </a:r>
            <a:r>
              <a:rPr lang="en-U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1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&amp; </a:t>
            </a:r>
            <a:r>
              <a:rPr lang="sr-Latn-RS" sz="4100" b="1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Klimatske promene</a:t>
            </a:r>
            <a:endParaRPr sz="41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g29ce3bb48d4_3_9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95863" y="5247785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9ce3bb48d4_3_996"/>
          <p:cNvSpPr txBox="1"/>
          <p:nvPr/>
        </p:nvSpPr>
        <p:spPr>
          <a:xfrm>
            <a:off x="1137950" y="48107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VIDEO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e93ff5fc8_0_28"/>
          <p:cNvSpPr txBox="1">
            <a:spLocks noGrp="1"/>
          </p:cNvSpPr>
          <p:nvPr>
            <p:ph type="title"/>
          </p:nvPr>
        </p:nvSpPr>
        <p:spPr>
          <a:xfrm>
            <a:off x="715575" y="1664975"/>
            <a:ext cx="55845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sr-Latn-RS" dirty="0" smtClean="0"/>
              <a:t>Uzroci</a:t>
            </a:r>
            <a:endParaRPr dirty="0"/>
          </a:p>
        </p:txBody>
      </p:sp>
      <p:sp>
        <p:nvSpPr>
          <p:cNvPr id="118" name="Google Shape;118;g19e93ff5fc8_0_28"/>
          <p:cNvSpPr txBox="1">
            <a:spLocks noGrp="1"/>
          </p:cNvSpPr>
          <p:nvPr>
            <p:ph type="body" idx="1"/>
          </p:nvPr>
        </p:nvSpPr>
        <p:spPr>
          <a:xfrm>
            <a:off x="348350" y="2740900"/>
            <a:ext cx="59517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2100" b="1" dirty="0" err="1" smtClean="0">
                <a:solidFill>
                  <a:srgbClr val="427B83"/>
                </a:solidFill>
              </a:rPr>
              <a:t>Iz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čistog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poljoprivrednog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stanovišta</a:t>
            </a:r>
            <a:r>
              <a:rPr lang="en-US" sz="2100" b="1" dirty="0" smtClean="0">
                <a:solidFill>
                  <a:srgbClr val="427B83"/>
                </a:solidFill>
              </a:rPr>
              <a:t>, </a:t>
            </a:r>
            <a:r>
              <a:rPr lang="en-US" sz="2100" b="1" dirty="0" err="1" smtClean="0">
                <a:solidFill>
                  <a:srgbClr val="427B83"/>
                </a:solidFill>
              </a:rPr>
              <a:t>uzroci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klimatskih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promena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povezani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faktorima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kao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što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krčenje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velikih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površina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šuma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radi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povećanja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obradivih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površina</a:t>
            </a:r>
            <a:r>
              <a:rPr lang="en-US" sz="2100" b="1" dirty="0" smtClean="0">
                <a:solidFill>
                  <a:srgbClr val="427B83"/>
                </a:solidFill>
              </a:rPr>
              <a:t>, </a:t>
            </a:r>
            <a:r>
              <a:rPr lang="en-US" sz="2100" b="1" dirty="0" err="1" smtClean="0">
                <a:solidFill>
                  <a:srgbClr val="427B83"/>
                </a:solidFill>
              </a:rPr>
              <a:t>smanjenje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raznolikosti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useva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koji</a:t>
            </a:r>
            <a:r>
              <a:rPr lang="en-US" sz="2100" b="1" dirty="0" smtClean="0">
                <a:solidFill>
                  <a:srgbClr val="427B83"/>
                </a:solidFill>
              </a:rPr>
              <a:t> se </a:t>
            </a:r>
            <a:r>
              <a:rPr lang="en-US" sz="2100" b="1" dirty="0" err="1" smtClean="0">
                <a:solidFill>
                  <a:srgbClr val="427B83"/>
                </a:solidFill>
              </a:rPr>
              <a:t>gaje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emisije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koje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nastaju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usled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masovne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stočarske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proizvodnje</a:t>
            </a:r>
            <a:r>
              <a:rPr lang="en-US" sz="2100" b="1" dirty="0" smtClean="0">
                <a:solidFill>
                  <a:srgbClr val="427B83"/>
                </a:solidFill>
              </a:rPr>
              <a:t> (</a:t>
            </a:r>
            <a:r>
              <a:rPr lang="en-US" sz="2100" b="1" dirty="0" err="1" smtClean="0">
                <a:solidFill>
                  <a:srgbClr val="427B83"/>
                </a:solidFill>
              </a:rPr>
              <a:t>kako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emisije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koje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generišu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životinje</a:t>
            </a:r>
            <a:r>
              <a:rPr lang="en-US" sz="2100" b="1" dirty="0" smtClean="0">
                <a:solidFill>
                  <a:srgbClr val="427B83"/>
                </a:solidFill>
              </a:rPr>
              <a:t>, </a:t>
            </a:r>
            <a:r>
              <a:rPr lang="en-US" sz="2100" b="1" dirty="0" err="1" smtClean="0">
                <a:solidFill>
                  <a:srgbClr val="427B83"/>
                </a:solidFill>
              </a:rPr>
              <a:t>tako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i</a:t>
            </a:r>
            <a:r>
              <a:rPr lang="en-US" sz="2100" b="1" dirty="0" smtClean="0">
                <a:solidFill>
                  <a:srgbClr val="427B83"/>
                </a:solidFill>
              </a:rPr>
              <a:t> one </a:t>
            </a:r>
            <a:r>
              <a:rPr lang="en-US" sz="2100" b="1" dirty="0" err="1" smtClean="0">
                <a:solidFill>
                  <a:srgbClr val="427B83"/>
                </a:solidFill>
              </a:rPr>
              <a:t>koje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nastaju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tokom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proizvodnje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njihove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hrane</a:t>
            </a:r>
            <a:r>
              <a:rPr lang="en-US" sz="2100" b="1" dirty="0" smtClean="0">
                <a:solidFill>
                  <a:srgbClr val="427B83"/>
                </a:solidFill>
              </a:rPr>
              <a:t>). </a:t>
            </a:r>
            <a:r>
              <a:rPr lang="en-US" sz="2100" b="1" dirty="0" err="1" smtClean="0">
                <a:solidFill>
                  <a:srgbClr val="427B83"/>
                </a:solidFill>
              </a:rPr>
              <a:t>Postoje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naravno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drugi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faktori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koji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utiču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na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ovaj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fenomen</a:t>
            </a:r>
            <a:r>
              <a:rPr lang="en-US" sz="2100" b="1" dirty="0" smtClean="0">
                <a:solidFill>
                  <a:srgbClr val="427B83"/>
                </a:solidFill>
              </a:rPr>
              <a:t>, a </a:t>
            </a:r>
            <a:r>
              <a:rPr lang="en-US" sz="2100" b="1" dirty="0" err="1" smtClean="0">
                <a:solidFill>
                  <a:srgbClr val="427B83"/>
                </a:solidFill>
              </a:rPr>
              <a:t>nisu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povezani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sa</a:t>
            </a:r>
            <a:r>
              <a:rPr lang="en-US" sz="2100" b="1" dirty="0" smtClean="0">
                <a:solidFill>
                  <a:srgbClr val="427B83"/>
                </a:solidFill>
              </a:rPr>
              <a:t> </a:t>
            </a:r>
            <a:r>
              <a:rPr lang="en-US" sz="2100" b="1" dirty="0" err="1" smtClean="0">
                <a:solidFill>
                  <a:srgbClr val="427B83"/>
                </a:solidFill>
              </a:rPr>
              <a:t>poljoprivredom</a:t>
            </a:r>
            <a:r>
              <a:rPr lang="en-US" sz="2100" b="1" dirty="0" smtClean="0">
                <a:solidFill>
                  <a:srgbClr val="427B83"/>
                </a:solidFill>
              </a:rPr>
              <a:t>.</a:t>
            </a:r>
            <a:r>
              <a:rPr lang="en-US" sz="2100" b="1" dirty="0" smtClean="0">
                <a:solidFill>
                  <a:srgbClr val="427B83"/>
                </a:solidFill>
              </a:rPr>
              <a:t>                                    </a:t>
            </a:r>
            <a:endParaRPr sz="2100" b="1" dirty="0">
              <a:solidFill>
                <a:srgbClr val="427B83"/>
              </a:solidFill>
            </a:endParaRPr>
          </a:p>
        </p:txBody>
      </p:sp>
      <p:pic>
        <p:nvPicPr>
          <p:cNvPr id="119" name="Google Shape;119;g19e93ff5fc8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275" y="1214025"/>
            <a:ext cx="4936723" cy="52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9e93ff5fc8_0_28"/>
          <p:cNvSpPr txBox="1"/>
          <p:nvPr/>
        </p:nvSpPr>
        <p:spPr>
          <a:xfrm>
            <a:off x="9372375" y="6350200"/>
            <a:ext cx="12624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Credit: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: Roy</a:t>
            </a:r>
            <a:r>
              <a:rPr lang="en-US" sz="2100" b="1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ce3bb48d4_3_399"/>
          <p:cNvSpPr txBox="1"/>
          <p:nvPr/>
        </p:nvSpPr>
        <p:spPr>
          <a:xfrm>
            <a:off x="1781525" y="2095501"/>
            <a:ext cx="9031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Impact"/>
              <a:buNone/>
            </a:pPr>
            <a:r>
              <a:rPr lang="sr-Latn-RS" sz="8000" b="0" i="0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POSLEDICE</a:t>
            </a:r>
            <a:r>
              <a:rPr lang="en-US" sz="8000" b="0" i="0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dirty="0"/>
          </a:p>
        </p:txBody>
      </p:sp>
      <p:sp>
        <p:nvSpPr>
          <p:cNvPr id="126" name="Google Shape;126;g29ce3bb48d4_3_399"/>
          <p:cNvSpPr/>
          <p:nvPr/>
        </p:nvSpPr>
        <p:spPr>
          <a:xfrm>
            <a:off x="0" y="5070707"/>
            <a:ext cx="12192000" cy="1787292"/>
          </a:xfrm>
          <a:custGeom>
            <a:avLst/>
            <a:gdLst/>
            <a:ahLst/>
            <a:cxnLst/>
            <a:rect l="l" t="t" r="r" b="b"/>
            <a:pathLst>
              <a:path w="12192000" h="1787292" extrusionOk="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1409</Words>
  <Application>Microsoft Office PowerPoint</Application>
  <PresentationFormat>Custom</PresentationFormat>
  <Paragraphs>130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Lato Black</vt:lpstr>
      <vt:lpstr>Lato</vt:lpstr>
      <vt:lpstr>Roboto</vt:lpstr>
      <vt:lpstr>Loto</vt:lpstr>
      <vt:lpstr>Impact</vt:lpstr>
      <vt:lpstr>Gill Sans</vt:lpstr>
      <vt:lpstr>Overlock</vt:lpstr>
      <vt:lpstr>Vesper Libre</vt:lpstr>
      <vt:lpstr>EntRenew Presentation Slide</vt:lpstr>
      <vt:lpstr>EntRenew Regular Slides</vt:lpstr>
      <vt:lpstr>Poljoprivreda &amp; Klimatske promene</vt:lpstr>
      <vt:lpstr>Slide 2</vt:lpstr>
      <vt:lpstr>O ovom modulu</vt:lpstr>
      <vt:lpstr>Slide 4</vt:lpstr>
      <vt:lpstr>Slide 5</vt:lpstr>
      <vt:lpstr>Slide 6</vt:lpstr>
      <vt:lpstr>Slide 7</vt:lpstr>
      <vt:lpstr>Uzroci</vt:lpstr>
      <vt:lpstr>Slide 9</vt:lpstr>
      <vt:lpstr>Slide 10</vt:lpstr>
      <vt:lpstr>Posledice</vt:lpstr>
      <vt:lpstr>Padavine</vt:lpstr>
      <vt:lpstr>Suše</vt:lpstr>
      <vt:lpstr>Više temperature</vt:lpstr>
      <vt:lpstr>Slide 15</vt:lpstr>
      <vt:lpstr>WHAT’S THE DIFFERENCE?</vt:lpstr>
      <vt:lpstr>Slide 17</vt:lpstr>
      <vt:lpstr>Slide 18</vt:lpstr>
      <vt:lpstr>Slide 19</vt:lpstr>
      <vt:lpstr>Slide 20</vt:lpstr>
      <vt:lpstr>Slide 21</vt:lpstr>
      <vt:lpstr>Rešenja </vt:lpstr>
      <vt:lpstr>Prilagođavanje novim izazovima i potrebama</vt:lpstr>
      <vt:lpstr>Šta sledi u narednom modulu?</vt:lpstr>
      <vt:lpstr>Vežba- Koliko je moj ekološki otisak?  </vt:lpstr>
      <vt:lpstr>Slide 26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Poljoprivreda &amp; Klimatske promene</dc:title>
  <dc:creator>Quentin Fanjas</dc:creator>
  <cp:lastModifiedBy>Dijana</cp:lastModifiedBy>
  <cp:revision>12</cp:revision>
  <dcterms:created xsi:type="dcterms:W3CDTF">2020-10-27T14:07:00Z</dcterms:created>
  <dcterms:modified xsi:type="dcterms:W3CDTF">2024-12-18T00:15:28Z</dcterms:modified>
</cp:coreProperties>
</file>