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2"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6858000" cy="9144000"/>
  <p:embeddedFontLst>
    <p:embeddedFont>
      <p:font typeface="Calibri" pitchFamily="34" charset="0"/>
      <p:regular r:id="rId31"/>
      <p:bold r:id="rId32"/>
      <p:italic r:id="rId33"/>
      <p:boldItalic r:id="rId34"/>
    </p:embeddedFont>
    <p:embeddedFont>
      <p:font typeface="Lato Black" charset="0"/>
      <p:bold r:id="rId35"/>
      <p:boldItalic r:id="rId36"/>
    </p:embeddedFont>
    <p:embeddedFont>
      <p:font typeface="Lato"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gzjghSzhrRs5iDQrGzYfY0TfidZ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risa hasan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27B83"/>
    <a:srgbClr val="3C4556"/>
    <a:srgbClr val="44546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712" y="-60"/>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11-13T17:58:53.105" idx="1">
    <p:pos x="528" y="1196"/>
    <p:text>to add a picture</p:text>
    <p:extLst>
      <p:ext uri="{C676402C-5697-4E1C-873F-D02D1690AC5C}">
        <p15:threadingInfo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_X8v1D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 name="Google Shape;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9a0573e100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29a0573e100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 share with partners for translation purposes</a:t>
            </a:r>
            <a:endParaRPr/>
          </a:p>
        </p:txBody>
      </p:sp>
      <p:sp>
        <p:nvSpPr>
          <p:cNvPr id="111" name="Google Shape;111;g29a0573e100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9a0573e100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g29a0573e100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g29a0573e100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9a0573e100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29a0573e100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g29a0573e100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9a0573e100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29a0573e100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g29a0573e100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9a0573e100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29a0573e100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29a0573e100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9a0573e100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9a0573e100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g29a0573e100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9a339584e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9a339584e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g29a339584e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9a339584e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29a339584e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29a339584e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9a339584e5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29a339584e5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29a339584e5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9a339584e5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29a339584e5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g29a339584e5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29a42e4feb7_2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 name="Google Shape;42;g29a42e4feb7_2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9a42e4feb7_2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9a42e4feb7_2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29a42e4feb7_2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9a42e4feb7_2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9a42e4feb7_2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g29a42e4feb7_2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61541c68c4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261541c68c4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g261541c68c4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9a42e4feb7_2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9a42e4feb7_2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29a42e4feb7_2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9a42e4feb7_2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29a42e4feb7_2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g29a42e4feb7_2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9a339584e5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29a339584e5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29a339584e5_0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9a42e4feb7_2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29a42e4feb7_2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29a42e4feb7_2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261541c68c4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 name="Google Shape;56;g261541c68c4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9e93ff5fc8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 name="Google Shape;62;g19e93ff5fc8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9a42e4feb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g29a42e4feb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 name="Google Shape;75;g29a42e4feb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9e93ff5fc8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g19e93ff5fc8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9a0573e100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29a0573e100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g29a0573e100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9a0573e100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29a0573e100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g29a0573e100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
        <p:cNvGrpSpPr/>
        <p:nvPr/>
      </p:nvGrpSpPr>
      <p:grpSpPr>
        <a:xfrm>
          <a:off x="0" y="0"/>
          <a:ext cx="0" cy="0"/>
          <a:chOff x="0" y="0"/>
          <a:chExt cx="0" cy="0"/>
        </a:xfrm>
      </p:grpSpPr>
      <p:sp>
        <p:nvSpPr>
          <p:cNvPr id="13" name="Google Shape;13;p6"/>
          <p:cNvSpPr txBox="1">
            <a:spLocks noGrp="1"/>
          </p:cNvSpPr>
          <p:nvPr>
            <p:ph type="title"/>
          </p:nvPr>
        </p:nvSpPr>
        <p:spPr>
          <a:xfrm>
            <a:off x="838200" y="3053735"/>
            <a:ext cx="10515600" cy="6311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2"/>
              </a:buClr>
              <a:buSzPts val="4400"/>
              <a:buFont typeface="Calibri"/>
              <a:buNone/>
              <a:defRPr sz="44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6"/>
          <p:cNvSpPr txBox="1">
            <a:spLocks noGrp="1"/>
          </p:cNvSpPr>
          <p:nvPr>
            <p:ph type="subTitle" idx="1"/>
          </p:nvPr>
        </p:nvSpPr>
        <p:spPr>
          <a:xfrm>
            <a:off x="1524000" y="4245878"/>
            <a:ext cx="9144000" cy="41040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accent1"/>
              </a:buClr>
              <a:buSzPts val="2400"/>
              <a:buFont typeface="Arial"/>
              <a:buNone/>
              <a:defRPr sz="2400" b="0" i="0" u="none" strike="noStrike" cap="none">
                <a:solidFill>
                  <a:schemeClr val="accent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dex">
  <p:cSld name="index">
    <p:spTree>
      <p:nvGrpSpPr>
        <p:cNvPr id="1" name="Shape 15"/>
        <p:cNvGrpSpPr/>
        <p:nvPr/>
      </p:nvGrpSpPr>
      <p:grpSpPr>
        <a:xfrm>
          <a:off x="0" y="0"/>
          <a:ext cx="0" cy="0"/>
          <a:chOff x="0" y="0"/>
          <a:chExt cx="0" cy="0"/>
        </a:xfrm>
      </p:grpSpPr>
      <p:sp>
        <p:nvSpPr>
          <p:cNvPr id="16" name="Google Shape;16;g29a42e4feb7_2_91"/>
          <p:cNvSpPr txBox="1">
            <a:spLocks noGrp="1"/>
          </p:cNvSpPr>
          <p:nvPr>
            <p:ph type="body" idx="1"/>
          </p:nvPr>
        </p:nvSpPr>
        <p:spPr>
          <a:xfrm>
            <a:off x="3657600" y="1295400"/>
            <a:ext cx="4876800" cy="330300"/>
          </a:xfrm>
          <a:prstGeom prst="rect">
            <a:avLst/>
          </a:prstGeom>
          <a:noFill/>
          <a:ln>
            <a:noFill/>
          </a:ln>
        </p:spPr>
        <p:txBody>
          <a:bodyPr spcFirstLastPara="1" wrap="square" lIns="121900" tIns="60925" rIns="121900" bIns="60925" anchor="b" anchorCtr="0">
            <a:noAutofit/>
          </a:bodyPr>
          <a:lstStyle>
            <a:lvl1pPr marL="457200" marR="0" lvl="0" indent="-228600" algn="ctr" rtl="0">
              <a:lnSpc>
                <a:spcPct val="90000"/>
              </a:lnSpc>
              <a:spcBef>
                <a:spcPts val="1000"/>
              </a:spcBef>
              <a:spcAft>
                <a:spcPts val="0"/>
              </a:spcAft>
              <a:buClr>
                <a:schemeClr val="accent2"/>
              </a:buClr>
              <a:buSzPts val="1300"/>
              <a:buFont typeface="Arial"/>
              <a:buNone/>
              <a:defRPr sz="1300" b="1" i="0" u="none" strike="noStrike" cap="none">
                <a:solidFill>
                  <a:schemeClr val="accent2"/>
                </a:solidFill>
                <a:latin typeface="Lato Black"/>
                <a:ea typeface="Lato Black"/>
                <a:cs typeface="Lato Black"/>
                <a:sym typeface="Lato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g29a42e4feb7_2_91"/>
          <p:cNvSpPr txBox="1">
            <a:spLocks noGrp="1"/>
          </p:cNvSpPr>
          <p:nvPr>
            <p:ph type="body" idx="2"/>
          </p:nvPr>
        </p:nvSpPr>
        <p:spPr>
          <a:xfrm>
            <a:off x="3657600" y="685800"/>
            <a:ext cx="4876800" cy="609600"/>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1000"/>
              </a:spcBef>
              <a:spcAft>
                <a:spcPts val="0"/>
              </a:spcAft>
              <a:buClr>
                <a:srgbClr val="3F3F3F"/>
              </a:buClr>
              <a:buSzPts val="4000"/>
              <a:buFont typeface="Arial"/>
              <a:buNone/>
              <a:defRPr sz="4000" b="1" i="0" u="none" strike="noStrike" cap="none">
                <a:solidFill>
                  <a:srgbClr val="3F3F3F"/>
                </a:solidFill>
                <a:latin typeface="Lato Black"/>
                <a:ea typeface="Lato Black"/>
                <a:cs typeface="Lato Black"/>
                <a:sym typeface="Lato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g261541c68c4_0_65"/>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4400"/>
              <a:buFont typeface="Calibri"/>
              <a:buNone/>
              <a:defRPr sz="44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g261541c68c4_0_65"/>
          <p:cNvSpPr txBox="1">
            <a:spLocks noGrp="1"/>
          </p:cNvSpPr>
          <p:nvPr>
            <p:ph type="body" idx="1"/>
          </p:nvPr>
        </p:nvSpPr>
        <p:spPr>
          <a:xfrm>
            <a:off x="838200" y="2214245"/>
            <a:ext cx="10515600" cy="4003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2"/>
              </a:buClr>
              <a:buSzPts val="2400"/>
              <a:buFont typeface="Arial"/>
              <a:buChar char="•"/>
              <a:defRPr sz="2400" b="0" i="0" u="none" strike="noStrike" cap="none">
                <a:solidFill>
                  <a:schemeClr val="accent2"/>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accen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g261541c68c4_0_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838200" y="1325880"/>
            <a:ext cx="10515600" cy="6619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4400"/>
              <a:buFont typeface="Calibri"/>
              <a:buNone/>
              <a:defRPr sz="44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8"/>
          <p:cNvSpPr txBox="1">
            <a:spLocks noGrp="1"/>
          </p:cNvSpPr>
          <p:nvPr>
            <p:ph type="body" idx="1"/>
          </p:nvPr>
        </p:nvSpPr>
        <p:spPr>
          <a:xfrm>
            <a:off x="838200" y="2214245"/>
            <a:ext cx="10515600" cy="400367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2"/>
              </a:buClr>
              <a:buSzPts val="2400"/>
              <a:buFont typeface="Arial"/>
              <a:buChar char="•"/>
              <a:defRPr sz="2400" b="0" i="0" u="none" strike="noStrike" cap="none">
                <a:solidFill>
                  <a:schemeClr val="accent2"/>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accen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Google Shape;31;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accent1"/>
              </a:buClr>
              <a:buSzPts val="6000"/>
              <a:buFont typeface="Calibri"/>
              <a:buNone/>
              <a:defRPr sz="60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2"/>
              </a:buClr>
              <a:buSzPts val="2400"/>
              <a:buFont typeface="Arial"/>
              <a:buNone/>
              <a:defRPr sz="2400" b="0" i="0" u="none" strike="noStrike" cap="none">
                <a:solidFill>
                  <a:schemeClr val="dk2"/>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33" name="Google Shape;3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5" descr="A picture containing sitting, knife&#10;&#10;Description automatically generated"/>
          <p:cNvPicPr preferRelativeResize="0"/>
          <p:nvPr/>
        </p:nvPicPr>
        <p:blipFill rotWithShape="1">
          <a:blip r:embed="rId5">
            <a:alphaModFix/>
          </a:blip>
          <a:srcRect/>
          <a:stretch/>
        </p:blipFill>
        <p:spPr>
          <a:xfrm>
            <a:off x="0" y="-1"/>
            <a:ext cx="12192000" cy="1998689"/>
          </a:xfrm>
          <a:prstGeom prst="rect">
            <a:avLst/>
          </a:prstGeom>
          <a:noFill/>
          <a:ln>
            <a:noFill/>
          </a:ln>
        </p:spPr>
      </p:pic>
      <p:pic>
        <p:nvPicPr>
          <p:cNvPr id="11" name="Google Shape;11;p5"/>
          <p:cNvPicPr preferRelativeResize="0"/>
          <p:nvPr/>
        </p:nvPicPr>
        <p:blipFill rotWithShape="1">
          <a:blip r:embed="rId6">
            <a:alphaModFix/>
          </a:blip>
          <a:srcRect/>
          <a:stretch/>
        </p:blipFill>
        <p:spPr>
          <a:xfrm>
            <a:off x="7661796" y="661120"/>
            <a:ext cx="3897245" cy="15721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pic>
        <p:nvPicPr>
          <p:cNvPr id="23" name="Google Shape;23;p7" descr="A picture containing sitting, knife&#10;&#10;Description automatically generated"/>
          <p:cNvPicPr preferRelativeResize="0"/>
          <p:nvPr/>
        </p:nvPicPr>
        <p:blipFill rotWithShape="1">
          <a:blip r:embed="rId4">
            <a:alphaModFix amt="20000"/>
          </a:blip>
          <a:srcRect/>
          <a:stretch/>
        </p:blipFill>
        <p:spPr>
          <a:xfrm>
            <a:off x="0" y="-1"/>
            <a:ext cx="12192000" cy="1998689"/>
          </a:xfrm>
          <a:prstGeom prst="rect">
            <a:avLst/>
          </a:prstGeom>
          <a:noFill/>
          <a:ln>
            <a:noFill/>
          </a:ln>
        </p:spPr>
      </p:pic>
      <p:sp>
        <p:nvSpPr>
          <p:cNvPr id="24" name="Google Shape;2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25" name="Google Shape;25;p7"/>
          <p:cNvPicPr preferRelativeResize="0"/>
          <p:nvPr/>
        </p:nvPicPr>
        <p:blipFill rotWithShape="1">
          <a:blip r:embed="rId5">
            <a:alphaModFix/>
          </a:blip>
          <a:srcRect/>
          <a:stretch/>
        </p:blipFill>
        <p:spPr>
          <a:xfrm>
            <a:off x="606398" y="0"/>
            <a:ext cx="3206804" cy="129360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 id="214748365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1"/>
          <p:cNvSpPr txBox="1">
            <a:spLocks noGrp="1"/>
          </p:cNvSpPr>
          <p:nvPr>
            <p:ph type="title"/>
          </p:nvPr>
        </p:nvSpPr>
        <p:spPr>
          <a:xfrm>
            <a:off x="3630750" y="2878475"/>
            <a:ext cx="5437050" cy="631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400"/>
              <a:buFont typeface="Calibri"/>
              <a:buNone/>
            </a:pPr>
            <a:r>
              <a:rPr lang="sr-Latn-RS" dirty="0" smtClean="0"/>
              <a:t>Osnove poljoprivrede</a:t>
            </a:r>
            <a:endParaRPr dirty="0"/>
          </a:p>
        </p:txBody>
      </p:sp>
      <p:sp>
        <p:nvSpPr>
          <p:cNvPr id="39" name="Google Shape;39;p1"/>
          <p:cNvSpPr txBox="1">
            <a:spLocks noGrp="1"/>
          </p:cNvSpPr>
          <p:nvPr>
            <p:ph type="subTitle" idx="1"/>
          </p:nvPr>
        </p:nvSpPr>
        <p:spPr>
          <a:xfrm>
            <a:off x="1299450" y="3956875"/>
            <a:ext cx="9593100" cy="1192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2400"/>
              <a:buNone/>
            </a:pPr>
            <a:r>
              <a:rPr lang="sr-Latn-RS" sz="2900" dirty="0" smtClean="0"/>
              <a:t>Istraživanje osnova poljoprivrede</a:t>
            </a:r>
            <a:r>
              <a:rPr lang="en-US" sz="2900" dirty="0" smtClean="0"/>
              <a:t>🌾 </a:t>
            </a:r>
            <a:r>
              <a:rPr lang="en-US" sz="2900" dirty="0"/>
              <a:t>– </a:t>
            </a:r>
            <a:r>
              <a:rPr lang="sr-Latn-RS" sz="2900" dirty="0" smtClean="0"/>
              <a:t>Njegovanje znanja od sjetve do žetve</a:t>
            </a:r>
            <a:r>
              <a:rPr lang="en-US" sz="2900" dirty="0" smtClean="0"/>
              <a:t>.</a:t>
            </a:r>
            <a:endParaRPr sz="2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g29a0573e100_0_23"/>
          <p:cNvPicPr preferRelativeResize="0"/>
          <p:nvPr/>
        </p:nvPicPr>
        <p:blipFill rotWithShape="1">
          <a:blip r:embed="rId3">
            <a:alphaModFix/>
          </a:blip>
          <a:srcRect/>
          <a:stretch/>
        </p:blipFill>
        <p:spPr>
          <a:xfrm>
            <a:off x="2740125" y="1075363"/>
            <a:ext cx="6711749" cy="5033825"/>
          </a:xfrm>
          <a:prstGeom prst="rect">
            <a:avLst/>
          </a:prstGeom>
          <a:noFill/>
          <a:ln>
            <a:noFill/>
          </a:ln>
        </p:spPr>
      </p:pic>
      <p:sp>
        <p:nvSpPr>
          <p:cNvPr id="114" name="Google Shape;114;g29a0573e100_0_23"/>
          <p:cNvSpPr txBox="1"/>
          <p:nvPr/>
        </p:nvSpPr>
        <p:spPr>
          <a:xfrm>
            <a:off x="4596000" y="6014350"/>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7 steps of crop culture</a:t>
            </a:r>
            <a:endParaRPr sz="1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PropAgri</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9a0573e100_0_29"/>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sr-Latn-RS" dirty="0" smtClean="0"/>
              <a:t>Korak 1</a:t>
            </a:r>
            <a:r>
              <a:rPr lang="en-US" dirty="0" smtClean="0"/>
              <a:t>: Plan</a:t>
            </a:r>
            <a:r>
              <a:rPr lang="sr-Latn-RS" dirty="0" smtClean="0"/>
              <a:t>iranje</a:t>
            </a:r>
            <a:r>
              <a:rPr lang="en-US" dirty="0"/>
              <a:t>	</a:t>
            </a:r>
            <a:endParaRPr dirty="0"/>
          </a:p>
        </p:txBody>
      </p:sp>
      <p:sp>
        <p:nvSpPr>
          <p:cNvPr id="121" name="Google Shape;121;g29a0573e100_0_29"/>
          <p:cNvSpPr txBox="1">
            <a:spLocks noGrp="1"/>
          </p:cNvSpPr>
          <p:nvPr>
            <p:ph type="body" idx="1"/>
          </p:nvPr>
        </p:nvSpPr>
        <p:spPr>
          <a:xfrm>
            <a:off x="838200" y="2214250"/>
            <a:ext cx="7125600" cy="4003800"/>
          </a:xfrm>
          <a:prstGeom prst="rect">
            <a:avLst/>
          </a:prstGeom>
          <a:noFill/>
          <a:ln>
            <a:noFill/>
          </a:ln>
        </p:spPr>
        <p:txBody>
          <a:bodyPr spcFirstLastPara="1" wrap="square" lIns="91425" tIns="45700" rIns="91425" bIns="45700" anchor="t" anchorCtr="0">
            <a:noAutofit/>
          </a:bodyPr>
          <a:lstStyle/>
          <a:p>
            <a:pPr marL="0" lvl="0" indent="0">
              <a:buSzPct val="108108"/>
              <a:buNone/>
            </a:pPr>
            <a:r>
              <a:rPr lang="en-US" sz="2400" dirty="0" err="1" smtClean="0"/>
              <a:t>Prvi</a:t>
            </a:r>
            <a:r>
              <a:rPr lang="en-US" sz="2400" dirty="0" smtClean="0"/>
              <a:t> </a:t>
            </a:r>
            <a:r>
              <a:rPr lang="en-US" sz="2400" dirty="0" err="1" smtClean="0"/>
              <a:t>i</a:t>
            </a:r>
            <a:r>
              <a:rPr lang="en-US" sz="2400" dirty="0" smtClean="0"/>
              <a:t> </a:t>
            </a:r>
            <a:r>
              <a:rPr lang="en-US" sz="2400" dirty="0" err="1" smtClean="0"/>
              <a:t>možda</a:t>
            </a:r>
            <a:r>
              <a:rPr lang="en-US" sz="2400" dirty="0" smtClean="0"/>
              <a:t> </a:t>
            </a:r>
            <a:r>
              <a:rPr lang="en-US" sz="2400" dirty="0" err="1" smtClean="0"/>
              <a:t>najvažniji</a:t>
            </a:r>
            <a:r>
              <a:rPr lang="en-US" sz="2400" dirty="0" smtClean="0"/>
              <a:t> </a:t>
            </a:r>
            <a:r>
              <a:rPr lang="en-US" sz="2400" dirty="0" err="1" smtClean="0"/>
              <a:t>korak</a:t>
            </a:r>
            <a:r>
              <a:rPr lang="en-US" sz="2400" dirty="0" smtClean="0"/>
              <a:t> </a:t>
            </a:r>
            <a:r>
              <a:rPr lang="en-US" sz="2400" dirty="0" err="1" smtClean="0"/>
              <a:t>koji</a:t>
            </a:r>
            <a:r>
              <a:rPr lang="en-US" sz="2400" dirty="0" smtClean="0"/>
              <a:t> </a:t>
            </a:r>
            <a:r>
              <a:rPr lang="en-US" sz="2400" dirty="0" err="1" smtClean="0"/>
              <a:t>treba</a:t>
            </a:r>
            <a:r>
              <a:rPr lang="en-US" sz="2400" dirty="0" smtClean="0"/>
              <a:t> </a:t>
            </a:r>
            <a:r>
              <a:rPr lang="en-US" sz="2400" dirty="0" err="1" smtClean="0"/>
              <a:t>uzeti</a:t>
            </a:r>
            <a:r>
              <a:rPr lang="en-US" sz="2400" dirty="0" smtClean="0"/>
              <a:t> u </a:t>
            </a:r>
            <a:r>
              <a:rPr lang="en-US" sz="2400" dirty="0" err="1" smtClean="0"/>
              <a:t>obzir</a:t>
            </a:r>
            <a:r>
              <a:rPr lang="en-US" sz="2400" dirty="0" smtClean="0"/>
              <a:t> </a:t>
            </a:r>
            <a:r>
              <a:rPr lang="en-US" sz="2400" dirty="0" err="1" smtClean="0"/>
              <a:t>prilikom</a:t>
            </a:r>
            <a:r>
              <a:rPr lang="en-US" sz="2400" dirty="0" smtClean="0"/>
              <a:t> </a:t>
            </a:r>
            <a:r>
              <a:rPr lang="en-US" sz="2400" dirty="0" err="1" smtClean="0"/>
              <a:t>rada</a:t>
            </a:r>
            <a:r>
              <a:rPr lang="en-US" sz="2400" dirty="0" smtClean="0"/>
              <a:t> u </a:t>
            </a:r>
            <a:r>
              <a:rPr lang="en-US" sz="2400" dirty="0" err="1" smtClean="0"/>
              <a:t>modernoj</a:t>
            </a:r>
            <a:r>
              <a:rPr lang="en-US" sz="2400" dirty="0" smtClean="0"/>
              <a:t> </a:t>
            </a:r>
            <a:r>
              <a:rPr lang="en-US" sz="2400" dirty="0" err="1" smtClean="0"/>
              <a:t>poljoprivredi</a:t>
            </a:r>
            <a:r>
              <a:rPr lang="en-US" sz="2400" dirty="0" smtClean="0"/>
              <a:t> jest </a:t>
            </a:r>
            <a:r>
              <a:rPr lang="sr-Latn-RS" sz="2400" dirty="0" smtClean="0"/>
              <a:t>unaprijed </a:t>
            </a:r>
            <a:r>
              <a:rPr lang="en-US" sz="2400" dirty="0" err="1" smtClean="0"/>
              <a:t>adekvatno</a:t>
            </a:r>
            <a:r>
              <a:rPr lang="en-US" sz="2400" dirty="0" smtClean="0"/>
              <a:t> </a:t>
            </a:r>
            <a:r>
              <a:rPr lang="en-US" sz="2400" dirty="0" err="1" smtClean="0"/>
              <a:t>planiranje</a:t>
            </a:r>
            <a:r>
              <a:rPr lang="en-US" sz="2400" dirty="0" smtClean="0"/>
              <a:t> </a:t>
            </a:r>
            <a:r>
              <a:rPr lang="en-US" sz="2400" dirty="0" err="1" smtClean="0"/>
              <a:t>svih</a:t>
            </a:r>
            <a:r>
              <a:rPr lang="en-US" sz="2400" dirty="0" smtClean="0"/>
              <a:t> </a:t>
            </a:r>
            <a:r>
              <a:rPr lang="en-US" sz="2400" dirty="0" err="1" smtClean="0"/>
              <a:t>važnih</a:t>
            </a:r>
            <a:r>
              <a:rPr lang="en-US" sz="2400" dirty="0" smtClean="0"/>
              <a:t> </a:t>
            </a:r>
            <a:r>
              <a:rPr lang="en-US" sz="2400" dirty="0" err="1" smtClean="0"/>
              <a:t>aspekata</a:t>
            </a:r>
            <a:r>
              <a:rPr lang="en-US" sz="2400" dirty="0" smtClean="0"/>
              <a:t> </a:t>
            </a:r>
            <a:r>
              <a:rPr lang="en-US" sz="2400" dirty="0" err="1" smtClean="0"/>
              <a:t>našeg</a:t>
            </a:r>
            <a:r>
              <a:rPr lang="en-US" sz="2400" dirty="0" smtClean="0"/>
              <a:t> </a:t>
            </a:r>
            <a:r>
              <a:rPr lang="en-US" sz="2400" dirty="0" err="1" smtClean="0"/>
              <a:t>rada</a:t>
            </a:r>
            <a:r>
              <a:rPr lang="en-US" sz="2400" dirty="0" smtClean="0"/>
              <a:t>. </a:t>
            </a:r>
            <a:endParaRPr lang="sr-Latn-RS" sz="2400" dirty="0" smtClean="0"/>
          </a:p>
          <a:p>
            <a:pPr marL="0" lvl="0" indent="0">
              <a:buSzPct val="108108"/>
              <a:buNone/>
            </a:pPr>
            <a:r>
              <a:rPr lang="en-US" sz="2400" dirty="0" err="1" smtClean="0"/>
              <a:t>Ovaj</a:t>
            </a:r>
            <a:r>
              <a:rPr lang="en-US" sz="2400" dirty="0" smtClean="0"/>
              <a:t> </a:t>
            </a:r>
            <a:r>
              <a:rPr lang="en-US" sz="2400" dirty="0" err="1" smtClean="0"/>
              <a:t>proces</a:t>
            </a:r>
            <a:r>
              <a:rPr lang="en-US" sz="2400" dirty="0" smtClean="0"/>
              <a:t> </a:t>
            </a:r>
            <a:r>
              <a:rPr lang="en-US" sz="2400" dirty="0" err="1" smtClean="0"/>
              <a:t>započinje</a:t>
            </a:r>
            <a:r>
              <a:rPr lang="en-US" sz="2400" dirty="0" smtClean="0"/>
              <a:t> </a:t>
            </a:r>
            <a:r>
              <a:rPr lang="en-US" sz="2400" dirty="0" err="1" smtClean="0"/>
              <a:t>odabirom</a:t>
            </a:r>
            <a:r>
              <a:rPr lang="en-US" sz="2400" dirty="0" smtClean="0"/>
              <a:t> </a:t>
            </a:r>
            <a:r>
              <a:rPr lang="en-US" sz="2400" dirty="0" err="1" smtClean="0"/>
              <a:t>usjeva</a:t>
            </a:r>
            <a:r>
              <a:rPr lang="en-US" sz="2400" dirty="0" smtClean="0"/>
              <a:t> </a:t>
            </a:r>
            <a:r>
              <a:rPr lang="en-US" sz="2400" dirty="0" err="1" smtClean="0"/>
              <a:t>koje</a:t>
            </a:r>
            <a:r>
              <a:rPr lang="en-US" sz="2400" dirty="0" smtClean="0"/>
              <a:t> </a:t>
            </a:r>
            <a:r>
              <a:rPr lang="en-US" sz="2400" dirty="0" err="1" smtClean="0"/>
              <a:t>želimo</a:t>
            </a:r>
            <a:r>
              <a:rPr lang="en-US" sz="2400" dirty="0" smtClean="0"/>
              <a:t> </a:t>
            </a:r>
            <a:r>
              <a:rPr lang="en-US" sz="2400" dirty="0" err="1" smtClean="0"/>
              <a:t>saditi</a:t>
            </a:r>
            <a:r>
              <a:rPr lang="en-US" sz="2400" dirty="0" smtClean="0"/>
              <a:t>, </a:t>
            </a:r>
            <a:r>
              <a:rPr lang="en-US" sz="2400" dirty="0" err="1" smtClean="0"/>
              <a:t>metodologija</a:t>
            </a:r>
            <a:r>
              <a:rPr lang="en-US" sz="2400" dirty="0" smtClean="0"/>
              <a:t> </a:t>
            </a:r>
            <a:r>
              <a:rPr lang="en-US" sz="2400" dirty="0" err="1" smtClean="0"/>
              <a:t>i</a:t>
            </a:r>
            <a:r>
              <a:rPr lang="en-US" sz="2400" dirty="0" smtClean="0"/>
              <a:t> </a:t>
            </a:r>
            <a:r>
              <a:rPr lang="en-US" sz="2400" dirty="0" err="1" smtClean="0"/>
              <a:t>tehnika</a:t>
            </a:r>
            <a:r>
              <a:rPr lang="en-US" sz="2400" dirty="0" smtClean="0"/>
              <a:t> </a:t>
            </a:r>
            <a:r>
              <a:rPr lang="en-US" sz="2400" dirty="0" err="1" smtClean="0"/>
              <a:t>koje</a:t>
            </a:r>
            <a:r>
              <a:rPr lang="en-US" sz="2400" dirty="0" smtClean="0"/>
              <a:t> se </a:t>
            </a:r>
            <a:r>
              <a:rPr lang="en-US" sz="2400" dirty="0" err="1" smtClean="0"/>
              <a:t>koriste</a:t>
            </a:r>
            <a:r>
              <a:rPr lang="en-US" sz="2400" dirty="0" smtClean="0"/>
              <a:t>, </a:t>
            </a:r>
            <a:r>
              <a:rPr lang="en-US" sz="2400" dirty="0" err="1" smtClean="0"/>
              <a:t>održavanjem</a:t>
            </a:r>
            <a:r>
              <a:rPr lang="en-US" sz="2400" dirty="0" smtClean="0"/>
              <a:t> </a:t>
            </a:r>
            <a:r>
              <a:rPr lang="en-US" sz="2400" dirty="0" err="1" smtClean="0"/>
              <a:t>strojeva</a:t>
            </a:r>
            <a:r>
              <a:rPr lang="en-US" sz="2400" dirty="0" smtClean="0"/>
              <a:t>, </a:t>
            </a:r>
            <a:r>
              <a:rPr lang="en-US" sz="2400" dirty="0" err="1" smtClean="0"/>
              <a:t>zapošljavanjem</a:t>
            </a:r>
            <a:r>
              <a:rPr lang="en-US" sz="2400" dirty="0" smtClean="0"/>
              <a:t> </a:t>
            </a:r>
            <a:r>
              <a:rPr lang="en-US" sz="2400" dirty="0" err="1" smtClean="0"/>
              <a:t>potrebnog</a:t>
            </a:r>
            <a:r>
              <a:rPr lang="en-US" sz="2400" dirty="0" smtClean="0"/>
              <a:t> </a:t>
            </a:r>
            <a:r>
              <a:rPr lang="en-US" sz="2400" dirty="0" err="1" smtClean="0"/>
              <a:t>radne</a:t>
            </a:r>
            <a:r>
              <a:rPr lang="en-US" sz="2400" dirty="0" smtClean="0"/>
              <a:t> </a:t>
            </a:r>
            <a:r>
              <a:rPr lang="en-US" sz="2400" dirty="0" err="1" smtClean="0"/>
              <a:t>snage</a:t>
            </a:r>
            <a:r>
              <a:rPr lang="en-US" sz="2400" dirty="0" smtClean="0"/>
              <a:t>. </a:t>
            </a:r>
            <a:endParaRPr lang="sr-Latn-RS" sz="2400" dirty="0" smtClean="0"/>
          </a:p>
          <a:p>
            <a:pPr marL="0" lvl="0" indent="0">
              <a:buSzPct val="108108"/>
              <a:buNone/>
            </a:pPr>
            <a:r>
              <a:rPr lang="en-US" sz="2400" dirty="0" err="1" smtClean="0"/>
              <a:t>Bez</a:t>
            </a:r>
            <a:r>
              <a:rPr lang="en-US" sz="2400" dirty="0" smtClean="0"/>
              <a:t> </a:t>
            </a:r>
            <a:r>
              <a:rPr lang="en-US" sz="2400" dirty="0" err="1" smtClean="0"/>
              <a:t>dovoljne</a:t>
            </a:r>
            <a:r>
              <a:rPr lang="en-US" sz="2400" dirty="0" smtClean="0"/>
              <a:t> </a:t>
            </a:r>
            <a:r>
              <a:rPr lang="en-US" sz="2400" dirty="0" err="1" smtClean="0"/>
              <a:t>pripreme</a:t>
            </a:r>
            <a:r>
              <a:rPr lang="en-US" sz="2400" dirty="0" smtClean="0"/>
              <a:t>, </a:t>
            </a:r>
            <a:r>
              <a:rPr lang="en-US" sz="2400" dirty="0" err="1" smtClean="0"/>
              <a:t>sigurno</a:t>
            </a:r>
            <a:r>
              <a:rPr lang="en-US" sz="2400" dirty="0" smtClean="0"/>
              <a:t> </a:t>
            </a:r>
            <a:r>
              <a:rPr lang="en-US" sz="2400" dirty="0" err="1" smtClean="0"/>
              <a:t>ćemo</a:t>
            </a:r>
            <a:r>
              <a:rPr lang="en-US" sz="2400" dirty="0" smtClean="0"/>
              <a:t> se </a:t>
            </a:r>
            <a:r>
              <a:rPr lang="en-US" sz="2400" dirty="0" err="1" smtClean="0"/>
              <a:t>suočiti</a:t>
            </a:r>
            <a:r>
              <a:rPr lang="en-US" sz="2400" dirty="0" smtClean="0"/>
              <a:t> s </a:t>
            </a:r>
            <a:r>
              <a:rPr lang="en-US" sz="2400" dirty="0" err="1" smtClean="0"/>
              <a:t>velikim</a:t>
            </a:r>
            <a:r>
              <a:rPr lang="en-US" sz="2400" dirty="0" smtClean="0"/>
              <a:t> </a:t>
            </a:r>
            <a:r>
              <a:rPr lang="en-US" sz="2400" dirty="0" err="1" smtClean="0"/>
              <a:t>brojem</a:t>
            </a:r>
            <a:r>
              <a:rPr lang="en-US" sz="2400" dirty="0" smtClean="0"/>
              <a:t> </a:t>
            </a:r>
            <a:r>
              <a:rPr lang="en-US" sz="2400" dirty="0" err="1" smtClean="0"/>
              <a:t>ekonomskih</a:t>
            </a:r>
            <a:r>
              <a:rPr lang="en-US" sz="2400" dirty="0" smtClean="0"/>
              <a:t> </a:t>
            </a:r>
            <a:r>
              <a:rPr lang="en-US" sz="2400" dirty="0" err="1" smtClean="0"/>
              <a:t>i</a:t>
            </a:r>
            <a:r>
              <a:rPr lang="en-US" sz="2400" dirty="0" smtClean="0"/>
              <a:t> </a:t>
            </a:r>
            <a:r>
              <a:rPr lang="en-US" sz="2400" dirty="0" err="1" smtClean="0"/>
              <a:t>logističkih</a:t>
            </a:r>
            <a:r>
              <a:rPr lang="en-US" sz="2400" dirty="0" smtClean="0"/>
              <a:t> </a:t>
            </a:r>
            <a:r>
              <a:rPr lang="en-US" sz="2400" dirty="0" err="1" smtClean="0"/>
              <a:t>problema</a:t>
            </a:r>
            <a:r>
              <a:rPr lang="en-US" sz="2400" dirty="0" smtClean="0"/>
              <a:t>, </a:t>
            </a:r>
            <a:r>
              <a:rPr lang="en-US" sz="2400" dirty="0" err="1" smtClean="0"/>
              <a:t>koji</a:t>
            </a:r>
            <a:r>
              <a:rPr lang="en-US" sz="2400" dirty="0" smtClean="0"/>
              <a:t> </a:t>
            </a:r>
            <a:r>
              <a:rPr lang="en-US" sz="2400" dirty="0" err="1" smtClean="0"/>
              <a:t>ponekad</a:t>
            </a:r>
            <a:r>
              <a:rPr lang="en-US" sz="2400" dirty="0" smtClean="0"/>
              <a:t> </a:t>
            </a:r>
            <a:r>
              <a:rPr lang="en-US" sz="2400" dirty="0" err="1" smtClean="0"/>
              <a:t>mogu</a:t>
            </a:r>
            <a:r>
              <a:rPr lang="en-US" sz="2400" dirty="0" smtClean="0"/>
              <a:t> </a:t>
            </a:r>
            <a:r>
              <a:rPr lang="en-US" sz="2400" dirty="0" err="1" smtClean="0"/>
              <a:t>biti</a:t>
            </a:r>
            <a:r>
              <a:rPr lang="en-US" sz="2400" dirty="0" smtClean="0"/>
              <a:t> </a:t>
            </a:r>
            <a:r>
              <a:rPr lang="en-US" sz="2400" dirty="0" err="1" smtClean="0"/>
              <a:t>preveliki</a:t>
            </a:r>
            <a:r>
              <a:rPr lang="en-US" sz="2400" dirty="0" smtClean="0"/>
              <a:t> </a:t>
            </a:r>
            <a:r>
              <a:rPr lang="en-US" sz="2400" dirty="0" err="1" smtClean="0"/>
              <a:t>za</a:t>
            </a:r>
            <a:r>
              <a:rPr lang="en-US" sz="2400" dirty="0" smtClean="0"/>
              <a:t> </a:t>
            </a:r>
            <a:r>
              <a:rPr lang="en-US" sz="2400" dirty="0" err="1" smtClean="0"/>
              <a:t>prevladati</a:t>
            </a:r>
            <a:r>
              <a:rPr lang="en-US" sz="2400" dirty="0" smtClean="0"/>
              <a:t> </a:t>
            </a:r>
            <a:r>
              <a:rPr lang="en-US" sz="2400" dirty="0" err="1" smtClean="0"/>
              <a:t>ako</a:t>
            </a:r>
            <a:r>
              <a:rPr lang="en-US" sz="2400" dirty="0" smtClean="0"/>
              <a:t> se ne </a:t>
            </a:r>
            <a:r>
              <a:rPr lang="en-US" sz="2400" dirty="0" err="1" smtClean="0"/>
              <a:t>uzmu</a:t>
            </a:r>
            <a:r>
              <a:rPr lang="en-US" sz="2400" dirty="0" smtClean="0"/>
              <a:t> u </a:t>
            </a:r>
            <a:r>
              <a:rPr lang="en-US" sz="2400" dirty="0" err="1" smtClean="0"/>
              <a:t>obzir</a:t>
            </a:r>
            <a:r>
              <a:rPr lang="en-US" sz="2400" dirty="0" smtClean="0"/>
              <a:t> </a:t>
            </a:r>
            <a:r>
              <a:rPr lang="en-US" sz="2400" dirty="0" err="1" smtClean="0"/>
              <a:t>na</a:t>
            </a:r>
            <a:r>
              <a:rPr lang="en-US" sz="2400" dirty="0" smtClean="0"/>
              <a:t> </a:t>
            </a:r>
            <a:r>
              <a:rPr lang="en-US" sz="2400" dirty="0" err="1" smtClean="0"/>
              <a:t>odgovarajući</a:t>
            </a:r>
            <a:r>
              <a:rPr lang="en-US" sz="2400" dirty="0" smtClean="0"/>
              <a:t> </a:t>
            </a:r>
            <a:r>
              <a:rPr lang="en-US" sz="2400" dirty="0" err="1" smtClean="0"/>
              <a:t>način</a:t>
            </a:r>
            <a:r>
              <a:rPr lang="en-US" sz="2400" dirty="0" smtClean="0"/>
              <a:t>.</a:t>
            </a:r>
            <a:endParaRPr sz="2400" dirty="0"/>
          </a:p>
        </p:txBody>
      </p:sp>
      <p:pic>
        <p:nvPicPr>
          <p:cNvPr id="122" name="Google Shape;122;g29a0573e100_0_29"/>
          <p:cNvPicPr preferRelativeResize="0"/>
          <p:nvPr/>
        </p:nvPicPr>
        <p:blipFill rotWithShape="1">
          <a:blip r:embed="rId3">
            <a:alphaModFix/>
          </a:blip>
          <a:srcRect/>
          <a:stretch/>
        </p:blipFill>
        <p:spPr>
          <a:xfrm>
            <a:off x="7963800" y="2620325"/>
            <a:ext cx="4297849" cy="2865227"/>
          </a:xfrm>
          <a:prstGeom prst="rect">
            <a:avLst/>
          </a:prstGeom>
          <a:noFill/>
          <a:ln>
            <a:noFill/>
          </a:ln>
        </p:spPr>
      </p:pic>
      <p:sp>
        <p:nvSpPr>
          <p:cNvPr id="123" name="Google Shape;123;g29a0573e100_0_29"/>
          <p:cNvSpPr txBox="1"/>
          <p:nvPr/>
        </p:nvSpPr>
        <p:spPr>
          <a:xfrm>
            <a:off x="8968675" y="5485550"/>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European Commission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29a0573e100_0_35"/>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sr-Latn-RS" dirty="0" smtClean="0"/>
              <a:t>Korak</a:t>
            </a:r>
            <a:r>
              <a:rPr lang="en-US" dirty="0" smtClean="0"/>
              <a:t> </a:t>
            </a:r>
            <a:r>
              <a:rPr lang="en-US" dirty="0"/>
              <a:t>2: </a:t>
            </a:r>
            <a:r>
              <a:rPr lang="sr-Latn-RS" dirty="0" smtClean="0"/>
              <a:t>Kupnja sjemena i usjeva</a:t>
            </a:r>
            <a:endParaRPr dirty="0"/>
          </a:p>
        </p:txBody>
      </p:sp>
      <p:sp>
        <p:nvSpPr>
          <p:cNvPr id="130" name="Google Shape;130;g29a0573e100_0_35"/>
          <p:cNvSpPr txBox="1">
            <a:spLocks noGrp="1"/>
          </p:cNvSpPr>
          <p:nvPr>
            <p:ph type="body" idx="1"/>
          </p:nvPr>
        </p:nvSpPr>
        <p:spPr>
          <a:xfrm>
            <a:off x="3753625" y="2214250"/>
            <a:ext cx="8016900" cy="4003800"/>
          </a:xfrm>
          <a:prstGeom prst="rect">
            <a:avLst/>
          </a:prstGeom>
          <a:noFill/>
          <a:ln>
            <a:noFill/>
          </a:ln>
        </p:spPr>
        <p:txBody>
          <a:bodyPr spcFirstLastPara="1" wrap="square" lIns="91425" tIns="45700" rIns="91425" bIns="45700" anchor="t" anchorCtr="0">
            <a:noAutofit/>
          </a:bodyPr>
          <a:lstStyle/>
          <a:p>
            <a:pPr marL="0" lvl="0" indent="0">
              <a:buNone/>
            </a:pPr>
            <a:r>
              <a:rPr lang="vi-VN" dirty="0" smtClean="0"/>
              <a:t>Kada smo odlučili vrstu i količinu usjeva koje planiramo uzgajati u određenoj sezoni/godini, morat ćemo kupiti pravu količinu sjemena i </a:t>
            </a:r>
            <a:r>
              <a:rPr lang="vi-VN" dirty="0" smtClean="0"/>
              <a:t>sadnica </a:t>
            </a:r>
            <a:r>
              <a:rPr lang="vi-VN" dirty="0" smtClean="0"/>
              <a:t>koje će osigurati da </a:t>
            </a:r>
            <a:r>
              <a:rPr lang="vi-VN" dirty="0" smtClean="0"/>
              <a:t>prinos b</a:t>
            </a:r>
            <a:r>
              <a:rPr lang="sr-Latn-RS" dirty="0" smtClean="0"/>
              <a:t>ude</a:t>
            </a:r>
            <a:r>
              <a:rPr lang="vi-VN" dirty="0" smtClean="0"/>
              <a:t> </a:t>
            </a:r>
            <a:r>
              <a:rPr lang="vi-VN" dirty="0" smtClean="0"/>
              <a:t>u skladu s očekivanim rezultatima. </a:t>
            </a:r>
            <a:endParaRPr lang="sr-Latn-RS" dirty="0" smtClean="0"/>
          </a:p>
          <a:p>
            <a:pPr marL="0" lvl="0" indent="0">
              <a:buNone/>
            </a:pPr>
            <a:r>
              <a:rPr lang="vi-VN" dirty="0" smtClean="0"/>
              <a:t>Različiti </a:t>
            </a:r>
            <a:r>
              <a:rPr lang="vi-VN" dirty="0" smtClean="0"/>
              <a:t>usjevi donose različite rezultate, stoga je važno </a:t>
            </a:r>
            <a:r>
              <a:rPr lang="vi-VN" dirty="0" smtClean="0"/>
              <a:t>pravilno </a:t>
            </a:r>
            <a:r>
              <a:rPr lang="sr-Latn-RS" dirty="0" smtClean="0"/>
              <a:t>se </a:t>
            </a:r>
            <a:r>
              <a:rPr lang="vi-VN" dirty="0" smtClean="0"/>
              <a:t>informi</a:t>
            </a:r>
            <a:r>
              <a:rPr lang="sr-Latn-RS" dirty="0" smtClean="0"/>
              <a:t>sati</a:t>
            </a:r>
            <a:r>
              <a:rPr lang="vi-VN" dirty="0" smtClean="0"/>
              <a:t> </a:t>
            </a:r>
            <a:r>
              <a:rPr lang="vi-VN" dirty="0" smtClean="0"/>
              <a:t>o razlici između usjeva.</a:t>
            </a:r>
            <a:endParaRPr dirty="0"/>
          </a:p>
        </p:txBody>
      </p:sp>
      <p:pic>
        <p:nvPicPr>
          <p:cNvPr id="131" name="Google Shape;131;g29a0573e100_0_35"/>
          <p:cNvPicPr preferRelativeResize="0"/>
          <p:nvPr/>
        </p:nvPicPr>
        <p:blipFill rotWithShape="1">
          <a:blip r:embed="rId3">
            <a:alphaModFix/>
          </a:blip>
          <a:srcRect l="15474" r="15473"/>
          <a:stretch/>
        </p:blipFill>
        <p:spPr>
          <a:xfrm>
            <a:off x="241675" y="2282875"/>
            <a:ext cx="3356400" cy="3333900"/>
          </a:xfrm>
          <a:prstGeom prst="flowChartAlternateProcess">
            <a:avLst/>
          </a:prstGeom>
          <a:noFill/>
          <a:ln>
            <a:noFill/>
          </a:ln>
        </p:spPr>
      </p:pic>
      <p:sp>
        <p:nvSpPr>
          <p:cNvPr id="132" name="Google Shape;132;g29a0573e100_0_35"/>
          <p:cNvSpPr txBox="1"/>
          <p:nvPr/>
        </p:nvSpPr>
        <p:spPr>
          <a:xfrm>
            <a:off x="775825" y="5531725"/>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Yardcare.com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29a0573e100_0_41"/>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sr-Latn-RS" dirty="0" smtClean="0"/>
              <a:t>Korak </a:t>
            </a:r>
            <a:r>
              <a:rPr lang="en-US" dirty="0" smtClean="0"/>
              <a:t>3</a:t>
            </a:r>
            <a:r>
              <a:rPr lang="en-US" dirty="0"/>
              <a:t>: </a:t>
            </a:r>
            <a:r>
              <a:rPr lang="sr-Latn-RS" dirty="0" smtClean="0"/>
              <a:t>Priprema tla</a:t>
            </a:r>
            <a:endParaRPr dirty="0"/>
          </a:p>
        </p:txBody>
      </p:sp>
      <p:sp>
        <p:nvSpPr>
          <p:cNvPr id="139" name="Google Shape;139;g29a0573e100_0_41"/>
          <p:cNvSpPr txBox="1">
            <a:spLocks noGrp="1"/>
          </p:cNvSpPr>
          <p:nvPr>
            <p:ph type="body" idx="1"/>
          </p:nvPr>
        </p:nvSpPr>
        <p:spPr>
          <a:xfrm>
            <a:off x="838200" y="2214245"/>
            <a:ext cx="10515600" cy="4003800"/>
          </a:xfrm>
          <a:prstGeom prst="rect">
            <a:avLst/>
          </a:prstGeom>
          <a:noFill/>
          <a:ln>
            <a:noFill/>
          </a:ln>
        </p:spPr>
        <p:txBody>
          <a:bodyPr spcFirstLastPara="1" wrap="square" lIns="91425" tIns="45700" rIns="91425" bIns="45700" anchor="t" anchorCtr="0">
            <a:normAutofit fontScale="92500" lnSpcReduction="20000"/>
          </a:bodyPr>
          <a:lstStyle/>
          <a:p>
            <a:pPr marL="0" lvl="0" indent="0">
              <a:buSzPct val="108108"/>
              <a:buNone/>
            </a:pPr>
            <a:r>
              <a:rPr lang="vi-VN" dirty="0" smtClean="0"/>
              <a:t>Uzgoj će s vremenom smanjiti plodnost tla, što će oštetiti daljnji uzgoj na istom području. </a:t>
            </a:r>
            <a:endParaRPr lang="sr-Latn-RS" dirty="0" smtClean="0"/>
          </a:p>
          <a:p>
            <a:pPr marL="0" lvl="0" indent="0">
              <a:buSzPct val="108108"/>
              <a:buNone/>
            </a:pPr>
            <a:r>
              <a:rPr lang="vi-VN" dirty="0" smtClean="0"/>
              <a:t>Iz </a:t>
            </a:r>
            <a:r>
              <a:rPr lang="vi-VN" dirty="0" smtClean="0"/>
              <a:t>tog razloga je važno pripremiti tlo prije svake sadnje. Postupak se mijenja na temelju specifičnih potreba usjeva na koje se fokusiramo (faktori poput kiselosti tla, potreba za vodom i vrste tla), zajedno s vrstama usjeva koji su prethodno bili posađeni na istom području (neki bilje osiromašuju tlo dok drugi "popravljaju" važne hranjive tvari</a:t>
            </a:r>
            <a:r>
              <a:rPr lang="vi-VN" dirty="0" smtClean="0"/>
              <a:t>).</a:t>
            </a:r>
            <a:endParaRPr lang="sr-Latn-RS" dirty="0" smtClean="0"/>
          </a:p>
          <a:p>
            <a:pPr marL="0" lvl="0" indent="0">
              <a:buSzPct val="108108"/>
              <a:buNone/>
            </a:pPr>
            <a:r>
              <a:rPr lang="it-IT" dirty="0" smtClean="0"/>
              <a:t>Priprema tla obično se sastoji od tri faze:</a:t>
            </a:r>
            <a:endParaRPr dirty="0" smtClean="0"/>
          </a:p>
          <a:p>
            <a:pPr marL="457200" lvl="0" indent="-393065" algn="l" rtl="0">
              <a:lnSpc>
                <a:spcPct val="90000"/>
              </a:lnSpc>
              <a:spcBef>
                <a:spcPts val="1000"/>
              </a:spcBef>
              <a:spcAft>
                <a:spcPts val="0"/>
              </a:spcAft>
              <a:buSzPct val="100000"/>
              <a:buChar char="-"/>
            </a:pPr>
            <a:r>
              <a:rPr lang="sr-Latn-RS" dirty="0" smtClean="0"/>
              <a:t>oranje</a:t>
            </a:r>
            <a:r>
              <a:rPr lang="en-US" dirty="0" smtClean="0"/>
              <a:t>;</a:t>
            </a:r>
            <a:endParaRPr dirty="0" smtClean="0"/>
          </a:p>
          <a:p>
            <a:pPr marL="457200" lvl="0" indent="-393065" algn="l" rtl="0">
              <a:lnSpc>
                <a:spcPct val="90000"/>
              </a:lnSpc>
              <a:spcBef>
                <a:spcPts val="0"/>
              </a:spcBef>
              <a:spcAft>
                <a:spcPts val="0"/>
              </a:spcAft>
              <a:buSzPct val="100000"/>
              <a:buChar char="-"/>
            </a:pPr>
            <a:r>
              <a:rPr lang="sr-Latn-RS" dirty="0" smtClean="0"/>
              <a:t>ravnanje</a:t>
            </a:r>
            <a:r>
              <a:rPr lang="en-US" dirty="0" smtClean="0"/>
              <a:t>;</a:t>
            </a:r>
            <a:endParaRPr dirty="0"/>
          </a:p>
          <a:p>
            <a:pPr marL="457200" lvl="0" indent="-393065" algn="l" rtl="0">
              <a:lnSpc>
                <a:spcPct val="90000"/>
              </a:lnSpc>
              <a:spcBef>
                <a:spcPts val="0"/>
              </a:spcBef>
              <a:spcAft>
                <a:spcPts val="0"/>
              </a:spcAft>
              <a:buSzPct val="100000"/>
              <a:buChar char="-"/>
            </a:pPr>
            <a:r>
              <a:rPr lang="sr-Latn-RS" dirty="0" smtClean="0"/>
              <a:t>gnojenje i đubrenje</a:t>
            </a:r>
            <a:r>
              <a:rPr lang="en-US" dirty="0" smtClean="0"/>
              <a:t>.</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g29a0573e100_0_47"/>
          <p:cNvPicPr preferRelativeResize="0"/>
          <p:nvPr/>
        </p:nvPicPr>
        <p:blipFill rotWithShape="1">
          <a:blip r:embed="rId3">
            <a:alphaModFix/>
          </a:blip>
          <a:srcRect/>
          <a:stretch/>
        </p:blipFill>
        <p:spPr>
          <a:xfrm>
            <a:off x="262075" y="2094550"/>
            <a:ext cx="3398400" cy="3235200"/>
          </a:xfrm>
          <a:prstGeom prst="ellipse">
            <a:avLst/>
          </a:prstGeom>
          <a:noFill/>
          <a:ln>
            <a:noFill/>
          </a:ln>
        </p:spPr>
      </p:pic>
      <p:pic>
        <p:nvPicPr>
          <p:cNvPr id="146" name="Google Shape;146;g29a0573e100_0_47"/>
          <p:cNvPicPr preferRelativeResize="0"/>
          <p:nvPr/>
        </p:nvPicPr>
        <p:blipFill rotWithShape="1">
          <a:blip r:embed="rId4">
            <a:alphaModFix/>
          </a:blip>
          <a:srcRect r="16623"/>
          <a:stretch/>
        </p:blipFill>
        <p:spPr>
          <a:xfrm>
            <a:off x="4285500" y="2094700"/>
            <a:ext cx="3489600" cy="3235200"/>
          </a:xfrm>
          <a:prstGeom prst="ellipse">
            <a:avLst/>
          </a:prstGeom>
          <a:noFill/>
          <a:ln>
            <a:noFill/>
          </a:ln>
        </p:spPr>
      </p:pic>
      <p:pic>
        <p:nvPicPr>
          <p:cNvPr id="147" name="Google Shape;147;g29a0573e100_0_47"/>
          <p:cNvPicPr preferRelativeResize="0"/>
          <p:nvPr/>
        </p:nvPicPr>
        <p:blipFill rotWithShape="1">
          <a:blip r:embed="rId5">
            <a:alphaModFix/>
          </a:blip>
          <a:srcRect/>
          <a:stretch/>
        </p:blipFill>
        <p:spPr>
          <a:xfrm>
            <a:off x="8473875" y="2101225"/>
            <a:ext cx="3398400" cy="3235200"/>
          </a:xfrm>
          <a:prstGeom prst="ellipse">
            <a:avLst/>
          </a:prstGeom>
          <a:noFill/>
          <a:ln>
            <a:noFill/>
          </a:ln>
        </p:spPr>
      </p:pic>
      <p:sp>
        <p:nvSpPr>
          <p:cNvPr id="148" name="Google Shape;148;g29a0573e100_0_47"/>
          <p:cNvSpPr txBox="1"/>
          <p:nvPr/>
        </p:nvSpPr>
        <p:spPr>
          <a:xfrm>
            <a:off x="917275" y="5644875"/>
            <a:ext cx="20880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sr-Latn-RS" sz="2800" dirty="0" smtClean="0">
                <a:solidFill>
                  <a:schemeClr val="accent1"/>
                </a:solidFill>
                <a:latin typeface="Calibri"/>
                <a:ea typeface="Calibri"/>
                <a:cs typeface="Calibri"/>
                <a:sym typeface="Calibri"/>
              </a:rPr>
              <a:t>Oranje</a:t>
            </a:r>
            <a:endParaRPr sz="2800" b="0" i="0" u="none" strike="noStrike" cap="none" dirty="0">
              <a:solidFill>
                <a:schemeClr val="accent1"/>
              </a:solidFill>
              <a:latin typeface="Calibri"/>
              <a:ea typeface="Calibri"/>
              <a:cs typeface="Calibri"/>
              <a:sym typeface="Calibri"/>
            </a:endParaRPr>
          </a:p>
        </p:txBody>
      </p:sp>
      <p:sp>
        <p:nvSpPr>
          <p:cNvPr id="149" name="Google Shape;149;g29a0573e100_0_47"/>
          <p:cNvSpPr txBox="1"/>
          <p:nvPr/>
        </p:nvSpPr>
        <p:spPr>
          <a:xfrm>
            <a:off x="4986300" y="5644875"/>
            <a:ext cx="20880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sr-Latn-RS" sz="2800" dirty="0" smtClean="0">
                <a:solidFill>
                  <a:schemeClr val="accent1"/>
                </a:solidFill>
                <a:latin typeface="Calibri"/>
                <a:ea typeface="Calibri"/>
                <a:cs typeface="Calibri"/>
                <a:sym typeface="Calibri"/>
              </a:rPr>
              <a:t>Ravnanje</a:t>
            </a:r>
            <a:endParaRPr sz="2800" b="0" i="0" u="none" strike="noStrike" cap="none" dirty="0">
              <a:solidFill>
                <a:schemeClr val="accent1"/>
              </a:solidFill>
              <a:latin typeface="Calibri"/>
              <a:ea typeface="Calibri"/>
              <a:cs typeface="Calibri"/>
              <a:sym typeface="Calibri"/>
            </a:endParaRPr>
          </a:p>
        </p:txBody>
      </p:sp>
      <p:sp>
        <p:nvSpPr>
          <p:cNvPr id="150" name="Google Shape;150;g29a0573e100_0_47"/>
          <p:cNvSpPr txBox="1"/>
          <p:nvPr/>
        </p:nvSpPr>
        <p:spPr>
          <a:xfrm>
            <a:off x="9129075" y="5644875"/>
            <a:ext cx="20880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sr-Latn-RS" sz="2800" b="0" i="0" u="none" strike="noStrike" cap="none" dirty="0" smtClean="0">
                <a:solidFill>
                  <a:schemeClr val="accent1"/>
                </a:solidFill>
                <a:latin typeface="Calibri"/>
                <a:ea typeface="Calibri"/>
                <a:cs typeface="Calibri"/>
                <a:sym typeface="Calibri"/>
              </a:rPr>
              <a:t>Đubrenje</a:t>
            </a:r>
            <a:endParaRPr sz="2800" b="0" i="0" u="none" strike="noStrike" cap="none" dirty="0">
              <a:solidFill>
                <a:schemeClr val="accent1"/>
              </a:solidFill>
              <a:latin typeface="Calibri"/>
              <a:ea typeface="Calibri"/>
              <a:cs typeface="Calibri"/>
              <a:sym typeface="Calibri"/>
            </a:endParaRPr>
          </a:p>
        </p:txBody>
      </p:sp>
      <p:sp>
        <p:nvSpPr>
          <p:cNvPr id="151" name="Google Shape;151;g29a0573e100_0_47"/>
          <p:cNvSpPr/>
          <p:nvPr/>
        </p:nvSpPr>
        <p:spPr>
          <a:xfrm>
            <a:off x="3767325" y="3526525"/>
            <a:ext cx="426600" cy="411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29a0573e100_0_47"/>
          <p:cNvSpPr/>
          <p:nvPr/>
        </p:nvSpPr>
        <p:spPr>
          <a:xfrm>
            <a:off x="7911188" y="3506350"/>
            <a:ext cx="426600" cy="411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g29a0573e100_0_47"/>
          <p:cNvSpPr txBox="1"/>
          <p:nvPr/>
        </p:nvSpPr>
        <p:spPr>
          <a:xfrm>
            <a:off x="4971713" y="5258750"/>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jdhoffmanearthmoving.co.za</a:t>
            </a:r>
            <a:endParaRPr sz="1400" b="0" i="0" u="none" strike="noStrike" cap="none">
              <a:solidFill>
                <a:srgbClr val="000000"/>
              </a:solidFill>
              <a:latin typeface="Arial"/>
              <a:ea typeface="Arial"/>
              <a:cs typeface="Arial"/>
              <a:sym typeface="Arial"/>
            </a:endParaRPr>
          </a:p>
        </p:txBody>
      </p:sp>
      <p:sp>
        <p:nvSpPr>
          <p:cNvPr id="154" name="Google Shape;154;g29a0573e100_0_47"/>
          <p:cNvSpPr txBox="1"/>
          <p:nvPr/>
        </p:nvSpPr>
        <p:spPr>
          <a:xfrm>
            <a:off x="914400" y="5258750"/>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Futurefarming.com</a:t>
            </a:r>
            <a:endParaRPr sz="1400" b="0" i="0" u="none" strike="noStrike" cap="none">
              <a:solidFill>
                <a:srgbClr val="000000"/>
              </a:solidFill>
              <a:latin typeface="Arial"/>
              <a:ea typeface="Arial"/>
              <a:cs typeface="Arial"/>
              <a:sym typeface="Arial"/>
            </a:endParaRPr>
          </a:p>
        </p:txBody>
      </p:sp>
      <p:sp>
        <p:nvSpPr>
          <p:cNvPr id="155" name="Google Shape;155;g29a0573e100_0_47"/>
          <p:cNvSpPr txBox="1"/>
          <p:nvPr/>
        </p:nvSpPr>
        <p:spPr>
          <a:xfrm>
            <a:off x="9029025" y="5258750"/>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azolifesciences.com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9a0573e100_0_62"/>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sr-Latn-RS" dirty="0" smtClean="0"/>
              <a:t>Korak</a:t>
            </a:r>
            <a:r>
              <a:rPr lang="en-US" dirty="0" smtClean="0"/>
              <a:t> </a:t>
            </a:r>
            <a:r>
              <a:rPr lang="en-US" dirty="0"/>
              <a:t>4: </a:t>
            </a:r>
            <a:r>
              <a:rPr lang="sr-Latn-RS" dirty="0" smtClean="0"/>
              <a:t>Sadnja</a:t>
            </a:r>
            <a:endParaRPr dirty="0"/>
          </a:p>
        </p:txBody>
      </p:sp>
      <p:sp>
        <p:nvSpPr>
          <p:cNvPr id="162" name="Google Shape;162;g29a0573e100_0_62"/>
          <p:cNvSpPr txBox="1">
            <a:spLocks noGrp="1"/>
          </p:cNvSpPr>
          <p:nvPr>
            <p:ph type="body" idx="1"/>
          </p:nvPr>
        </p:nvSpPr>
        <p:spPr>
          <a:xfrm>
            <a:off x="838200" y="2214250"/>
            <a:ext cx="6449700" cy="4003800"/>
          </a:xfrm>
          <a:prstGeom prst="rect">
            <a:avLst/>
          </a:prstGeom>
          <a:noFill/>
          <a:ln>
            <a:noFill/>
          </a:ln>
        </p:spPr>
        <p:txBody>
          <a:bodyPr spcFirstLastPara="1" wrap="square" lIns="91425" tIns="45700" rIns="91425" bIns="45700" anchor="t" anchorCtr="0">
            <a:normAutofit fontScale="92500" lnSpcReduction="20000"/>
          </a:bodyPr>
          <a:lstStyle/>
          <a:p>
            <a:pPr marL="0" lvl="0" indent="0">
              <a:buSzPct val="108108"/>
              <a:buNone/>
            </a:pPr>
            <a:r>
              <a:rPr lang="en-US" dirty="0" err="1" smtClean="0"/>
              <a:t>Tlo</a:t>
            </a:r>
            <a:r>
              <a:rPr lang="en-US" dirty="0" smtClean="0"/>
              <a:t> je </a:t>
            </a:r>
            <a:r>
              <a:rPr lang="en-US" dirty="0" err="1" smtClean="0"/>
              <a:t>sada</a:t>
            </a:r>
            <a:r>
              <a:rPr lang="en-US" dirty="0" smtClean="0"/>
              <a:t> </a:t>
            </a:r>
            <a:r>
              <a:rPr lang="en-US" dirty="0" err="1" smtClean="0"/>
              <a:t>spremno</a:t>
            </a:r>
            <a:r>
              <a:rPr lang="en-US" dirty="0" smtClean="0"/>
              <a:t> </a:t>
            </a:r>
            <a:r>
              <a:rPr lang="en-US" dirty="0" err="1" smtClean="0"/>
              <a:t>za</a:t>
            </a:r>
            <a:r>
              <a:rPr lang="en-US" dirty="0" smtClean="0"/>
              <a:t> </a:t>
            </a:r>
            <a:r>
              <a:rPr lang="en-US" dirty="0" err="1" smtClean="0"/>
              <a:t>uzgoj</a:t>
            </a:r>
            <a:r>
              <a:rPr lang="en-US" dirty="0" smtClean="0"/>
              <a:t> </a:t>
            </a:r>
            <a:r>
              <a:rPr lang="en-US" dirty="0" err="1" smtClean="0"/>
              <a:t>usjeva</a:t>
            </a:r>
            <a:r>
              <a:rPr lang="en-US" dirty="0" smtClean="0"/>
              <a:t>, </a:t>
            </a:r>
            <a:r>
              <a:rPr lang="en-US" dirty="0" err="1" smtClean="0"/>
              <a:t>koji</a:t>
            </a:r>
            <a:r>
              <a:rPr lang="en-US" dirty="0" smtClean="0"/>
              <a:t> se </a:t>
            </a:r>
            <a:r>
              <a:rPr lang="en-US" dirty="0" err="1" smtClean="0"/>
              <a:t>mogu</a:t>
            </a:r>
            <a:r>
              <a:rPr lang="en-US" dirty="0" smtClean="0"/>
              <a:t> </a:t>
            </a:r>
            <a:r>
              <a:rPr lang="en-US" dirty="0" err="1" smtClean="0"/>
              <a:t>posaditi</a:t>
            </a:r>
            <a:r>
              <a:rPr lang="en-US" dirty="0" smtClean="0"/>
              <a:t> </a:t>
            </a:r>
            <a:r>
              <a:rPr lang="en-US" dirty="0" err="1" smtClean="0"/>
              <a:t>uglavnom</a:t>
            </a:r>
            <a:r>
              <a:rPr lang="en-US" dirty="0" smtClean="0"/>
              <a:t> </a:t>
            </a:r>
            <a:r>
              <a:rPr lang="en-US" dirty="0" err="1" smtClean="0"/>
              <a:t>na</a:t>
            </a:r>
            <a:r>
              <a:rPr lang="en-US" dirty="0" smtClean="0"/>
              <a:t> </a:t>
            </a:r>
            <a:r>
              <a:rPr lang="en-US" dirty="0" err="1" smtClean="0"/>
              <a:t>dva</a:t>
            </a:r>
            <a:r>
              <a:rPr lang="en-US" dirty="0" smtClean="0"/>
              <a:t> </a:t>
            </a:r>
            <a:r>
              <a:rPr lang="en-US" dirty="0" err="1" smtClean="0"/>
              <a:t>načina</a:t>
            </a:r>
            <a:r>
              <a:rPr lang="en-US" dirty="0" smtClean="0"/>
              <a:t>:</a:t>
            </a:r>
            <a:endParaRPr dirty="0"/>
          </a:p>
          <a:p>
            <a:pPr marL="457200" lvl="0" indent="-393065" algn="l" rtl="0">
              <a:lnSpc>
                <a:spcPct val="90000"/>
              </a:lnSpc>
              <a:spcBef>
                <a:spcPts val="1000"/>
              </a:spcBef>
              <a:spcAft>
                <a:spcPts val="0"/>
              </a:spcAft>
              <a:buSzPct val="100000"/>
              <a:buChar char="-"/>
            </a:pPr>
            <a:r>
              <a:rPr lang="sr-Latn-RS" dirty="0" smtClean="0"/>
              <a:t>sjetvom sjemena</a:t>
            </a:r>
            <a:endParaRPr dirty="0"/>
          </a:p>
          <a:p>
            <a:pPr marL="457200" lvl="0" indent="-393065" algn="l" rtl="0">
              <a:lnSpc>
                <a:spcPct val="90000"/>
              </a:lnSpc>
              <a:spcBef>
                <a:spcPts val="0"/>
              </a:spcBef>
              <a:spcAft>
                <a:spcPts val="0"/>
              </a:spcAft>
              <a:buSzPct val="100000"/>
              <a:buChar char="-"/>
            </a:pPr>
            <a:r>
              <a:rPr lang="sr-Latn-RS" dirty="0" smtClean="0"/>
              <a:t>sadnjom sadnica ili zrelih biljaka</a:t>
            </a:r>
            <a:r>
              <a:rPr lang="en-US" dirty="0" smtClean="0"/>
              <a:t>.</a:t>
            </a:r>
            <a:endParaRPr dirty="0"/>
          </a:p>
          <a:p>
            <a:pPr marL="0" lvl="0" indent="0">
              <a:buSzPct val="108108"/>
              <a:buNone/>
            </a:pPr>
            <a:r>
              <a:rPr lang="en-US" dirty="0" err="1" smtClean="0"/>
              <a:t>Ove</a:t>
            </a:r>
            <a:r>
              <a:rPr lang="en-US" dirty="0" smtClean="0"/>
              <a:t> </a:t>
            </a:r>
            <a:r>
              <a:rPr lang="en-US" dirty="0" err="1" smtClean="0"/>
              <a:t>dvije</a:t>
            </a:r>
            <a:r>
              <a:rPr lang="en-US" dirty="0" smtClean="0"/>
              <a:t> </a:t>
            </a:r>
            <a:r>
              <a:rPr lang="en-US" dirty="0" err="1" smtClean="0"/>
              <a:t>različite</a:t>
            </a:r>
            <a:r>
              <a:rPr lang="en-US" dirty="0" smtClean="0"/>
              <a:t> </a:t>
            </a:r>
            <a:r>
              <a:rPr lang="en-US" dirty="0" err="1" smtClean="0"/>
              <a:t>metodologije</a:t>
            </a:r>
            <a:r>
              <a:rPr lang="en-US" dirty="0" smtClean="0"/>
              <a:t> </a:t>
            </a:r>
            <a:r>
              <a:rPr lang="en-US" dirty="0" err="1" smtClean="0"/>
              <a:t>ovise</a:t>
            </a:r>
            <a:r>
              <a:rPr lang="en-US" dirty="0" smtClean="0"/>
              <a:t> o </a:t>
            </a:r>
            <a:r>
              <a:rPr lang="en-US" dirty="0" err="1" smtClean="0"/>
              <a:t>vrsti</a:t>
            </a:r>
            <a:r>
              <a:rPr lang="en-US" dirty="0" smtClean="0"/>
              <a:t> </a:t>
            </a:r>
            <a:r>
              <a:rPr lang="en-US" dirty="0" err="1" smtClean="0"/>
              <a:t>usjeva</a:t>
            </a:r>
            <a:r>
              <a:rPr lang="en-US" dirty="0" smtClean="0"/>
              <a:t> </a:t>
            </a:r>
            <a:r>
              <a:rPr lang="en-US" dirty="0" err="1" smtClean="0"/>
              <a:t>koje</a:t>
            </a:r>
            <a:r>
              <a:rPr lang="en-US" dirty="0" smtClean="0"/>
              <a:t> </a:t>
            </a:r>
            <a:r>
              <a:rPr lang="en-US" dirty="0" err="1" smtClean="0"/>
              <a:t>planiramo</a:t>
            </a:r>
            <a:r>
              <a:rPr lang="en-US" dirty="0" smtClean="0"/>
              <a:t> </a:t>
            </a:r>
            <a:r>
              <a:rPr lang="en-US" dirty="0" err="1" smtClean="0"/>
              <a:t>uzgajati</a:t>
            </a:r>
            <a:r>
              <a:rPr lang="en-US" dirty="0" smtClean="0"/>
              <a:t> </a:t>
            </a:r>
            <a:r>
              <a:rPr lang="en-US" dirty="0" err="1" smtClean="0"/>
              <a:t>i</a:t>
            </a:r>
            <a:r>
              <a:rPr lang="en-US" dirty="0" smtClean="0"/>
              <a:t> o </a:t>
            </a:r>
            <a:r>
              <a:rPr lang="en-US" dirty="0" err="1" smtClean="0"/>
              <a:t>strategiji</a:t>
            </a:r>
            <a:r>
              <a:rPr lang="en-US" dirty="0" smtClean="0"/>
              <a:t> </a:t>
            </a:r>
            <a:r>
              <a:rPr lang="en-US" dirty="0" err="1" smtClean="0"/>
              <a:t>koju</a:t>
            </a:r>
            <a:r>
              <a:rPr lang="en-US" dirty="0" smtClean="0"/>
              <a:t> </a:t>
            </a:r>
            <a:r>
              <a:rPr lang="en-US" dirty="0" err="1" smtClean="0"/>
              <a:t>ćemo</a:t>
            </a:r>
            <a:r>
              <a:rPr lang="en-US" dirty="0" smtClean="0"/>
              <a:t> </a:t>
            </a:r>
            <a:r>
              <a:rPr lang="en-US" dirty="0" err="1" smtClean="0"/>
              <a:t>usvojiti</a:t>
            </a:r>
            <a:r>
              <a:rPr lang="en-US" dirty="0" smtClean="0"/>
              <a:t>. </a:t>
            </a:r>
            <a:endParaRPr lang="sr-Latn-RS" dirty="0" smtClean="0"/>
          </a:p>
          <a:p>
            <a:pPr marL="0" lvl="0" indent="0">
              <a:buSzPct val="108108"/>
              <a:buNone/>
            </a:pPr>
            <a:r>
              <a:rPr lang="en-US" dirty="0" err="1" smtClean="0"/>
              <a:t>Prva</a:t>
            </a:r>
            <a:r>
              <a:rPr lang="en-US" dirty="0" smtClean="0"/>
              <a:t> </a:t>
            </a:r>
            <a:r>
              <a:rPr lang="en-US" dirty="0" err="1" smtClean="0"/>
              <a:t>opcija</a:t>
            </a:r>
            <a:r>
              <a:rPr lang="en-US" dirty="0" smtClean="0"/>
              <a:t> je </a:t>
            </a:r>
            <a:r>
              <a:rPr lang="en-US" dirty="0" err="1" smtClean="0"/>
              <a:t>optimalna</a:t>
            </a:r>
            <a:r>
              <a:rPr lang="en-US" dirty="0" smtClean="0"/>
              <a:t> </a:t>
            </a:r>
            <a:r>
              <a:rPr lang="en-US" dirty="0" err="1" smtClean="0"/>
              <a:t>za</a:t>
            </a:r>
            <a:r>
              <a:rPr lang="en-US" dirty="0" smtClean="0"/>
              <a:t> </a:t>
            </a:r>
            <a:r>
              <a:rPr lang="en-US" dirty="0" err="1" smtClean="0"/>
              <a:t>osiguranje</a:t>
            </a:r>
            <a:r>
              <a:rPr lang="en-US" dirty="0" smtClean="0"/>
              <a:t> </a:t>
            </a:r>
            <a:r>
              <a:rPr lang="en-US" dirty="0" err="1" smtClean="0"/>
              <a:t>kvalitete</a:t>
            </a:r>
            <a:r>
              <a:rPr lang="en-US" dirty="0" smtClean="0"/>
              <a:t> </a:t>
            </a:r>
            <a:r>
              <a:rPr lang="en-US" dirty="0" err="1" smtClean="0"/>
              <a:t>sjemena</a:t>
            </a:r>
            <a:r>
              <a:rPr lang="en-US" dirty="0" smtClean="0"/>
              <a:t> </a:t>
            </a:r>
            <a:r>
              <a:rPr lang="en-US" dirty="0" err="1" smtClean="0"/>
              <a:t>koje</a:t>
            </a:r>
            <a:r>
              <a:rPr lang="en-US" dirty="0" smtClean="0"/>
              <a:t> </a:t>
            </a:r>
            <a:r>
              <a:rPr lang="en-US" dirty="0" err="1" smtClean="0"/>
              <a:t>ćemo</a:t>
            </a:r>
            <a:r>
              <a:rPr lang="en-US" dirty="0" smtClean="0"/>
              <a:t> </a:t>
            </a:r>
            <a:r>
              <a:rPr lang="en-US" dirty="0" err="1" smtClean="0"/>
              <a:t>koristiti</a:t>
            </a:r>
            <a:r>
              <a:rPr lang="en-US" dirty="0" smtClean="0"/>
              <a:t>, </a:t>
            </a:r>
            <a:r>
              <a:rPr lang="en-US" dirty="0" err="1" smtClean="0"/>
              <a:t>dok</a:t>
            </a:r>
            <a:r>
              <a:rPr lang="en-US" dirty="0" smtClean="0"/>
              <a:t> je </a:t>
            </a:r>
            <a:r>
              <a:rPr lang="en-US" dirty="0" err="1" smtClean="0"/>
              <a:t>druga</a:t>
            </a:r>
            <a:r>
              <a:rPr lang="en-US" dirty="0" smtClean="0"/>
              <a:t> </a:t>
            </a:r>
            <a:r>
              <a:rPr lang="en-US" dirty="0" err="1" smtClean="0"/>
              <a:t>često</a:t>
            </a:r>
            <a:r>
              <a:rPr lang="en-US" dirty="0" smtClean="0"/>
              <a:t> </a:t>
            </a:r>
            <a:r>
              <a:rPr lang="en-US" dirty="0" err="1" smtClean="0"/>
              <a:t>brža</a:t>
            </a:r>
            <a:r>
              <a:rPr lang="en-US" dirty="0" smtClean="0"/>
              <a:t> </a:t>
            </a:r>
            <a:r>
              <a:rPr lang="en-US" dirty="0" err="1" smtClean="0"/>
              <a:t>i</a:t>
            </a:r>
            <a:r>
              <a:rPr lang="en-US" dirty="0" smtClean="0"/>
              <a:t> </a:t>
            </a:r>
            <a:r>
              <a:rPr lang="en-US" dirty="0" err="1" smtClean="0"/>
              <a:t>može</a:t>
            </a:r>
            <a:r>
              <a:rPr lang="en-US" dirty="0" smtClean="0"/>
              <a:t> se </a:t>
            </a:r>
            <a:r>
              <a:rPr lang="en-US" dirty="0" err="1" smtClean="0"/>
              <a:t>koristiti</a:t>
            </a:r>
            <a:r>
              <a:rPr lang="en-US" dirty="0" smtClean="0"/>
              <a:t> </a:t>
            </a:r>
            <a:r>
              <a:rPr lang="en-US" dirty="0" err="1" smtClean="0"/>
              <a:t>za</a:t>
            </a:r>
            <a:r>
              <a:rPr lang="en-US" dirty="0" smtClean="0"/>
              <a:t> </a:t>
            </a:r>
            <a:r>
              <a:rPr lang="en-US" dirty="0" err="1" smtClean="0"/>
              <a:t>oporavak</a:t>
            </a:r>
            <a:r>
              <a:rPr lang="en-US" dirty="0" smtClean="0"/>
              <a:t> </a:t>
            </a:r>
            <a:r>
              <a:rPr lang="en-US" dirty="0" err="1" smtClean="0"/>
              <a:t>od</a:t>
            </a:r>
            <a:r>
              <a:rPr lang="en-US" dirty="0" smtClean="0"/>
              <a:t> </a:t>
            </a:r>
            <a:r>
              <a:rPr lang="en-US" dirty="0" err="1" smtClean="0"/>
              <a:t>kašnjenja</a:t>
            </a:r>
            <a:r>
              <a:rPr lang="en-US" dirty="0" smtClean="0"/>
              <a:t> u </a:t>
            </a:r>
            <a:r>
              <a:rPr lang="en-US" dirty="0" err="1" smtClean="0"/>
              <a:t>radnom</a:t>
            </a:r>
            <a:r>
              <a:rPr lang="en-US" dirty="0" smtClean="0"/>
              <a:t> </a:t>
            </a:r>
            <a:r>
              <a:rPr lang="en-US" dirty="0" err="1" smtClean="0"/>
              <a:t>procesu</a:t>
            </a:r>
            <a:r>
              <a:rPr lang="en-US" dirty="0" smtClean="0"/>
              <a:t>.</a:t>
            </a:r>
            <a:endParaRPr dirty="0"/>
          </a:p>
        </p:txBody>
      </p:sp>
      <p:pic>
        <p:nvPicPr>
          <p:cNvPr id="163" name="Google Shape;163;g29a0573e100_0_62"/>
          <p:cNvPicPr preferRelativeResize="0"/>
          <p:nvPr/>
        </p:nvPicPr>
        <p:blipFill rotWithShape="1">
          <a:blip r:embed="rId3">
            <a:alphaModFix/>
          </a:blip>
          <a:srcRect/>
          <a:stretch/>
        </p:blipFill>
        <p:spPr>
          <a:xfrm>
            <a:off x="7432325" y="2976250"/>
            <a:ext cx="4500600" cy="3001800"/>
          </a:xfrm>
          <a:prstGeom prst="roundRect">
            <a:avLst>
              <a:gd name="adj" fmla="val 16667"/>
            </a:avLst>
          </a:prstGeom>
          <a:noFill/>
          <a:ln>
            <a:noFill/>
          </a:ln>
        </p:spPr>
      </p:pic>
      <p:sp>
        <p:nvSpPr>
          <p:cNvPr id="164" name="Google Shape;164;g29a0573e100_0_62"/>
          <p:cNvSpPr txBox="1"/>
          <p:nvPr/>
        </p:nvSpPr>
        <p:spPr>
          <a:xfrm>
            <a:off x="8538575" y="5978050"/>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©cnr.ncsu.edu</a:t>
            </a:r>
            <a:endParaRPr sz="1400" b="0" i="0" u="none" strike="noStrike" cap="none">
              <a:solidFill>
                <a:srgbClr val="000000"/>
              </a:solidFill>
              <a:latin typeface="Arial"/>
              <a:ea typeface="Arial"/>
              <a:cs typeface="Arial"/>
              <a:sym typeface="Arial"/>
            </a:endParaRPr>
          </a:p>
        </p:txBody>
      </p:sp>
      <p:pic>
        <p:nvPicPr>
          <p:cNvPr id="165" name="Google Shape;165;g29a0573e100_0_62"/>
          <p:cNvPicPr preferRelativeResize="0"/>
          <p:nvPr/>
        </p:nvPicPr>
        <p:blipFill rotWithShape="1">
          <a:blip r:embed="rId4">
            <a:alphaModFix/>
          </a:blip>
          <a:srcRect/>
          <a:stretch/>
        </p:blipFill>
        <p:spPr>
          <a:xfrm>
            <a:off x="7287900" y="1227650"/>
            <a:ext cx="4750500" cy="4750500"/>
          </a:xfrm>
          <a:prstGeom prst="roundRect">
            <a:avLst>
              <a:gd name="adj" fmla="val 16667"/>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9a339584e5_0_0"/>
          <p:cNvSpPr txBox="1">
            <a:spLocks noGrp="1"/>
          </p:cNvSpPr>
          <p:nvPr>
            <p:ph type="title"/>
          </p:nvPr>
        </p:nvSpPr>
        <p:spPr>
          <a:xfrm>
            <a:off x="838200" y="1217030"/>
            <a:ext cx="10515600" cy="66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sr-Latn-RS" dirty="0" smtClean="0"/>
              <a:t>Korak</a:t>
            </a:r>
            <a:r>
              <a:rPr lang="en-US" dirty="0" smtClean="0"/>
              <a:t> </a:t>
            </a:r>
            <a:r>
              <a:rPr lang="en-US" dirty="0"/>
              <a:t>5: </a:t>
            </a:r>
            <a:r>
              <a:rPr lang="sr-Latn-RS" dirty="0" smtClean="0"/>
              <a:t>Praćenje i podrška usjevima</a:t>
            </a:r>
            <a:endParaRPr dirty="0"/>
          </a:p>
        </p:txBody>
      </p:sp>
      <p:sp>
        <p:nvSpPr>
          <p:cNvPr id="172" name="Google Shape;172;g29a339584e5_0_0"/>
          <p:cNvSpPr txBox="1">
            <a:spLocks noGrp="1"/>
          </p:cNvSpPr>
          <p:nvPr>
            <p:ph type="body" idx="1"/>
          </p:nvPr>
        </p:nvSpPr>
        <p:spPr>
          <a:xfrm>
            <a:off x="838200" y="2214250"/>
            <a:ext cx="7242000" cy="4003800"/>
          </a:xfrm>
          <a:prstGeom prst="rect">
            <a:avLst/>
          </a:prstGeom>
          <a:noFill/>
          <a:ln>
            <a:noFill/>
          </a:ln>
        </p:spPr>
        <p:txBody>
          <a:bodyPr spcFirstLastPara="1" wrap="square" lIns="91425" tIns="45700" rIns="91425" bIns="45700" anchor="t" anchorCtr="0">
            <a:normAutofit lnSpcReduction="10000"/>
          </a:bodyPr>
          <a:lstStyle/>
          <a:p>
            <a:pPr marL="0" lvl="0" indent="0">
              <a:buNone/>
            </a:pPr>
            <a:r>
              <a:rPr lang="vi-VN" dirty="0" smtClean="0"/>
              <a:t>Faza održavanja sastoji se u </a:t>
            </a:r>
            <a:r>
              <a:rPr lang="sr-Latn-RS" dirty="0" smtClean="0"/>
              <a:t>tome da se usjevima pruži sva potrebna njega</a:t>
            </a:r>
            <a:r>
              <a:rPr lang="vi-VN" dirty="0" smtClean="0"/>
              <a:t> </a:t>
            </a:r>
            <a:r>
              <a:rPr lang="vi-VN" dirty="0" smtClean="0"/>
              <a:t>kako bi proizveli najbolji mogući urod, kako u kvalitativnom tako i u kvantitativnom smislu. </a:t>
            </a:r>
            <a:endParaRPr lang="sr-Latn-RS" dirty="0" smtClean="0"/>
          </a:p>
          <a:p>
            <a:pPr marL="0" lvl="0" indent="0">
              <a:buNone/>
            </a:pPr>
            <a:r>
              <a:rPr lang="vi-VN" dirty="0" smtClean="0"/>
              <a:t>T</a:t>
            </a:r>
            <a:r>
              <a:rPr lang="sr-Latn-RS" dirty="0" smtClean="0"/>
              <a:t>o</a:t>
            </a:r>
            <a:r>
              <a:rPr lang="vi-VN" dirty="0" smtClean="0"/>
              <a:t>kom </a:t>
            </a:r>
            <a:r>
              <a:rPr lang="vi-VN" dirty="0" smtClean="0"/>
              <a:t>ove faze, morat ćemo osigurati pravilnu količinu vode, izloženost sunčevom svjetlu te zaštitu od </a:t>
            </a:r>
            <a:r>
              <a:rPr lang="vi-VN" dirty="0" smtClean="0"/>
              <a:t>štet</a:t>
            </a:r>
            <a:r>
              <a:rPr lang="sr-Latn-RS" dirty="0" smtClean="0"/>
              <a:t>očina</a:t>
            </a:r>
            <a:r>
              <a:rPr lang="vi-VN" dirty="0" smtClean="0"/>
              <a:t>. </a:t>
            </a:r>
            <a:endParaRPr lang="sr-Latn-RS" dirty="0" smtClean="0"/>
          </a:p>
          <a:p>
            <a:pPr marL="0" lvl="0" indent="0">
              <a:buNone/>
            </a:pPr>
            <a:r>
              <a:rPr lang="vi-VN" dirty="0" smtClean="0"/>
              <a:t>Nadalje</a:t>
            </a:r>
            <a:r>
              <a:rPr lang="vi-VN" dirty="0" smtClean="0"/>
              <a:t>, u nekim slučajevima će biti potrebno podržati rast biljke s određenim alatima (poput rešetke za rajčice).</a:t>
            </a:r>
            <a:endParaRPr dirty="0"/>
          </a:p>
        </p:txBody>
      </p:sp>
      <p:pic>
        <p:nvPicPr>
          <p:cNvPr id="173" name="Google Shape;173;g29a339584e5_0_0"/>
          <p:cNvPicPr preferRelativeResize="0"/>
          <p:nvPr/>
        </p:nvPicPr>
        <p:blipFill rotWithShape="1">
          <a:blip r:embed="rId3">
            <a:alphaModFix/>
          </a:blip>
          <a:srcRect/>
          <a:stretch/>
        </p:blipFill>
        <p:spPr>
          <a:xfrm>
            <a:off x="8125890" y="4256497"/>
            <a:ext cx="1921500" cy="2175000"/>
          </a:xfrm>
          <a:prstGeom prst="teardrop">
            <a:avLst>
              <a:gd name="adj" fmla="val 100008"/>
            </a:avLst>
          </a:prstGeom>
          <a:noFill/>
          <a:ln>
            <a:noFill/>
          </a:ln>
        </p:spPr>
      </p:pic>
      <p:pic>
        <p:nvPicPr>
          <p:cNvPr id="174" name="Google Shape;174;g29a339584e5_0_0"/>
          <p:cNvPicPr preferRelativeResize="0"/>
          <p:nvPr/>
        </p:nvPicPr>
        <p:blipFill rotWithShape="1">
          <a:blip r:embed="rId4">
            <a:alphaModFix/>
          </a:blip>
          <a:srcRect/>
          <a:stretch/>
        </p:blipFill>
        <p:spPr>
          <a:xfrm rot="10800000" flipH="1">
            <a:off x="8080200" y="2078800"/>
            <a:ext cx="1967400" cy="2177700"/>
          </a:xfrm>
          <a:prstGeom prst="teardrop">
            <a:avLst>
              <a:gd name="adj" fmla="val 100000"/>
            </a:avLst>
          </a:prstGeom>
          <a:noFill/>
          <a:ln>
            <a:noFill/>
          </a:ln>
        </p:spPr>
      </p:pic>
      <p:pic>
        <p:nvPicPr>
          <p:cNvPr id="175" name="Google Shape;175;g29a339584e5_0_0"/>
          <p:cNvPicPr preferRelativeResize="0"/>
          <p:nvPr/>
        </p:nvPicPr>
        <p:blipFill rotWithShape="1">
          <a:blip r:embed="rId5">
            <a:alphaModFix/>
          </a:blip>
          <a:srcRect l="20129" r="7280"/>
          <a:stretch/>
        </p:blipFill>
        <p:spPr>
          <a:xfrm flipH="1">
            <a:off x="10047402" y="4256500"/>
            <a:ext cx="1967400" cy="2175000"/>
          </a:xfrm>
          <a:prstGeom prst="teardrop">
            <a:avLst>
              <a:gd name="adj" fmla="val 100000"/>
            </a:avLst>
          </a:prstGeom>
          <a:noFill/>
          <a:ln>
            <a:noFill/>
          </a:ln>
        </p:spPr>
      </p:pic>
      <p:pic>
        <p:nvPicPr>
          <p:cNvPr id="176" name="Google Shape;176;g29a339584e5_0_0"/>
          <p:cNvPicPr preferRelativeResize="0"/>
          <p:nvPr/>
        </p:nvPicPr>
        <p:blipFill rotWithShape="1">
          <a:blip r:embed="rId6">
            <a:alphaModFix/>
          </a:blip>
          <a:srcRect/>
          <a:stretch/>
        </p:blipFill>
        <p:spPr>
          <a:xfrm rot="10800000">
            <a:off x="10047475" y="2078800"/>
            <a:ext cx="1964700" cy="2177700"/>
          </a:xfrm>
          <a:prstGeom prst="teardrop">
            <a:avLst>
              <a:gd name="adj" fmla="val 100000"/>
            </a:avLst>
          </a:prstGeom>
          <a:noFill/>
          <a:ln>
            <a:noFill/>
          </a:ln>
        </p:spPr>
      </p:pic>
      <p:sp>
        <p:nvSpPr>
          <p:cNvPr id="177" name="Google Shape;177;g29a339584e5_0_0"/>
          <p:cNvSpPr txBox="1"/>
          <p:nvPr/>
        </p:nvSpPr>
        <p:spPr>
          <a:xfrm>
            <a:off x="9887050" y="6345975"/>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britannica.com</a:t>
            </a:r>
            <a:endParaRPr sz="1400" b="0" i="0" u="none" strike="noStrike" cap="none">
              <a:solidFill>
                <a:srgbClr val="000000"/>
              </a:solidFill>
              <a:latin typeface="Arial"/>
              <a:ea typeface="Arial"/>
              <a:cs typeface="Arial"/>
              <a:sym typeface="Arial"/>
            </a:endParaRPr>
          </a:p>
        </p:txBody>
      </p:sp>
      <p:sp>
        <p:nvSpPr>
          <p:cNvPr id="178" name="Google Shape;178;g29a339584e5_0_0"/>
          <p:cNvSpPr txBox="1"/>
          <p:nvPr/>
        </p:nvSpPr>
        <p:spPr>
          <a:xfrm>
            <a:off x="7942600" y="1822925"/>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fae-group.com</a:t>
            </a:r>
            <a:endParaRPr sz="1400" b="0" i="0" u="none" strike="noStrike" cap="none">
              <a:solidFill>
                <a:srgbClr val="000000"/>
              </a:solidFill>
              <a:latin typeface="Arial"/>
              <a:ea typeface="Arial"/>
              <a:cs typeface="Arial"/>
              <a:sym typeface="Arial"/>
            </a:endParaRPr>
          </a:p>
        </p:txBody>
      </p:sp>
      <p:sp>
        <p:nvSpPr>
          <p:cNvPr id="179" name="Google Shape;179;g29a339584e5_0_0"/>
          <p:cNvSpPr txBox="1"/>
          <p:nvPr/>
        </p:nvSpPr>
        <p:spPr>
          <a:xfrm>
            <a:off x="9885775" y="1822925"/>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rocketgardens.co.uk</a:t>
            </a:r>
            <a:endParaRPr sz="1400" b="0" i="0" u="none" strike="noStrike" cap="none">
              <a:solidFill>
                <a:srgbClr val="000000"/>
              </a:solidFill>
              <a:latin typeface="Arial"/>
              <a:ea typeface="Arial"/>
              <a:cs typeface="Arial"/>
              <a:sym typeface="Arial"/>
            </a:endParaRPr>
          </a:p>
        </p:txBody>
      </p:sp>
      <p:sp>
        <p:nvSpPr>
          <p:cNvPr id="180" name="Google Shape;180;g29a339584e5_0_0"/>
          <p:cNvSpPr txBox="1"/>
          <p:nvPr/>
        </p:nvSpPr>
        <p:spPr>
          <a:xfrm>
            <a:off x="7942600" y="6345975"/>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reluctantentertainer.com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9a339584e5_0_6"/>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sr-Latn-RS" dirty="0" smtClean="0"/>
              <a:t>Korak</a:t>
            </a:r>
            <a:r>
              <a:rPr lang="en-US" dirty="0" smtClean="0"/>
              <a:t> </a:t>
            </a:r>
            <a:r>
              <a:rPr lang="en-US" dirty="0"/>
              <a:t>6: </a:t>
            </a:r>
            <a:r>
              <a:rPr lang="sr-Latn-RS" dirty="0" smtClean="0"/>
              <a:t>Berba</a:t>
            </a:r>
            <a:endParaRPr dirty="0"/>
          </a:p>
        </p:txBody>
      </p:sp>
      <p:sp>
        <p:nvSpPr>
          <p:cNvPr id="187" name="Google Shape;187;g29a339584e5_0_6"/>
          <p:cNvSpPr txBox="1">
            <a:spLocks noGrp="1"/>
          </p:cNvSpPr>
          <p:nvPr>
            <p:ph type="body" idx="1"/>
          </p:nvPr>
        </p:nvSpPr>
        <p:spPr>
          <a:xfrm>
            <a:off x="838200" y="2214250"/>
            <a:ext cx="9134700" cy="4003800"/>
          </a:xfrm>
          <a:prstGeom prst="rect">
            <a:avLst/>
          </a:prstGeom>
          <a:noFill/>
          <a:ln>
            <a:noFill/>
          </a:ln>
        </p:spPr>
        <p:txBody>
          <a:bodyPr spcFirstLastPara="1" wrap="square" lIns="91425" tIns="45700" rIns="91425" bIns="45700" anchor="t" anchorCtr="0">
            <a:normAutofit fontScale="92500" lnSpcReduction="10000"/>
          </a:bodyPr>
          <a:lstStyle/>
          <a:p>
            <a:pPr marL="0" lvl="0" indent="0">
              <a:buNone/>
            </a:pPr>
            <a:r>
              <a:rPr lang="en-US" dirty="0" smtClean="0"/>
              <a:t>U </a:t>
            </a:r>
            <a:r>
              <a:rPr lang="en-US" dirty="0" err="1" smtClean="0"/>
              <a:t>prošlosti</a:t>
            </a:r>
            <a:r>
              <a:rPr lang="en-US" dirty="0" smtClean="0"/>
              <a:t> je </a:t>
            </a:r>
            <a:r>
              <a:rPr lang="en-US" dirty="0" err="1" smtClean="0"/>
              <a:t>žetva</a:t>
            </a:r>
            <a:r>
              <a:rPr lang="en-US" dirty="0" smtClean="0"/>
              <a:t> </a:t>
            </a:r>
            <a:r>
              <a:rPr lang="en-US" dirty="0" err="1" smtClean="0"/>
              <a:t>smatrana</a:t>
            </a:r>
            <a:r>
              <a:rPr lang="en-US" dirty="0" smtClean="0"/>
              <a:t> </a:t>
            </a:r>
            <a:r>
              <a:rPr lang="en-US" dirty="0" err="1" smtClean="0"/>
              <a:t>najintenzivnijom</a:t>
            </a:r>
            <a:r>
              <a:rPr lang="en-US" dirty="0" smtClean="0"/>
              <a:t> </a:t>
            </a:r>
            <a:r>
              <a:rPr lang="en-US" dirty="0" err="1" smtClean="0"/>
              <a:t>fazom</a:t>
            </a:r>
            <a:r>
              <a:rPr lang="en-US" dirty="0" smtClean="0"/>
              <a:t> </a:t>
            </a:r>
            <a:r>
              <a:rPr lang="en-US" dirty="0" err="1" smtClean="0"/>
              <a:t>uzgoja</a:t>
            </a:r>
            <a:r>
              <a:rPr lang="en-US" dirty="0" smtClean="0"/>
              <a:t> </a:t>
            </a:r>
            <a:r>
              <a:rPr lang="en-US" dirty="0" err="1" smtClean="0"/>
              <a:t>usjeva</a:t>
            </a:r>
            <a:r>
              <a:rPr lang="en-US" dirty="0" smtClean="0"/>
              <a:t>. </a:t>
            </a:r>
            <a:endParaRPr lang="sr-Latn-RS" dirty="0" smtClean="0"/>
          </a:p>
          <a:p>
            <a:pPr marL="0" lvl="0" indent="0">
              <a:buNone/>
            </a:pPr>
            <a:r>
              <a:rPr lang="en-US" dirty="0" err="1" smtClean="0"/>
              <a:t>Zahvaljujući</a:t>
            </a:r>
            <a:r>
              <a:rPr lang="en-US" dirty="0" smtClean="0"/>
              <a:t> </a:t>
            </a:r>
            <a:r>
              <a:rPr lang="en-US" dirty="0" err="1" smtClean="0"/>
              <a:t>tehnološkom</a:t>
            </a:r>
            <a:r>
              <a:rPr lang="en-US" dirty="0" smtClean="0"/>
              <a:t> </a:t>
            </a:r>
            <a:r>
              <a:rPr lang="en-US" dirty="0" err="1" smtClean="0"/>
              <a:t>napretku</a:t>
            </a:r>
            <a:r>
              <a:rPr lang="en-US" dirty="0" smtClean="0"/>
              <a:t>, ova </a:t>
            </a:r>
            <a:r>
              <a:rPr lang="en-US" dirty="0" err="1" smtClean="0"/>
              <a:t>faza</a:t>
            </a:r>
            <a:r>
              <a:rPr lang="en-US" dirty="0" smtClean="0"/>
              <a:t> </a:t>
            </a:r>
            <a:r>
              <a:rPr lang="en-US" dirty="0" err="1" smtClean="0"/>
              <a:t>sada</a:t>
            </a:r>
            <a:r>
              <a:rPr lang="en-US" dirty="0" smtClean="0"/>
              <a:t> je </a:t>
            </a:r>
            <a:r>
              <a:rPr lang="en-US" dirty="0" err="1" smtClean="0"/>
              <a:t>podržana</a:t>
            </a:r>
            <a:r>
              <a:rPr lang="en-US" dirty="0" smtClean="0"/>
              <a:t> </a:t>
            </a:r>
            <a:r>
              <a:rPr lang="en-US" dirty="0" err="1" smtClean="0"/>
              <a:t>širokim</a:t>
            </a:r>
            <a:r>
              <a:rPr lang="en-US" dirty="0" smtClean="0"/>
              <a:t> </a:t>
            </a:r>
            <a:r>
              <a:rPr lang="en-US" dirty="0" err="1" smtClean="0"/>
              <a:t>spektrom</a:t>
            </a:r>
            <a:r>
              <a:rPr lang="en-US" dirty="0" smtClean="0"/>
              <a:t> </a:t>
            </a:r>
            <a:r>
              <a:rPr lang="en-US" dirty="0" err="1" smtClean="0"/>
              <a:t>strojeva</a:t>
            </a:r>
            <a:r>
              <a:rPr lang="en-US" dirty="0" smtClean="0"/>
              <a:t> </a:t>
            </a:r>
            <a:r>
              <a:rPr lang="en-US" dirty="0" err="1" smtClean="0"/>
              <a:t>i</a:t>
            </a:r>
            <a:r>
              <a:rPr lang="en-US" dirty="0" smtClean="0"/>
              <a:t> </a:t>
            </a:r>
            <a:r>
              <a:rPr lang="en-US" dirty="0" err="1" smtClean="0"/>
              <a:t>alata</a:t>
            </a:r>
            <a:r>
              <a:rPr lang="en-US" dirty="0" smtClean="0"/>
              <a:t> </a:t>
            </a:r>
            <a:r>
              <a:rPr lang="en-US" dirty="0" err="1" smtClean="0"/>
              <a:t>koji</a:t>
            </a:r>
            <a:r>
              <a:rPr lang="en-US" dirty="0" smtClean="0"/>
              <a:t> </a:t>
            </a:r>
            <a:r>
              <a:rPr lang="en-US" dirty="0" err="1" smtClean="0"/>
              <a:t>čine</a:t>
            </a:r>
            <a:r>
              <a:rPr lang="en-US" dirty="0" smtClean="0"/>
              <a:t> </a:t>
            </a:r>
            <a:r>
              <a:rPr lang="en-US" dirty="0" err="1" smtClean="0"/>
              <a:t>proces</a:t>
            </a:r>
            <a:r>
              <a:rPr lang="en-US" dirty="0" smtClean="0"/>
              <a:t> </a:t>
            </a:r>
            <a:r>
              <a:rPr lang="en-US" dirty="0" err="1" smtClean="0"/>
              <a:t>mnogo</a:t>
            </a:r>
            <a:r>
              <a:rPr lang="en-US" dirty="0" smtClean="0"/>
              <a:t> </a:t>
            </a:r>
            <a:r>
              <a:rPr lang="en-US" dirty="0" err="1" smtClean="0"/>
              <a:t>manje</a:t>
            </a:r>
            <a:r>
              <a:rPr lang="en-US" dirty="0" smtClean="0"/>
              <a:t> </a:t>
            </a:r>
            <a:r>
              <a:rPr lang="en-US" dirty="0" err="1" smtClean="0"/>
              <a:t>intenzivnim</a:t>
            </a:r>
            <a:r>
              <a:rPr lang="en-US" dirty="0" smtClean="0"/>
              <a:t>. </a:t>
            </a:r>
            <a:endParaRPr lang="sr-Latn-RS" dirty="0" smtClean="0"/>
          </a:p>
          <a:p>
            <a:pPr marL="0" lvl="0" indent="0">
              <a:buNone/>
            </a:pPr>
            <a:r>
              <a:rPr lang="en-US" dirty="0" smtClean="0"/>
              <a:t>T</a:t>
            </a:r>
            <a:r>
              <a:rPr lang="sr-Latn-RS" dirty="0" smtClean="0"/>
              <a:t>o</a:t>
            </a:r>
            <a:r>
              <a:rPr lang="en-US" dirty="0" err="1" smtClean="0"/>
              <a:t>kom</a:t>
            </a:r>
            <a:r>
              <a:rPr lang="en-US" dirty="0" smtClean="0"/>
              <a:t> </a:t>
            </a:r>
            <a:r>
              <a:rPr lang="en-US" dirty="0" err="1" smtClean="0"/>
              <a:t>ove</a:t>
            </a:r>
            <a:r>
              <a:rPr lang="en-US" dirty="0" smtClean="0"/>
              <a:t> faze, </a:t>
            </a:r>
            <a:r>
              <a:rPr lang="en-US" dirty="0" err="1" smtClean="0"/>
              <a:t>zreli</a:t>
            </a:r>
            <a:r>
              <a:rPr lang="en-US" dirty="0" smtClean="0"/>
              <a:t> </a:t>
            </a:r>
            <a:r>
              <a:rPr lang="en-US" dirty="0" err="1" smtClean="0"/>
              <a:t>proizvod</a:t>
            </a:r>
            <a:r>
              <a:rPr lang="en-US" dirty="0" smtClean="0"/>
              <a:t> se </a:t>
            </a:r>
            <a:r>
              <a:rPr lang="en-US" dirty="0" err="1" smtClean="0"/>
              <a:t>skuplja</a:t>
            </a:r>
            <a:r>
              <a:rPr lang="en-US" dirty="0" smtClean="0"/>
              <a:t> </a:t>
            </a:r>
            <a:r>
              <a:rPr lang="en-US" dirty="0" err="1" smtClean="0"/>
              <a:t>i</a:t>
            </a:r>
            <a:r>
              <a:rPr lang="en-US" dirty="0" smtClean="0"/>
              <a:t> </a:t>
            </a:r>
            <a:r>
              <a:rPr lang="en-US" dirty="0" err="1" smtClean="0"/>
              <a:t>pohranjuje</a:t>
            </a:r>
            <a:r>
              <a:rPr lang="en-US" dirty="0" smtClean="0"/>
              <a:t> </a:t>
            </a:r>
            <a:r>
              <a:rPr lang="en-US" dirty="0" err="1" smtClean="0"/>
              <a:t>na</a:t>
            </a:r>
            <a:r>
              <a:rPr lang="en-US" dirty="0" smtClean="0"/>
              <a:t> </a:t>
            </a:r>
            <a:r>
              <a:rPr lang="en-US" dirty="0" err="1" smtClean="0"/>
              <a:t>način</a:t>
            </a:r>
            <a:r>
              <a:rPr lang="en-US" dirty="0" smtClean="0"/>
              <a:t> </a:t>
            </a:r>
            <a:r>
              <a:rPr lang="en-US" dirty="0" err="1" smtClean="0"/>
              <a:t>koji</a:t>
            </a:r>
            <a:r>
              <a:rPr lang="en-US" dirty="0" smtClean="0"/>
              <a:t> </a:t>
            </a:r>
            <a:r>
              <a:rPr lang="en-US" dirty="0" err="1" smtClean="0"/>
              <a:t>ga</a:t>
            </a:r>
            <a:r>
              <a:rPr lang="en-US" dirty="0" smtClean="0"/>
              <a:t> </a:t>
            </a:r>
            <a:r>
              <a:rPr lang="en-US" dirty="0" err="1" smtClean="0"/>
              <a:t>čini</a:t>
            </a:r>
            <a:r>
              <a:rPr lang="en-US" dirty="0" smtClean="0"/>
              <a:t> </a:t>
            </a:r>
            <a:r>
              <a:rPr lang="en-US" dirty="0" err="1" smtClean="0"/>
              <a:t>pogodnim</a:t>
            </a:r>
            <a:r>
              <a:rPr lang="en-US" dirty="0" smtClean="0"/>
              <a:t> </a:t>
            </a:r>
            <a:r>
              <a:rPr lang="en-US" dirty="0" err="1" smtClean="0"/>
              <a:t>za</a:t>
            </a:r>
            <a:r>
              <a:rPr lang="en-US" dirty="0" smtClean="0"/>
              <a:t> </a:t>
            </a:r>
            <a:r>
              <a:rPr lang="en-US" dirty="0" err="1" smtClean="0"/>
              <a:t>prodaju</a:t>
            </a:r>
            <a:r>
              <a:rPr lang="en-US" dirty="0" smtClean="0"/>
              <a:t> </a:t>
            </a:r>
            <a:r>
              <a:rPr lang="en-US" dirty="0" err="1" smtClean="0"/>
              <a:t>ili</a:t>
            </a:r>
            <a:r>
              <a:rPr lang="en-US" dirty="0" smtClean="0"/>
              <a:t> </a:t>
            </a:r>
            <a:r>
              <a:rPr lang="en-US" dirty="0" err="1" smtClean="0"/>
              <a:t>skladištenje</a:t>
            </a:r>
            <a:r>
              <a:rPr lang="en-US" dirty="0" smtClean="0"/>
              <a:t> </a:t>
            </a:r>
            <a:r>
              <a:rPr lang="en-US" dirty="0" err="1" smtClean="0"/>
              <a:t>za</a:t>
            </a:r>
            <a:r>
              <a:rPr lang="en-US" dirty="0" smtClean="0"/>
              <a:t> </a:t>
            </a:r>
            <a:r>
              <a:rPr lang="en-US" dirty="0" err="1" smtClean="0"/>
              <a:t>sljedeće</a:t>
            </a:r>
            <a:r>
              <a:rPr lang="en-US" dirty="0" smtClean="0"/>
              <a:t> </a:t>
            </a:r>
            <a:r>
              <a:rPr lang="en-US" dirty="0" err="1" smtClean="0"/>
              <a:t>sezone</a:t>
            </a:r>
            <a:r>
              <a:rPr lang="en-US" dirty="0" smtClean="0"/>
              <a:t> (</a:t>
            </a:r>
            <a:r>
              <a:rPr lang="en-US" dirty="0" err="1" smtClean="0"/>
              <a:t>kako</a:t>
            </a:r>
            <a:r>
              <a:rPr lang="en-US" dirty="0" smtClean="0"/>
              <a:t> je to </a:t>
            </a:r>
            <a:r>
              <a:rPr lang="en-US" dirty="0" err="1" smtClean="0"/>
              <a:t>često</a:t>
            </a:r>
            <a:r>
              <a:rPr lang="en-US" dirty="0" smtClean="0"/>
              <a:t> </a:t>
            </a:r>
            <a:r>
              <a:rPr lang="en-US" dirty="0" err="1" smtClean="0"/>
              <a:t>slučaj</a:t>
            </a:r>
            <a:r>
              <a:rPr lang="en-US" dirty="0" smtClean="0"/>
              <a:t> s </a:t>
            </a:r>
            <a:r>
              <a:rPr lang="en-US" dirty="0" err="1" smtClean="0"/>
              <a:t>hranom</a:t>
            </a:r>
            <a:r>
              <a:rPr lang="en-US" dirty="0" smtClean="0"/>
              <a:t> </a:t>
            </a:r>
            <a:r>
              <a:rPr lang="en-US" dirty="0" err="1" smtClean="0"/>
              <a:t>za</a:t>
            </a:r>
            <a:r>
              <a:rPr lang="en-US" dirty="0" smtClean="0"/>
              <a:t> </a:t>
            </a:r>
            <a:r>
              <a:rPr lang="en-US" dirty="0" err="1" smtClean="0"/>
              <a:t>životinje</a:t>
            </a:r>
            <a:r>
              <a:rPr lang="en-US" dirty="0" smtClean="0"/>
              <a:t> </a:t>
            </a:r>
            <a:r>
              <a:rPr lang="en-US" dirty="0" err="1" smtClean="0"/>
              <a:t>i</a:t>
            </a:r>
            <a:r>
              <a:rPr lang="en-US" dirty="0" smtClean="0"/>
              <a:t> </a:t>
            </a:r>
            <a:r>
              <a:rPr lang="en-US" dirty="0" err="1" smtClean="0"/>
              <a:t>žitaricama</a:t>
            </a:r>
            <a:r>
              <a:rPr lang="en-US" dirty="0" smtClean="0"/>
              <a:t>). </a:t>
            </a:r>
            <a:endParaRPr lang="sr-Latn-RS" dirty="0" smtClean="0"/>
          </a:p>
          <a:p>
            <a:pPr marL="0" lvl="0" indent="0">
              <a:buNone/>
            </a:pPr>
            <a:r>
              <a:rPr lang="en-US" dirty="0" err="1" smtClean="0"/>
              <a:t>Ovisno</a:t>
            </a:r>
            <a:r>
              <a:rPr lang="en-US" dirty="0" smtClean="0"/>
              <a:t> o</a:t>
            </a:r>
            <a:r>
              <a:rPr lang="sr-Latn-RS" dirty="0" smtClean="0"/>
              <a:t>d </a:t>
            </a:r>
            <a:r>
              <a:rPr lang="en-US" dirty="0" err="1" smtClean="0"/>
              <a:t>usjev</a:t>
            </a:r>
            <a:r>
              <a:rPr lang="sr-Latn-RS" dirty="0" smtClean="0"/>
              <a:t>a koji se gaje</a:t>
            </a:r>
            <a:r>
              <a:rPr lang="en-US" dirty="0" smtClean="0"/>
              <a:t>, </a:t>
            </a:r>
            <a:r>
              <a:rPr lang="en-US" dirty="0" err="1" smtClean="0"/>
              <a:t>žetva</a:t>
            </a:r>
            <a:r>
              <a:rPr lang="en-US" dirty="0" smtClean="0"/>
              <a:t> se </a:t>
            </a:r>
            <a:r>
              <a:rPr lang="sr-Latn-RS" dirty="0" smtClean="0"/>
              <a:t>s</a:t>
            </a:r>
            <a:r>
              <a:rPr lang="en-US" dirty="0" err="1" smtClean="0"/>
              <a:t>provodi</a:t>
            </a:r>
            <a:r>
              <a:rPr lang="en-US" dirty="0" smtClean="0"/>
              <a:t> </a:t>
            </a:r>
            <a:r>
              <a:rPr lang="en-US" dirty="0" err="1" smtClean="0"/>
              <a:t>na</a:t>
            </a:r>
            <a:r>
              <a:rPr lang="en-US" dirty="0" smtClean="0"/>
              <a:t> </a:t>
            </a:r>
            <a:r>
              <a:rPr lang="en-US" dirty="0" err="1" smtClean="0"/>
              <a:t>različite</a:t>
            </a:r>
            <a:r>
              <a:rPr lang="en-US" dirty="0" smtClean="0"/>
              <a:t> </a:t>
            </a:r>
            <a:r>
              <a:rPr lang="en-US" dirty="0" err="1" smtClean="0"/>
              <a:t>načine</a:t>
            </a:r>
            <a:r>
              <a:rPr lang="en-US" dirty="0" smtClean="0"/>
              <a:t> </a:t>
            </a:r>
            <a:r>
              <a:rPr lang="en-US" dirty="0" err="1" smtClean="0"/>
              <a:t>i</a:t>
            </a:r>
            <a:r>
              <a:rPr lang="en-US" dirty="0" smtClean="0"/>
              <a:t> </a:t>
            </a:r>
            <a:r>
              <a:rPr lang="en-US" dirty="0" err="1" smtClean="0"/>
              <a:t>unutar</a:t>
            </a:r>
            <a:r>
              <a:rPr lang="en-US" dirty="0" smtClean="0"/>
              <a:t> </a:t>
            </a:r>
            <a:r>
              <a:rPr lang="en-US" dirty="0" err="1" smtClean="0"/>
              <a:t>različitih</a:t>
            </a:r>
            <a:r>
              <a:rPr lang="en-US" dirty="0" smtClean="0"/>
              <a:t> </a:t>
            </a:r>
            <a:r>
              <a:rPr lang="en-US" dirty="0" err="1" smtClean="0"/>
              <a:t>vremenskih</a:t>
            </a:r>
            <a:r>
              <a:rPr lang="en-US" dirty="0" smtClean="0"/>
              <a:t> </a:t>
            </a:r>
            <a:r>
              <a:rPr lang="en-US" dirty="0" err="1" smtClean="0"/>
              <a:t>razdoblja</a:t>
            </a:r>
            <a:r>
              <a:rPr lang="en-US" dirty="0" smtClean="0"/>
              <a:t>.</a:t>
            </a:r>
            <a:endParaRPr dirty="0"/>
          </a:p>
        </p:txBody>
      </p:sp>
      <p:pic>
        <p:nvPicPr>
          <p:cNvPr id="188" name="Google Shape;188;g29a339584e5_0_6"/>
          <p:cNvPicPr preferRelativeResize="0"/>
          <p:nvPr/>
        </p:nvPicPr>
        <p:blipFill rotWithShape="1">
          <a:blip r:embed="rId3">
            <a:alphaModFix/>
          </a:blip>
          <a:srcRect/>
          <a:stretch/>
        </p:blipFill>
        <p:spPr>
          <a:xfrm>
            <a:off x="9972900" y="2140375"/>
            <a:ext cx="2066700" cy="3100200"/>
          </a:xfrm>
          <a:prstGeom prst="flowChartOr">
            <a:avLst/>
          </a:prstGeom>
          <a:noFill/>
          <a:ln>
            <a:noFill/>
          </a:ln>
        </p:spPr>
      </p:pic>
      <p:sp>
        <p:nvSpPr>
          <p:cNvPr id="189" name="Google Shape;189;g29a339584e5_0_6"/>
          <p:cNvSpPr txBox="1"/>
          <p:nvPr/>
        </p:nvSpPr>
        <p:spPr>
          <a:xfrm>
            <a:off x="9862200" y="5240575"/>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thisismygarden.com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9a339584e5_0_12"/>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sr-Latn-RS" dirty="0" smtClean="0"/>
              <a:t>Korak</a:t>
            </a:r>
            <a:r>
              <a:rPr lang="en-US" dirty="0" smtClean="0"/>
              <a:t> </a:t>
            </a:r>
            <a:r>
              <a:rPr lang="en-US" dirty="0"/>
              <a:t>7: </a:t>
            </a:r>
            <a:r>
              <a:rPr lang="sr-Latn-RS" dirty="0" smtClean="0"/>
              <a:t>Prodaja proizvoda</a:t>
            </a:r>
            <a:endParaRPr dirty="0"/>
          </a:p>
        </p:txBody>
      </p:sp>
      <p:sp>
        <p:nvSpPr>
          <p:cNvPr id="196" name="Google Shape;196;g29a339584e5_0_12"/>
          <p:cNvSpPr txBox="1">
            <a:spLocks noGrp="1"/>
          </p:cNvSpPr>
          <p:nvPr>
            <p:ph type="body" idx="1"/>
          </p:nvPr>
        </p:nvSpPr>
        <p:spPr>
          <a:xfrm>
            <a:off x="838200" y="2214250"/>
            <a:ext cx="7926300" cy="4003800"/>
          </a:xfrm>
          <a:prstGeom prst="rect">
            <a:avLst/>
          </a:prstGeom>
          <a:noFill/>
          <a:ln>
            <a:noFill/>
          </a:ln>
        </p:spPr>
        <p:txBody>
          <a:bodyPr spcFirstLastPara="1" wrap="square" lIns="91425" tIns="45700" rIns="91425" bIns="45700" anchor="t" anchorCtr="0">
            <a:noAutofit/>
          </a:bodyPr>
          <a:lstStyle/>
          <a:p>
            <a:pPr marL="0" lvl="0" indent="0">
              <a:buNone/>
            </a:pPr>
            <a:r>
              <a:rPr lang="en-US" dirty="0" err="1" smtClean="0"/>
              <a:t>Prodaja</a:t>
            </a:r>
            <a:r>
              <a:rPr lang="en-US" dirty="0" smtClean="0"/>
              <a:t> </a:t>
            </a:r>
            <a:r>
              <a:rPr lang="en-US" dirty="0" err="1" smtClean="0"/>
              <a:t>proizvoda</a:t>
            </a:r>
            <a:r>
              <a:rPr lang="en-US" dirty="0" smtClean="0"/>
              <a:t> </a:t>
            </a:r>
            <a:r>
              <a:rPr lang="en-US" dirty="0" err="1" smtClean="0"/>
              <a:t>nakon</a:t>
            </a:r>
            <a:r>
              <a:rPr lang="en-US" dirty="0" smtClean="0"/>
              <a:t> </a:t>
            </a:r>
            <a:r>
              <a:rPr lang="en-US" dirty="0" err="1" smtClean="0"/>
              <a:t>svake</a:t>
            </a:r>
            <a:r>
              <a:rPr lang="en-US" dirty="0" smtClean="0"/>
              <a:t> </a:t>
            </a:r>
            <a:r>
              <a:rPr lang="en-US" dirty="0" err="1" smtClean="0"/>
              <a:t>žetve</a:t>
            </a:r>
            <a:r>
              <a:rPr lang="en-US" dirty="0" smtClean="0"/>
              <a:t> </a:t>
            </a:r>
            <a:r>
              <a:rPr lang="en-US" dirty="0" err="1" smtClean="0"/>
              <a:t>može</a:t>
            </a:r>
            <a:r>
              <a:rPr lang="en-US" dirty="0" smtClean="0"/>
              <a:t> se </a:t>
            </a:r>
            <a:r>
              <a:rPr lang="en-US" dirty="0" err="1" smtClean="0"/>
              <a:t>provesti</a:t>
            </a:r>
            <a:r>
              <a:rPr lang="en-US" dirty="0" smtClean="0"/>
              <a:t> </a:t>
            </a:r>
            <a:r>
              <a:rPr lang="en-US" dirty="0" err="1" smtClean="0"/>
              <a:t>na</a:t>
            </a:r>
            <a:r>
              <a:rPr lang="en-US" dirty="0" smtClean="0"/>
              <a:t> </a:t>
            </a:r>
            <a:r>
              <a:rPr lang="en-US" dirty="0" err="1" smtClean="0"/>
              <a:t>dva</a:t>
            </a:r>
            <a:r>
              <a:rPr lang="en-US" dirty="0" smtClean="0"/>
              <a:t> </a:t>
            </a:r>
            <a:r>
              <a:rPr lang="en-US" dirty="0" err="1" smtClean="0"/>
              <a:t>načina</a:t>
            </a:r>
            <a:r>
              <a:rPr lang="en-US" dirty="0" smtClean="0"/>
              <a:t>:</a:t>
            </a:r>
            <a:endParaRPr dirty="0"/>
          </a:p>
          <a:p>
            <a:pPr lvl="0">
              <a:buChar char="-"/>
            </a:pPr>
            <a:r>
              <a:rPr lang="vi-VN" dirty="0" smtClean="0"/>
              <a:t>Prodaja </a:t>
            </a:r>
            <a:r>
              <a:rPr lang="sr-Latn-RS" dirty="0" smtClean="0"/>
              <a:t>direktno</a:t>
            </a:r>
            <a:r>
              <a:rPr lang="vi-VN" dirty="0" smtClean="0"/>
              <a:t> </a:t>
            </a:r>
            <a:r>
              <a:rPr lang="vi-VN" dirty="0" smtClean="0"/>
              <a:t>potrošaču, pristup koji se uglavnom koristi od strane malih poljoprivrednika i proizvođača</a:t>
            </a:r>
            <a:r>
              <a:rPr lang="vi-VN" dirty="0" smtClean="0"/>
              <a:t>.</a:t>
            </a:r>
            <a:endParaRPr lang="sr-Latn-RS" dirty="0" smtClean="0"/>
          </a:p>
          <a:p>
            <a:pPr lvl="0">
              <a:buChar char="-"/>
            </a:pPr>
            <a:r>
              <a:rPr lang="en-US" dirty="0" err="1" smtClean="0"/>
              <a:t>Prodaja</a:t>
            </a:r>
            <a:r>
              <a:rPr lang="en-US" dirty="0" smtClean="0"/>
              <a:t> </a:t>
            </a:r>
            <a:r>
              <a:rPr lang="en-US" dirty="0" err="1" smtClean="0"/>
              <a:t>drugim</a:t>
            </a:r>
            <a:r>
              <a:rPr lang="en-US" dirty="0" smtClean="0"/>
              <a:t> </a:t>
            </a:r>
            <a:r>
              <a:rPr lang="en-US" dirty="0" err="1" smtClean="0"/>
              <a:t>distributerima</a:t>
            </a:r>
            <a:r>
              <a:rPr lang="en-US" dirty="0" smtClean="0"/>
              <a:t>, </a:t>
            </a:r>
            <a:r>
              <a:rPr lang="en-US" dirty="0" err="1" smtClean="0"/>
              <a:t>koji</a:t>
            </a:r>
            <a:r>
              <a:rPr lang="en-US" dirty="0" smtClean="0"/>
              <a:t> </a:t>
            </a:r>
            <a:r>
              <a:rPr lang="en-US" dirty="0" err="1" smtClean="0"/>
              <a:t>će</a:t>
            </a:r>
            <a:r>
              <a:rPr lang="en-US" dirty="0" smtClean="0"/>
              <a:t> </a:t>
            </a:r>
            <a:r>
              <a:rPr lang="en-US" dirty="0" err="1" smtClean="0"/>
              <a:t>zatim</a:t>
            </a:r>
            <a:r>
              <a:rPr lang="en-US" dirty="0" smtClean="0"/>
              <a:t> </a:t>
            </a:r>
            <a:r>
              <a:rPr lang="en-US" dirty="0" err="1" smtClean="0"/>
              <a:t>prodati</a:t>
            </a:r>
            <a:r>
              <a:rPr lang="en-US" dirty="0" smtClean="0"/>
              <a:t> </a:t>
            </a:r>
            <a:r>
              <a:rPr lang="en-US" dirty="0" err="1" smtClean="0"/>
              <a:t>proizvod</a:t>
            </a:r>
            <a:r>
              <a:rPr lang="en-US" dirty="0" smtClean="0"/>
              <a:t> </a:t>
            </a:r>
            <a:r>
              <a:rPr lang="en-US" dirty="0" err="1" smtClean="0"/>
              <a:t>tržištima</a:t>
            </a:r>
            <a:r>
              <a:rPr lang="en-US" dirty="0" smtClean="0"/>
              <a:t>, </a:t>
            </a:r>
            <a:r>
              <a:rPr lang="en-US" dirty="0" err="1" smtClean="0"/>
              <a:t>restoranima</a:t>
            </a:r>
            <a:r>
              <a:rPr lang="en-US" dirty="0" smtClean="0"/>
              <a:t> </a:t>
            </a:r>
            <a:r>
              <a:rPr lang="en-US" dirty="0" err="1" smtClean="0"/>
              <a:t>ili</a:t>
            </a:r>
            <a:r>
              <a:rPr lang="en-US" dirty="0" smtClean="0"/>
              <a:t> </a:t>
            </a:r>
            <a:r>
              <a:rPr lang="en-US" dirty="0" err="1" smtClean="0"/>
              <a:t>ga</a:t>
            </a:r>
            <a:r>
              <a:rPr lang="en-US" dirty="0" smtClean="0"/>
              <a:t> </a:t>
            </a:r>
            <a:r>
              <a:rPr lang="en-US" dirty="0" err="1" smtClean="0"/>
              <a:t>izvesti</a:t>
            </a:r>
            <a:r>
              <a:rPr lang="en-US" dirty="0" smtClean="0"/>
              <a:t> u </a:t>
            </a:r>
            <a:r>
              <a:rPr lang="en-US" dirty="0" err="1" smtClean="0"/>
              <a:t>druge</a:t>
            </a:r>
            <a:r>
              <a:rPr lang="en-US" dirty="0" smtClean="0"/>
              <a:t> </a:t>
            </a:r>
            <a:r>
              <a:rPr lang="en-US" dirty="0" err="1" smtClean="0"/>
              <a:t>zemlje</a:t>
            </a:r>
            <a:r>
              <a:rPr lang="en-US" dirty="0" smtClean="0"/>
              <a:t>.</a:t>
            </a:r>
            <a:endParaRPr dirty="0"/>
          </a:p>
        </p:txBody>
      </p:sp>
      <p:pic>
        <p:nvPicPr>
          <p:cNvPr id="197" name="Google Shape;197;g29a339584e5_0_12"/>
          <p:cNvPicPr preferRelativeResize="0"/>
          <p:nvPr/>
        </p:nvPicPr>
        <p:blipFill rotWithShape="1">
          <a:blip r:embed="rId3">
            <a:alphaModFix/>
          </a:blip>
          <a:srcRect/>
          <a:stretch/>
        </p:blipFill>
        <p:spPr>
          <a:xfrm rot="5400000">
            <a:off x="8093750" y="2218300"/>
            <a:ext cx="4486500" cy="2992500"/>
          </a:xfrm>
          <a:prstGeom prst="flowChartAlternateProcess">
            <a:avLst/>
          </a:prstGeom>
          <a:noFill/>
          <a:ln>
            <a:noFill/>
          </a:ln>
        </p:spPr>
      </p:pic>
      <p:sp>
        <p:nvSpPr>
          <p:cNvPr id="198" name="Google Shape;198;g29a339584e5_0_12"/>
          <p:cNvSpPr txBox="1"/>
          <p:nvPr/>
        </p:nvSpPr>
        <p:spPr>
          <a:xfrm>
            <a:off x="9192950" y="5957800"/>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okcredit.in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29a339584e5_0_18"/>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sr-Latn-RS" dirty="0" smtClean="0"/>
              <a:t>Sezonalnost</a:t>
            </a:r>
            <a:endParaRPr dirty="0"/>
          </a:p>
        </p:txBody>
      </p:sp>
      <p:sp>
        <p:nvSpPr>
          <p:cNvPr id="205" name="Google Shape;205;g29a339584e5_0_18"/>
          <p:cNvSpPr txBox="1">
            <a:spLocks noGrp="1"/>
          </p:cNvSpPr>
          <p:nvPr>
            <p:ph type="body" idx="1"/>
          </p:nvPr>
        </p:nvSpPr>
        <p:spPr>
          <a:xfrm>
            <a:off x="838200" y="2214245"/>
            <a:ext cx="10515600" cy="4003800"/>
          </a:xfrm>
          <a:prstGeom prst="rect">
            <a:avLst/>
          </a:prstGeom>
          <a:noFill/>
          <a:ln>
            <a:noFill/>
          </a:ln>
        </p:spPr>
        <p:txBody>
          <a:bodyPr spcFirstLastPara="1" wrap="square" lIns="91425" tIns="45700" rIns="91425" bIns="45700" anchor="t" anchorCtr="0">
            <a:normAutofit fontScale="92500" lnSpcReduction="10000"/>
          </a:bodyPr>
          <a:lstStyle/>
          <a:p>
            <a:pPr marL="0" lvl="0" indent="0" algn="just">
              <a:buNone/>
            </a:pPr>
            <a:r>
              <a:rPr lang="vi-VN" dirty="0" smtClean="0"/>
              <a:t>Sezonalnost predstavlja osnovu na kojoj možemo pravilno planirati naš godišnji rad u poljoprivredi, bez obzira na vrstu usjeva ili </a:t>
            </a:r>
            <a:r>
              <a:rPr lang="sr-Latn-RS" dirty="0" smtClean="0"/>
              <a:t>stoke</a:t>
            </a:r>
            <a:r>
              <a:rPr lang="vi-VN" dirty="0" smtClean="0"/>
              <a:t> </a:t>
            </a:r>
            <a:r>
              <a:rPr lang="vi-VN" dirty="0" smtClean="0"/>
              <a:t>s kojima planiramo raditi. </a:t>
            </a:r>
            <a:endParaRPr lang="sr-Latn-RS" dirty="0" smtClean="0"/>
          </a:p>
          <a:p>
            <a:pPr marL="0" lvl="0" indent="0" algn="just">
              <a:buNone/>
            </a:pPr>
            <a:r>
              <a:rPr lang="vi-VN" dirty="0" smtClean="0"/>
              <a:t>Različite </a:t>
            </a:r>
            <a:r>
              <a:rPr lang="vi-VN" dirty="0" smtClean="0"/>
              <a:t>sezone dolaze s različitim fazama rada, budući da utječu na vrijeme sjetve sjemena usjeva, žetve, </a:t>
            </a:r>
            <a:r>
              <a:rPr lang="sr-Latn-RS" dirty="0" smtClean="0"/>
              <a:t>periode</a:t>
            </a:r>
            <a:r>
              <a:rPr lang="vi-VN" dirty="0" smtClean="0"/>
              <a:t> </a:t>
            </a:r>
            <a:r>
              <a:rPr lang="vi-VN" dirty="0" smtClean="0"/>
              <a:t>u kojima se životinje rađaju, itd. </a:t>
            </a:r>
            <a:endParaRPr lang="sr-Latn-RS" dirty="0" smtClean="0"/>
          </a:p>
          <a:p>
            <a:pPr marL="0" lvl="0" indent="0" algn="just">
              <a:buNone/>
            </a:pPr>
            <a:r>
              <a:rPr lang="vi-VN" dirty="0" smtClean="0"/>
              <a:t>U </a:t>
            </a:r>
            <a:r>
              <a:rPr lang="vi-VN" dirty="0" smtClean="0"/>
              <a:t>današnje vrijeme, učinak sezonalnosti može se ublažiti metodologijama poput uzgoja u staklenicima ili korištenjem hidroponskih i aeroponskih tehnologija, što omogućava veći </a:t>
            </a:r>
            <a:r>
              <a:rPr lang="vi-VN" dirty="0" smtClean="0"/>
              <a:t>st</a:t>
            </a:r>
            <a:r>
              <a:rPr lang="sr-Latn-RS" dirty="0" smtClean="0"/>
              <a:t>epen</a:t>
            </a:r>
            <a:r>
              <a:rPr lang="vi-VN" dirty="0" smtClean="0"/>
              <a:t> </a:t>
            </a:r>
            <a:r>
              <a:rPr lang="vi-VN" dirty="0" smtClean="0"/>
              <a:t>slobode. </a:t>
            </a:r>
            <a:endParaRPr lang="sr-Latn-RS" dirty="0" smtClean="0"/>
          </a:p>
          <a:p>
            <a:pPr marL="0" lvl="0" indent="0" algn="just">
              <a:buNone/>
            </a:pPr>
            <a:r>
              <a:rPr lang="vi-VN" dirty="0" smtClean="0"/>
              <a:t>Sezonalnost </a:t>
            </a:r>
            <a:r>
              <a:rPr lang="vi-VN" dirty="0" smtClean="0"/>
              <a:t>također utječe na cijene usjeva i proizvoda koji se prodaju, budući da se odnos između ponude i potražnje mijenja tijekom godine.</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g29a42e4feb7_2_54"/>
          <p:cNvSpPr txBox="1">
            <a:spLocks noGrp="1"/>
          </p:cNvSpPr>
          <p:nvPr>
            <p:ph type="body" idx="2"/>
          </p:nvPr>
        </p:nvSpPr>
        <p:spPr>
          <a:xfrm>
            <a:off x="1347525" y="3545200"/>
            <a:ext cx="3216300" cy="6096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3F3F3F"/>
              </a:buClr>
              <a:buSzPts val="4000"/>
              <a:buNone/>
            </a:pPr>
            <a:r>
              <a:rPr lang="sr-Latn-RS" dirty="0" smtClean="0"/>
              <a:t>SADRŽAJ</a:t>
            </a:r>
            <a:endParaRPr dirty="0"/>
          </a:p>
        </p:txBody>
      </p:sp>
      <p:sp>
        <p:nvSpPr>
          <p:cNvPr id="45" name="Google Shape;45;g29a42e4feb7_2_54"/>
          <p:cNvSpPr txBox="1"/>
          <p:nvPr/>
        </p:nvSpPr>
        <p:spPr>
          <a:xfrm>
            <a:off x="5394075" y="2056775"/>
            <a:ext cx="5724900" cy="466200"/>
          </a:xfrm>
          <a:prstGeom prst="rect">
            <a:avLst/>
          </a:prstGeom>
          <a:noFill/>
          <a:ln>
            <a:noFill/>
          </a:ln>
        </p:spPr>
        <p:txBody>
          <a:bodyPr spcFirstLastPara="1" wrap="square" lIns="0" tIns="0" rIns="0" bIns="60925" anchor="ctr" anchorCtr="0">
            <a:noAutofit/>
          </a:bodyPr>
          <a:lstStyle/>
          <a:p>
            <a:pPr marL="0" marR="0" lvl="0" indent="0" algn="l" rtl="0">
              <a:lnSpc>
                <a:spcPct val="107000"/>
              </a:lnSpc>
              <a:spcBef>
                <a:spcPts val="0"/>
              </a:spcBef>
              <a:spcAft>
                <a:spcPts val="0"/>
              </a:spcAft>
              <a:buClr>
                <a:schemeClr val="dk1"/>
              </a:buClr>
              <a:buSzPts val="1300"/>
              <a:buFont typeface="Arial"/>
              <a:buNone/>
            </a:pPr>
            <a:r>
              <a:rPr lang="en-US" sz="2000" b="0" i="0" u="none" strike="noStrike" cap="none" dirty="0">
                <a:solidFill>
                  <a:schemeClr val="dk1"/>
                </a:solidFill>
                <a:latin typeface="Lato"/>
                <a:ea typeface="Lato"/>
                <a:cs typeface="Lato"/>
                <a:sym typeface="Lato"/>
              </a:rPr>
              <a:t>1. </a:t>
            </a:r>
            <a:r>
              <a:rPr lang="sr-Latn-RS" sz="2000" b="0" i="0" u="none" strike="noStrike" cap="none" dirty="0" smtClean="0">
                <a:solidFill>
                  <a:schemeClr val="dk1"/>
                </a:solidFill>
                <a:latin typeface="Lato"/>
                <a:ea typeface="Lato"/>
                <a:cs typeface="Lato"/>
                <a:sym typeface="Lato"/>
              </a:rPr>
              <a:t>Šta je poljoprivreda</a:t>
            </a:r>
            <a:r>
              <a:rPr lang="en-US" sz="2000" b="0" i="0" u="none" strike="noStrike" cap="none" dirty="0" smtClean="0">
                <a:solidFill>
                  <a:schemeClr val="dk1"/>
                </a:solidFill>
                <a:latin typeface="Lato"/>
                <a:ea typeface="Lato"/>
                <a:cs typeface="Lato"/>
                <a:sym typeface="Lato"/>
              </a:rPr>
              <a:t>?</a:t>
            </a:r>
            <a:endParaRPr sz="2000" b="0" i="0" u="none" strike="noStrike" cap="none" dirty="0">
              <a:solidFill>
                <a:schemeClr val="dk1"/>
              </a:solidFill>
              <a:latin typeface="Lato"/>
              <a:ea typeface="Lato"/>
              <a:cs typeface="Lato"/>
              <a:sym typeface="Lato"/>
            </a:endParaRPr>
          </a:p>
        </p:txBody>
      </p:sp>
      <p:sp>
        <p:nvSpPr>
          <p:cNvPr id="46" name="Google Shape;46;g29a42e4feb7_2_54"/>
          <p:cNvSpPr txBox="1"/>
          <p:nvPr/>
        </p:nvSpPr>
        <p:spPr>
          <a:xfrm>
            <a:off x="5394075" y="2678521"/>
            <a:ext cx="5724900" cy="466200"/>
          </a:xfrm>
          <a:prstGeom prst="rect">
            <a:avLst/>
          </a:prstGeom>
          <a:noFill/>
          <a:ln>
            <a:noFill/>
          </a:ln>
        </p:spPr>
        <p:txBody>
          <a:bodyPr spcFirstLastPara="1" wrap="square" lIns="0" tIns="0" rIns="0" bIns="60925" anchor="ctr" anchorCtr="0">
            <a:noAutofit/>
          </a:bodyPr>
          <a:lstStyle/>
          <a:p>
            <a:pPr marL="0" marR="0" lvl="0" indent="0" algn="l" rtl="0">
              <a:lnSpc>
                <a:spcPct val="107000"/>
              </a:lnSpc>
              <a:spcBef>
                <a:spcPts val="0"/>
              </a:spcBef>
              <a:spcAft>
                <a:spcPts val="0"/>
              </a:spcAft>
              <a:buClr>
                <a:schemeClr val="dk1"/>
              </a:buClr>
              <a:buSzPts val="1300"/>
              <a:buFont typeface="Arial"/>
              <a:buNone/>
            </a:pPr>
            <a:r>
              <a:rPr lang="en-US" sz="2000" b="0" i="0" u="none" strike="noStrike" cap="none" dirty="0">
                <a:solidFill>
                  <a:schemeClr val="dk1"/>
                </a:solidFill>
                <a:latin typeface="Lato"/>
                <a:ea typeface="Lato"/>
                <a:cs typeface="Lato"/>
                <a:sym typeface="Lato"/>
              </a:rPr>
              <a:t>2. </a:t>
            </a:r>
            <a:r>
              <a:rPr lang="sr-Latn-RS" sz="2000" b="0" i="0" u="none" strike="noStrike" cap="none" dirty="0" smtClean="0">
                <a:solidFill>
                  <a:schemeClr val="dk1"/>
                </a:solidFill>
                <a:latin typeface="Lato"/>
                <a:ea typeface="Lato"/>
                <a:cs typeface="Lato"/>
                <a:sym typeface="Lato"/>
              </a:rPr>
              <a:t>Poljoprivreda u brojkama</a:t>
            </a:r>
            <a:endParaRPr sz="2000" b="0" i="0" u="none" strike="noStrike" cap="none" dirty="0">
              <a:solidFill>
                <a:schemeClr val="dk1"/>
              </a:solidFill>
              <a:latin typeface="Lato"/>
              <a:ea typeface="Lato"/>
              <a:cs typeface="Lato"/>
              <a:sym typeface="Lato"/>
            </a:endParaRPr>
          </a:p>
        </p:txBody>
      </p:sp>
      <p:sp>
        <p:nvSpPr>
          <p:cNvPr id="47" name="Google Shape;47;g29a42e4feb7_2_54"/>
          <p:cNvSpPr txBox="1"/>
          <p:nvPr/>
        </p:nvSpPr>
        <p:spPr>
          <a:xfrm>
            <a:off x="5394075" y="5787249"/>
            <a:ext cx="5454600" cy="429600"/>
          </a:xfrm>
          <a:prstGeom prst="rect">
            <a:avLst/>
          </a:prstGeom>
          <a:noFill/>
          <a:ln>
            <a:noFill/>
          </a:ln>
        </p:spPr>
        <p:txBody>
          <a:bodyPr spcFirstLastPara="1" wrap="square" lIns="0" tIns="0" rIns="0" bIns="60925" anchor="ctr" anchorCtr="0">
            <a:noAutofit/>
          </a:bodyPr>
          <a:lstStyle/>
          <a:p>
            <a:pPr marL="0" marR="0" lvl="0" indent="0" algn="l" rtl="0">
              <a:lnSpc>
                <a:spcPct val="107000"/>
              </a:lnSpc>
              <a:spcBef>
                <a:spcPts val="0"/>
              </a:spcBef>
              <a:spcAft>
                <a:spcPts val="0"/>
              </a:spcAft>
              <a:buClr>
                <a:schemeClr val="dk1"/>
              </a:buClr>
              <a:buSzPts val="1300"/>
              <a:buFont typeface="Arial"/>
              <a:buNone/>
            </a:pPr>
            <a:r>
              <a:rPr lang="en-US" sz="2000" b="0" i="0" u="none" strike="noStrike" cap="none" dirty="0">
                <a:solidFill>
                  <a:schemeClr val="dk1"/>
                </a:solidFill>
                <a:latin typeface="Lato"/>
                <a:ea typeface="Lato"/>
                <a:cs typeface="Lato"/>
                <a:sym typeface="Lato"/>
              </a:rPr>
              <a:t>7. </a:t>
            </a:r>
            <a:r>
              <a:rPr lang="sr-Latn-RS" sz="2000" b="0" i="0" u="none" strike="noStrike" cap="none" dirty="0" smtClean="0">
                <a:solidFill>
                  <a:schemeClr val="dk1"/>
                </a:solidFill>
                <a:latin typeface="Lato"/>
                <a:ea typeface="Lato"/>
                <a:cs typeface="Lato"/>
                <a:sym typeface="Lato"/>
              </a:rPr>
              <a:t>Politike i propisi</a:t>
            </a:r>
            <a:endParaRPr sz="2000" b="0" i="1" u="none" strike="noStrike" cap="none" dirty="0">
              <a:solidFill>
                <a:schemeClr val="dk1"/>
              </a:solidFill>
              <a:highlight>
                <a:srgbClr val="FFFF00"/>
              </a:highlight>
              <a:latin typeface="Lato"/>
              <a:ea typeface="Lato"/>
              <a:cs typeface="Lato"/>
              <a:sym typeface="Lato"/>
            </a:endParaRPr>
          </a:p>
        </p:txBody>
      </p:sp>
      <p:sp>
        <p:nvSpPr>
          <p:cNvPr id="48" name="Google Shape;48;g29a42e4feb7_2_54"/>
          <p:cNvSpPr txBox="1"/>
          <p:nvPr/>
        </p:nvSpPr>
        <p:spPr>
          <a:xfrm>
            <a:off x="5394075" y="5165503"/>
            <a:ext cx="4907100" cy="466200"/>
          </a:xfrm>
          <a:prstGeom prst="rect">
            <a:avLst/>
          </a:prstGeom>
          <a:noFill/>
          <a:ln>
            <a:noFill/>
          </a:ln>
        </p:spPr>
        <p:txBody>
          <a:bodyPr spcFirstLastPara="1" wrap="square" lIns="0" tIns="0" rIns="0" bIns="60925" anchor="ctr" anchorCtr="0">
            <a:noAutofit/>
          </a:bodyPr>
          <a:lstStyle/>
          <a:p>
            <a:pPr marL="0" marR="0" lvl="0" indent="0" algn="l" rtl="0">
              <a:lnSpc>
                <a:spcPct val="150000"/>
              </a:lnSpc>
              <a:spcBef>
                <a:spcPts val="0"/>
              </a:spcBef>
              <a:spcAft>
                <a:spcPts val="0"/>
              </a:spcAft>
              <a:buClr>
                <a:schemeClr val="dk1"/>
              </a:buClr>
              <a:buSzPts val="1300"/>
              <a:buFont typeface="Arial"/>
              <a:buNone/>
            </a:pPr>
            <a:r>
              <a:rPr lang="en-US" sz="2000" b="0" i="0" u="none" strike="noStrike" cap="none" dirty="0">
                <a:solidFill>
                  <a:schemeClr val="dk1"/>
                </a:solidFill>
                <a:latin typeface="Lato"/>
                <a:ea typeface="Lato"/>
                <a:cs typeface="Lato"/>
                <a:sym typeface="Lato"/>
              </a:rPr>
              <a:t>6.  </a:t>
            </a:r>
            <a:r>
              <a:rPr lang="sr-Latn-RS" sz="2000" b="0" i="0" u="none" strike="noStrike" cap="none" dirty="0" smtClean="0">
                <a:solidFill>
                  <a:schemeClr val="dk1"/>
                </a:solidFill>
                <a:latin typeface="Lato"/>
                <a:ea typeface="Lato"/>
                <a:cs typeface="Lato"/>
                <a:sym typeface="Lato"/>
              </a:rPr>
              <a:t>Oznaka</a:t>
            </a:r>
            <a:endParaRPr sz="2000" b="0" i="0" u="none" strike="noStrike" cap="none" dirty="0">
              <a:solidFill>
                <a:schemeClr val="dk1"/>
              </a:solidFill>
              <a:latin typeface="Lato"/>
              <a:ea typeface="Lato"/>
              <a:cs typeface="Lato"/>
              <a:sym typeface="Lato"/>
            </a:endParaRPr>
          </a:p>
        </p:txBody>
      </p:sp>
      <p:sp>
        <p:nvSpPr>
          <p:cNvPr id="49" name="Google Shape;49;g29a42e4feb7_2_54"/>
          <p:cNvSpPr txBox="1"/>
          <p:nvPr/>
        </p:nvSpPr>
        <p:spPr>
          <a:xfrm>
            <a:off x="5394075" y="4543758"/>
            <a:ext cx="4907100" cy="466200"/>
          </a:xfrm>
          <a:prstGeom prst="rect">
            <a:avLst/>
          </a:prstGeom>
          <a:noFill/>
          <a:ln>
            <a:noFill/>
          </a:ln>
        </p:spPr>
        <p:txBody>
          <a:bodyPr spcFirstLastPara="1" wrap="square" lIns="0" tIns="0" rIns="0" bIns="60925" anchor="ctr" anchorCtr="0">
            <a:noAutofit/>
          </a:bodyPr>
          <a:lstStyle/>
          <a:p>
            <a:pPr marL="0" marR="0" lvl="0" indent="0" algn="l" rtl="0">
              <a:lnSpc>
                <a:spcPct val="150000"/>
              </a:lnSpc>
              <a:spcBef>
                <a:spcPts val="0"/>
              </a:spcBef>
              <a:spcAft>
                <a:spcPts val="0"/>
              </a:spcAft>
              <a:buClr>
                <a:schemeClr val="dk1"/>
              </a:buClr>
              <a:buSzPts val="1300"/>
              <a:buFont typeface="Arial"/>
              <a:buNone/>
            </a:pPr>
            <a:r>
              <a:rPr lang="en-US" sz="2000" b="0" i="0" u="none" strike="noStrike" cap="none" dirty="0">
                <a:solidFill>
                  <a:schemeClr val="dk1"/>
                </a:solidFill>
                <a:latin typeface="Lato"/>
                <a:ea typeface="Lato"/>
                <a:cs typeface="Lato"/>
                <a:sym typeface="Lato"/>
              </a:rPr>
              <a:t>5. </a:t>
            </a:r>
            <a:r>
              <a:rPr lang="sr-Latn-RS" sz="2000" b="0" i="0" u="none" strike="noStrike" cap="none" dirty="0" smtClean="0">
                <a:solidFill>
                  <a:schemeClr val="dk1"/>
                </a:solidFill>
                <a:latin typeface="Lato"/>
                <a:ea typeface="Lato"/>
                <a:cs typeface="Lato"/>
                <a:sym typeface="Lato"/>
              </a:rPr>
              <a:t>Sezonski karakter</a:t>
            </a:r>
            <a:endParaRPr sz="2000" b="0" i="0" u="none" strike="noStrike" cap="none" dirty="0">
              <a:solidFill>
                <a:schemeClr val="dk1"/>
              </a:solidFill>
              <a:latin typeface="Calibri"/>
              <a:ea typeface="Calibri"/>
              <a:cs typeface="Calibri"/>
              <a:sym typeface="Calibri"/>
            </a:endParaRPr>
          </a:p>
        </p:txBody>
      </p:sp>
      <p:sp>
        <p:nvSpPr>
          <p:cNvPr id="50" name="Google Shape;50;g29a42e4feb7_2_54"/>
          <p:cNvSpPr txBox="1"/>
          <p:nvPr/>
        </p:nvSpPr>
        <p:spPr>
          <a:xfrm>
            <a:off x="5394075" y="3922012"/>
            <a:ext cx="5724900" cy="466200"/>
          </a:xfrm>
          <a:prstGeom prst="rect">
            <a:avLst/>
          </a:prstGeom>
          <a:noFill/>
          <a:ln>
            <a:noFill/>
          </a:ln>
        </p:spPr>
        <p:txBody>
          <a:bodyPr spcFirstLastPara="1" wrap="square" lIns="0" tIns="0" rIns="0" bIns="60925" anchor="ctr" anchorCtr="0">
            <a:noAutofit/>
          </a:bodyPr>
          <a:lstStyle/>
          <a:p>
            <a:pPr marL="0" marR="0" lvl="0" indent="0" algn="l" rtl="0">
              <a:lnSpc>
                <a:spcPct val="107000"/>
              </a:lnSpc>
              <a:spcBef>
                <a:spcPts val="0"/>
              </a:spcBef>
              <a:spcAft>
                <a:spcPts val="0"/>
              </a:spcAft>
              <a:buClr>
                <a:schemeClr val="dk1"/>
              </a:buClr>
              <a:buSzPts val="2000"/>
              <a:buFont typeface="Arial"/>
              <a:buNone/>
            </a:pPr>
            <a:r>
              <a:rPr lang="en-US" sz="2000" b="0" i="0" u="none" strike="noStrike" cap="none" dirty="0">
                <a:solidFill>
                  <a:schemeClr val="dk1"/>
                </a:solidFill>
                <a:latin typeface="Lato"/>
                <a:ea typeface="Lato"/>
                <a:cs typeface="Lato"/>
                <a:sym typeface="Lato"/>
              </a:rPr>
              <a:t>4. </a:t>
            </a:r>
            <a:r>
              <a:rPr lang="sr-Latn-RS" sz="2000" b="0" i="0" u="none" strike="noStrike" cap="none" dirty="0" smtClean="0">
                <a:solidFill>
                  <a:schemeClr val="dk1"/>
                </a:solidFill>
                <a:latin typeface="Lato"/>
                <a:ea typeface="Lato"/>
                <a:cs typeface="Lato"/>
                <a:sym typeface="Lato"/>
              </a:rPr>
              <a:t>Proces uzgoja usjeva</a:t>
            </a:r>
            <a:endParaRPr sz="2000" b="0" i="0" u="none" strike="noStrike" cap="none" dirty="0">
              <a:solidFill>
                <a:schemeClr val="dk1"/>
              </a:solidFill>
              <a:latin typeface="Lato"/>
              <a:ea typeface="Lato"/>
              <a:cs typeface="Lato"/>
              <a:sym typeface="Lato"/>
            </a:endParaRPr>
          </a:p>
        </p:txBody>
      </p:sp>
      <p:sp>
        <p:nvSpPr>
          <p:cNvPr id="51" name="Google Shape;51;g29a42e4feb7_2_54"/>
          <p:cNvSpPr txBox="1"/>
          <p:nvPr/>
        </p:nvSpPr>
        <p:spPr>
          <a:xfrm>
            <a:off x="5394075" y="3300266"/>
            <a:ext cx="5724900" cy="466200"/>
          </a:xfrm>
          <a:prstGeom prst="rect">
            <a:avLst/>
          </a:prstGeom>
          <a:noFill/>
          <a:ln>
            <a:noFill/>
          </a:ln>
        </p:spPr>
        <p:txBody>
          <a:bodyPr spcFirstLastPara="1" wrap="square" lIns="0" tIns="0" rIns="0" bIns="60925" anchor="ctr" anchorCtr="0">
            <a:noAutofit/>
          </a:bodyPr>
          <a:lstStyle/>
          <a:p>
            <a:pPr lvl="0">
              <a:lnSpc>
                <a:spcPct val="107000"/>
              </a:lnSpc>
              <a:buClr>
                <a:schemeClr val="dk1"/>
              </a:buClr>
              <a:buSzPts val="1300"/>
            </a:pPr>
            <a:r>
              <a:rPr lang="en-US" sz="2000" b="0" i="0" u="none" strike="noStrike" cap="none" dirty="0">
                <a:solidFill>
                  <a:schemeClr val="dk1"/>
                </a:solidFill>
                <a:latin typeface="Lato"/>
                <a:ea typeface="Lato"/>
                <a:cs typeface="Lato"/>
                <a:sym typeface="Lato"/>
              </a:rPr>
              <a:t>3. </a:t>
            </a:r>
            <a:r>
              <a:rPr lang="pl-PL" sz="2000" dirty="0" smtClean="0">
                <a:latin typeface="Lato" charset="0"/>
              </a:rPr>
              <a:t>Kako to utiče na naše živote</a:t>
            </a:r>
            <a:r>
              <a:rPr lang="en-US" sz="2000" b="0" i="0" u="none" strike="noStrike" cap="none" dirty="0" smtClean="0">
                <a:solidFill>
                  <a:schemeClr val="dk1"/>
                </a:solidFill>
                <a:latin typeface="Lato" charset="0"/>
                <a:ea typeface="Lato"/>
                <a:cs typeface="Lato"/>
                <a:sym typeface="Lato"/>
              </a:rPr>
              <a:t>?</a:t>
            </a:r>
            <a:endParaRPr sz="2000" b="0" i="0" u="none" strike="noStrike" cap="none" dirty="0">
              <a:solidFill>
                <a:schemeClr val="dk1"/>
              </a:solidFill>
              <a:latin typeface="Lato" charset="0"/>
              <a:ea typeface="Lato"/>
              <a:cs typeface="Lato"/>
              <a:sym typeface="Lato"/>
            </a:endParaRPr>
          </a:p>
        </p:txBody>
      </p:sp>
      <p:pic>
        <p:nvPicPr>
          <p:cNvPr id="52" name="Google Shape;52;g29a42e4feb7_2_54"/>
          <p:cNvPicPr preferRelativeResize="0"/>
          <p:nvPr/>
        </p:nvPicPr>
        <p:blipFill rotWithShape="1">
          <a:blip r:embed="rId3">
            <a:alphaModFix/>
          </a:blip>
          <a:srcRect/>
          <a:stretch/>
        </p:blipFill>
        <p:spPr>
          <a:xfrm rot="10800000">
            <a:off x="517263" y="4498872"/>
            <a:ext cx="4876800" cy="567482"/>
          </a:xfrm>
          <a:prstGeom prst="rect">
            <a:avLst/>
          </a:prstGeom>
          <a:noFill/>
          <a:ln>
            <a:noFill/>
          </a:ln>
        </p:spPr>
      </p:pic>
      <p:sp>
        <p:nvSpPr>
          <p:cNvPr id="53" name="Google Shape;53;g29a42e4feb7_2_54"/>
          <p:cNvSpPr txBox="1"/>
          <p:nvPr/>
        </p:nvSpPr>
        <p:spPr>
          <a:xfrm>
            <a:off x="5394075" y="6372399"/>
            <a:ext cx="5454600" cy="429600"/>
          </a:xfrm>
          <a:prstGeom prst="rect">
            <a:avLst/>
          </a:prstGeom>
          <a:noFill/>
          <a:ln>
            <a:noFill/>
          </a:ln>
        </p:spPr>
        <p:txBody>
          <a:bodyPr spcFirstLastPara="1" wrap="square" lIns="0" tIns="0" rIns="0" bIns="60925" anchor="ctr" anchorCtr="0">
            <a:noAutofit/>
          </a:bodyPr>
          <a:lstStyle/>
          <a:p>
            <a:pPr marL="0" marR="0" lvl="0" indent="0" algn="l" rtl="0">
              <a:lnSpc>
                <a:spcPct val="107000"/>
              </a:lnSpc>
              <a:spcBef>
                <a:spcPts val="0"/>
              </a:spcBef>
              <a:spcAft>
                <a:spcPts val="0"/>
              </a:spcAft>
              <a:buClr>
                <a:schemeClr val="dk1"/>
              </a:buClr>
              <a:buSzPts val="1300"/>
              <a:buFont typeface="Arial"/>
              <a:buNone/>
            </a:pPr>
            <a:r>
              <a:rPr lang="en-US" sz="2000" b="0" i="0" u="none" strike="noStrike" cap="none" dirty="0">
                <a:solidFill>
                  <a:schemeClr val="dk1"/>
                </a:solidFill>
                <a:latin typeface="Lato"/>
                <a:ea typeface="Lato"/>
                <a:cs typeface="Lato"/>
                <a:sym typeface="Lato"/>
              </a:rPr>
              <a:t>8. </a:t>
            </a:r>
            <a:r>
              <a:rPr lang="sr-Latn-RS" sz="2000" dirty="0" smtClean="0">
                <a:solidFill>
                  <a:schemeClr val="dk1"/>
                </a:solidFill>
                <a:latin typeface="Lato"/>
                <a:ea typeface="Lato"/>
                <a:cs typeface="Lato"/>
                <a:sym typeface="Lato"/>
              </a:rPr>
              <a:t>Vježba</a:t>
            </a:r>
            <a:endParaRPr sz="2000" b="0" i="1" u="none" strike="noStrike" cap="none" dirty="0">
              <a:solidFill>
                <a:schemeClr val="dk1"/>
              </a:solidFill>
              <a:highlight>
                <a:srgbClr val="FFFF00"/>
              </a:highlight>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29a42e4feb7_2_37"/>
          <p:cNvPicPr preferRelativeResize="0"/>
          <p:nvPr/>
        </p:nvPicPr>
        <p:blipFill rotWithShape="1">
          <a:blip r:embed="rId3">
            <a:alphaModFix/>
          </a:blip>
          <a:srcRect b="49470"/>
          <a:stretch/>
        </p:blipFill>
        <p:spPr>
          <a:xfrm>
            <a:off x="448475" y="1949750"/>
            <a:ext cx="5670300" cy="4448100"/>
          </a:xfrm>
          <a:prstGeom prst="roundRect">
            <a:avLst>
              <a:gd name="adj" fmla="val 6981"/>
            </a:avLst>
          </a:prstGeom>
          <a:noFill/>
          <a:ln>
            <a:noFill/>
          </a:ln>
        </p:spPr>
      </p:pic>
      <p:pic>
        <p:nvPicPr>
          <p:cNvPr id="212" name="Google Shape;212;g29a42e4feb7_2_37"/>
          <p:cNvPicPr preferRelativeResize="0"/>
          <p:nvPr/>
        </p:nvPicPr>
        <p:blipFill rotWithShape="1">
          <a:blip r:embed="rId3">
            <a:alphaModFix/>
          </a:blip>
          <a:srcRect t="50552"/>
          <a:stretch/>
        </p:blipFill>
        <p:spPr>
          <a:xfrm>
            <a:off x="6438084" y="2238495"/>
            <a:ext cx="5418265" cy="4159280"/>
          </a:xfrm>
          <a:prstGeom prst="rect">
            <a:avLst/>
          </a:prstGeom>
          <a:noFill/>
          <a:ln>
            <a:noFill/>
          </a:ln>
        </p:spPr>
      </p:pic>
      <p:sp>
        <p:nvSpPr>
          <p:cNvPr id="213" name="Google Shape;213;g29a42e4feb7_2_37"/>
          <p:cNvSpPr txBox="1"/>
          <p:nvPr/>
        </p:nvSpPr>
        <p:spPr>
          <a:xfrm>
            <a:off x="4951950" y="6397775"/>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©f uturegarden.co.uk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9a42e4feb7_2_94"/>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sr-Latn-RS" dirty="0" smtClean="0"/>
              <a:t>Etiketiranje (Označavanje)</a:t>
            </a:r>
            <a:endParaRPr dirty="0"/>
          </a:p>
        </p:txBody>
      </p:sp>
      <p:sp>
        <p:nvSpPr>
          <p:cNvPr id="220" name="Google Shape;220;g29a42e4feb7_2_94"/>
          <p:cNvSpPr txBox="1">
            <a:spLocks noGrp="1"/>
          </p:cNvSpPr>
          <p:nvPr>
            <p:ph type="body" idx="1"/>
          </p:nvPr>
        </p:nvSpPr>
        <p:spPr>
          <a:xfrm>
            <a:off x="609600" y="2214250"/>
            <a:ext cx="6202500" cy="4126800"/>
          </a:xfrm>
          <a:prstGeom prst="rect">
            <a:avLst/>
          </a:prstGeom>
          <a:noFill/>
          <a:ln>
            <a:noFill/>
          </a:ln>
        </p:spPr>
        <p:txBody>
          <a:bodyPr spcFirstLastPara="1" wrap="square" lIns="91425" tIns="45700" rIns="91425" bIns="45700" anchor="t" anchorCtr="0">
            <a:normAutofit fontScale="92500"/>
          </a:bodyPr>
          <a:lstStyle/>
          <a:p>
            <a:pPr marL="0" lvl="0" indent="0">
              <a:buNone/>
            </a:pPr>
            <a:r>
              <a:rPr lang="vi-VN" dirty="0" smtClean="0"/>
              <a:t>Oznake igraju važnu ulogu u području poljoprivrede, jer </a:t>
            </a:r>
            <a:r>
              <a:rPr lang="vi-VN" dirty="0" smtClean="0"/>
              <a:t>omoguć</a:t>
            </a:r>
            <a:r>
              <a:rPr lang="sr-Latn-RS" dirty="0" smtClean="0"/>
              <a:t>avaju de se potrošačima pruži garancija kvaliteta</a:t>
            </a:r>
            <a:r>
              <a:rPr lang="vi-VN" dirty="0" smtClean="0"/>
              <a:t>.</a:t>
            </a:r>
            <a:endParaRPr lang="sr-Latn-RS" dirty="0" smtClean="0"/>
          </a:p>
          <a:p>
            <a:pPr marL="0" lvl="0" indent="0">
              <a:buNone/>
            </a:pPr>
            <a:r>
              <a:rPr lang="vi-VN" dirty="0" smtClean="0"/>
              <a:t>Ispunjavanjem </a:t>
            </a:r>
            <a:r>
              <a:rPr lang="vi-VN" dirty="0" smtClean="0"/>
              <a:t>određenih zahtjeva, proizvod može dobiti jednu ili više kvalitetnih oznaka, što može povećati njegovu privlačnost. </a:t>
            </a:r>
            <a:endParaRPr lang="sr-Latn-RS" dirty="0" smtClean="0"/>
          </a:p>
          <a:p>
            <a:pPr marL="0" lvl="0" indent="0">
              <a:buNone/>
            </a:pPr>
            <a:r>
              <a:rPr lang="vi-VN" dirty="0" smtClean="0"/>
              <a:t>Ti </a:t>
            </a:r>
            <a:r>
              <a:rPr lang="vi-VN" dirty="0" smtClean="0"/>
              <a:t>zahtjevi mogu biti povezani s samim proizvodom, mjestom na kojem je uzgojen ili metodama koje su korištene u njegovoj proizvodnji.</a:t>
            </a:r>
            <a:endParaRPr dirty="0"/>
          </a:p>
        </p:txBody>
      </p:sp>
      <p:pic>
        <p:nvPicPr>
          <p:cNvPr id="221" name="Google Shape;221;g29a42e4feb7_2_94"/>
          <p:cNvPicPr preferRelativeResize="0"/>
          <p:nvPr/>
        </p:nvPicPr>
        <p:blipFill rotWithShape="1">
          <a:blip r:embed="rId3">
            <a:alphaModFix/>
          </a:blip>
          <a:srcRect/>
          <a:stretch/>
        </p:blipFill>
        <p:spPr>
          <a:xfrm>
            <a:off x="7116400" y="2797650"/>
            <a:ext cx="4845900" cy="2481900"/>
          </a:xfrm>
          <a:prstGeom prst="roundRect">
            <a:avLst>
              <a:gd name="adj" fmla="val 16667"/>
            </a:avLst>
          </a:prstGeom>
          <a:noFill/>
          <a:ln>
            <a:noFill/>
          </a:ln>
        </p:spPr>
      </p:pic>
      <p:sp>
        <p:nvSpPr>
          <p:cNvPr id="222" name="Google Shape;222;g29a42e4feb7_2_94"/>
          <p:cNvSpPr txBox="1"/>
          <p:nvPr/>
        </p:nvSpPr>
        <p:spPr>
          <a:xfrm>
            <a:off x="8395300" y="5279550"/>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eufic.org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261541c68c4_0_3"/>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sr-Latn-RS" dirty="0" smtClean="0"/>
              <a:t>Evropske oznake u poljoprivredi</a:t>
            </a:r>
            <a:endParaRPr dirty="0"/>
          </a:p>
        </p:txBody>
      </p:sp>
      <p:sp>
        <p:nvSpPr>
          <p:cNvPr id="229" name="Google Shape;229;g261541c68c4_0_3"/>
          <p:cNvSpPr/>
          <p:nvPr/>
        </p:nvSpPr>
        <p:spPr>
          <a:xfrm>
            <a:off x="8102950" y="2259225"/>
            <a:ext cx="3894900" cy="1993500"/>
          </a:xfrm>
          <a:prstGeom prst="rect">
            <a:avLst/>
          </a:prstGeom>
          <a:solidFill>
            <a:srgbClr val="427B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g261541c68c4_0_3"/>
          <p:cNvSpPr txBox="1">
            <a:spLocks noGrp="1"/>
          </p:cNvSpPr>
          <p:nvPr>
            <p:ph type="body" idx="1"/>
          </p:nvPr>
        </p:nvSpPr>
        <p:spPr>
          <a:xfrm>
            <a:off x="8142850" y="2259225"/>
            <a:ext cx="3815100" cy="1993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a:solidFill>
                  <a:schemeClr val="lt1"/>
                </a:solidFill>
              </a:rPr>
              <a:t> EU Ecolabel</a:t>
            </a:r>
            <a:endParaRPr>
              <a:solidFill>
                <a:schemeClr val="lt1"/>
              </a:solidFill>
            </a:endParaRPr>
          </a:p>
          <a:p>
            <a:pPr marL="0" lvl="0" indent="0" algn="l" rtl="0">
              <a:lnSpc>
                <a:spcPct val="90000"/>
              </a:lnSpc>
              <a:spcBef>
                <a:spcPts val="1000"/>
              </a:spcBef>
              <a:spcAft>
                <a:spcPts val="0"/>
              </a:spcAft>
              <a:buSzPts val="2800"/>
              <a:buNone/>
            </a:pPr>
            <a:r>
              <a:rPr lang="en-US" sz="1600">
                <a:solidFill>
                  <a:schemeClr val="lt1"/>
                </a:solidFill>
              </a:rPr>
              <a:t>It is awarded to products to minimise their environmental impacts over their entire lifecycle, while guaranteeing </a:t>
            </a:r>
            <a:endParaRPr sz="1600">
              <a:solidFill>
                <a:schemeClr val="lt1"/>
              </a:solidFill>
            </a:endParaRPr>
          </a:p>
          <a:p>
            <a:pPr marL="0" lvl="0" indent="0" algn="l" rtl="0">
              <a:lnSpc>
                <a:spcPct val="90000"/>
              </a:lnSpc>
              <a:spcBef>
                <a:spcPts val="0"/>
              </a:spcBef>
              <a:spcAft>
                <a:spcPts val="0"/>
              </a:spcAft>
              <a:buSzPts val="2800"/>
              <a:buNone/>
            </a:pPr>
            <a:r>
              <a:rPr lang="en-US" sz="1600">
                <a:solidFill>
                  <a:schemeClr val="lt1"/>
                </a:solidFill>
              </a:rPr>
              <a:t>their high quality.</a:t>
            </a:r>
            <a:endParaRPr sz="1600">
              <a:solidFill>
                <a:schemeClr val="lt1"/>
              </a:solidFill>
            </a:endParaRPr>
          </a:p>
        </p:txBody>
      </p:sp>
      <p:sp>
        <p:nvSpPr>
          <p:cNvPr id="231" name="Google Shape;231;g261541c68c4_0_3"/>
          <p:cNvSpPr/>
          <p:nvPr/>
        </p:nvSpPr>
        <p:spPr>
          <a:xfrm>
            <a:off x="838200" y="2259225"/>
            <a:ext cx="3894900" cy="1993500"/>
          </a:xfrm>
          <a:prstGeom prst="rect">
            <a:avLst/>
          </a:prstGeom>
          <a:solidFill>
            <a:srgbClr val="427B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g261541c68c4_0_3"/>
          <p:cNvSpPr txBox="1">
            <a:spLocks noGrp="1"/>
          </p:cNvSpPr>
          <p:nvPr>
            <p:ph type="body" idx="1"/>
          </p:nvPr>
        </p:nvSpPr>
        <p:spPr>
          <a:xfrm>
            <a:off x="878100" y="2259225"/>
            <a:ext cx="3815100" cy="1993500"/>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0">
              <a:lnSpc>
                <a:spcPct val="90000"/>
              </a:lnSpc>
              <a:spcBef>
                <a:spcPts val="1000"/>
              </a:spcBef>
              <a:spcAft>
                <a:spcPts val="0"/>
              </a:spcAft>
              <a:buSzPct val="142857"/>
              <a:buNone/>
            </a:pPr>
            <a:r>
              <a:rPr lang="en-US">
                <a:solidFill>
                  <a:schemeClr val="lt1"/>
                </a:solidFill>
              </a:rPr>
              <a:t> Origin labelling </a:t>
            </a:r>
            <a:endParaRPr>
              <a:solidFill>
                <a:schemeClr val="lt1"/>
              </a:solidFill>
            </a:endParaRPr>
          </a:p>
          <a:p>
            <a:pPr marL="0" lvl="0" indent="0" algn="l" rtl="0">
              <a:lnSpc>
                <a:spcPct val="90000"/>
              </a:lnSpc>
              <a:spcBef>
                <a:spcPts val="1000"/>
              </a:spcBef>
              <a:spcAft>
                <a:spcPts val="0"/>
              </a:spcAft>
              <a:buSzPct val="215053"/>
              <a:buNone/>
            </a:pPr>
            <a:r>
              <a:rPr lang="en-US" sz="1860">
                <a:solidFill>
                  <a:schemeClr val="lt1"/>
                </a:solidFill>
              </a:rPr>
              <a:t>Geographical Indication (GI) labels are given to products with specific attributes, qualities or reputation stemming from their geographical origin. It comprises:</a:t>
            </a:r>
            <a:endParaRPr sz="1860">
              <a:solidFill>
                <a:schemeClr val="lt1"/>
              </a:solidFill>
            </a:endParaRPr>
          </a:p>
          <a:p>
            <a:pPr marL="457200" lvl="0" indent="-311277" algn="l" rtl="0">
              <a:lnSpc>
                <a:spcPct val="115000"/>
              </a:lnSpc>
              <a:spcBef>
                <a:spcPts val="0"/>
              </a:spcBef>
              <a:spcAft>
                <a:spcPts val="0"/>
              </a:spcAft>
              <a:buClr>
                <a:schemeClr val="lt1"/>
              </a:buClr>
              <a:buSzPct val="100000"/>
              <a:buFont typeface="Calibri"/>
              <a:buChar char="●"/>
            </a:pPr>
            <a:r>
              <a:rPr lang="en-US" sz="1860">
                <a:solidFill>
                  <a:schemeClr val="lt1"/>
                </a:solidFill>
              </a:rPr>
              <a:t>PDO – protected designation of origin (food and wine)</a:t>
            </a:r>
            <a:endParaRPr sz="1860">
              <a:solidFill>
                <a:schemeClr val="lt1"/>
              </a:solidFill>
            </a:endParaRPr>
          </a:p>
          <a:p>
            <a:pPr marL="457200" lvl="0" indent="-311277" algn="l" rtl="0">
              <a:lnSpc>
                <a:spcPct val="115000"/>
              </a:lnSpc>
              <a:spcBef>
                <a:spcPts val="0"/>
              </a:spcBef>
              <a:spcAft>
                <a:spcPts val="0"/>
              </a:spcAft>
              <a:buClr>
                <a:schemeClr val="lt1"/>
              </a:buClr>
              <a:buSzPct val="100000"/>
              <a:buFont typeface="Calibri"/>
              <a:buChar char="●"/>
            </a:pPr>
            <a:r>
              <a:rPr lang="en-US" sz="1860">
                <a:solidFill>
                  <a:schemeClr val="lt1"/>
                </a:solidFill>
              </a:rPr>
              <a:t>PGI – protected geographical indication (food and wine)</a:t>
            </a:r>
            <a:endParaRPr sz="1860">
              <a:solidFill>
                <a:schemeClr val="lt1"/>
              </a:solidFill>
            </a:endParaRPr>
          </a:p>
          <a:p>
            <a:pPr marL="457200" lvl="0" indent="-311277" algn="l" rtl="0">
              <a:lnSpc>
                <a:spcPct val="115000"/>
              </a:lnSpc>
              <a:spcBef>
                <a:spcPts val="0"/>
              </a:spcBef>
              <a:spcAft>
                <a:spcPts val="0"/>
              </a:spcAft>
              <a:buClr>
                <a:schemeClr val="lt1"/>
              </a:buClr>
              <a:buSzPct val="100000"/>
              <a:buFont typeface="Calibri"/>
              <a:buChar char="●"/>
            </a:pPr>
            <a:r>
              <a:rPr lang="en-US" sz="1860">
                <a:solidFill>
                  <a:schemeClr val="lt1"/>
                </a:solidFill>
              </a:rPr>
              <a:t>GI – geographical indication (spirit drinks).</a:t>
            </a:r>
            <a:endParaRPr sz="1860">
              <a:solidFill>
                <a:schemeClr val="lt1"/>
              </a:solidFill>
            </a:endParaRPr>
          </a:p>
        </p:txBody>
      </p:sp>
      <p:sp>
        <p:nvSpPr>
          <p:cNvPr id="233" name="Google Shape;233;g261541c68c4_0_3"/>
          <p:cNvSpPr/>
          <p:nvPr/>
        </p:nvSpPr>
        <p:spPr>
          <a:xfrm>
            <a:off x="3992775" y="4523975"/>
            <a:ext cx="3894900" cy="1993500"/>
          </a:xfrm>
          <a:prstGeom prst="rect">
            <a:avLst/>
          </a:prstGeom>
          <a:solidFill>
            <a:srgbClr val="427B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g261541c68c4_0_3"/>
          <p:cNvSpPr txBox="1">
            <a:spLocks noGrp="1"/>
          </p:cNvSpPr>
          <p:nvPr>
            <p:ph type="body" idx="1"/>
          </p:nvPr>
        </p:nvSpPr>
        <p:spPr>
          <a:xfrm>
            <a:off x="4032675" y="4523975"/>
            <a:ext cx="3815100" cy="1993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a:solidFill>
                  <a:schemeClr val="lt1"/>
                </a:solidFill>
              </a:rPr>
              <a:t>EU Organic Label</a:t>
            </a:r>
            <a:endParaRPr>
              <a:solidFill>
                <a:schemeClr val="lt1"/>
              </a:solidFill>
            </a:endParaRPr>
          </a:p>
          <a:p>
            <a:pPr marL="0" lvl="0" indent="0" algn="l" rtl="0">
              <a:lnSpc>
                <a:spcPct val="115000"/>
              </a:lnSpc>
              <a:spcBef>
                <a:spcPts val="0"/>
              </a:spcBef>
              <a:spcAft>
                <a:spcPts val="0"/>
              </a:spcAft>
              <a:buSzPts val="2800"/>
              <a:buNone/>
            </a:pPr>
            <a:r>
              <a:rPr lang="en-US" sz="1300">
                <a:solidFill>
                  <a:schemeClr val="lt1"/>
                </a:solidFill>
              </a:rPr>
              <a:t>The Organic label  certifies that the products have fulfilled strict conditions on how they were produced, processed, transported and stored. The logo can only be used on products when they contain at least 95% organic ingredients and additionally, respect further strict conditions for the remaining 5%</a:t>
            </a:r>
            <a:r>
              <a:rPr lang="en-US" sz="1300">
                <a:solidFill>
                  <a:schemeClr val="lt1"/>
                </a:solidFill>
                <a:latin typeface="Arial"/>
                <a:ea typeface="Arial"/>
                <a:cs typeface="Arial"/>
                <a:sym typeface="Arial"/>
              </a:rPr>
              <a:t>.</a:t>
            </a:r>
            <a:endParaRPr sz="1300">
              <a:solidFill>
                <a:schemeClr val="lt1"/>
              </a:solidFill>
              <a:latin typeface="Arial"/>
              <a:ea typeface="Arial"/>
              <a:cs typeface="Arial"/>
              <a:sym typeface="Arial"/>
            </a:endParaRPr>
          </a:p>
        </p:txBody>
      </p:sp>
      <p:pic>
        <p:nvPicPr>
          <p:cNvPr id="235" name="Google Shape;235;g261541c68c4_0_3"/>
          <p:cNvPicPr preferRelativeResize="0"/>
          <p:nvPr/>
        </p:nvPicPr>
        <p:blipFill rotWithShape="1">
          <a:blip r:embed="rId3">
            <a:alphaModFix/>
          </a:blip>
          <a:srcRect/>
          <a:stretch/>
        </p:blipFill>
        <p:spPr>
          <a:xfrm>
            <a:off x="2875825" y="5406630"/>
            <a:ext cx="976825" cy="650570"/>
          </a:xfrm>
          <a:prstGeom prst="rect">
            <a:avLst/>
          </a:prstGeom>
          <a:noFill/>
          <a:ln>
            <a:noFill/>
          </a:ln>
        </p:spPr>
      </p:pic>
      <p:pic>
        <p:nvPicPr>
          <p:cNvPr id="236" name="Google Shape;236;g261541c68c4_0_3"/>
          <p:cNvPicPr preferRelativeResize="0"/>
          <p:nvPr/>
        </p:nvPicPr>
        <p:blipFill rotWithShape="1">
          <a:blip r:embed="rId4">
            <a:alphaModFix/>
          </a:blip>
          <a:srcRect l="86928" t="6332" r="2287" b="61394"/>
          <a:stretch/>
        </p:blipFill>
        <p:spPr>
          <a:xfrm>
            <a:off x="10981135" y="3275863"/>
            <a:ext cx="976826" cy="976850"/>
          </a:xfrm>
          <a:prstGeom prst="rect">
            <a:avLst/>
          </a:prstGeom>
          <a:noFill/>
          <a:ln>
            <a:noFill/>
          </a:ln>
        </p:spPr>
      </p:pic>
      <p:pic>
        <p:nvPicPr>
          <p:cNvPr id="237" name="Google Shape;237;g261541c68c4_0_3"/>
          <p:cNvPicPr preferRelativeResize="0"/>
          <p:nvPr/>
        </p:nvPicPr>
        <p:blipFill rotWithShape="1">
          <a:blip r:embed="rId5">
            <a:alphaModFix/>
          </a:blip>
          <a:srcRect/>
          <a:stretch/>
        </p:blipFill>
        <p:spPr>
          <a:xfrm>
            <a:off x="4865400" y="2076825"/>
            <a:ext cx="976825" cy="976825"/>
          </a:xfrm>
          <a:prstGeom prst="rect">
            <a:avLst/>
          </a:prstGeom>
          <a:noFill/>
          <a:ln>
            <a:noFill/>
          </a:ln>
        </p:spPr>
      </p:pic>
      <p:pic>
        <p:nvPicPr>
          <p:cNvPr id="238" name="Google Shape;238;g261541c68c4_0_3"/>
          <p:cNvPicPr preferRelativeResize="0"/>
          <p:nvPr/>
        </p:nvPicPr>
        <p:blipFill rotWithShape="1">
          <a:blip r:embed="rId6">
            <a:alphaModFix/>
          </a:blip>
          <a:srcRect/>
          <a:stretch/>
        </p:blipFill>
        <p:spPr>
          <a:xfrm>
            <a:off x="5607600" y="2555862"/>
            <a:ext cx="976825" cy="976825"/>
          </a:xfrm>
          <a:prstGeom prst="rect">
            <a:avLst/>
          </a:prstGeom>
          <a:noFill/>
          <a:ln>
            <a:noFill/>
          </a:ln>
        </p:spPr>
      </p:pic>
      <p:pic>
        <p:nvPicPr>
          <p:cNvPr id="239" name="Google Shape;239;g261541c68c4_0_3"/>
          <p:cNvPicPr preferRelativeResize="0"/>
          <p:nvPr/>
        </p:nvPicPr>
        <p:blipFill rotWithShape="1">
          <a:blip r:embed="rId7">
            <a:alphaModFix/>
          </a:blip>
          <a:srcRect/>
          <a:stretch/>
        </p:blipFill>
        <p:spPr>
          <a:xfrm>
            <a:off x="4865400" y="2940588"/>
            <a:ext cx="976825" cy="976825"/>
          </a:xfrm>
          <a:prstGeom prst="rect">
            <a:avLst/>
          </a:prstGeom>
          <a:noFill/>
          <a:ln>
            <a:noFill/>
          </a:ln>
        </p:spPr>
      </p:pic>
      <p:sp>
        <p:nvSpPr>
          <p:cNvPr id="240" name="Google Shape;240;g261541c68c4_0_3"/>
          <p:cNvSpPr txBox="1"/>
          <p:nvPr/>
        </p:nvSpPr>
        <p:spPr>
          <a:xfrm>
            <a:off x="9755878" y="4391525"/>
            <a:ext cx="2349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European Commission</a:t>
            </a:r>
            <a:endParaRPr sz="1000" b="0" i="0" u="none" strike="noStrike" cap="none">
              <a:solidFill>
                <a:schemeClr val="dk1"/>
              </a:solidFill>
              <a:latin typeface="Arial"/>
              <a:ea typeface="Arial"/>
              <a:cs typeface="Arial"/>
              <a:sym typeface="Arial"/>
            </a:endParaRPr>
          </a:p>
        </p:txBody>
      </p:sp>
      <p:sp>
        <p:nvSpPr>
          <p:cNvPr id="241" name="Google Shape;241;g261541c68c4_0_3"/>
          <p:cNvSpPr txBox="1"/>
          <p:nvPr/>
        </p:nvSpPr>
        <p:spPr>
          <a:xfrm>
            <a:off x="2234150" y="6178775"/>
            <a:ext cx="1618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European Commission</a:t>
            </a:r>
            <a:endParaRPr sz="1000" b="0" i="0" u="none" strike="noStrike" cap="none">
              <a:solidFill>
                <a:schemeClr val="dk1"/>
              </a:solidFill>
              <a:latin typeface="Arial"/>
              <a:ea typeface="Arial"/>
              <a:cs typeface="Arial"/>
              <a:sym typeface="Arial"/>
            </a:endParaRPr>
          </a:p>
        </p:txBody>
      </p:sp>
      <p:sp>
        <p:nvSpPr>
          <p:cNvPr id="242" name="Google Shape;242;g261541c68c4_0_3"/>
          <p:cNvSpPr txBox="1"/>
          <p:nvPr/>
        </p:nvSpPr>
        <p:spPr>
          <a:xfrm>
            <a:off x="4796175" y="3792000"/>
            <a:ext cx="2288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European Commission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9a42e4feb7_2_104"/>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sr-Latn-RS" dirty="0" smtClean="0"/>
              <a:t>Politike i propisi</a:t>
            </a:r>
            <a:endParaRPr dirty="0"/>
          </a:p>
        </p:txBody>
      </p:sp>
      <p:sp>
        <p:nvSpPr>
          <p:cNvPr id="249" name="Google Shape;249;g29a42e4feb7_2_104"/>
          <p:cNvSpPr txBox="1">
            <a:spLocks noGrp="1"/>
          </p:cNvSpPr>
          <p:nvPr>
            <p:ph type="body" idx="1"/>
          </p:nvPr>
        </p:nvSpPr>
        <p:spPr>
          <a:xfrm>
            <a:off x="838200" y="2133600"/>
            <a:ext cx="10515600" cy="4003800"/>
          </a:xfrm>
          <a:prstGeom prst="rect">
            <a:avLst/>
          </a:prstGeom>
          <a:noFill/>
          <a:ln>
            <a:noFill/>
          </a:ln>
        </p:spPr>
        <p:txBody>
          <a:bodyPr spcFirstLastPara="1" wrap="square" lIns="91425" tIns="45700" rIns="91425" bIns="45700" anchor="t" anchorCtr="0">
            <a:noAutofit/>
          </a:bodyPr>
          <a:lstStyle/>
          <a:p>
            <a:pPr marL="0" lvl="0" indent="0">
              <a:spcBef>
                <a:spcPts val="200"/>
              </a:spcBef>
              <a:buNone/>
            </a:pPr>
            <a:r>
              <a:rPr lang="en-US" dirty="0" err="1" smtClean="0"/>
              <a:t>Poljoprivredne</a:t>
            </a:r>
            <a:r>
              <a:rPr lang="en-US" dirty="0" smtClean="0"/>
              <a:t> </a:t>
            </a:r>
            <a:r>
              <a:rPr lang="en-US" dirty="0" err="1" smtClean="0"/>
              <a:t>aktivnosti</a:t>
            </a:r>
            <a:r>
              <a:rPr lang="en-US" dirty="0" smtClean="0"/>
              <a:t> </a:t>
            </a:r>
            <a:r>
              <a:rPr lang="en-US" dirty="0" err="1" smtClean="0"/>
              <a:t>često</a:t>
            </a:r>
            <a:r>
              <a:rPr lang="en-US" dirty="0" smtClean="0"/>
              <a:t> </a:t>
            </a:r>
            <a:r>
              <a:rPr lang="en-US" dirty="0" err="1" smtClean="0"/>
              <a:t>su</a:t>
            </a:r>
            <a:r>
              <a:rPr lang="en-US" dirty="0" smtClean="0"/>
              <a:t> pod </a:t>
            </a:r>
            <a:r>
              <a:rPr lang="en-US" dirty="0" err="1" smtClean="0"/>
              <a:t>utjecajem</a:t>
            </a:r>
            <a:r>
              <a:rPr lang="en-US" dirty="0" smtClean="0"/>
              <a:t> </a:t>
            </a:r>
            <a:r>
              <a:rPr lang="en-US" dirty="0" err="1" smtClean="0"/>
              <a:t>vlada</a:t>
            </a:r>
            <a:r>
              <a:rPr lang="en-US" dirty="0" smtClean="0"/>
              <a:t> </a:t>
            </a:r>
            <a:r>
              <a:rPr lang="en-US" dirty="0" err="1" smtClean="0"/>
              <a:t>i</a:t>
            </a:r>
            <a:r>
              <a:rPr lang="en-US" dirty="0" smtClean="0"/>
              <a:t> </a:t>
            </a:r>
            <a:endParaRPr lang="sr-Latn-RS" dirty="0" smtClean="0"/>
          </a:p>
          <a:p>
            <a:pPr marL="0" lvl="0" indent="0">
              <a:spcBef>
                <a:spcPts val="200"/>
              </a:spcBef>
              <a:buNone/>
            </a:pPr>
            <a:r>
              <a:rPr lang="en-US" dirty="0" err="1" smtClean="0"/>
              <a:t>politika</a:t>
            </a:r>
            <a:r>
              <a:rPr lang="en-US" dirty="0" smtClean="0"/>
              <a:t> </a:t>
            </a:r>
            <a:r>
              <a:rPr lang="en-US" dirty="0" err="1" smtClean="0"/>
              <a:t>te</a:t>
            </a:r>
            <a:r>
              <a:rPr lang="en-US" dirty="0" smtClean="0"/>
              <a:t> </a:t>
            </a:r>
            <a:r>
              <a:rPr lang="en-US" dirty="0" err="1" smtClean="0"/>
              <a:t>propisa</a:t>
            </a:r>
            <a:r>
              <a:rPr lang="en-US" dirty="0" smtClean="0"/>
              <a:t> </a:t>
            </a:r>
            <a:r>
              <a:rPr lang="en-US" dirty="0" err="1" smtClean="0"/>
              <a:t>vezanih</a:t>
            </a:r>
            <a:r>
              <a:rPr lang="en-US" dirty="0" smtClean="0"/>
              <a:t> </a:t>
            </a:r>
            <a:r>
              <a:rPr lang="en-US" dirty="0" err="1" smtClean="0"/>
              <a:t>uz</a:t>
            </a:r>
            <a:r>
              <a:rPr lang="en-US" dirty="0" smtClean="0"/>
              <a:t> </a:t>
            </a:r>
            <a:r>
              <a:rPr lang="en-US" dirty="0" err="1" smtClean="0"/>
              <a:t>korištenje</a:t>
            </a:r>
            <a:r>
              <a:rPr lang="en-US" dirty="0" smtClean="0"/>
              <a:t> </a:t>
            </a:r>
            <a:r>
              <a:rPr lang="en-US" dirty="0" err="1" smtClean="0"/>
              <a:t>zemljišta</a:t>
            </a:r>
            <a:r>
              <a:rPr lang="en-US" dirty="0" smtClean="0"/>
              <a:t>, </a:t>
            </a:r>
            <a:r>
              <a:rPr lang="en-US" dirty="0" err="1" smtClean="0"/>
              <a:t>vodna</a:t>
            </a:r>
            <a:r>
              <a:rPr lang="en-US" dirty="0" smtClean="0"/>
              <a:t> </a:t>
            </a:r>
            <a:endParaRPr lang="sr-Latn-RS" dirty="0" smtClean="0"/>
          </a:p>
          <a:p>
            <a:pPr marL="0" lvl="0" indent="0">
              <a:spcBef>
                <a:spcPts val="200"/>
              </a:spcBef>
              <a:buNone/>
            </a:pPr>
            <a:r>
              <a:rPr lang="en-US" dirty="0" err="1" smtClean="0"/>
              <a:t>prava</a:t>
            </a:r>
            <a:r>
              <a:rPr lang="en-US" dirty="0" smtClean="0"/>
              <a:t>, </a:t>
            </a:r>
            <a:r>
              <a:rPr lang="en-US" dirty="0" err="1" smtClean="0"/>
              <a:t>subvencije</a:t>
            </a:r>
            <a:r>
              <a:rPr lang="en-US" dirty="0" smtClean="0"/>
              <a:t> </a:t>
            </a:r>
            <a:r>
              <a:rPr lang="en-US" dirty="0" err="1" smtClean="0"/>
              <a:t>i</a:t>
            </a:r>
            <a:r>
              <a:rPr lang="en-US" dirty="0" smtClean="0"/>
              <a:t> </a:t>
            </a:r>
            <a:r>
              <a:rPr lang="en-US" dirty="0" err="1" smtClean="0"/>
              <a:t>zaštitu</a:t>
            </a:r>
            <a:r>
              <a:rPr lang="en-US" dirty="0" smtClean="0"/>
              <a:t> </a:t>
            </a:r>
            <a:r>
              <a:rPr lang="en-US" dirty="0" err="1" smtClean="0"/>
              <a:t>okoliša</a:t>
            </a:r>
            <a:r>
              <a:rPr lang="en-US" dirty="0" smtClean="0"/>
              <a:t>. </a:t>
            </a:r>
            <a:r>
              <a:rPr lang="en-US" dirty="0" err="1" smtClean="0"/>
              <a:t>Poljoprivrednici</a:t>
            </a:r>
            <a:r>
              <a:rPr lang="en-US" dirty="0" smtClean="0"/>
              <a:t> </a:t>
            </a:r>
            <a:r>
              <a:rPr lang="en-US" dirty="0" err="1" smtClean="0"/>
              <a:t>moraju</a:t>
            </a:r>
            <a:r>
              <a:rPr lang="en-US" dirty="0" smtClean="0"/>
              <a:t> </a:t>
            </a:r>
            <a:endParaRPr lang="sr-Latn-RS" dirty="0" smtClean="0"/>
          </a:p>
          <a:p>
            <a:pPr marL="0" lvl="0" indent="0">
              <a:spcBef>
                <a:spcPts val="200"/>
              </a:spcBef>
              <a:buNone/>
            </a:pPr>
            <a:r>
              <a:rPr lang="en-US" dirty="0" err="1" smtClean="0"/>
              <a:t>biti</a:t>
            </a:r>
            <a:r>
              <a:rPr lang="en-US" dirty="0" smtClean="0"/>
              <a:t> </a:t>
            </a:r>
            <a:r>
              <a:rPr lang="en-US" dirty="0" err="1" smtClean="0"/>
              <a:t>svjesni</a:t>
            </a:r>
            <a:r>
              <a:rPr lang="en-US" dirty="0" smtClean="0"/>
              <a:t> </a:t>
            </a:r>
            <a:r>
              <a:rPr lang="en-US" dirty="0" err="1" smtClean="0"/>
              <a:t>tih</a:t>
            </a:r>
            <a:r>
              <a:rPr lang="en-US" dirty="0" smtClean="0"/>
              <a:t> </a:t>
            </a:r>
            <a:r>
              <a:rPr lang="en-US" dirty="0" err="1" smtClean="0"/>
              <a:t>propisa</a:t>
            </a:r>
            <a:r>
              <a:rPr lang="en-US" dirty="0" smtClean="0"/>
              <a:t> </a:t>
            </a:r>
            <a:r>
              <a:rPr lang="en-US" dirty="0" err="1" smtClean="0"/>
              <a:t>i</a:t>
            </a:r>
            <a:r>
              <a:rPr lang="en-US" dirty="0" smtClean="0"/>
              <a:t> </a:t>
            </a:r>
            <a:r>
              <a:rPr lang="en-US" dirty="0" err="1" smtClean="0"/>
              <a:t>pridržavati</a:t>
            </a:r>
            <a:r>
              <a:rPr lang="en-US" dirty="0" smtClean="0"/>
              <a:t> </a:t>
            </a:r>
            <a:r>
              <a:rPr lang="en-US" dirty="0" err="1" smtClean="0"/>
              <a:t>ih</a:t>
            </a:r>
            <a:r>
              <a:rPr lang="en-US" dirty="0" smtClean="0"/>
              <a:t> se.</a:t>
            </a:r>
            <a:endParaRPr dirty="0"/>
          </a:p>
          <a:p>
            <a:pPr marL="0" lvl="0" indent="0" algn="l" rtl="0">
              <a:lnSpc>
                <a:spcPct val="90000"/>
              </a:lnSpc>
              <a:spcBef>
                <a:spcPts val="0"/>
              </a:spcBef>
              <a:spcAft>
                <a:spcPts val="0"/>
              </a:spcAft>
              <a:buSzPts val="2800"/>
              <a:buNone/>
            </a:pPr>
            <a:endParaRPr dirty="0"/>
          </a:p>
          <a:p>
            <a:pPr>
              <a:buNone/>
            </a:pPr>
            <a:r>
              <a:rPr lang="sr-Latn-RS" dirty="0" smtClean="0"/>
              <a:t>					</a:t>
            </a:r>
            <a:r>
              <a:rPr lang="vi-VN" dirty="0" smtClean="0"/>
              <a:t>Osim </a:t>
            </a:r>
            <a:r>
              <a:rPr lang="vi-VN" dirty="0" smtClean="0"/>
              <a:t>toga, </a:t>
            </a:r>
            <a:r>
              <a:rPr lang="vi-VN" dirty="0" smtClean="0"/>
              <a:t>mnog</a:t>
            </a:r>
            <a:r>
              <a:rPr lang="sr-Latn-RS" dirty="0" smtClean="0"/>
              <a:t>i</a:t>
            </a:r>
            <a:r>
              <a:rPr lang="vi-VN" dirty="0" smtClean="0"/>
              <a:t> nacionaln</a:t>
            </a:r>
            <a:r>
              <a:rPr lang="sr-Latn-RS" dirty="0" smtClean="0"/>
              <a:t>i</a:t>
            </a:r>
            <a:r>
              <a:rPr lang="vi-VN" dirty="0" smtClean="0"/>
              <a:t> </a:t>
            </a:r>
            <a:r>
              <a:rPr lang="vi-VN" dirty="0" smtClean="0"/>
              <a:t>i </a:t>
            </a:r>
            <a:r>
              <a:rPr lang="vi-VN" dirty="0" smtClean="0"/>
              <a:t>međunarodn</a:t>
            </a:r>
            <a:r>
              <a:rPr lang="sr-Latn-RS" dirty="0" smtClean="0"/>
              <a:t>i</a:t>
            </a:r>
            <a:r>
              <a:rPr lang="vi-VN" dirty="0" smtClean="0"/>
              <a:t> </a:t>
            </a:r>
            <a:r>
              <a:rPr lang="sr-Latn-RS" dirty="0" smtClean="0"/>
              <a:t>					subjekti</a:t>
            </a:r>
            <a:r>
              <a:rPr lang="vi-VN" dirty="0" smtClean="0"/>
              <a:t> </a:t>
            </a:r>
            <a:r>
              <a:rPr lang="vi-VN" dirty="0" smtClean="0"/>
              <a:t>(poput EU-a) pružaju </a:t>
            </a:r>
            <a:r>
              <a:rPr lang="sr-Latn-RS" dirty="0" smtClean="0"/>
              <a:t>							</a:t>
            </a:r>
            <a:r>
              <a:rPr lang="vi-VN" dirty="0" smtClean="0"/>
              <a:t>poljoprivrednicima </a:t>
            </a:r>
            <a:r>
              <a:rPr lang="vi-VN" dirty="0" smtClean="0"/>
              <a:t>resurse i financiranje, što </a:t>
            </a:r>
            <a:r>
              <a:rPr lang="sr-Latn-RS" dirty="0" smtClean="0"/>
              <a:t>				</a:t>
            </a:r>
            <a:r>
              <a:rPr lang="vi-VN" dirty="0" smtClean="0"/>
              <a:t>može </a:t>
            </a:r>
            <a:r>
              <a:rPr lang="vi-VN" dirty="0" smtClean="0"/>
              <a:t>biti neizmjerno korisno posebno </a:t>
            </a:r>
            <a:r>
              <a:rPr lang="sr-Latn-RS" dirty="0" smtClean="0"/>
              <a:t>kada 					se kreće sa prvim koracima u polju</a:t>
            </a:r>
            <a:r>
              <a:rPr lang="vi-VN" dirty="0" smtClean="0"/>
              <a:t>.</a:t>
            </a:r>
            <a:endParaRPr lang="vi-VN" dirty="0"/>
          </a:p>
        </p:txBody>
      </p:sp>
      <p:pic>
        <p:nvPicPr>
          <p:cNvPr id="250" name="Google Shape;250;g29a42e4feb7_2_104"/>
          <p:cNvPicPr preferRelativeResize="0"/>
          <p:nvPr/>
        </p:nvPicPr>
        <p:blipFill rotWithShape="1">
          <a:blip r:embed="rId3">
            <a:alphaModFix/>
          </a:blip>
          <a:srcRect/>
          <a:stretch/>
        </p:blipFill>
        <p:spPr>
          <a:xfrm>
            <a:off x="9688900" y="1794550"/>
            <a:ext cx="2233149" cy="2233149"/>
          </a:xfrm>
          <a:prstGeom prst="rect">
            <a:avLst/>
          </a:prstGeom>
          <a:noFill/>
          <a:ln>
            <a:noFill/>
          </a:ln>
        </p:spPr>
      </p:pic>
      <p:pic>
        <p:nvPicPr>
          <p:cNvPr id="251" name="Google Shape;251;g29a42e4feb7_2_104"/>
          <p:cNvPicPr preferRelativeResize="0"/>
          <p:nvPr/>
        </p:nvPicPr>
        <p:blipFill rotWithShape="1">
          <a:blip r:embed="rId4">
            <a:alphaModFix/>
          </a:blip>
          <a:srcRect/>
          <a:stretch/>
        </p:blipFill>
        <p:spPr>
          <a:xfrm>
            <a:off x="1524000" y="4038600"/>
            <a:ext cx="1763725" cy="2116450"/>
          </a:xfrm>
          <a:prstGeom prst="rect">
            <a:avLst/>
          </a:prstGeom>
          <a:noFill/>
          <a:ln>
            <a:noFill/>
          </a:ln>
        </p:spPr>
      </p:pic>
      <p:sp>
        <p:nvSpPr>
          <p:cNvPr id="252" name="Google Shape;252;g29a42e4feb7_2_104"/>
          <p:cNvSpPr txBox="1"/>
          <p:nvPr/>
        </p:nvSpPr>
        <p:spPr>
          <a:xfrm>
            <a:off x="9661425" y="3855100"/>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©f laticon.com</a:t>
            </a:r>
            <a:endParaRPr sz="1400" b="0" i="0" u="none" strike="noStrike" cap="none">
              <a:solidFill>
                <a:srgbClr val="000000"/>
              </a:solidFill>
              <a:latin typeface="Arial"/>
              <a:ea typeface="Arial"/>
              <a:cs typeface="Arial"/>
              <a:sym typeface="Arial"/>
            </a:endParaRPr>
          </a:p>
        </p:txBody>
      </p:sp>
      <p:sp>
        <p:nvSpPr>
          <p:cNvPr id="253" name="Google Shape;253;g29a42e4feb7_2_104"/>
          <p:cNvSpPr txBox="1"/>
          <p:nvPr/>
        </p:nvSpPr>
        <p:spPr>
          <a:xfrm>
            <a:off x="73463" y="6368125"/>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uxwing.com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9a42e4feb7_2_119"/>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990"/>
              <a:buNone/>
            </a:pPr>
            <a:r>
              <a:rPr lang="sr-Latn-RS" sz="3859" dirty="0" smtClean="0"/>
              <a:t>Primjer politike: Zajednička poljoprivredna politika</a:t>
            </a:r>
            <a:endParaRPr sz="3859" dirty="0"/>
          </a:p>
        </p:txBody>
      </p:sp>
      <p:sp>
        <p:nvSpPr>
          <p:cNvPr id="260" name="Google Shape;260;g29a42e4feb7_2_119"/>
          <p:cNvSpPr txBox="1">
            <a:spLocks noGrp="1"/>
          </p:cNvSpPr>
          <p:nvPr>
            <p:ph type="body" idx="1"/>
          </p:nvPr>
        </p:nvSpPr>
        <p:spPr>
          <a:xfrm>
            <a:off x="838200" y="2214245"/>
            <a:ext cx="10515600" cy="4003800"/>
          </a:xfrm>
          <a:prstGeom prst="rect">
            <a:avLst/>
          </a:prstGeom>
          <a:noFill/>
          <a:ln>
            <a:noFill/>
          </a:ln>
        </p:spPr>
        <p:txBody>
          <a:bodyPr spcFirstLastPara="1" wrap="square" lIns="91425" tIns="45700" rIns="91425" bIns="45700" anchor="t" anchorCtr="0">
            <a:normAutofit lnSpcReduction="10000"/>
          </a:bodyPr>
          <a:lstStyle/>
          <a:p>
            <a:pPr marL="0" lvl="0" indent="0">
              <a:buNone/>
            </a:pPr>
            <a:r>
              <a:rPr lang="en-US" dirty="0" err="1" smtClean="0"/>
              <a:t>Zajednička</a:t>
            </a:r>
            <a:r>
              <a:rPr lang="en-US" dirty="0" smtClean="0"/>
              <a:t> </a:t>
            </a:r>
            <a:r>
              <a:rPr lang="en-US" dirty="0" err="1" smtClean="0"/>
              <a:t>poljoprivredna</a:t>
            </a:r>
            <a:r>
              <a:rPr lang="en-US" dirty="0" smtClean="0"/>
              <a:t> </a:t>
            </a:r>
            <a:r>
              <a:rPr lang="en-US" dirty="0" err="1" smtClean="0"/>
              <a:t>politika</a:t>
            </a:r>
            <a:r>
              <a:rPr lang="en-US" dirty="0" smtClean="0"/>
              <a:t> (CAP </a:t>
            </a:r>
            <a:r>
              <a:rPr lang="en-US" dirty="0" err="1" smtClean="0"/>
              <a:t>ukratko</a:t>
            </a:r>
            <a:r>
              <a:rPr lang="en-US" dirty="0" smtClean="0"/>
              <a:t>) je </a:t>
            </a:r>
            <a:r>
              <a:rPr lang="en-US" dirty="0" err="1" smtClean="0"/>
              <a:t>sjajan</a:t>
            </a:r>
            <a:r>
              <a:rPr lang="en-US" dirty="0" smtClean="0"/>
              <a:t> </a:t>
            </a:r>
            <a:r>
              <a:rPr lang="en-US" dirty="0" err="1" smtClean="0"/>
              <a:t>primjer</a:t>
            </a:r>
            <a:r>
              <a:rPr lang="en-US" dirty="0" smtClean="0"/>
              <a:t> </a:t>
            </a:r>
            <a:r>
              <a:rPr lang="en-US" dirty="0" err="1" smtClean="0"/>
              <a:t>zakonodavstva</a:t>
            </a:r>
            <a:r>
              <a:rPr lang="en-US" dirty="0" smtClean="0"/>
              <a:t> </a:t>
            </a:r>
            <a:r>
              <a:rPr lang="en-US" dirty="0" err="1" smtClean="0"/>
              <a:t>koje</a:t>
            </a:r>
            <a:r>
              <a:rPr lang="en-US" dirty="0" smtClean="0"/>
              <a:t> </a:t>
            </a:r>
            <a:r>
              <a:rPr lang="en-US" dirty="0" err="1" smtClean="0"/>
              <a:t>regu</a:t>
            </a:r>
            <a:r>
              <a:rPr lang="sr-Latn-RS" dirty="0" smtClean="0"/>
              <a:t>liše</a:t>
            </a:r>
            <a:r>
              <a:rPr lang="en-US" dirty="0" smtClean="0"/>
              <a:t> </a:t>
            </a:r>
            <a:r>
              <a:rPr lang="en-US" dirty="0" err="1" smtClean="0"/>
              <a:t>poljoprivredu</a:t>
            </a:r>
            <a:r>
              <a:rPr lang="en-US" dirty="0" smtClean="0"/>
              <a:t> </a:t>
            </a:r>
            <a:r>
              <a:rPr lang="en-US" dirty="0" err="1" smtClean="0"/>
              <a:t>kako</a:t>
            </a:r>
            <a:r>
              <a:rPr lang="en-US" dirty="0" smtClean="0"/>
              <a:t> bi </a:t>
            </a:r>
            <a:r>
              <a:rPr lang="en-US" dirty="0" err="1" smtClean="0"/>
              <a:t>podržalo</a:t>
            </a:r>
            <a:r>
              <a:rPr lang="en-US" dirty="0" smtClean="0"/>
              <a:t> </a:t>
            </a:r>
            <a:r>
              <a:rPr lang="en-US" dirty="0" err="1" smtClean="0"/>
              <a:t>i</a:t>
            </a:r>
            <a:r>
              <a:rPr lang="en-US" dirty="0" smtClean="0"/>
              <a:t> </a:t>
            </a:r>
            <a:r>
              <a:rPr lang="en-US" dirty="0" err="1" smtClean="0"/>
              <a:t>zaštitilo</a:t>
            </a:r>
            <a:r>
              <a:rPr lang="en-US" dirty="0" smtClean="0"/>
              <a:t> </a:t>
            </a:r>
            <a:r>
              <a:rPr lang="en-US" dirty="0" err="1" smtClean="0"/>
              <a:t>stručnjake</a:t>
            </a:r>
            <a:r>
              <a:rPr lang="en-US" dirty="0" smtClean="0"/>
              <a:t> u </a:t>
            </a:r>
            <a:r>
              <a:rPr lang="en-US" dirty="0" err="1" smtClean="0"/>
              <a:t>polju</a:t>
            </a:r>
            <a:r>
              <a:rPr lang="en-US" dirty="0" smtClean="0"/>
              <a:t> </a:t>
            </a:r>
            <a:r>
              <a:rPr lang="en-US" dirty="0" err="1" smtClean="0"/>
              <a:t>i</a:t>
            </a:r>
            <a:r>
              <a:rPr lang="en-US" dirty="0" smtClean="0"/>
              <a:t> </a:t>
            </a:r>
            <a:r>
              <a:rPr lang="en-US" dirty="0" err="1" smtClean="0"/>
              <a:t>potrošače</a:t>
            </a:r>
            <a:r>
              <a:rPr lang="en-US" dirty="0" smtClean="0"/>
              <a:t>, s </a:t>
            </a:r>
            <a:r>
              <a:rPr lang="en-US" dirty="0" err="1" smtClean="0"/>
              <a:t>posebnom</a:t>
            </a:r>
            <a:r>
              <a:rPr lang="en-US" dirty="0" smtClean="0"/>
              <a:t> </a:t>
            </a:r>
            <a:r>
              <a:rPr lang="en-US" dirty="0" err="1" smtClean="0"/>
              <a:t>pažnjom</a:t>
            </a:r>
            <a:r>
              <a:rPr lang="en-US" dirty="0" smtClean="0"/>
              <a:t> </a:t>
            </a:r>
            <a:r>
              <a:rPr lang="en-US" dirty="0" err="1" smtClean="0"/>
              <a:t>na</a:t>
            </a:r>
            <a:r>
              <a:rPr lang="en-US" dirty="0" smtClean="0"/>
              <a:t> </a:t>
            </a:r>
            <a:r>
              <a:rPr lang="en-US" dirty="0" err="1" smtClean="0"/>
              <a:t>klimatske</a:t>
            </a:r>
            <a:r>
              <a:rPr lang="en-US" dirty="0" smtClean="0"/>
              <a:t> </a:t>
            </a:r>
            <a:r>
              <a:rPr lang="en-US" dirty="0" err="1" smtClean="0"/>
              <a:t>promjene</a:t>
            </a:r>
            <a:r>
              <a:rPr lang="en-US" dirty="0" smtClean="0"/>
              <a:t>. </a:t>
            </a:r>
            <a:endParaRPr lang="sr-Latn-RS" dirty="0" smtClean="0"/>
          </a:p>
          <a:p>
            <a:pPr marL="0" lvl="0" indent="0">
              <a:buNone/>
            </a:pPr>
            <a:r>
              <a:rPr lang="en-US" dirty="0" err="1" smtClean="0"/>
              <a:t>Ovaj</a:t>
            </a:r>
            <a:r>
              <a:rPr lang="en-US" dirty="0" smtClean="0"/>
              <a:t> </a:t>
            </a:r>
            <a:r>
              <a:rPr lang="en-US" dirty="0" err="1" smtClean="0"/>
              <a:t>cilj</a:t>
            </a:r>
            <a:r>
              <a:rPr lang="en-US" dirty="0" smtClean="0"/>
              <a:t> </a:t>
            </a:r>
            <a:r>
              <a:rPr lang="en-US" dirty="0" err="1" smtClean="0"/>
              <a:t>postiže</a:t>
            </a:r>
            <a:r>
              <a:rPr lang="en-US" dirty="0" smtClean="0"/>
              <a:t> se </a:t>
            </a:r>
            <a:r>
              <a:rPr lang="en-US" dirty="0" err="1" smtClean="0"/>
              <a:t>kroz</a:t>
            </a:r>
            <a:r>
              <a:rPr lang="en-US" dirty="0" smtClean="0"/>
              <a:t> </a:t>
            </a:r>
            <a:r>
              <a:rPr lang="en-US" dirty="0" err="1" smtClean="0"/>
              <a:t>zajedničko</a:t>
            </a:r>
            <a:r>
              <a:rPr lang="en-US" dirty="0" smtClean="0"/>
              <a:t> </a:t>
            </a:r>
            <a:r>
              <a:rPr lang="en-US" dirty="0" err="1" smtClean="0"/>
              <a:t>djelovanje</a:t>
            </a:r>
            <a:r>
              <a:rPr lang="en-US" dirty="0" smtClean="0"/>
              <a:t>:</a:t>
            </a:r>
            <a:endParaRPr dirty="0"/>
          </a:p>
          <a:p>
            <a:pPr lvl="0">
              <a:buChar char="-"/>
            </a:pPr>
            <a:r>
              <a:rPr lang="en-US" dirty="0" err="1" smtClean="0"/>
              <a:t>podrška</a:t>
            </a:r>
            <a:r>
              <a:rPr lang="en-US" dirty="0" smtClean="0"/>
              <a:t> </a:t>
            </a:r>
            <a:r>
              <a:rPr lang="en-US" dirty="0" err="1" smtClean="0"/>
              <a:t>prihodima</a:t>
            </a:r>
            <a:r>
              <a:rPr lang="en-US" dirty="0" smtClean="0"/>
              <a:t> </a:t>
            </a:r>
            <a:r>
              <a:rPr lang="en-US" dirty="0" err="1" smtClean="0"/>
              <a:t>poljoprivrednicima</a:t>
            </a:r>
            <a:r>
              <a:rPr lang="en-US" dirty="0" smtClean="0"/>
              <a:t> </a:t>
            </a:r>
            <a:r>
              <a:rPr lang="en-US" dirty="0" err="1" smtClean="0"/>
              <a:t>i</a:t>
            </a:r>
            <a:r>
              <a:rPr lang="en-US" dirty="0" smtClean="0"/>
              <a:t> </a:t>
            </a:r>
            <a:r>
              <a:rPr lang="en-US" dirty="0" err="1" smtClean="0"/>
              <a:t>drugim</a:t>
            </a:r>
            <a:r>
              <a:rPr lang="en-US" dirty="0" smtClean="0"/>
              <a:t> </a:t>
            </a:r>
            <a:r>
              <a:rPr lang="en-US" dirty="0" err="1" smtClean="0"/>
              <a:t>stručnjacima</a:t>
            </a:r>
            <a:r>
              <a:rPr lang="en-US" dirty="0" smtClean="0"/>
              <a:t> u </a:t>
            </a:r>
            <a:r>
              <a:rPr lang="en-US" dirty="0" err="1" smtClean="0"/>
              <a:t>ovoj</a:t>
            </a:r>
            <a:r>
              <a:rPr lang="en-US" dirty="0" smtClean="0"/>
              <a:t> </a:t>
            </a:r>
            <a:r>
              <a:rPr lang="en-US" dirty="0" err="1" smtClean="0"/>
              <a:t>oblasti</a:t>
            </a:r>
            <a:r>
              <a:rPr lang="en-US" dirty="0" smtClean="0"/>
              <a:t>.</a:t>
            </a:r>
            <a:endParaRPr dirty="0"/>
          </a:p>
          <a:p>
            <a:pPr lvl="0">
              <a:spcBef>
                <a:spcPts val="0"/>
              </a:spcBef>
              <a:buChar char="-"/>
            </a:pPr>
            <a:r>
              <a:rPr lang="en-US" dirty="0" err="1" smtClean="0"/>
              <a:t>tržišne</a:t>
            </a:r>
            <a:r>
              <a:rPr lang="en-US" dirty="0" smtClean="0"/>
              <a:t> </a:t>
            </a:r>
            <a:r>
              <a:rPr lang="en-US" dirty="0" smtClean="0"/>
              <a:t>m</a:t>
            </a:r>
            <a:r>
              <a:rPr lang="sr-Latn-RS" dirty="0" smtClean="0"/>
              <a:t>j</a:t>
            </a:r>
            <a:r>
              <a:rPr lang="en-US" dirty="0" smtClean="0"/>
              <a:t>ere </a:t>
            </a:r>
            <a:r>
              <a:rPr lang="en-US" dirty="0" smtClean="0"/>
              <a:t>u </a:t>
            </a:r>
            <a:r>
              <a:rPr lang="en-US" dirty="0" err="1" smtClean="0"/>
              <a:t>teškim</a:t>
            </a:r>
            <a:r>
              <a:rPr lang="en-US" dirty="0" smtClean="0"/>
              <a:t> </a:t>
            </a:r>
            <a:r>
              <a:rPr lang="en-US" dirty="0" err="1" smtClean="0"/>
              <a:t>tržišnim</a:t>
            </a:r>
            <a:r>
              <a:rPr lang="en-US" dirty="0" smtClean="0"/>
              <a:t> </a:t>
            </a:r>
            <a:r>
              <a:rPr lang="en-US" dirty="0" err="1" smtClean="0"/>
              <a:t>situacijama</a:t>
            </a:r>
            <a:r>
              <a:rPr lang="en-US" dirty="0" smtClean="0"/>
              <a:t> (</a:t>
            </a:r>
            <a:r>
              <a:rPr lang="en-US" dirty="0" err="1" smtClean="0"/>
              <a:t>nedostatak</a:t>
            </a:r>
            <a:r>
              <a:rPr lang="en-US" dirty="0" smtClean="0"/>
              <a:t> </a:t>
            </a:r>
            <a:r>
              <a:rPr lang="en-US" dirty="0" err="1" smtClean="0"/>
              <a:t>ili</a:t>
            </a:r>
            <a:r>
              <a:rPr lang="en-US" dirty="0" smtClean="0"/>
              <a:t> </a:t>
            </a:r>
            <a:r>
              <a:rPr lang="en-US" dirty="0" err="1" smtClean="0"/>
              <a:t>prevelika</a:t>
            </a:r>
            <a:r>
              <a:rPr lang="en-US" dirty="0" smtClean="0"/>
              <a:t> </a:t>
            </a:r>
            <a:r>
              <a:rPr lang="en-US" dirty="0" err="1" smtClean="0"/>
              <a:t>ponuda</a:t>
            </a:r>
            <a:r>
              <a:rPr lang="en-US" dirty="0" smtClean="0"/>
              <a:t> </a:t>
            </a:r>
            <a:r>
              <a:rPr lang="en-US" dirty="0" err="1" smtClean="0"/>
              <a:t>proizvoda</a:t>
            </a:r>
            <a:r>
              <a:rPr lang="en-US" dirty="0" smtClean="0"/>
              <a:t>).</a:t>
            </a:r>
            <a:endParaRPr dirty="0"/>
          </a:p>
          <a:p>
            <a:pPr lvl="0">
              <a:spcBef>
                <a:spcPts val="0"/>
              </a:spcBef>
              <a:buChar char="-"/>
            </a:pPr>
            <a:r>
              <a:rPr lang="en-US" dirty="0" smtClean="0"/>
              <a:t>mere </a:t>
            </a:r>
            <a:r>
              <a:rPr lang="en-US" dirty="0" err="1" smtClean="0"/>
              <a:t>ruralnog</a:t>
            </a:r>
            <a:r>
              <a:rPr lang="en-US" dirty="0" smtClean="0"/>
              <a:t> </a:t>
            </a:r>
            <a:r>
              <a:rPr lang="en-US" dirty="0" err="1" smtClean="0"/>
              <a:t>razvoja</a:t>
            </a:r>
            <a:r>
              <a:rPr lang="en-US" dirty="0" smtClean="0"/>
              <a:t>.</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9a339584e5_0_39"/>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4400"/>
              <a:buNone/>
            </a:pPr>
            <a:r>
              <a:rPr lang="sr-Latn-RS" dirty="0" smtClean="0"/>
              <a:t>Šta je u slijedećem modulu</a:t>
            </a:r>
            <a:r>
              <a:rPr lang="en-US" dirty="0" smtClean="0"/>
              <a:t>?</a:t>
            </a:r>
            <a:endParaRPr dirty="0"/>
          </a:p>
        </p:txBody>
      </p:sp>
      <p:sp>
        <p:nvSpPr>
          <p:cNvPr id="267" name="Google Shape;267;g29a339584e5_0_39"/>
          <p:cNvSpPr txBox="1">
            <a:spLocks noGrp="1"/>
          </p:cNvSpPr>
          <p:nvPr>
            <p:ph type="body" idx="1"/>
          </p:nvPr>
        </p:nvSpPr>
        <p:spPr>
          <a:xfrm>
            <a:off x="838200" y="2214245"/>
            <a:ext cx="10515600" cy="40038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SzPts val="2800"/>
              <a:buChar char="➢"/>
            </a:pPr>
            <a:r>
              <a:rPr lang="sr-Latn-RS" dirty="0" smtClean="0"/>
              <a:t>Uvod u klimatske promjene</a:t>
            </a:r>
            <a:endParaRPr dirty="0"/>
          </a:p>
          <a:p>
            <a:pPr marL="457200" lvl="0" indent="-406400" algn="l" rtl="0">
              <a:lnSpc>
                <a:spcPct val="90000"/>
              </a:lnSpc>
              <a:spcBef>
                <a:spcPts val="0"/>
              </a:spcBef>
              <a:spcAft>
                <a:spcPts val="0"/>
              </a:spcAft>
              <a:buSzPts val="2800"/>
              <a:buChar char="➢"/>
            </a:pPr>
            <a:r>
              <a:rPr lang="sr-Latn-RS" dirty="0" smtClean="0"/>
              <a:t>Veza između poljoprivrede i klimatskih promjena</a:t>
            </a:r>
            <a:endParaRPr dirty="0"/>
          </a:p>
          <a:p>
            <a:pPr marL="457200" lvl="0" indent="-406400" algn="l" rtl="0">
              <a:lnSpc>
                <a:spcPct val="90000"/>
              </a:lnSpc>
              <a:spcBef>
                <a:spcPts val="0"/>
              </a:spcBef>
              <a:spcAft>
                <a:spcPts val="0"/>
              </a:spcAft>
              <a:buSzPts val="2800"/>
              <a:buChar char="➢"/>
            </a:pPr>
            <a:r>
              <a:rPr lang="sr-Latn-RS" dirty="0" smtClean="0"/>
              <a:t>Uzroci i rješenja</a:t>
            </a:r>
            <a:endParaRPr dirty="0"/>
          </a:p>
          <a:p>
            <a:pPr marL="457200" lvl="0" indent="-406400" algn="l" rtl="0">
              <a:lnSpc>
                <a:spcPct val="90000"/>
              </a:lnSpc>
              <a:spcBef>
                <a:spcPts val="0"/>
              </a:spcBef>
              <a:spcAft>
                <a:spcPts val="0"/>
              </a:spcAft>
              <a:buSzPts val="2800"/>
              <a:buChar char="➢"/>
            </a:pPr>
            <a:r>
              <a:rPr lang="sr-Latn-RS" dirty="0" smtClean="0"/>
              <a:t>izazovi za budućnost poljoprivrede</a:t>
            </a:r>
            <a:endParaRPr dirty="0"/>
          </a:p>
          <a:p>
            <a:pPr marL="457200" lvl="0" indent="-406400" algn="l" rtl="0">
              <a:lnSpc>
                <a:spcPct val="90000"/>
              </a:lnSpc>
              <a:spcBef>
                <a:spcPts val="0"/>
              </a:spcBef>
              <a:spcAft>
                <a:spcPts val="0"/>
              </a:spcAft>
              <a:buSzPts val="2800"/>
              <a:buChar char="➢"/>
            </a:pPr>
            <a:r>
              <a:rPr lang="en-US" dirty="0" err="1" smtClean="0"/>
              <a:t>Poten</a:t>
            </a:r>
            <a:r>
              <a:rPr lang="sr-Latn-RS" dirty="0" smtClean="0"/>
              <a:t>cijal za inovacije i razvoj</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29a42e4feb7_2_48"/>
          <p:cNvSpPr txBox="1">
            <a:spLocks noGrp="1"/>
          </p:cNvSpPr>
          <p:nvPr>
            <p:ph type="title"/>
          </p:nvPr>
        </p:nvSpPr>
        <p:spPr>
          <a:xfrm>
            <a:off x="838200" y="1600200"/>
            <a:ext cx="10572900" cy="66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sr-Latn-RS" sz="4200" dirty="0" smtClean="0"/>
              <a:t>Vježba</a:t>
            </a:r>
            <a:r>
              <a:rPr lang="en-US" sz="4200" dirty="0" smtClean="0"/>
              <a:t> “</a:t>
            </a:r>
            <a:r>
              <a:rPr lang="sr-Latn-RS" sz="4200" dirty="0" smtClean="0"/>
              <a:t>Ploča vizije – moj model poljoprivrede</a:t>
            </a:r>
            <a:endParaRPr sz="4200" dirty="0"/>
          </a:p>
          <a:p>
            <a:pPr marL="0" lvl="0" indent="0" algn="l" rtl="0">
              <a:lnSpc>
                <a:spcPct val="90000"/>
              </a:lnSpc>
              <a:spcBef>
                <a:spcPts val="0"/>
              </a:spcBef>
              <a:spcAft>
                <a:spcPts val="0"/>
              </a:spcAft>
              <a:buSzPts val="4400"/>
              <a:buNone/>
            </a:pPr>
            <a:endParaRPr dirty="0"/>
          </a:p>
        </p:txBody>
      </p:sp>
      <p:sp>
        <p:nvSpPr>
          <p:cNvPr id="274" name="Google Shape;274;g29a42e4feb7_2_48"/>
          <p:cNvSpPr txBox="1"/>
          <p:nvPr/>
        </p:nvSpPr>
        <p:spPr>
          <a:xfrm>
            <a:off x="1368826" y="2291543"/>
            <a:ext cx="5308200" cy="338514"/>
          </a:xfrm>
          <a:prstGeom prst="rect">
            <a:avLst/>
          </a:prstGeom>
          <a:solidFill>
            <a:srgbClr val="427B83"/>
          </a:solidFill>
          <a:ln>
            <a:noFill/>
          </a:ln>
        </p:spPr>
        <p:txBody>
          <a:bodyPr spcFirstLastPara="1" wrap="square" lIns="91425" tIns="45700" rIns="91425" bIns="45700" anchor="ctr" anchorCtr="0">
            <a:spAutoFit/>
          </a:bodyPr>
          <a:lstStyle/>
          <a:p>
            <a:pPr lvl="0" algn="ctr">
              <a:buSzPts val="1500"/>
            </a:pPr>
            <a:r>
              <a:rPr lang="en-US" sz="1600" b="1" dirty="0" err="1" smtClean="0">
                <a:solidFill>
                  <a:schemeClr val="bg1"/>
                </a:solidFill>
              </a:rPr>
              <a:t>Izrada</a:t>
            </a:r>
            <a:r>
              <a:rPr lang="en-US" sz="1600" b="1" dirty="0" smtClean="0">
                <a:solidFill>
                  <a:schemeClr val="bg1"/>
                </a:solidFill>
              </a:rPr>
              <a:t> "</a:t>
            </a:r>
            <a:r>
              <a:rPr lang="en-US" sz="1600" b="1" dirty="0" err="1" smtClean="0">
                <a:solidFill>
                  <a:schemeClr val="bg1"/>
                </a:solidFill>
              </a:rPr>
              <a:t>Ploče</a:t>
            </a:r>
            <a:r>
              <a:rPr lang="en-US" sz="1600" b="1" dirty="0" smtClean="0">
                <a:solidFill>
                  <a:schemeClr val="bg1"/>
                </a:solidFill>
              </a:rPr>
              <a:t> </a:t>
            </a:r>
            <a:r>
              <a:rPr lang="en-US" sz="1600" b="1" dirty="0" err="1" smtClean="0">
                <a:solidFill>
                  <a:schemeClr val="bg1"/>
                </a:solidFill>
              </a:rPr>
              <a:t>vizije</a:t>
            </a:r>
            <a:r>
              <a:rPr lang="en-US" sz="1600" b="1" dirty="0" smtClean="0">
                <a:solidFill>
                  <a:schemeClr val="bg1"/>
                </a:solidFill>
              </a:rPr>
              <a:t>" </a:t>
            </a:r>
            <a:r>
              <a:rPr lang="en-US" sz="1600" b="1" dirty="0" err="1" smtClean="0">
                <a:solidFill>
                  <a:schemeClr val="bg1"/>
                </a:solidFill>
              </a:rPr>
              <a:t>vašeg</a:t>
            </a:r>
            <a:r>
              <a:rPr lang="en-US" sz="1600" b="1" dirty="0" smtClean="0">
                <a:solidFill>
                  <a:schemeClr val="bg1"/>
                </a:solidFill>
              </a:rPr>
              <a:t> </a:t>
            </a:r>
            <a:r>
              <a:rPr lang="en-US" sz="1600" b="1" dirty="0" err="1" smtClean="0">
                <a:solidFill>
                  <a:schemeClr val="bg1"/>
                </a:solidFill>
              </a:rPr>
              <a:t>modela</a:t>
            </a:r>
            <a:r>
              <a:rPr lang="en-US" sz="1600" b="1" dirty="0" smtClean="0">
                <a:solidFill>
                  <a:schemeClr val="bg1"/>
                </a:solidFill>
              </a:rPr>
              <a:t> </a:t>
            </a:r>
            <a:r>
              <a:rPr lang="en-US" sz="1600" b="1" dirty="0" err="1" smtClean="0">
                <a:solidFill>
                  <a:schemeClr val="bg1"/>
                </a:solidFill>
              </a:rPr>
              <a:t>poljoprivrede</a:t>
            </a:r>
            <a:endParaRPr sz="1500" b="1" i="0" u="none" strike="noStrike" cap="none" dirty="0">
              <a:solidFill>
                <a:schemeClr val="bg1"/>
              </a:solidFill>
              <a:latin typeface="Lato"/>
              <a:ea typeface="Lato"/>
              <a:cs typeface="Lato"/>
              <a:sym typeface="Lato"/>
            </a:endParaRPr>
          </a:p>
        </p:txBody>
      </p:sp>
      <p:sp>
        <p:nvSpPr>
          <p:cNvPr id="275" name="Google Shape;275;g29a42e4feb7_2_48"/>
          <p:cNvSpPr txBox="1"/>
          <p:nvPr/>
        </p:nvSpPr>
        <p:spPr>
          <a:xfrm>
            <a:off x="769325" y="2718213"/>
            <a:ext cx="9735300" cy="2043900"/>
          </a:xfrm>
          <a:prstGeom prst="rect">
            <a:avLst/>
          </a:prstGeom>
          <a:solidFill>
            <a:srgbClr val="FFFFFF"/>
          </a:solidFill>
          <a:ln w="38100" cap="flat" cmpd="sng">
            <a:solidFill>
              <a:srgbClr val="427B83"/>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300"/>
              <a:buFont typeface="Arial"/>
              <a:buNone/>
            </a:pPr>
            <a:endParaRPr sz="1300" b="1" i="0" u="none" strike="noStrike" cap="none" dirty="0">
              <a:solidFill>
                <a:srgbClr val="427B83"/>
              </a:solidFill>
              <a:latin typeface="Lato"/>
              <a:ea typeface="Lato"/>
              <a:cs typeface="Lato"/>
              <a:sym typeface="Lato"/>
            </a:endParaRPr>
          </a:p>
          <a:p>
            <a:pPr marL="0" marR="0" lvl="0" indent="0" algn="l" rtl="0">
              <a:lnSpc>
                <a:spcPct val="107000"/>
              </a:lnSpc>
              <a:spcBef>
                <a:spcPts val="0"/>
              </a:spcBef>
              <a:spcAft>
                <a:spcPts val="0"/>
              </a:spcAft>
              <a:buClr>
                <a:srgbClr val="000000"/>
              </a:buClr>
              <a:buSzPts val="1300"/>
              <a:buFont typeface="Arial"/>
              <a:buNone/>
            </a:pPr>
            <a:r>
              <a:rPr lang="sr-Latn-RS" sz="1300" b="1" dirty="0" smtClean="0">
                <a:solidFill>
                  <a:srgbClr val="427B83"/>
                </a:solidFill>
                <a:latin typeface="Lato"/>
                <a:ea typeface="Lato"/>
                <a:cs typeface="Lato"/>
                <a:sym typeface="Lato"/>
              </a:rPr>
              <a:t>Potrebni materijal</a:t>
            </a:r>
            <a:endParaRPr sz="1300" b="1" i="0" u="none" strike="noStrike" cap="none" dirty="0">
              <a:solidFill>
                <a:srgbClr val="427B83"/>
              </a:solidFill>
              <a:latin typeface="Lato"/>
              <a:ea typeface="Lato"/>
              <a:cs typeface="Lato"/>
              <a:sym typeface="Lato"/>
            </a:endParaRPr>
          </a:p>
          <a:p>
            <a:pPr marL="285750" lvl="0" indent="-285750">
              <a:lnSpc>
                <a:spcPct val="107000"/>
              </a:lnSpc>
              <a:buSzPts val="1300"/>
              <a:buFont typeface="Arial"/>
              <a:buChar char="•"/>
            </a:pPr>
            <a:r>
              <a:rPr lang="it-IT" sz="1300" dirty="0" smtClean="0">
                <a:latin typeface="Lato" charset="0"/>
              </a:rPr>
              <a:t>Stari časopisi, novine, brošure </a:t>
            </a:r>
            <a:r>
              <a:rPr lang="it-IT" sz="1300" dirty="0" smtClean="0">
                <a:latin typeface="Lato" charset="0"/>
              </a:rPr>
              <a:t>itd.</a:t>
            </a:r>
            <a:endParaRPr lang="sr-Latn-RS" sz="1300" dirty="0" smtClean="0">
              <a:latin typeface="Lato" charset="0"/>
            </a:endParaRPr>
          </a:p>
          <a:p>
            <a:pPr marL="285750" lvl="0" indent="-285750">
              <a:lnSpc>
                <a:spcPct val="107000"/>
              </a:lnSpc>
              <a:buSzPts val="1300"/>
              <a:buFont typeface="Arial"/>
              <a:buChar char="•"/>
            </a:pPr>
            <a:r>
              <a:rPr lang="en-US" sz="1300" b="0" i="0" u="none" strike="noStrike" cap="none" dirty="0" smtClean="0">
                <a:solidFill>
                  <a:srgbClr val="000000"/>
                </a:solidFill>
                <a:latin typeface="Lato" charset="0"/>
                <a:ea typeface="Lato"/>
                <a:cs typeface="Lato"/>
                <a:sym typeface="Lato"/>
              </a:rPr>
              <a:t>Flip Charts</a:t>
            </a:r>
            <a:endParaRPr sz="1300" b="0" i="0" u="none" strike="noStrike" cap="none" dirty="0" smtClean="0">
              <a:solidFill>
                <a:srgbClr val="000000"/>
              </a:solidFill>
              <a:latin typeface="Lato" charset="0"/>
              <a:ea typeface="Lato"/>
              <a:cs typeface="Lato"/>
              <a:sym typeface="Lato"/>
            </a:endParaRPr>
          </a:p>
          <a:p>
            <a:pPr marL="285750" marR="0" lvl="0" indent="-285750" algn="l" rtl="0">
              <a:lnSpc>
                <a:spcPct val="107000"/>
              </a:lnSpc>
              <a:spcBef>
                <a:spcPts val="0"/>
              </a:spcBef>
              <a:spcAft>
                <a:spcPts val="0"/>
              </a:spcAft>
              <a:buClr>
                <a:srgbClr val="000000"/>
              </a:buClr>
              <a:buSzPts val="1300"/>
              <a:buFont typeface="Arial"/>
              <a:buChar char="•"/>
            </a:pPr>
            <a:r>
              <a:rPr lang="sr-Latn-RS" sz="1300" dirty="0" smtClean="0">
                <a:latin typeface="Lato"/>
                <a:ea typeface="Lato"/>
                <a:cs typeface="Lato"/>
                <a:sym typeface="Lato"/>
              </a:rPr>
              <a:t>Makaze i ljepilo</a:t>
            </a:r>
            <a:endParaRPr sz="1300" b="0" i="0" u="none" strike="noStrike" cap="none" dirty="0">
              <a:solidFill>
                <a:srgbClr val="000000"/>
              </a:solidFill>
              <a:latin typeface="Lato"/>
              <a:ea typeface="Lato"/>
              <a:cs typeface="Lato"/>
              <a:sym typeface="Lato"/>
            </a:endParaRPr>
          </a:p>
          <a:p>
            <a:pPr marL="0" marR="0" lvl="0" indent="0" algn="l" rtl="0">
              <a:lnSpc>
                <a:spcPct val="107000"/>
              </a:lnSpc>
              <a:spcBef>
                <a:spcPts val="0"/>
              </a:spcBef>
              <a:spcAft>
                <a:spcPts val="0"/>
              </a:spcAft>
              <a:buClr>
                <a:srgbClr val="000000"/>
              </a:buClr>
              <a:buSzPts val="1300"/>
              <a:buFont typeface="Arial"/>
              <a:buNone/>
            </a:pPr>
            <a:r>
              <a:rPr lang="en-US" sz="1300" b="0" i="0" u="none" strike="noStrike" cap="none" dirty="0" smtClean="0">
                <a:solidFill>
                  <a:srgbClr val="000000"/>
                </a:solidFill>
                <a:latin typeface="Lato"/>
                <a:ea typeface="Lato"/>
                <a:cs typeface="Lato"/>
                <a:sym typeface="Lato"/>
              </a:rPr>
              <a:t>***</a:t>
            </a:r>
            <a:r>
              <a:rPr lang="sr-Latn-RS" sz="1300" b="0" i="0" u="none" strike="noStrike" cap="none" dirty="0" smtClean="0">
                <a:solidFill>
                  <a:srgbClr val="000000"/>
                </a:solidFill>
                <a:latin typeface="Lato"/>
                <a:ea typeface="Lato"/>
                <a:cs typeface="Lato"/>
                <a:sym typeface="Lato"/>
              </a:rPr>
              <a:t>Za online verziju koristite digitalni alat kao što je </a:t>
            </a:r>
            <a:r>
              <a:rPr lang="en-US" sz="1300" b="0" i="0" u="none" strike="noStrike" cap="none" dirty="0" smtClean="0">
                <a:solidFill>
                  <a:srgbClr val="000000"/>
                </a:solidFill>
                <a:latin typeface="Lato"/>
                <a:ea typeface="Lato"/>
                <a:cs typeface="Lato"/>
                <a:sym typeface="Lato"/>
              </a:rPr>
              <a:t> </a:t>
            </a:r>
            <a:r>
              <a:rPr lang="en-US" sz="1300" b="0" i="0" u="sng" strike="noStrike" cap="none" dirty="0" err="1">
                <a:solidFill>
                  <a:schemeClr val="hlink"/>
                </a:solidFill>
                <a:latin typeface="Lato"/>
                <a:ea typeface="Lato"/>
                <a:cs typeface="Lato"/>
                <a:sym typeface="Lato"/>
                <a:hlinkClick r:id="rId3"/>
              </a:rPr>
              <a:t>Canva</a:t>
            </a:r>
            <a:r>
              <a:rPr lang="en-US" sz="1300" b="0" i="0" u="none" strike="noStrike" cap="none" dirty="0">
                <a:solidFill>
                  <a:srgbClr val="000000"/>
                </a:solidFill>
                <a:latin typeface="Lato"/>
                <a:ea typeface="Lato"/>
                <a:cs typeface="Lato"/>
                <a:sym typeface="Lato"/>
              </a:rPr>
              <a:t> </a:t>
            </a:r>
            <a:r>
              <a:rPr lang="sr-Latn-RS" sz="1300" dirty="0" smtClean="0">
                <a:latin typeface="Lato"/>
                <a:ea typeface="Lato"/>
                <a:cs typeface="Lato"/>
                <a:sym typeface="Lato"/>
              </a:rPr>
              <a:t>i tražite </a:t>
            </a:r>
            <a:r>
              <a:rPr lang="en-US" sz="1300" b="0" i="0" u="none" strike="noStrike" cap="none" dirty="0" smtClean="0">
                <a:solidFill>
                  <a:srgbClr val="000000"/>
                </a:solidFill>
                <a:latin typeface="Lato"/>
                <a:ea typeface="Lato"/>
                <a:cs typeface="Lato"/>
                <a:sym typeface="Lato"/>
              </a:rPr>
              <a:t>“</a:t>
            </a:r>
            <a:r>
              <a:rPr lang="en-US" sz="1300" b="0" i="0" u="none" strike="noStrike" cap="none" dirty="0" err="1">
                <a:solidFill>
                  <a:srgbClr val="000000"/>
                </a:solidFill>
                <a:latin typeface="Lato"/>
                <a:ea typeface="Lato"/>
                <a:cs typeface="Lato"/>
                <a:sym typeface="Lato"/>
              </a:rPr>
              <a:t>moodboard</a:t>
            </a:r>
            <a:r>
              <a:rPr lang="en-US" sz="1300" b="0" i="0" u="none" strike="noStrike" cap="none" dirty="0">
                <a:solidFill>
                  <a:srgbClr val="000000"/>
                </a:solidFill>
                <a:latin typeface="Lato"/>
                <a:ea typeface="Lato"/>
                <a:cs typeface="Lato"/>
                <a:sym typeface="Lato"/>
              </a:rPr>
              <a:t>” or “vision board” </a:t>
            </a:r>
            <a:r>
              <a:rPr lang="sr-Latn-RS" sz="1300" dirty="0" smtClean="0">
                <a:latin typeface="Lato"/>
                <a:ea typeface="Lato"/>
                <a:cs typeface="Lato"/>
                <a:sym typeface="Lato"/>
              </a:rPr>
              <a:t>šablon</a:t>
            </a:r>
            <a:r>
              <a:rPr lang="en-US" sz="1300" b="0" i="0" u="none" strike="noStrike" cap="none" dirty="0" smtClean="0">
                <a:solidFill>
                  <a:srgbClr val="000000"/>
                </a:solidFill>
                <a:latin typeface="Lato"/>
                <a:ea typeface="Lato"/>
                <a:cs typeface="Lato"/>
                <a:sym typeface="Lato"/>
              </a:rPr>
              <a:t>.</a:t>
            </a:r>
            <a:endParaRPr sz="1300" b="0" i="0" u="none" strike="noStrike" cap="none" dirty="0">
              <a:solidFill>
                <a:srgbClr val="000000"/>
              </a:solidFill>
              <a:latin typeface="Lato"/>
              <a:ea typeface="Lato"/>
              <a:cs typeface="Lato"/>
              <a:sym typeface="Lato"/>
            </a:endParaRPr>
          </a:p>
          <a:p>
            <a:pPr marL="0" marR="0" lvl="0" indent="0" algn="l" rtl="0">
              <a:lnSpc>
                <a:spcPct val="107000"/>
              </a:lnSpc>
              <a:spcBef>
                <a:spcPts val="0"/>
              </a:spcBef>
              <a:spcAft>
                <a:spcPts val="0"/>
              </a:spcAft>
              <a:buClr>
                <a:srgbClr val="000000"/>
              </a:buClr>
              <a:buSzPts val="1300"/>
              <a:buFont typeface="Arial"/>
              <a:buNone/>
            </a:pPr>
            <a:r>
              <a:rPr lang="sr-Latn-RS" sz="1300" b="1" dirty="0" smtClean="0">
                <a:solidFill>
                  <a:schemeClr val="accent2"/>
                </a:solidFill>
                <a:latin typeface="Lato"/>
                <a:ea typeface="Lato"/>
                <a:cs typeface="Lato"/>
                <a:sym typeface="Lato"/>
              </a:rPr>
              <a:t>Cilj</a:t>
            </a:r>
            <a:endParaRPr sz="1300" b="1" i="0" u="none" strike="noStrike" cap="none" dirty="0">
              <a:solidFill>
                <a:schemeClr val="accent2"/>
              </a:solidFill>
              <a:latin typeface="Lato"/>
              <a:ea typeface="Lato"/>
              <a:cs typeface="Lato"/>
              <a:sym typeface="Lato"/>
            </a:endParaRPr>
          </a:p>
          <a:p>
            <a:pPr lvl="0">
              <a:lnSpc>
                <a:spcPct val="115000"/>
              </a:lnSpc>
              <a:spcBef>
                <a:spcPts val="1200"/>
              </a:spcBef>
              <a:buClr>
                <a:schemeClr val="dk1"/>
              </a:buClr>
              <a:buSzPts val="1100"/>
            </a:pPr>
            <a:r>
              <a:rPr lang="en-US" sz="1200" dirty="0" err="1" smtClean="0"/>
              <a:t>Vizualna</a:t>
            </a:r>
            <a:r>
              <a:rPr lang="en-US" sz="1200" dirty="0" smtClean="0"/>
              <a:t> </a:t>
            </a:r>
            <a:r>
              <a:rPr lang="en-US" sz="1200" dirty="0" err="1" smtClean="0"/>
              <a:t>ploča</a:t>
            </a:r>
            <a:r>
              <a:rPr lang="en-US" sz="1200" dirty="0" smtClean="0"/>
              <a:t> je </a:t>
            </a:r>
            <a:r>
              <a:rPr lang="en-US" sz="1200" dirty="0" err="1" smtClean="0"/>
              <a:t>vizualna</a:t>
            </a:r>
            <a:r>
              <a:rPr lang="en-US" sz="1200" dirty="0" smtClean="0"/>
              <a:t> </a:t>
            </a:r>
            <a:r>
              <a:rPr lang="en-US" sz="1200" dirty="0" err="1" smtClean="0"/>
              <a:t>reprezentacija</a:t>
            </a:r>
            <a:r>
              <a:rPr lang="en-US" sz="1200" dirty="0" smtClean="0"/>
              <a:t> </a:t>
            </a:r>
            <a:r>
              <a:rPr lang="en-US" sz="1200" dirty="0" err="1" smtClean="0"/>
              <a:t>vaših</a:t>
            </a:r>
            <a:r>
              <a:rPr lang="en-US" sz="1200" dirty="0" smtClean="0"/>
              <a:t> </a:t>
            </a:r>
            <a:r>
              <a:rPr lang="en-US" sz="1200" dirty="0" err="1" smtClean="0"/>
              <a:t>ciljeva</a:t>
            </a:r>
            <a:r>
              <a:rPr lang="en-US" sz="1200" dirty="0" smtClean="0"/>
              <a:t> </a:t>
            </a:r>
            <a:r>
              <a:rPr lang="en-US" sz="1200" dirty="0" err="1" smtClean="0"/>
              <a:t>i</a:t>
            </a:r>
            <a:r>
              <a:rPr lang="en-US" sz="1200" dirty="0" smtClean="0"/>
              <a:t> </a:t>
            </a:r>
            <a:r>
              <a:rPr lang="en-US" sz="1200" dirty="0" err="1" smtClean="0"/>
              <a:t>aspiracija</a:t>
            </a:r>
            <a:r>
              <a:rPr lang="en-US" sz="1200" dirty="0" smtClean="0"/>
              <a:t>. To je </a:t>
            </a:r>
            <a:r>
              <a:rPr lang="en-US" sz="1200" dirty="0" err="1" smtClean="0"/>
              <a:t>kolaž</a:t>
            </a:r>
            <a:r>
              <a:rPr lang="en-US" sz="1200" dirty="0" smtClean="0"/>
              <a:t> s </a:t>
            </a:r>
            <a:r>
              <a:rPr lang="en-US" sz="1200" dirty="0" err="1" smtClean="0"/>
              <a:t>namjerom</a:t>
            </a:r>
            <a:r>
              <a:rPr lang="en-US" sz="1200" dirty="0" smtClean="0"/>
              <a:t>. </a:t>
            </a:r>
            <a:r>
              <a:rPr lang="en-US" sz="1200" dirty="0" err="1" smtClean="0"/>
              <a:t>Kada</a:t>
            </a:r>
            <a:r>
              <a:rPr lang="en-US" sz="1200" dirty="0" smtClean="0"/>
              <a:t> je </a:t>
            </a:r>
            <a:r>
              <a:rPr lang="en-US" sz="1200" dirty="0" err="1" smtClean="0"/>
              <a:t>završena</a:t>
            </a:r>
            <a:r>
              <a:rPr lang="en-US" sz="1200" dirty="0" smtClean="0"/>
              <a:t>, </a:t>
            </a:r>
            <a:r>
              <a:rPr lang="en-US" sz="1200" dirty="0" err="1" smtClean="0"/>
              <a:t>služi</a:t>
            </a:r>
            <a:r>
              <a:rPr lang="en-US" sz="1200" dirty="0" smtClean="0"/>
              <a:t> </a:t>
            </a:r>
            <a:r>
              <a:rPr lang="en-US" sz="1200" dirty="0" err="1" smtClean="0"/>
              <a:t>kao</a:t>
            </a:r>
            <a:r>
              <a:rPr lang="en-US" sz="1200" dirty="0" smtClean="0"/>
              <a:t> </a:t>
            </a:r>
            <a:r>
              <a:rPr lang="en-US" sz="1200" dirty="0" err="1" smtClean="0"/>
              <a:t>inspirativni</a:t>
            </a:r>
            <a:r>
              <a:rPr lang="en-US" sz="1200" dirty="0" smtClean="0"/>
              <a:t> </a:t>
            </a:r>
            <a:r>
              <a:rPr lang="en-US" sz="1200" dirty="0" err="1" smtClean="0"/>
              <a:t>vizualni</a:t>
            </a:r>
            <a:r>
              <a:rPr lang="en-US" sz="1200" dirty="0" smtClean="0"/>
              <a:t> </a:t>
            </a:r>
            <a:r>
              <a:rPr lang="en-US" sz="1200" dirty="0" err="1" smtClean="0"/>
              <a:t>podsjetnik</a:t>
            </a:r>
            <a:r>
              <a:rPr lang="en-US" sz="1200" dirty="0" smtClean="0"/>
              <a:t> </a:t>
            </a:r>
            <a:r>
              <a:rPr lang="en-US" sz="1200" dirty="0" err="1" smtClean="0"/>
              <a:t>na</a:t>
            </a:r>
            <a:r>
              <a:rPr lang="en-US" sz="1200" dirty="0" smtClean="0"/>
              <a:t> </a:t>
            </a:r>
            <a:r>
              <a:rPr lang="en-US" sz="1200" dirty="0" err="1" smtClean="0"/>
              <a:t>ono</a:t>
            </a:r>
            <a:r>
              <a:rPr lang="en-US" sz="1200" dirty="0" smtClean="0"/>
              <a:t> </a:t>
            </a:r>
            <a:r>
              <a:rPr lang="en-US" sz="1200" dirty="0" err="1" smtClean="0"/>
              <a:t>što</a:t>
            </a:r>
            <a:r>
              <a:rPr lang="en-US" sz="1200" dirty="0" smtClean="0"/>
              <a:t> </a:t>
            </a:r>
            <a:r>
              <a:rPr lang="en-US" sz="1200" dirty="0" err="1" smtClean="0"/>
              <a:t>želite</a:t>
            </a:r>
            <a:r>
              <a:rPr lang="en-US" sz="1200" dirty="0" smtClean="0"/>
              <a:t> </a:t>
            </a:r>
            <a:r>
              <a:rPr lang="en-US" sz="1200" dirty="0" err="1" smtClean="0"/>
              <a:t>postići</a:t>
            </a:r>
            <a:r>
              <a:rPr lang="en-US" sz="1200" dirty="0" smtClean="0"/>
              <a:t>.</a:t>
            </a:r>
            <a:endParaRPr sz="1300" b="0" i="0" u="none" strike="noStrike" cap="none" dirty="0">
              <a:solidFill>
                <a:srgbClr val="000000"/>
              </a:solidFill>
              <a:latin typeface="Lato"/>
              <a:ea typeface="Lato"/>
              <a:cs typeface="Lato"/>
              <a:sym typeface="Lato"/>
            </a:endParaRPr>
          </a:p>
        </p:txBody>
      </p:sp>
      <p:sp>
        <p:nvSpPr>
          <p:cNvPr id="276" name="Google Shape;276;g29a42e4feb7_2_48"/>
          <p:cNvSpPr txBox="1"/>
          <p:nvPr/>
        </p:nvSpPr>
        <p:spPr>
          <a:xfrm>
            <a:off x="769325" y="5036550"/>
            <a:ext cx="9735300" cy="1604501"/>
          </a:xfrm>
          <a:prstGeom prst="rect">
            <a:avLst/>
          </a:prstGeom>
          <a:solidFill>
            <a:srgbClr val="FFFFFF"/>
          </a:solidFill>
          <a:ln w="38100" cap="flat" cmpd="sng">
            <a:solidFill>
              <a:srgbClr val="427B83"/>
            </a:solidFill>
            <a:prstDash val="dash"/>
            <a:round/>
            <a:headEnd type="none" w="sm" len="sm"/>
            <a:tailEnd type="none" w="sm" len="sm"/>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300"/>
              <a:buFont typeface="Arial"/>
              <a:buNone/>
            </a:pPr>
            <a:r>
              <a:rPr lang="sr-Latn-RS" sz="1300" b="1" i="0" u="none" strike="noStrike" cap="none" dirty="0" smtClean="0">
                <a:solidFill>
                  <a:srgbClr val="427B83"/>
                </a:solidFill>
                <a:latin typeface="Lato"/>
                <a:ea typeface="Lato"/>
                <a:cs typeface="Lato"/>
                <a:sym typeface="Lato"/>
              </a:rPr>
              <a:t>Metod i objašnjenje:</a:t>
            </a:r>
            <a:endParaRPr sz="1300" b="0" i="0" u="none" strike="noStrike" cap="none" dirty="0">
              <a:solidFill>
                <a:srgbClr val="000000"/>
              </a:solidFill>
              <a:latin typeface="Lato"/>
              <a:ea typeface="Lato"/>
              <a:cs typeface="Lato"/>
              <a:sym typeface="Lato"/>
            </a:endParaRPr>
          </a:p>
          <a:p>
            <a:pPr marL="457200" lvl="0" indent="-311150">
              <a:lnSpc>
                <a:spcPct val="115000"/>
              </a:lnSpc>
              <a:spcBef>
                <a:spcPts val="1200"/>
              </a:spcBef>
              <a:buClr>
                <a:schemeClr val="dk1"/>
              </a:buClr>
              <a:buSzPts val="1300"/>
              <a:buFont typeface="Lato"/>
              <a:buChar char="●"/>
            </a:pPr>
            <a:r>
              <a:rPr lang="en-US" sz="1300" dirty="0" err="1" smtClean="0">
                <a:latin typeface="Lato" charset="0"/>
              </a:rPr>
              <a:t>Zatražite</a:t>
            </a:r>
            <a:r>
              <a:rPr lang="en-US" sz="1300" dirty="0" smtClean="0">
                <a:latin typeface="Lato" charset="0"/>
              </a:rPr>
              <a:t> </a:t>
            </a:r>
            <a:r>
              <a:rPr lang="en-US" sz="1300" dirty="0" err="1" smtClean="0">
                <a:latin typeface="Lato" charset="0"/>
              </a:rPr>
              <a:t>od</a:t>
            </a:r>
            <a:r>
              <a:rPr lang="en-US" sz="1300" dirty="0" smtClean="0">
                <a:latin typeface="Lato" charset="0"/>
              </a:rPr>
              <a:t> </a:t>
            </a:r>
            <a:r>
              <a:rPr lang="sr-Latn-RS" sz="1300" dirty="0" smtClean="0">
                <a:latin typeface="Lato" charset="0"/>
              </a:rPr>
              <a:t>učesnika</a:t>
            </a:r>
            <a:r>
              <a:rPr lang="en-US" sz="1300" dirty="0" smtClean="0">
                <a:latin typeface="Lato" charset="0"/>
              </a:rPr>
              <a:t> </a:t>
            </a:r>
            <a:r>
              <a:rPr lang="en-US" sz="1300" dirty="0" err="1" smtClean="0">
                <a:latin typeface="Lato" charset="0"/>
              </a:rPr>
              <a:t>da</a:t>
            </a:r>
            <a:r>
              <a:rPr lang="en-US" sz="1300" dirty="0" smtClean="0">
                <a:latin typeface="Lato" charset="0"/>
              </a:rPr>
              <a:t> </a:t>
            </a:r>
            <a:r>
              <a:rPr lang="en-US" sz="1300" dirty="0" err="1" smtClean="0">
                <a:latin typeface="Lato" charset="0"/>
              </a:rPr>
              <a:t>razmi</a:t>
            </a:r>
            <a:r>
              <a:rPr lang="sr-Latn-RS" sz="1300" dirty="0" smtClean="0">
                <a:latin typeface="Lato" charset="0"/>
              </a:rPr>
              <a:t>sle</a:t>
            </a:r>
            <a:r>
              <a:rPr lang="en-US" sz="1300" dirty="0" smtClean="0">
                <a:latin typeface="Lato" charset="0"/>
              </a:rPr>
              <a:t>u </a:t>
            </a:r>
            <a:r>
              <a:rPr lang="en-US" sz="1300" dirty="0" err="1" smtClean="0">
                <a:latin typeface="Lato" charset="0"/>
              </a:rPr>
              <a:t>i</a:t>
            </a:r>
            <a:r>
              <a:rPr lang="en-US" sz="1300" dirty="0" smtClean="0">
                <a:latin typeface="Lato" charset="0"/>
              </a:rPr>
              <a:t> </a:t>
            </a:r>
            <a:r>
              <a:rPr lang="en-US" sz="1300" dirty="0" err="1" smtClean="0">
                <a:latin typeface="Lato" charset="0"/>
              </a:rPr>
              <a:t>prilagode</a:t>
            </a:r>
            <a:r>
              <a:rPr lang="en-US" sz="1300" dirty="0" smtClean="0">
                <a:latin typeface="Lato" charset="0"/>
              </a:rPr>
              <a:t> </a:t>
            </a:r>
            <a:r>
              <a:rPr lang="en-US" sz="1300" dirty="0" err="1" smtClean="0">
                <a:latin typeface="Lato" charset="0"/>
              </a:rPr>
              <a:t>svoju</a:t>
            </a:r>
            <a:r>
              <a:rPr lang="en-US" sz="1300" dirty="0" smtClean="0">
                <a:latin typeface="Lato" charset="0"/>
              </a:rPr>
              <a:t> </a:t>
            </a:r>
            <a:r>
              <a:rPr lang="en-US" sz="1300" dirty="0" err="1" smtClean="0">
                <a:latin typeface="Lato" charset="0"/>
              </a:rPr>
              <a:t>vizualnu</a:t>
            </a:r>
            <a:r>
              <a:rPr lang="en-US" sz="1300" dirty="0" smtClean="0">
                <a:latin typeface="Lato" charset="0"/>
              </a:rPr>
              <a:t> </a:t>
            </a:r>
            <a:r>
              <a:rPr lang="en-US" sz="1300" dirty="0" err="1" smtClean="0">
                <a:latin typeface="Lato" charset="0"/>
              </a:rPr>
              <a:t>ploču</a:t>
            </a:r>
            <a:r>
              <a:rPr lang="en-US" sz="1300" dirty="0" smtClean="0">
                <a:latin typeface="Lato" charset="0"/>
              </a:rPr>
              <a:t> </a:t>
            </a:r>
            <a:r>
              <a:rPr lang="en-US" sz="1300" dirty="0" err="1" smtClean="0">
                <a:latin typeface="Lato" charset="0"/>
              </a:rPr>
              <a:t>kombin</a:t>
            </a:r>
            <a:r>
              <a:rPr lang="sr-Latn-RS" sz="1300" dirty="0" smtClean="0">
                <a:latin typeface="Lato" charset="0"/>
              </a:rPr>
              <a:t>ujući</a:t>
            </a:r>
            <a:r>
              <a:rPr lang="en-US" sz="1300" dirty="0" smtClean="0">
                <a:latin typeface="Lato" charset="0"/>
              </a:rPr>
              <a:t> </a:t>
            </a:r>
            <a:r>
              <a:rPr lang="en-US" sz="1300" dirty="0" err="1" smtClean="0">
                <a:latin typeface="Lato" charset="0"/>
              </a:rPr>
              <a:t>fotografi</a:t>
            </a:r>
            <a:r>
              <a:rPr lang="sr-Latn-RS" sz="1300" dirty="0" smtClean="0">
                <a:latin typeface="Lato" charset="0"/>
              </a:rPr>
              <a:t>je</a:t>
            </a:r>
            <a:r>
              <a:rPr lang="en-US" sz="1300" dirty="0" smtClean="0">
                <a:latin typeface="Lato" charset="0"/>
              </a:rPr>
              <a:t> </a:t>
            </a:r>
            <a:r>
              <a:rPr lang="en-US" sz="1300" dirty="0" err="1" smtClean="0">
                <a:latin typeface="Lato" charset="0"/>
              </a:rPr>
              <a:t>i</a:t>
            </a:r>
            <a:r>
              <a:rPr lang="en-US" sz="1300" dirty="0" smtClean="0">
                <a:latin typeface="Lato" charset="0"/>
              </a:rPr>
              <a:t> </a:t>
            </a:r>
            <a:r>
              <a:rPr lang="en-US" sz="1300" dirty="0" err="1" smtClean="0">
                <a:latin typeface="Lato" charset="0"/>
              </a:rPr>
              <a:t>grafičk</a:t>
            </a:r>
            <a:r>
              <a:rPr lang="sr-Latn-RS" sz="1300" dirty="0" smtClean="0">
                <a:latin typeface="Lato" charset="0"/>
              </a:rPr>
              <a:t>i</a:t>
            </a:r>
            <a:r>
              <a:rPr lang="en-US" sz="1300" dirty="0" smtClean="0">
                <a:latin typeface="Lato" charset="0"/>
              </a:rPr>
              <a:t> </a:t>
            </a:r>
            <a:r>
              <a:rPr lang="en-US" sz="1300" dirty="0" err="1" smtClean="0">
                <a:latin typeface="Lato" charset="0"/>
              </a:rPr>
              <a:t>materijal</a:t>
            </a:r>
            <a:r>
              <a:rPr lang="en-US" sz="1300" dirty="0" smtClean="0">
                <a:latin typeface="Lato" charset="0"/>
              </a:rPr>
              <a:t> </a:t>
            </a:r>
            <a:r>
              <a:rPr lang="en-US" sz="1300" dirty="0" smtClean="0">
                <a:latin typeface="Lato" charset="0"/>
              </a:rPr>
              <a:t>(</a:t>
            </a:r>
            <a:r>
              <a:rPr lang="en-US" sz="1300" dirty="0" err="1" smtClean="0">
                <a:latin typeface="Lato" charset="0"/>
              </a:rPr>
              <a:t>ili</a:t>
            </a:r>
            <a:r>
              <a:rPr lang="en-US" sz="1300" dirty="0" smtClean="0">
                <a:latin typeface="Lato" charset="0"/>
              </a:rPr>
              <a:t> </a:t>
            </a:r>
            <a:r>
              <a:rPr lang="en-US" sz="1300" dirty="0" smtClean="0">
                <a:latin typeface="Lato" charset="0"/>
              </a:rPr>
              <a:t>on</a:t>
            </a:r>
            <a:r>
              <a:rPr lang="sr-Latn-RS" sz="1300" dirty="0" smtClean="0">
                <a:latin typeface="Lato" charset="0"/>
              </a:rPr>
              <a:t>aj koji je </a:t>
            </a:r>
            <a:r>
              <a:rPr lang="en-US" sz="1300" dirty="0" err="1" smtClean="0">
                <a:latin typeface="Lato" charset="0"/>
              </a:rPr>
              <a:t>dostup</a:t>
            </a:r>
            <a:r>
              <a:rPr lang="sr-Latn-RS" sz="1300" dirty="0" smtClean="0">
                <a:latin typeface="Lato" charset="0"/>
              </a:rPr>
              <a:t>an</a:t>
            </a:r>
            <a:r>
              <a:rPr lang="en-US" sz="1300" dirty="0" smtClean="0">
                <a:latin typeface="Lato" charset="0"/>
              </a:rPr>
              <a:t> </a:t>
            </a:r>
            <a:r>
              <a:rPr lang="en-US" sz="1300" dirty="0" err="1" smtClean="0">
                <a:latin typeface="Lato" charset="0"/>
              </a:rPr>
              <a:t>na</a:t>
            </a:r>
            <a:r>
              <a:rPr lang="en-US" sz="1300" dirty="0" smtClean="0">
                <a:latin typeface="Lato" charset="0"/>
              </a:rPr>
              <a:t> </a:t>
            </a:r>
            <a:r>
              <a:rPr lang="en-US" sz="1300" dirty="0" err="1" smtClean="0">
                <a:latin typeface="Lato" charset="0"/>
              </a:rPr>
              <a:t>platformama</a:t>
            </a:r>
            <a:r>
              <a:rPr lang="en-US" sz="1300" dirty="0" smtClean="0">
                <a:latin typeface="Lato" charset="0"/>
              </a:rPr>
              <a:t>).</a:t>
            </a:r>
            <a:endParaRPr lang="sr-Latn-RS" sz="1300" dirty="0" smtClean="0">
              <a:latin typeface="Lato" charset="0"/>
            </a:endParaRPr>
          </a:p>
          <a:p>
            <a:pPr marL="457200" lvl="0" indent="-311150">
              <a:lnSpc>
                <a:spcPct val="115000"/>
              </a:lnSpc>
              <a:spcBef>
                <a:spcPts val="200"/>
              </a:spcBef>
              <a:buClr>
                <a:schemeClr val="dk1"/>
              </a:buClr>
              <a:buSzPts val="1300"/>
              <a:buFont typeface="Lato"/>
              <a:buChar char="●"/>
            </a:pPr>
            <a:r>
              <a:rPr lang="sr-Latn-RS" sz="1200" b="0" i="0" u="none" strike="noStrike" cap="none" dirty="0" smtClean="0">
                <a:solidFill>
                  <a:schemeClr val="dk1"/>
                </a:solidFill>
                <a:highlight>
                  <a:srgbClr val="FFFFFF"/>
                </a:highlight>
                <a:latin typeface="Lato"/>
                <a:ea typeface="Lato"/>
                <a:cs typeface="Lato"/>
                <a:sym typeface="Lato"/>
              </a:rPr>
              <a:t>Dajte in 30 minuta da završe zadatak</a:t>
            </a:r>
            <a:r>
              <a:rPr lang="en-US" sz="1300" b="0" i="0" u="none" strike="noStrike" cap="none" dirty="0" smtClean="0">
                <a:solidFill>
                  <a:schemeClr val="dk1"/>
                </a:solidFill>
                <a:highlight>
                  <a:srgbClr val="FFFFFF"/>
                </a:highlight>
                <a:latin typeface="Lato"/>
                <a:ea typeface="Lato"/>
                <a:cs typeface="Lato"/>
                <a:sym typeface="Lato"/>
              </a:rPr>
              <a:t>.</a:t>
            </a:r>
            <a:endParaRPr sz="1300" b="0" i="0" u="none" strike="noStrike" cap="none" dirty="0">
              <a:solidFill>
                <a:schemeClr val="dk1"/>
              </a:solidFill>
              <a:highlight>
                <a:srgbClr val="FFFFFF"/>
              </a:highlight>
              <a:latin typeface="Lato"/>
              <a:ea typeface="Lato"/>
              <a:cs typeface="Lato"/>
              <a:sym typeface="Lato"/>
            </a:endParaRPr>
          </a:p>
          <a:p>
            <a:pPr marL="457200" marR="0" lvl="0" indent="-311150" algn="l" rtl="0">
              <a:lnSpc>
                <a:spcPct val="115000"/>
              </a:lnSpc>
              <a:spcBef>
                <a:spcPts val="0"/>
              </a:spcBef>
              <a:spcAft>
                <a:spcPts val="0"/>
              </a:spcAft>
              <a:buClr>
                <a:schemeClr val="dk1"/>
              </a:buClr>
              <a:buSzPts val="1300"/>
              <a:buFont typeface="Lato"/>
              <a:buChar char="●"/>
            </a:pPr>
            <a:r>
              <a:rPr lang="sr-Latn-RS" sz="1300" dirty="0" smtClean="0">
                <a:solidFill>
                  <a:schemeClr val="dk1"/>
                </a:solidFill>
                <a:highlight>
                  <a:srgbClr val="FFFFFF"/>
                </a:highlight>
                <a:latin typeface="Lato"/>
                <a:ea typeface="Lato"/>
                <a:cs typeface="Lato"/>
                <a:sym typeface="Lato"/>
              </a:rPr>
              <a:t>Zamolite sve da podijele svoj model</a:t>
            </a:r>
            <a:r>
              <a:rPr lang="en-US" sz="1300" b="0" i="0" u="none" strike="noStrike" cap="none" dirty="0" smtClean="0">
                <a:solidFill>
                  <a:schemeClr val="dk1"/>
                </a:solidFill>
                <a:highlight>
                  <a:srgbClr val="FFFFFF"/>
                </a:highlight>
                <a:latin typeface="Lato"/>
                <a:ea typeface="Lato"/>
                <a:cs typeface="Lato"/>
                <a:sym typeface="Lato"/>
              </a:rPr>
              <a:t>.</a:t>
            </a:r>
            <a:endParaRPr sz="1300" b="0" i="0" u="none" strike="noStrike" cap="none" dirty="0">
              <a:solidFill>
                <a:schemeClr val="dk1"/>
              </a:solidFill>
              <a:highlight>
                <a:srgbClr val="FFFFFF"/>
              </a:highlight>
              <a:latin typeface="Lato"/>
              <a:ea typeface="Lato"/>
              <a:cs typeface="Lato"/>
              <a:sym typeface="Lato"/>
            </a:endParaRPr>
          </a:p>
          <a:p>
            <a:pPr marL="457200" lvl="0" indent="-311150">
              <a:lnSpc>
                <a:spcPct val="115000"/>
              </a:lnSpc>
              <a:buClr>
                <a:schemeClr val="dk1"/>
              </a:buClr>
              <a:buSzPts val="1300"/>
              <a:buFont typeface="Lato"/>
              <a:buChar char="●"/>
            </a:pPr>
            <a:r>
              <a:rPr lang="vi-VN" sz="1200" dirty="0" smtClean="0"/>
              <a:t>Na kraju prezentacija, pokrenite kratak debrifing pitajući učesnike o aktivnosti.</a:t>
            </a:r>
            <a:endParaRPr sz="1300" b="0" i="0" u="none" strike="noStrike" cap="none" dirty="0">
              <a:solidFill>
                <a:schemeClr val="dk1"/>
              </a:solidFill>
              <a:highlight>
                <a:srgbClr val="FFFFFF"/>
              </a:highlight>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
          <p:cNvSpPr txBox="1">
            <a:spLocks noGrp="1"/>
          </p:cNvSpPr>
          <p:nvPr>
            <p:ph type="title"/>
          </p:nvPr>
        </p:nvSpPr>
        <p:spPr>
          <a:xfrm>
            <a:off x="838200" y="3053735"/>
            <a:ext cx="10515600" cy="6311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400"/>
              <a:buFont typeface="Calibri"/>
              <a:buNone/>
            </a:pPr>
            <a:r>
              <a:rPr lang="sr-Latn-RS" smtClean="0"/>
              <a:t>Hvala vam na pažnji</a:t>
            </a:r>
            <a:r>
              <a:rPr lang="en-US" smtClean="0"/>
              <a:t>!</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g261541c68c4_0_45"/>
          <p:cNvSpPr txBox="1">
            <a:spLocks noGrp="1"/>
          </p:cNvSpPr>
          <p:nvPr>
            <p:ph type="title"/>
          </p:nvPr>
        </p:nvSpPr>
        <p:spPr>
          <a:xfrm>
            <a:off x="981500" y="1825273"/>
            <a:ext cx="10515600" cy="662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400"/>
              <a:buFont typeface="Calibri"/>
              <a:buNone/>
            </a:pPr>
            <a:r>
              <a:rPr lang="sr-Latn-RS" dirty="0" smtClean="0"/>
              <a:t>O modulu</a:t>
            </a:r>
            <a:endParaRPr dirty="0"/>
          </a:p>
        </p:txBody>
      </p:sp>
      <p:sp>
        <p:nvSpPr>
          <p:cNvPr id="59" name="Google Shape;59;g261541c68c4_0_45"/>
          <p:cNvSpPr txBox="1">
            <a:spLocks noGrp="1"/>
          </p:cNvSpPr>
          <p:nvPr>
            <p:ph type="body" idx="1"/>
          </p:nvPr>
        </p:nvSpPr>
        <p:spPr>
          <a:xfrm>
            <a:off x="838200" y="2555831"/>
            <a:ext cx="10515600" cy="4003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sr-Latn-RS" sz="2100" b="1" dirty="0" smtClean="0">
                <a:solidFill>
                  <a:srgbClr val="427B83"/>
                </a:solidFill>
              </a:rPr>
              <a:t>Šta ćete ovdje pronaći</a:t>
            </a:r>
            <a:r>
              <a:rPr lang="en-US" sz="2100" b="1" dirty="0" smtClean="0">
                <a:solidFill>
                  <a:srgbClr val="427B83"/>
                </a:solidFill>
              </a:rPr>
              <a:t>?</a:t>
            </a:r>
            <a:endParaRPr sz="2100" b="1" dirty="0">
              <a:solidFill>
                <a:srgbClr val="427B83"/>
              </a:solidFill>
            </a:endParaRPr>
          </a:p>
          <a:p>
            <a:pPr marL="0" lvl="0" indent="0" algn="l" rtl="0">
              <a:lnSpc>
                <a:spcPct val="90000"/>
              </a:lnSpc>
              <a:spcBef>
                <a:spcPts val="0"/>
              </a:spcBef>
              <a:spcAft>
                <a:spcPts val="0"/>
              </a:spcAft>
              <a:buSzPts val="2800"/>
              <a:buNone/>
            </a:pPr>
            <a:endParaRPr sz="2100" b="1" dirty="0">
              <a:solidFill>
                <a:srgbClr val="427B83"/>
              </a:solidFill>
            </a:endParaRPr>
          </a:p>
          <a:p>
            <a:pPr lvl="0" indent="-330200">
              <a:lnSpc>
                <a:spcPct val="110000"/>
              </a:lnSpc>
              <a:spcBef>
                <a:spcPts val="0"/>
              </a:spcBef>
              <a:buClr>
                <a:schemeClr val="dk2"/>
              </a:buClr>
              <a:buSzPts val="1600"/>
              <a:buFont typeface="Lato"/>
              <a:buChar char="•"/>
            </a:pPr>
            <a:r>
              <a:rPr lang="en-US" sz="1600" dirty="0" err="1" smtClean="0">
                <a:solidFill>
                  <a:srgbClr val="44546A"/>
                </a:solidFill>
                <a:latin typeface="Lato" charset="0"/>
              </a:rPr>
              <a:t>Kratak</a:t>
            </a:r>
            <a:r>
              <a:rPr lang="en-US" sz="1600" dirty="0" smtClean="0">
                <a:solidFill>
                  <a:srgbClr val="44546A"/>
                </a:solidFill>
                <a:latin typeface="Lato" charset="0"/>
              </a:rPr>
              <a:t> </a:t>
            </a:r>
            <a:r>
              <a:rPr lang="en-US" sz="1600" dirty="0" err="1" smtClean="0">
                <a:solidFill>
                  <a:srgbClr val="44546A"/>
                </a:solidFill>
                <a:latin typeface="Lato" charset="0"/>
              </a:rPr>
              <a:t>uvod</a:t>
            </a:r>
            <a:r>
              <a:rPr lang="en-US" sz="1600" dirty="0" smtClean="0">
                <a:solidFill>
                  <a:srgbClr val="44546A"/>
                </a:solidFill>
                <a:latin typeface="Lato" charset="0"/>
              </a:rPr>
              <a:t> u </a:t>
            </a:r>
            <a:r>
              <a:rPr lang="en-US" sz="1600" dirty="0" err="1" smtClean="0">
                <a:solidFill>
                  <a:srgbClr val="44546A"/>
                </a:solidFill>
                <a:latin typeface="Lato" charset="0"/>
              </a:rPr>
              <a:t>koncept</a:t>
            </a:r>
            <a:r>
              <a:rPr lang="en-US" sz="1600" dirty="0" smtClean="0">
                <a:solidFill>
                  <a:srgbClr val="44546A"/>
                </a:solidFill>
                <a:latin typeface="Lato" charset="0"/>
              </a:rPr>
              <a:t> </a:t>
            </a:r>
            <a:r>
              <a:rPr lang="en-US" sz="1600" b="1" dirty="0" err="1" smtClean="0">
                <a:solidFill>
                  <a:srgbClr val="44546A"/>
                </a:solidFill>
                <a:latin typeface="Lato" charset="0"/>
              </a:rPr>
              <a:t>poljoprivrede</a:t>
            </a:r>
            <a:r>
              <a:rPr lang="en-US" sz="1600" dirty="0" smtClean="0">
                <a:solidFill>
                  <a:srgbClr val="44546A"/>
                </a:solidFill>
                <a:latin typeface="Lato" charset="0"/>
              </a:rPr>
              <a:t> </a:t>
            </a:r>
            <a:r>
              <a:rPr lang="en-US" sz="1600" dirty="0" err="1" smtClean="0">
                <a:solidFill>
                  <a:srgbClr val="44546A"/>
                </a:solidFill>
                <a:latin typeface="Lato" charset="0"/>
              </a:rPr>
              <a:t>i</a:t>
            </a:r>
            <a:r>
              <a:rPr lang="en-US" sz="1600" dirty="0" smtClean="0">
                <a:solidFill>
                  <a:srgbClr val="44546A"/>
                </a:solidFill>
                <a:latin typeface="Lato" charset="0"/>
              </a:rPr>
              <a:t> </a:t>
            </a:r>
            <a:r>
              <a:rPr lang="en-US" sz="1600" dirty="0" err="1" smtClean="0">
                <a:solidFill>
                  <a:srgbClr val="44546A"/>
                </a:solidFill>
                <a:latin typeface="Lato" charset="0"/>
              </a:rPr>
              <a:t>njezin</a:t>
            </a:r>
            <a:r>
              <a:rPr lang="en-US" sz="1600" dirty="0" smtClean="0">
                <a:solidFill>
                  <a:srgbClr val="44546A"/>
                </a:solidFill>
                <a:latin typeface="Lato" charset="0"/>
              </a:rPr>
              <a:t> </a:t>
            </a:r>
            <a:r>
              <a:rPr lang="en-US" sz="1600" b="1" dirty="0" err="1" smtClean="0">
                <a:solidFill>
                  <a:srgbClr val="44546A"/>
                </a:solidFill>
                <a:latin typeface="Lato" charset="0"/>
              </a:rPr>
              <a:t>utjecaj</a:t>
            </a:r>
            <a:r>
              <a:rPr lang="en-US" sz="1600" b="1" dirty="0" smtClean="0">
                <a:solidFill>
                  <a:srgbClr val="44546A"/>
                </a:solidFill>
                <a:latin typeface="Lato" charset="0"/>
              </a:rPr>
              <a:t> </a:t>
            </a:r>
            <a:r>
              <a:rPr lang="en-US" sz="1600" b="1" dirty="0" err="1" smtClean="0">
                <a:solidFill>
                  <a:srgbClr val="44546A"/>
                </a:solidFill>
                <a:latin typeface="Lato" charset="0"/>
              </a:rPr>
              <a:t>na</a:t>
            </a:r>
            <a:r>
              <a:rPr lang="en-US" sz="1600" b="1" dirty="0" smtClean="0">
                <a:solidFill>
                  <a:srgbClr val="44546A"/>
                </a:solidFill>
                <a:latin typeface="Lato" charset="0"/>
              </a:rPr>
              <a:t> </a:t>
            </a:r>
            <a:r>
              <a:rPr lang="en-US" sz="1600" b="1" dirty="0" err="1" smtClean="0">
                <a:solidFill>
                  <a:srgbClr val="44546A"/>
                </a:solidFill>
                <a:latin typeface="Lato" charset="0"/>
              </a:rPr>
              <a:t>naše</a:t>
            </a:r>
            <a:r>
              <a:rPr lang="en-US" sz="1600" b="1" dirty="0" smtClean="0">
                <a:solidFill>
                  <a:srgbClr val="44546A"/>
                </a:solidFill>
                <a:latin typeface="Lato" charset="0"/>
              </a:rPr>
              <a:t> </a:t>
            </a:r>
            <a:r>
              <a:rPr lang="en-US" sz="1600" b="1" dirty="0" err="1" smtClean="0">
                <a:solidFill>
                  <a:srgbClr val="44546A"/>
                </a:solidFill>
                <a:latin typeface="Lato" charset="0"/>
              </a:rPr>
              <a:t>živote</a:t>
            </a:r>
            <a:r>
              <a:rPr lang="en-US" sz="1600" dirty="0" smtClean="0">
                <a:solidFill>
                  <a:srgbClr val="44546A"/>
                </a:solidFill>
                <a:latin typeface="Lato" charset="0"/>
              </a:rPr>
              <a:t>.</a:t>
            </a:r>
            <a:r>
              <a:rPr lang="en-US" sz="1600" b="1" dirty="0" smtClean="0">
                <a:solidFill>
                  <a:srgbClr val="44546A"/>
                </a:solidFill>
                <a:latin typeface="Lato" charset="0"/>
                <a:ea typeface="Lato"/>
                <a:cs typeface="Lato"/>
                <a:sym typeface="Lato"/>
              </a:rPr>
              <a:t>?</a:t>
            </a:r>
            <a:endParaRPr sz="1600" b="1" dirty="0">
              <a:solidFill>
                <a:srgbClr val="44546A"/>
              </a:solidFill>
              <a:latin typeface="Lato" charset="0"/>
              <a:ea typeface="Lato"/>
              <a:cs typeface="Lato"/>
              <a:sym typeface="Lato"/>
            </a:endParaRPr>
          </a:p>
          <a:p>
            <a:pPr marL="457200" lvl="0" indent="0" algn="l" rtl="0">
              <a:lnSpc>
                <a:spcPct val="110000"/>
              </a:lnSpc>
              <a:spcBef>
                <a:spcPts val="0"/>
              </a:spcBef>
              <a:spcAft>
                <a:spcPts val="0"/>
              </a:spcAft>
              <a:buSzPts val="2800"/>
              <a:buNone/>
            </a:pPr>
            <a:endParaRPr sz="1600" dirty="0">
              <a:solidFill>
                <a:schemeClr val="dk2"/>
              </a:solidFill>
              <a:latin typeface="Lato"/>
              <a:ea typeface="Lato"/>
              <a:cs typeface="Lato"/>
              <a:sym typeface="Lato"/>
            </a:endParaRPr>
          </a:p>
          <a:p>
            <a:pPr lvl="0" indent="-330200">
              <a:lnSpc>
                <a:spcPct val="110000"/>
              </a:lnSpc>
              <a:spcBef>
                <a:spcPts val="0"/>
              </a:spcBef>
              <a:buClr>
                <a:schemeClr val="dk2"/>
              </a:buClr>
              <a:buSzPts val="1600"/>
              <a:buFont typeface="Lato"/>
              <a:buChar char="•"/>
            </a:pPr>
            <a:r>
              <a:rPr lang="en-US" sz="1600" b="1" dirty="0" err="1" smtClean="0">
                <a:solidFill>
                  <a:srgbClr val="44546A"/>
                </a:solidFill>
                <a:latin typeface="Lato" charset="0"/>
              </a:rPr>
              <a:t>Potrebe</a:t>
            </a:r>
            <a:r>
              <a:rPr lang="en-US" sz="1600" b="1" dirty="0" smtClean="0">
                <a:solidFill>
                  <a:srgbClr val="44546A"/>
                </a:solidFill>
                <a:latin typeface="Lato" charset="0"/>
              </a:rPr>
              <a:t> </a:t>
            </a:r>
            <a:r>
              <a:rPr lang="en-US" sz="1600" b="1" dirty="0" err="1" smtClean="0">
                <a:solidFill>
                  <a:srgbClr val="44546A"/>
                </a:solidFill>
                <a:latin typeface="Lato" charset="0"/>
              </a:rPr>
              <a:t>za</a:t>
            </a:r>
            <a:r>
              <a:rPr lang="en-US" sz="1600" b="1" dirty="0" smtClean="0">
                <a:solidFill>
                  <a:srgbClr val="44546A"/>
                </a:solidFill>
                <a:latin typeface="Lato" charset="0"/>
              </a:rPr>
              <a:t> </a:t>
            </a:r>
            <a:r>
              <a:rPr lang="en-US" sz="1600" b="1" dirty="0" err="1" smtClean="0">
                <a:solidFill>
                  <a:srgbClr val="44546A"/>
                </a:solidFill>
                <a:latin typeface="Lato" charset="0"/>
              </a:rPr>
              <a:t>hranom</a:t>
            </a:r>
            <a:r>
              <a:rPr lang="en-US" sz="1600" b="1" dirty="0" smtClean="0">
                <a:solidFill>
                  <a:srgbClr val="44546A"/>
                </a:solidFill>
                <a:latin typeface="Lato" charset="0"/>
              </a:rPr>
              <a:t> </a:t>
            </a:r>
            <a:r>
              <a:rPr lang="en-US" sz="1600" b="1" dirty="0" err="1" smtClean="0">
                <a:solidFill>
                  <a:srgbClr val="44546A"/>
                </a:solidFill>
                <a:latin typeface="Lato" charset="0"/>
              </a:rPr>
              <a:t>i</a:t>
            </a:r>
            <a:r>
              <a:rPr lang="en-US" sz="1600" b="1" dirty="0" smtClean="0">
                <a:solidFill>
                  <a:srgbClr val="44546A"/>
                </a:solidFill>
                <a:latin typeface="Lato" charset="0"/>
              </a:rPr>
              <a:t> </a:t>
            </a:r>
            <a:r>
              <a:rPr lang="en-US" sz="1600" b="1" dirty="0" smtClean="0">
                <a:solidFill>
                  <a:srgbClr val="44546A"/>
                </a:solidFill>
                <a:latin typeface="Lato" charset="0"/>
              </a:rPr>
              <a:t> </a:t>
            </a:r>
            <a:r>
              <a:rPr lang="en-US" sz="1600" b="1" dirty="0" err="1" smtClean="0">
                <a:solidFill>
                  <a:srgbClr val="44546A"/>
                </a:solidFill>
                <a:latin typeface="Lato" charset="0"/>
              </a:rPr>
              <a:t>odnos</a:t>
            </a:r>
            <a:r>
              <a:rPr lang="en-US" sz="1600" b="1" dirty="0" smtClean="0">
                <a:solidFill>
                  <a:srgbClr val="44546A"/>
                </a:solidFill>
                <a:latin typeface="Lato" charset="0"/>
              </a:rPr>
              <a:t> </a:t>
            </a:r>
            <a:r>
              <a:rPr lang="en-US" sz="1600" dirty="0" smtClean="0">
                <a:solidFill>
                  <a:srgbClr val="44546A"/>
                </a:solidFill>
                <a:latin typeface="Lato" charset="0"/>
              </a:rPr>
              <a:t>s </a:t>
            </a:r>
            <a:r>
              <a:rPr lang="en-US" sz="1600" dirty="0" err="1" smtClean="0">
                <a:solidFill>
                  <a:srgbClr val="44546A"/>
                </a:solidFill>
                <a:latin typeface="Lato" charset="0"/>
              </a:rPr>
              <a:t>poljoprivredom</a:t>
            </a:r>
            <a:r>
              <a:rPr lang="en-US" sz="1600" dirty="0" smtClean="0">
                <a:solidFill>
                  <a:srgbClr val="44546A"/>
                </a:solidFill>
                <a:latin typeface="Lato" charset="0"/>
              </a:rPr>
              <a:t>.</a:t>
            </a:r>
            <a:endParaRPr sz="1600" dirty="0">
              <a:solidFill>
                <a:srgbClr val="44546A"/>
              </a:solidFill>
              <a:latin typeface="Lato" charset="0"/>
              <a:ea typeface="Lato"/>
              <a:cs typeface="Lato"/>
              <a:sym typeface="Lato"/>
            </a:endParaRPr>
          </a:p>
          <a:p>
            <a:pPr marL="457200" lvl="0" indent="0" algn="l" rtl="0">
              <a:lnSpc>
                <a:spcPct val="110000"/>
              </a:lnSpc>
              <a:spcBef>
                <a:spcPts val="0"/>
              </a:spcBef>
              <a:spcAft>
                <a:spcPts val="0"/>
              </a:spcAft>
              <a:buSzPts val="2800"/>
              <a:buNone/>
            </a:pPr>
            <a:endParaRPr sz="1600" dirty="0">
              <a:solidFill>
                <a:schemeClr val="dk2"/>
              </a:solidFill>
              <a:latin typeface="Lato"/>
              <a:ea typeface="Lato"/>
              <a:cs typeface="Lato"/>
              <a:sym typeface="Lato"/>
            </a:endParaRPr>
          </a:p>
          <a:p>
            <a:pPr lvl="0" indent="-330200">
              <a:lnSpc>
                <a:spcPct val="110000"/>
              </a:lnSpc>
              <a:spcBef>
                <a:spcPts val="0"/>
              </a:spcBef>
              <a:buClr>
                <a:schemeClr val="dk2"/>
              </a:buClr>
              <a:buSzPts val="1600"/>
              <a:buFont typeface="Lato"/>
              <a:buChar char="•"/>
            </a:pPr>
            <a:r>
              <a:rPr lang="en-US" sz="1600" dirty="0" err="1" smtClean="0">
                <a:solidFill>
                  <a:srgbClr val="44546A"/>
                </a:solidFill>
                <a:latin typeface="Lato" charset="0"/>
              </a:rPr>
              <a:t>Proces</a:t>
            </a:r>
            <a:r>
              <a:rPr lang="en-US" sz="1600" dirty="0" smtClean="0">
                <a:solidFill>
                  <a:srgbClr val="44546A"/>
                </a:solidFill>
                <a:latin typeface="Lato" charset="0"/>
              </a:rPr>
              <a:t> </a:t>
            </a:r>
            <a:r>
              <a:rPr lang="en-US" sz="1600" b="1" dirty="0" err="1" smtClean="0">
                <a:solidFill>
                  <a:srgbClr val="44546A"/>
                </a:solidFill>
                <a:latin typeface="Lato" charset="0"/>
              </a:rPr>
              <a:t>uzgoja</a:t>
            </a:r>
            <a:r>
              <a:rPr lang="en-US" sz="1600" b="1" dirty="0" smtClean="0">
                <a:solidFill>
                  <a:srgbClr val="44546A"/>
                </a:solidFill>
                <a:latin typeface="Lato" charset="0"/>
              </a:rPr>
              <a:t> </a:t>
            </a:r>
            <a:r>
              <a:rPr lang="en-US" sz="1600" b="1" dirty="0" err="1" smtClean="0">
                <a:solidFill>
                  <a:srgbClr val="44546A"/>
                </a:solidFill>
                <a:latin typeface="Lato" charset="0"/>
              </a:rPr>
              <a:t>usjeva</a:t>
            </a:r>
            <a:r>
              <a:rPr lang="en-US" sz="1600" b="1" dirty="0" smtClean="0">
                <a:solidFill>
                  <a:srgbClr val="44546A"/>
                </a:solidFill>
                <a:latin typeface="Lato" charset="0"/>
              </a:rPr>
              <a:t> </a:t>
            </a:r>
            <a:r>
              <a:rPr lang="en-US" sz="1600" dirty="0" err="1" smtClean="0">
                <a:solidFill>
                  <a:srgbClr val="44546A"/>
                </a:solidFill>
                <a:latin typeface="Lato" charset="0"/>
              </a:rPr>
              <a:t>i</a:t>
            </a:r>
            <a:r>
              <a:rPr lang="en-US" sz="1600" dirty="0" smtClean="0">
                <a:solidFill>
                  <a:srgbClr val="44546A"/>
                </a:solidFill>
                <a:latin typeface="Lato" charset="0"/>
              </a:rPr>
              <a:t> </a:t>
            </a:r>
            <a:r>
              <a:rPr lang="en-US" sz="1600" dirty="0" err="1" smtClean="0">
                <a:solidFill>
                  <a:srgbClr val="44546A"/>
                </a:solidFill>
                <a:latin typeface="Lato" charset="0"/>
              </a:rPr>
              <a:t>njegova</a:t>
            </a:r>
            <a:r>
              <a:rPr lang="en-US" sz="1600" dirty="0" smtClean="0">
                <a:solidFill>
                  <a:srgbClr val="44546A"/>
                </a:solidFill>
                <a:latin typeface="Lato" charset="0"/>
              </a:rPr>
              <a:t> </a:t>
            </a:r>
            <a:r>
              <a:rPr lang="en-US" sz="1600" dirty="0" err="1" smtClean="0">
                <a:solidFill>
                  <a:srgbClr val="44546A"/>
                </a:solidFill>
                <a:latin typeface="Lato" charset="0"/>
              </a:rPr>
              <a:t>povezanost</a:t>
            </a:r>
            <a:r>
              <a:rPr lang="en-US" sz="1600" dirty="0" smtClean="0">
                <a:solidFill>
                  <a:srgbClr val="44546A"/>
                </a:solidFill>
                <a:latin typeface="Lato" charset="0"/>
              </a:rPr>
              <a:t> s </a:t>
            </a:r>
            <a:r>
              <a:rPr lang="en-US" sz="1600" b="1" dirty="0" err="1" smtClean="0">
                <a:solidFill>
                  <a:srgbClr val="44546A"/>
                </a:solidFill>
                <a:latin typeface="Lato" charset="0"/>
              </a:rPr>
              <a:t>sezon</a:t>
            </a:r>
            <a:r>
              <a:rPr lang="sr-Latn-RS" sz="1600" b="1" dirty="0" smtClean="0">
                <a:solidFill>
                  <a:srgbClr val="44546A"/>
                </a:solidFill>
                <a:latin typeface="Lato" charset="0"/>
              </a:rPr>
              <a:t>alnošću</a:t>
            </a:r>
            <a:r>
              <a:rPr lang="en-US" sz="1600" dirty="0" smtClean="0">
                <a:solidFill>
                  <a:srgbClr val="44546A"/>
                </a:solidFill>
                <a:latin typeface="Lato" charset="0"/>
              </a:rPr>
              <a:t>.</a:t>
            </a:r>
            <a:r>
              <a:rPr lang="sr-Latn-RS" sz="1600" dirty="0" smtClean="0">
                <a:solidFill>
                  <a:schemeClr val="dk2"/>
                </a:solidFill>
                <a:latin typeface="Lato"/>
                <a:sym typeface="Lato"/>
              </a:rPr>
              <a:t> </a:t>
            </a:r>
            <a:endParaRPr sz="1600" b="1" dirty="0" smtClean="0">
              <a:solidFill>
                <a:schemeClr val="dk2"/>
              </a:solidFill>
              <a:latin typeface="Lato"/>
              <a:ea typeface="Lato"/>
              <a:cs typeface="Lato"/>
              <a:sym typeface="Lato"/>
            </a:endParaRPr>
          </a:p>
          <a:p>
            <a:pPr marL="457200" lvl="0" indent="0" algn="l" rtl="0">
              <a:lnSpc>
                <a:spcPct val="110000"/>
              </a:lnSpc>
              <a:spcBef>
                <a:spcPts val="0"/>
              </a:spcBef>
              <a:spcAft>
                <a:spcPts val="0"/>
              </a:spcAft>
              <a:buSzPts val="2800"/>
              <a:buNone/>
            </a:pPr>
            <a:endParaRPr sz="1600" dirty="0" smtClean="0">
              <a:solidFill>
                <a:schemeClr val="dk2"/>
              </a:solidFill>
              <a:latin typeface="Lato"/>
              <a:ea typeface="Lato"/>
              <a:cs typeface="Lato"/>
              <a:sym typeface="Lato"/>
            </a:endParaRPr>
          </a:p>
          <a:p>
            <a:pPr lvl="0" indent="-330200">
              <a:lnSpc>
                <a:spcPct val="110000"/>
              </a:lnSpc>
              <a:spcBef>
                <a:spcPts val="0"/>
              </a:spcBef>
              <a:buClr>
                <a:schemeClr val="dk2"/>
              </a:buClr>
              <a:buSzPts val="1600"/>
              <a:buFont typeface="Lato"/>
              <a:buChar char="•"/>
            </a:pPr>
            <a:r>
              <a:rPr lang="en-US" sz="1600" dirty="0" err="1" smtClean="0">
                <a:solidFill>
                  <a:srgbClr val="44546A"/>
                </a:solidFill>
                <a:latin typeface="Lato" charset="0"/>
              </a:rPr>
              <a:t>Bolje</a:t>
            </a:r>
            <a:r>
              <a:rPr lang="en-US" sz="1600" dirty="0" smtClean="0">
                <a:solidFill>
                  <a:srgbClr val="44546A"/>
                </a:solidFill>
                <a:latin typeface="Lato" charset="0"/>
              </a:rPr>
              <a:t> </a:t>
            </a:r>
            <a:r>
              <a:rPr lang="en-US" sz="1600" dirty="0" err="1" smtClean="0">
                <a:solidFill>
                  <a:srgbClr val="44546A"/>
                </a:solidFill>
                <a:latin typeface="Lato" charset="0"/>
              </a:rPr>
              <a:t>razumijevanje</a:t>
            </a:r>
            <a:r>
              <a:rPr lang="en-US" sz="1600" dirty="0" smtClean="0">
                <a:solidFill>
                  <a:srgbClr val="44546A"/>
                </a:solidFill>
                <a:latin typeface="Lato" charset="0"/>
              </a:rPr>
              <a:t> </a:t>
            </a:r>
            <a:r>
              <a:rPr lang="en-US" sz="1600" dirty="0" err="1" smtClean="0">
                <a:solidFill>
                  <a:srgbClr val="44546A"/>
                </a:solidFill>
                <a:latin typeface="Lato" charset="0"/>
              </a:rPr>
              <a:t>što</a:t>
            </a:r>
            <a:r>
              <a:rPr lang="en-US" sz="1600" dirty="0" smtClean="0">
                <a:solidFill>
                  <a:srgbClr val="44546A"/>
                </a:solidFill>
                <a:latin typeface="Lato" charset="0"/>
              </a:rPr>
              <a:t> </a:t>
            </a:r>
            <a:r>
              <a:rPr lang="en-US" sz="1600" dirty="0" err="1" smtClean="0">
                <a:solidFill>
                  <a:srgbClr val="44546A"/>
                </a:solidFill>
                <a:latin typeface="Lato" charset="0"/>
              </a:rPr>
              <a:t>su</a:t>
            </a:r>
            <a:r>
              <a:rPr lang="en-US" sz="1600" dirty="0" smtClean="0">
                <a:solidFill>
                  <a:srgbClr val="44546A"/>
                </a:solidFill>
                <a:latin typeface="Lato" charset="0"/>
              </a:rPr>
              <a:t> </a:t>
            </a:r>
            <a:r>
              <a:rPr lang="en-US" sz="1600" b="1" dirty="0" err="1" smtClean="0">
                <a:solidFill>
                  <a:srgbClr val="44546A"/>
                </a:solidFill>
                <a:latin typeface="Lato" charset="0"/>
              </a:rPr>
              <a:t>Oznake</a:t>
            </a:r>
            <a:r>
              <a:rPr lang="en-US" sz="1600" b="1" dirty="0" smtClean="0">
                <a:solidFill>
                  <a:srgbClr val="44546A"/>
                </a:solidFill>
                <a:latin typeface="Lato" charset="0"/>
              </a:rPr>
              <a:t> </a:t>
            </a:r>
            <a:r>
              <a:rPr lang="en-US" sz="1600" b="1" dirty="0" err="1" smtClean="0">
                <a:solidFill>
                  <a:srgbClr val="44546A"/>
                </a:solidFill>
                <a:latin typeface="Lato" charset="0"/>
              </a:rPr>
              <a:t>kvalitete</a:t>
            </a:r>
            <a:r>
              <a:rPr lang="en-US" sz="1600" b="1" dirty="0" smtClean="0">
                <a:solidFill>
                  <a:srgbClr val="44546A"/>
                </a:solidFill>
                <a:latin typeface="Lato" charset="0"/>
              </a:rPr>
              <a:t> </a:t>
            </a:r>
            <a:r>
              <a:rPr lang="en-US" sz="1600" b="1" dirty="0" err="1" smtClean="0">
                <a:solidFill>
                  <a:srgbClr val="44546A"/>
                </a:solidFill>
                <a:latin typeface="Lato" charset="0"/>
              </a:rPr>
              <a:t>i</a:t>
            </a:r>
            <a:r>
              <a:rPr lang="en-US" sz="1600" b="1" dirty="0" smtClean="0">
                <a:solidFill>
                  <a:srgbClr val="44546A"/>
                </a:solidFill>
                <a:latin typeface="Lato" charset="0"/>
              </a:rPr>
              <a:t> </a:t>
            </a:r>
            <a:r>
              <a:rPr lang="en-US" sz="1600" b="1" dirty="0" err="1" smtClean="0">
                <a:solidFill>
                  <a:srgbClr val="44546A"/>
                </a:solidFill>
                <a:latin typeface="Lato" charset="0"/>
              </a:rPr>
              <a:t>po</a:t>
            </a:r>
            <a:r>
              <a:rPr lang="sr-Latn-RS" sz="1600" b="1" dirty="0" smtClean="0">
                <a:solidFill>
                  <a:srgbClr val="44546A"/>
                </a:solidFill>
                <a:latin typeface="Lato" charset="0"/>
              </a:rPr>
              <a:t>rijekla </a:t>
            </a:r>
            <a:r>
              <a:rPr lang="en-US" sz="1600" b="1" dirty="0" smtClean="0">
                <a:solidFill>
                  <a:srgbClr val="44546A"/>
                </a:solidFill>
                <a:latin typeface="Lato" charset="0"/>
              </a:rPr>
              <a:t>u </a:t>
            </a:r>
            <a:r>
              <a:rPr lang="en-US" sz="1600" b="1" dirty="0" err="1" smtClean="0">
                <a:solidFill>
                  <a:srgbClr val="44546A"/>
                </a:solidFill>
                <a:latin typeface="Lato" charset="0"/>
              </a:rPr>
              <a:t>poljoprivredi</a:t>
            </a:r>
            <a:r>
              <a:rPr lang="en-US" sz="1600" dirty="0" smtClean="0"/>
              <a:t>.</a:t>
            </a:r>
            <a:r>
              <a:rPr lang="sr-Latn-RS" sz="1600" dirty="0" smtClean="0"/>
              <a:t> </a:t>
            </a:r>
            <a:endParaRPr sz="1600" b="1" dirty="0">
              <a:solidFill>
                <a:schemeClr val="dk2"/>
              </a:solidFill>
              <a:latin typeface="Lato"/>
              <a:ea typeface="Lato"/>
              <a:cs typeface="Lato"/>
              <a:sym typeface="Lato"/>
            </a:endParaRPr>
          </a:p>
          <a:p>
            <a:pPr marL="457200" lvl="0" indent="0" algn="l" rtl="0">
              <a:lnSpc>
                <a:spcPct val="110000"/>
              </a:lnSpc>
              <a:spcBef>
                <a:spcPts val="0"/>
              </a:spcBef>
              <a:spcAft>
                <a:spcPts val="0"/>
              </a:spcAft>
              <a:buSzPts val="2800"/>
              <a:buNone/>
            </a:pPr>
            <a:endParaRPr sz="1600" b="1" dirty="0">
              <a:solidFill>
                <a:schemeClr val="dk2"/>
              </a:solidFill>
              <a:latin typeface="Lato"/>
              <a:ea typeface="Lato"/>
              <a:cs typeface="Lato"/>
              <a:sym typeface="Lato"/>
            </a:endParaRPr>
          </a:p>
          <a:p>
            <a:pPr lvl="0" indent="-330200">
              <a:lnSpc>
                <a:spcPct val="110000"/>
              </a:lnSpc>
              <a:spcBef>
                <a:spcPts val="0"/>
              </a:spcBef>
              <a:buClr>
                <a:schemeClr val="dk2"/>
              </a:buClr>
              <a:buSzPts val="1600"/>
              <a:buFont typeface="Lato"/>
              <a:buChar char="•"/>
            </a:pPr>
            <a:r>
              <a:rPr lang="en-US" sz="1600" dirty="0" err="1" smtClean="0">
                <a:solidFill>
                  <a:srgbClr val="44546A"/>
                </a:solidFill>
                <a:latin typeface="Lato" charset="0"/>
              </a:rPr>
              <a:t>Pregled</a:t>
            </a:r>
            <a:r>
              <a:rPr lang="en-US" sz="1600" dirty="0" smtClean="0">
                <a:solidFill>
                  <a:srgbClr val="44546A"/>
                </a:solidFill>
                <a:latin typeface="Lato" charset="0"/>
              </a:rPr>
              <a:t> </a:t>
            </a:r>
            <a:r>
              <a:rPr lang="en-US" sz="1600" dirty="0" err="1" smtClean="0">
                <a:solidFill>
                  <a:srgbClr val="44546A"/>
                </a:solidFill>
                <a:latin typeface="Lato" charset="0"/>
              </a:rPr>
              <a:t>glavnih</a:t>
            </a:r>
            <a:r>
              <a:rPr lang="en-US" sz="1600" dirty="0" smtClean="0">
                <a:solidFill>
                  <a:srgbClr val="44546A"/>
                </a:solidFill>
                <a:latin typeface="Lato" charset="0"/>
              </a:rPr>
              <a:t> </a:t>
            </a:r>
            <a:r>
              <a:rPr lang="en-US" sz="1600" b="1" dirty="0" err="1" smtClean="0">
                <a:solidFill>
                  <a:srgbClr val="44546A"/>
                </a:solidFill>
                <a:latin typeface="Lato" charset="0"/>
              </a:rPr>
              <a:t>politika</a:t>
            </a:r>
            <a:r>
              <a:rPr lang="en-US" sz="1600" b="1" dirty="0" smtClean="0">
                <a:solidFill>
                  <a:srgbClr val="44546A"/>
                </a:solidFill>
                <a:latin typeface="Lato" charset="0"/>
              </a:rPr>
              <a:t> </a:t>
            </a:r>
            <a:r>
              <a:rPr lang="en-US" sz="1600" b="1" dirty="0" err="1" smtClean="0">
                <a:solidFill>
                  <a:srgbClr val="44546A"/>
                </a:solidFill>
                <a:latin typeface="Lato" charset="0"/>
              </a:rPr>
              <a:t>i</a:t>
            </a:r>
            <a:r>
              <a:rPr lang="en-US" sz="1600" b="1" dirty="0" smtClean="0">
                <a:solidFill>
                  <a:srgbClr val="44546A"/>
                </a:solidFill>
                <a:latin typeface="Lato" charset="0"/>
              </a:rPr>
              <a:t> </a:t>
            </a:r>
            <a:r>
              <a:rPr lang="en-US" sz="1600" b="1" dirty="0" err="1" smtClean="0">
                <a:solidFill>
                  <a:srgbClr val="44546A"/>
                </a:solidFill>
                <a:latin typeface="Lato" charset="0"/>
              </a:rPr>
              <a:t>propisa</a:t>
            </a:r>
            <a:r>
              <a:rPr lang="en-US" sz="1600" b="1" dirty="0" smtClean="0">
                <a:solidFill>
                  <a:srgbClr val="44546A"/>
                </a:solidFill>
                <a:latin typeface="Lato" charset="0"/>
              </a:rPr>
              <a:t> u </a:t>
            </a:r>
            <a:r>
              <a:rPr lang="en-US" sz="1600" b="1" dirty="0" err="1" smtClean="0">
                <a:solidFill>
                  <a:srgbClr val="44546A"/>
                </a:solidFill>
                <a:latin typeface="Lato" charset="0"/>
              </a:rPr>
              <a:t>Europi</a:t>
            </a:r>
            <a:r>
              <a:rPr lang="en-US" sz="1600" dirty="0" smtClean="0">
                <a:solidFill>
                  <a:srgbClr val="44546A"/>
                </a:solidFill>
                <a:latin typeface="Lato" charset="0"/>
              </a:rPr>
              <a:t>.</a:t>
            </a:r>
            <a:r>
              <a:rPr lang="sr-Latn-RS" sz="1600" dirty="0" smtClean="0">
                <a:solidFill>
                  <a:srgbClr val="44546A"/>
                </a:solidFill>
                <a:latin typeface="Lato" charset="0"/>
              </a:rPr>
              <a:t> </a:t>
            </a:r>
            <a:endParaRPr sz="1600" b="1" dirty="0">
              <a:solidFill>
                <a:srgbClr val="44546A"/>
              </a:solidFill>
              <a:latin typeface="Lato" charset="0"/>
              <a:ea typeface="Lato"/>
              <a:cs typeface="Lato"/>
              <a:sym typeface="Lato"/>
            </a:endParaRPr>
          </a:p>
          <a:p>
            <a:pPr marL="457200" lvl="0" indent="0" algn="l" rtl="0">
              <a:lnSpc>
                <a:spcPct val="110000"/>
              </a:lnSpc>
              <a:spcBef>
                <a:spcPts val="0"/>
              </a:spcBef>
              <a:spcAft>
                <a:spcPts val="0"/>
              </a:spcAft>
              <a:buSzPts val="2800"/>
              <a:buNone/>
            </a:pPr>
            <a:endParaRPr sz="1600" b="1" dirty="0">
              <a:solidFill>
                <a:srgbClr val="44546A"/>
              </a:solidFill>
              <a:latin typeface="Lato" charset="0"/>
              <a:ea typeface="Lato"/>
              <a:cs typeface="Lato"/>
              <a:sym typeface="Lato"/>
            </a:endParaRPr>
          </a:p>
          <a:p>
            <a:pPr lvl="0" indent="-330200">
              <a:lnSpc>
                <a:spcPct val="110000"/>
              </a:lnSpc>
              <a:spcBef>
                <a:spcPts val="0"/>
              </a:spcBef>
              <a:buClr>
                <a:schemeClr val="dk2"/>
              </a:buClr>
              <a:buSzPts val="1600"/>
              <a:buFont typeface="Lato"/>
              <a:buChar char="•"/>
            </a:pPr>
            <a:r>
              <a:rPr lang="en-US" sz="1600" b="1" dirty="0" err="1" smtClean="0">
                <a:solidFill>
                  <a:srgbClr val="44546A"/>
                </a:solidFill>
                <a:latin typeface="Lato" charset="0"/>
              </a:rPr>
              <a:t>Dinamika</a:t>
            </a:r>
            <a:r>
              <a:rPr lang="en-US" sz="1600" b="1" dirty="0" smtClean="0">
                <a:solidFill>
                  <a:srgbClr val="44546A"/>
                </a:solidFill>
                <a:latin typeface="Lato" charset="0"/>
              </a:rPr>
              <a:t>, </a:t>
            </a:r>
            <a:r>
              <a:rPr lang="en-US" sz="1600" b="1" dirty="0" err="1" smtClean="0">
                <a:solidFill>
                  <a:srgbClr val="44546A"/>
                </a:solidFill>
                <a:latin typeface="Lato" charset="0"/>
              </a:rPr>
              <a:t>informacije</a:t>
            </a:r>
            <a:r>
              <a:rPr lang="en-US" sz="1600" b="1" dirty="0" smtClean="0">
                <a:solidFill>
                  <a:srgbClr val="44546A"/>
                </a:solidFill>
                <a:latin typeface="Lato" charset="0"/>
              </a:rPr>
              <a:t> </a:t>
            </a:r>
            <a:r>
              <a:rPr lang="en-US" sz="1600" b="1" dirty="0" err="1" smtClean="0">
                <a:solidFill>
                  <a:srgbClr val="44546A"/>
                </a:solidFill>
                <a:latin typeface="Lato" charset="0"/>
              </a:rPr>
              <a:t>i</a:t>
            </a:r>
            <a:r>
              <a:rPr lang="en-US" sz="1600" b="1" dirty="0" smtClean="0">
                <a:solidFill>
                  <a:srgbClr val="44546A"/>
                </a:solidFill>
                <a:latin typeface="Lato" charset="0"/>
              </a:rPr>
              <a:t> </a:t>
            </a:r>
            <a:r>
              <a:rPr lang="en-US" sz="1600" b="1" dirty="0" err="1" smtClean="0">
                <a:solidFill>
                  <a:srgbClr val="44546A"/>
                </a:solidFill>
                <a:latin typeface="Lato" charset="0"/>
              </a:rPr>
              <a:t>resursi</a:t>
            </a:r>
            <a:r>
              <a:rPr lang="en-US" sz="1600" b="1" dirty="0" smtClean="0">
                <a:solidFill>
                  <a:srgbClr val="44546A"/>
                </a:solidFill>
                <a:latin typeface="Lato" charset="0"/>
              </a:rPr>
              <a:t> </a:t>
            </a:r>
            <a:r>
              <a:rPr lang="en-US" sz="1600" dirty="0" err="1" smtClean="0">
                <a:solidFill>
                  <a:srgbClr val="44546A"/>
                </a:solidFill>
                <a:latin typeface="Lato" charset="0"/>
              </a:rPr>
              <a:t>vezani</a:t>
            </a:r>
            <a:r>
              <a:rPr lang="en-US" sz="1600" dirty="0" smtClean="0">
                <a:solidFill>
                  <a:srgbClr val="44546A"/>
                </a:solidFill>
                <a:latin typeface="Lato" charset="0"/>
              </a:rPr>
              <a:t> </a:t>
            </a:r>
            <a:r>
              <a:rPr lang="en-US" sz="1600" dirty="0" err="1" smtClean="0">
                <a:solidFill>
                  <a:srgbClr val="44546A"/>
                </a:solidFill>
                <a:latin typeface="Lato" charset="0"/>
              </a:rPr>
              <a:t>uz</a:t>
            </a:r>
            <a:r>
              <a:rPr lang="en-US" sz="1600" dirty="0" smtClean="0">
                <a:solidFill>
                  <a:srgbClr val="44546A"/>
                </a:solidFill>
                <a:latin typeface="Lato" charset="0"/>
              </a:rPr>
              <a:t> </a:t>
            </a:r>
            <a:r>
              <a:rPr lang="en-US" sz="1600" dirty="0" err="1" smtClean="0">
                <a:solidFill>
                  <a:srgbClr val="44546A"/>
                </a:solidFill>
                <a:latin typeface="Lato" charset="0"/>
              </a:rPr>
              <a:t>poljoprivredu</a:t>
            </a:r>
            <a:r>
              <a:rPr lang="en-US" sz="1600" dirty="0" smtClean="0">
                <a:solidFill>
                  <a:srgbClr val="44546A"/>
                </a:solidFill>
                <a:latin typeface="Lato" charset="0"/>
              </a:rPr>
              <a:t>.</a:t>
            </a:r>
            <a:r>
              <a:rPr lang="sr-Latn-RS" sz="1600" dirty="0" smtClean="0">
                <a:solidFill>
                  <a:srgbClr val="44546A"/>
                </a:solidFill>
                <a:latin typeface="Lato" charset="0"/>
              </a:rPr>
              <a:t> </a:t>
            </a:r>
            <a:endParaRPr sz="2200" dirty="0">
              <a:solidFill>
                <a:srgbClr val="44546A"/>
              </a:solidFill>
              <a:latin typeface="Lato"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g19e93ff5fc8_0_22"/>
          <p:cNvSpPr txBox="1">
            <a:spLocks noGrp="1"/>
          </p:cNvSpPr>
          <p:nvPr>
            <p:ph type="title"/>
          </p:nvPr>
        </p:nvSpPr>
        <p:spPr>
          <a:xfrm>
            <a:off x="1039600" y="1093498"/>
            <a:ext cx="10515600" cy="662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sr-Latn-RS" dirty="0" smtClean="0"/>
              <a:t>Šta je poljoprivreda</a:t>
            </a:r>
            <a:r>
              <a:rPr lang="en-US" dirty="0" smtClean="0"/>
              <a:t>?</a:t>
            </a:r>
            <a:endParaRPr dirty="0"/>
          </a:p>
        </p:txBody>
      </p:sp>
      <p:sp>
        <p:nvSpPr>
          <p:cNvPr id="65" name="Google Shape;65;g19e93ff5fc8_0_22"/>
          <p:cNvSpPr txBox="1">
            <a:spLocks noGrp="1"/>
          </p:cNvSpPr>
          <p:nvPr>
            <p:ph type="body" idx="1"/>
          </p:nvPr>
        </p:nvSpPr>
        <p:spPr>
          <a:xfrm>
            <a:off x="838200" y="4113050"/>
            <a:ext cx="10716900" cy="2518500"/>
          </a:xfrm>
          <a:prstGeom prst="rect">
            <a:avLst/>
          </a:prstGeom>
          <a:noFill/>
          <a:ln>
            <a:noFill/>
          </a:ln>
        </p:spPr>
        <p:txBody>
          <a:bodyPr spcFirstLastPara="1" wrap="square" lIns="91425" tIns="45700" rIns="91425" bIns="45700" anchor="t" anchorCtr="0">
            <a:normAutofit/>
          </a:bodyPr>
          <a:lstStyle/>
          <a:p>
            <a:pPr marL="0" lvl="0" indent="0">
              <a:lnSpc>
                <a:spcPct val="115000"/>
              </a:lnSpc>
              <a:spcBef>
                <a:spcPts val="0"/>
              </a:spcBef>
              <a:buSzPct val="133332"/>
              <a:buNone/>
            </a:pPr>
            <a:r>
              <a:rPr lang="en-US" sz="1900" b="1" dirty="0" err="1" smtClean="0">
                <a:solidFill>
                  <a:srgbClr val="427B83"/>
                </a:solidFill>
              </a:rPr>
              <a:t>Poljoprivreda</a:t>
            </a:r>
            <a:r>
              <a:rPr lang="en-US" sz="1900" b="1" dirty="0" smtClean="0">
                <a:solidFill>
                  <a:srgbClr val="427B83"/>
                </a:solidFill>
              </a:rPr>
              <a:t> se </a:t>
            </a:r>
            <a:r>
              <a:rPr lang="en-US" sz="1900" b="1" dirty="0" err="1" smtClean="0">
                <a:solidFill>
                  <a:srgbClr val="427B83"/>
                </a:solidFill>
              </a:rPr>
              <a:t>odnosi</a:t>
            </a:r>
            <a:r>
              <a:rPr lang="en-US" sz="1900" b="1" dirty="0" smtClean="0">
                <a:solidFill>
                  <a:srgbClr val="427B83"/>
                </a:solidFill>
              </a:rPr>
              <a:t> </a:t>
            </a:r>
            <a:r>
              <a:rPr lang="en-US" sz="1900" b="1" dirty="0" err="1" smtClean="0">
                <a:solidFill>
                  <a:srgbClr val="427B83"/>
                </a:solidFill>
              </a:rPr>
              <a:t>na</a:t>
            </a:r>
            <a:r>
              <a:rPr lang="en-US" sz="1900" b="1" dirty="0" smtClean="0">
                <a:solidFill>
                  <a:srgbClr val="427B83"/>
                </a:solidFill>
              </a:rPr>
              <a:t> </a:t>
            </a:r>
            <a:r>
              <a:rPr lang="en-US" sz="1900" b="1" dirty="0" err="1" smtClean="0">
                <a:solidFill>
                  <a:srgbClr val="427B83"/>
                </a:solidFill>
              </a:rPr>
              <a:t>znanstveno</a:t>
            </a:r>
            <a:r>
              <a:rPr lang="en-US" sz="1900" b="1" dirty="0" smtClean="0">
                <a:solidFill>
                  <a:srgbClr val="427B83"/>
                </a:solidFill>
              </a:rPr>
              <a:t> </a:t>
            </a:r>
            <a:r>
              <a:rPr lang="en-US" sz="1900" b="1" dirty="0" err="1" smtClean="0">
                <a:solidFill>
                  <a:srgbClr val="427B83"/>
                </a:solidFill>
              </a:rPr>
              <a:t>i</a:t>
            </a:r>
            <a:r>
              <a:rPr lang="en-US" sz="1900" b="1" dirty="0" smtClean="0">
                <a:solidFill>
                  <a:srgbClr val="427B83"/>
                </a:solidFill>
              </a:rPr>
              <a:t> </a:t>
            </a:r>
            <a:r>
              <a:rPr lang="en-US" sz="1900" b="1" dirty="0" err="1" smtClean="0">
                <a:solidFill>
                  <a:srgbClr val="427B83"/>
                </a:solidFill>
              </a:rPr>
              <a:t>stručno</a:t>
            </a:r>
            <a:r>
              <a:rPr lang="en-US" sz="1900" b="1" dirty="0" smtClean="0">
                <a:solidFill>
                  <a:srgbClr val="427B83"/>
                </a:solidFill>
              </a:rPr>
              <a:t> </a:t>
            </a:r>
            <a:r>
              <a:rPr lang="en-US" sz="1900" b="1" dirty="0" err="1" smtClean="0">
                <a:solidFill>
                  <a:srgbClr val="427B83"/>
                </a:solidFill>
              </a:rPr>
              <a:t>područje</a:t>
            </a:r>
            <a:r>
              <a:rPr lang="en-US" sz="1900" b="1" dirty="0" smtClean="0">
                <a:solidFill>
                  <a:srgbClr val="427B83"/>
                </a:solidFill>
              </a:rPr>
              <a:t> </a:t>
            </a:r>
            <a:r>
              <a:rPr lang="en-US" sz="1900" b="1" dirty="0" err="1" smtClean="0">
                <a:solidFill>
                  <a:srgbClr val="427B83"/>
                </a:solidFill>
              </a:rPr>
              <a:t>koje</a:t>
            </a:r>
            <a:r>
              <a:rPr lang="en-US" sz="1900" b="1" dirty="0" smtClean="0">
                <a:solidFill>
                  <a:srgbClr val="427B83"/>
                </a:solidFill>
              </a:rPr>
              <a:t> je </a:t>
            </a:r>
            <a:r>
              <a:rPr lang="en-US" sz="1900" b="1" dirty="0" err="1" smtClean="0">
                <a:solidFill>
                  <a:srgbClr val="427B83"/>
                </a:solidFill>
              </a:rPr>
              <a:t>usmjereno</a:t>
            </a:r>
            <a:r>
              <a:rPr lang="en-US" sz="1900" b="1" dirty="0" smtClean="0">
                <a:solidFill>
                  <a:srgbClr val="427B83"/>
                </a:solidFill>
              </a:rPr>
              <a:t> </a:t>
            </a:r>
            <a:r>
              <a:rPr lang="en-US" sz="1900" b="1" dirty="0" err="1" smtClean="0">
                <a:solidFill>
                  <a:srgbClr val="427B83"/>
                </a:solidFill>
              </a:rPr>
              <a:t>na</a:t>
            </a:r>
            <a:r>
              <a:rPr lang="en-US" sz="1900" b="1" dirty="0" smtClean="0">
                <a:solidFill>
                  <a:srgbClr val="427B83"/>
                </a:solidFill>
              </a:rPr>
              <a:t> </a:t>
            </a:r>
            <a:r>
              <a:rPr lang="en-US" sz="1900" b="1" dirty="0" err="1" smtClean="0">
                <a:solidFill>
                  <a:srgbClr val="427B83"/>
                </a:solidFill>
              </a:rPr>
              <a:t>proizvodnju</a:t>
            </a:r>
            <a:r>
              <a:rPr lang="en-US" sz="1900" b="1" dirty="0" smtClean="0">
                <a:solidFill>
                  <a:srgbClr val="427B83"/>
                </a:solidFill>
              </a:rPr>
              <a:t> </a:t>
            </a:r>
            <a:r>
              <a:rPr lang="en-US" sz="1900" b="1" dirty="0" err="1" smtClean="0">
                <a:solidFill>
                  <a:srgbClr val="427B83"/>
                </a:solidFill>
              </a:rPr>
              <a:t>hrane</a:t>
            </a:r>
            <a:r>
              <a:rPr lang="en-US" sz="1900" b="1" dirty="0" smtClean="0">
                <a:solidFill>
                  <a:srgbClr val="427B83"/>
                </a:solidFill>
              </a:rPr>
              <a:t> </a:t>
            </a:r>
            <a:r>
              <a:rPr lang="en-US" sz="1900" b="1" dirty="0" err="1" smtClean="0">
                <a:solidFill>
                  <a:srgbClr val="427B83"/>
                </a:solidFill>
              </a:rPr>
              <a:t>i</a:t>
            </a:r>
            <a:r>
              <a:rPr lang="en-US" sz="1900" b="1" dirty="0" smtClean="0">
                <a:solidFill>
                  <a:srgbClr val="427B83"/>
                </a:solidFill>
              </a:rPr>
              <a:t> </a:t>
            </a:r>
            <a:r>
              <a:rPr lang="en-US" sz="1900" b="1" dirty="0" err="1" smtClean="0">
                <a:solidFill>
                  <a:srgbClr val="427B83"/>
                </a:solidFill>
              </a:rPr>
              <a:t>proizvoda</a:t>
            </a:r>
            <a:r>
              <a:rPr lang="en-US" sz="1900" b="1" dirty="0" smtClean="0">
                <a:solidFill>
                  <a:srgbClr val="427B83"/>
                </a:solidFill>
              </a:rPr>
              <a:t> </a:t>
            </a:r>
            <a:r>
              <a:rPr lang="en-US" sz="1900" b="1" dirty="0" err="1" smtClean="0">
                <a:solidFill>
                  <a:srgbClr val="427B83"/>
                </a:solidFill>
              </a:rPr>
              <a:t>iz</a:t>
            </a:r>
            <a:r>
              <a:rPr lang="en-US" sz="1900" b="1" dirty="0" smtClean="0">
                <a:solidFill>
                  <a:srgbClr val="427B83"/>
                </a:solidFill>
              </a:rPr>
              <a:t> </a:t>
            </a:r>
            <a:r>
              <a:rPr lang="en-US" sz="1900" b="1" dirty="0" err="1" smtClean="0">
                <a:solidFill>
                  <a:srgbClr val="427B83"/>
                </a:solidFill>
              </a:rPr>
              <a:t>prirodnih</a:t>
            </a:r>
            <a:r>
              <a:rPr lang="en-US" sz="1900" b="1" dirty="0" smtClean="0">
                <a:solidFill>
                  <a:srgbClr val="427B83"/>
                </a:solidFill>
              </a:rPr>
              <a:t> </a:t>
            </a:r>
            <a:r>
              <a:rPr lang="en-US" sz="1900" b="1" dirty="0" err="1" smtClean="0">
                <a:solidFill>
                  <a:srgbClr val="427B83"/>
                </a:solidFill>
              </a:rPr>
              <a:t>resursa</a:t>
            </a:r>
            <a:r>
              <a:rPr lang="en-US" sz="1900" b="1" dirty="0" smtClean="0">
                <a:solidFill>
                  <a:srgbClr val="427B83"/>
                </a:solidFill>
              </a:rPr>
              <a:t>. </a:t>
            </a:r>
            <a:endParaRPr lang="sr-Latn-RS" sz="1900" b="1" dirty="0" smtClean="0">
              <a:solidFill>
                <a:srgbClr val="427B83"/>
              </a:solidFill>
            </a:endParaRPr>
          </a:p>
          <a:p>
            <a:pPr marL="0" lvl="0" indent="0">
              <a:lnSpc>
                <a:spcPct val="115000"/>
              </a:lnSpc>
              <a:spcBef>
                <a:spcPts val="0"/>
              </a:spcBef>
              <a:buSzPct val="133332"/>
              <a:buNone/>
            </a:pPr>
            <a:r>
              <a:rPr lang="en-US" sz="1900" b="1" dirty="0" smtClean="0">
                <a:solidFill>
                  <a:srgbClr val="427B83"/>
                </a:solidFill>
              </a:rPr>
              <a:t>Ova </a:t>
            </a:r>
            <a:r>
              <a:rPr lang="en-US" sz="1900" b="1" dirty="0" err="1" smtClean="0">
                <a:solidFill>
                  <a:srgbClr val="427B83"/>
                </a:solidFill>
              </a:rPr>
              <a:t>široka</a:t>
            </a:r>
            <a:r>
              <a:rPr lang="en-US" sz="1900" b="1" dirty="0" smtClean="0">
                <a:solidFill>
                  <a:srgbClr val="427B83"/>
                </a:solidFill>
              </a:rPr>
              <a:t> </a:t>
            </a:r>
            <a:r>
              <a:rPr lang="en-US" sz="1900" b="1" dirty="0" err="1" smtClean="0">
                <a:solidFill>
                  <a:srgbClr val="427B83"/>
                </a:solidFill>
              </a:rPr>
              <a:t>definicija</a:t>
            </a:r>
            <a:r>
              <a:rPr lang="en-US" sz="1900" b="1" dirty="0" smtClean="0">
                <a:solidFill>
                  <a:srgbClr val="427B83"/>
                </a:solidFill>
              </a:rPr>
              <a:t> </a:t>
            </a:r>
            <a:r>
              <a:rPr lang="en-US" sz="1900" b="1" dirty="0" err="1" smtClean="0">
                <a:solidFill>
                  <a:srgbClr val="427B83"/>
                </a:solidFill>
              </a:rPr>
              <a:t>obuhvaća</a:t>
            </a:r>
            <a:r>
              <a:rPr lang="en-US" sz="1900" b="1" dirty="0" smtClean="0">
                <a:solidFill>
                  <a:srgbClr val="427B83"/>
                </a:solidFill>
              </a:rPr>
              <a:t> </a:t>
            </a:r>
            <a:r>
              <a:rPr lang="en-US" sz="1900" b="1" dirty="0" err="1" smtClean="0">
                <a:solidFill>
                  <a:srgbClr val="427B83"/>
                </a:solidFill>
              </a:rPr>
              <a:t>nekoliko</a:t>
            </a:r>
            <a:r>
              <a:rPr lang="en-US" sz="1900" b="1" dirty="0" smtClean="0">
                <a:solidFill>
                  <a:srgbClr val="427B83"/>
                </a:solidFill>
              </a:rPr>
              <a:t> </a:t>
            </a:r>
            <a:r>
              <a:rPr lang="en-US" sz="1900" b="1" dirty="0" err="1" smtClean="0">
                <a:solidFill>
                  <a:srgbClr val="427B83"/>
                </a:solidFill>
              </a:rPr>
              <a:t>različitih</a:t>
            </a:r>
            <a:r>
              <a:rPr lang="en-US" sz="1900" b="1" dirty="0" smtClean="0">
                <a:solidFill>
                  <a:srgbClr val="427B83"/>
                </a:solidFill>
              </a:rPr>
              <a:t> </a:t>
            </a:r>
            <a:r>
              <a:rPr lang="en-US" sz="1900" b="1" dirty="0" err="1" smtClean="0">
                <a:solidFill>
                  <a:srgbClr val="427B83"/>
                </a:solidFill>
              </a:rPr>
              <a:t>područja</a:t>
            </a:r>
            <a:r>
              <a:rPr lang="en-US" sz="1900" b="1" dirty="0" smtClean="0">
                <a:solidFill>
                  <a:srgbClr val="427B83"/>
                </a:solidFill>
              </a:rPr>
              <a:t> </a:t>
            </a:r>
            <a:r>
              <a:rPr lang="en-US" sz="1900" b="1" dirty="0" err="1" smtClean="0">
                <a:solidFill>
                  <a:srgbClr val="427B83"/>
                </a:solidFill>
              </a:rPr>
              <a:t>stručnosti</a:t>
            </a:r>
            <a:r>
              <a:rPr lang="en-US" sz="1900" b="1" dirty="0" smtClean="0">
                <a:solidFill>
                  <a:srgbClr val="427B83"/>
                </a:solidFill>
              </a:rPr>
              <a:t>, </a:t>
            </a:r>
            <a:r>
              <a:rPr lang="en-US" sz="1900" b="1" dirty="0" err="1" smtClean="0">
                <a:solidFill>
                  <a:srgbClr val="427B83"/>
                </a:solidFill>
              </a:rPr>
              <a:t>uključujući</a:t>
            </a:r>
            <a:r>
              <a:rPr lang="en-US" sz="1900" b="1" dirty="0" smtClean="0">
                <a:solidFill>
                  <a:srgbClr val="427B83"/>
                </a:solidFill>
              </a:rPr>
              <a:t> </a:t>
            </a:r>
            <a:r>
              <a:rPr lang="en-US" sz="1900" b="1" dirty="0" err="1" smtClean="0">
                <a:solidFill>
                  <a:srgbClr val="427B83"/>
                </a:solidFill>
              </a:rPr>
              <a:t>uzgoj</a:t>
            </a:r>
            <a:r>
              <a:rPr lang="en-US" sz="1900" b="1" dirty="0" smtClean="0">
                <a:solidFill>
                  <a:srgbClr val="427B83"/>
                </a:solidFill>
              </a:rPr>
              <a:t> </a:t>
            </a:r>
            <a:r>
              <a:rPr lang="en-US" sz="1900" b="1" dirty="0" err="1" smtClean="0">
                <a:solidFill>
                  <a:srgbClr val="427B83"/>
                </a:solidFill>
              </a:rPr>
              <a:t>usjeva</a:t>
            </a:r>
            <a:r>
              <a:rPr lang="en-US" sz="1900" b="1" dirty="0" smtClean="0">
                <a:solidFill>
                  <a:srgbClr val="427B83"/>
                </a:solidFill>
              </a:rPr>
              <a:t>, </a:t>
            </a:r>
            <a:r>
              <a:rPr lang="en-US" sz="1900" b="1" dirty="0" err="1" smtClean="0">
                <a:solidFill>
                  <a:srgbClr val="427B83"/>
                </a:solidFill>
              </a:rPr>
              <a:t>stočarstvo</a:t>
            </a:r>
            <a:r>
              <a:rPr lang="en-US" sz="1900" b="1" dirty="0" smtClean="0">
                <a:solidFill>
                  <a:srgbClr val="427B83"/>
                </a:solidFill>
              </a:rPr>
              <a:t>, </a:t>
            </a:r>
            <a:r>
              <a:rPr lang="en-US" sz="1900" b="1" dirty="0" err="1" smtClean="0">
                <a:solidFill>
                  <a:srgbClr val="427B83"/>
                </a:solidFill>
              </a:rPr>
              <a:t>upravljan</a:t>
            </a:r>
            <a:r>
              <a:rPr lang="sr-Latn-RS" sz="1900" b="1" dirty="0" smtClean="0">
                <a:solidFill>
                  <a:srgbClr val="427B83"/>
                </a:solidFill>
              </a:rPr>
              <a:t>no</a:t>
            </a:r>
            <a:r>
              <a:rPr lang="en-US" sz="1900" b="1" dirty="0" smtClean="0">
                <a:solidFill>
                  <a:srgbClr val="427B83"/>
                </a:solidFill>
              </a:rPr>
              <a:t> </a:t>
            </a:r>
            <a:r>
              <a:rPr lang="en-US" sz="1900" b="1" dirty="0" err="1" smtClean="0">
                <a:solidFill>
                  <a:srgbClr val="427B83"/>
                </a:solidFill>
              </a:rPr>
              <a:t>ribarstvo</a:t>
            </a:r>
            <a:r>
              <a:rPr lang="en-US" sz="1900" b="1" dirty="0" smtClean="0">
                <a:solidFill>
                  <a:srgbClr val="427B83"/>
                </a:solidFill>
              </a:rPr>
              <a:t> </a:t>
            </a:r>
            <a:r>
              <a:rPr lang="en-US" sz="1900" b="1" dirty="0" err="1" smtClean="0">
                <a:solidFill>
                  <a:srgbClr val="427B83"/>
                </a:solidFill>
              </a:rPr>
              <a:t>i</a:t>
            </a:r>
            <a:r>
              <a:rPr lang="en-US" sz="1900" b="1" dirty="0" smtClean="0">
                <a:solidFill>
                  <a:srgbClr val="427B83"/>
                </a:solidFill>
              </a:rPr>
              <a:t> </a:t>
            </a:r>
            <a:r>
              <a:rPr lang="en-US" sz="1900" b="1" dirty="0" err="1" smtClean="0">
                <a:solidFill>
                  <a:srgbClr val="427B83"/>
                </a:solidFill>
              </a:rPr>
              <a:t>donekle</a:t>
            </a:r>
            <a:r>
              <a:rPr lang="sr-Latn-RS" sz="1900" b="1" dirty="0" smtClean="0">
                <a:solidFill>
                  <a:srgbClr val="427B83"/>
                </a:solidFill>
              </a:rPr>
              <a:t> </a:t>
            </a:r>
            <a:r>
              <a:rPr lang="en-US" sz="1900" b="1" dirty="0" err="1" smtClean="0">
                <a:solidFill>
                  <a:srgbClr val="427B83"/>
                </a:solidFill>
              </a:rPr>
              <a:t>prikupljanje</a:t>
            </a:r>
            <a:r>
              <a:rPr lang="en-US" sz="1900" b="1" dirty="0" smtClean="0">
                <a:solidFill>
                  <a:srgbClr val="427B83"/>
                </a:solidFill>
              </a:rPr>
              <a:t> </a:t>
            </a:r>
            <a:r>
              <a:rPr lang="en-US" sz="1900" b="1" dirty="0" err="1" smtClean="0">
                <a:solidFill>
                  <a:srgbClr val="427B83"/>
                </a:solidFill>
              </a:rPr>
              <a:t>prirodnih</a:t>
            </a:r>
            <a:r>
              <a:rPr lang="en-US" sz="1900" b="1" dirty="0" smtClean="0">
                <a:solidFill>
                  <a:srgbClr val="427B83"/>
                </a:solidFill>
              </a:rPr>
              <a:t> </a:t>
            </a:r>
            <a:r>
              <a:rPr lang="en-US" sz="1900" b="1" dirty="0" err="1" smtClean="0">
                <a:solidFill>
                  <a:srgbClr val="427B83"/>
                </a:solidFill>
              </a:rPr>
              <a:t>proizvoda</a:t>
            </a:r>
            <a:r>
              <a:rPr lang="en-US" sz="1900" b="1" dirty="0" smtClean="0">
                <a:solidFill>
                  <a:srgbClr val="427B83"/>
                </a:solidFill>
              </a:rPr>
              <a:t>. </a:t>
            </a:r>
            <a:endParaRPr lang="sr-Latn-RS" sz="1900" b="1" dirty="0" smtClean="0">
              <a:solidFill>
                <a:srgbClr val="427B83"/>
              </a:solidFill>
            </a:endParaRPr>
          </a:p>
          <a:p>
            <a:pPr marL="0" lvl="0" indent="0">
              <a:lnSpc>
                <a:spcPct val="115000"/>
              </a:lnSpc>
              <a:spcBef>
                <a:spcPts val="0"/>
              </a:spcBef>
              <a:buSzPct val="133332"/>
              <a:buNone/>
            </a:pPr>
            <a:r>
              <a:rPr lang="en-US" sz="1900" b="1" dirty="0" err="1" smtClean="0">
                <a:solidFill>
                  <a:srgbClr val="427B83"/>
                </a:solidFill>
              </a:rPr>
              <a:t>Upravljanje</a:t>
            </a:r>
            <a:r>
              <a:rPr lang="en-US" sz="1900" b="1" dirty="0" smtClean="0">
                <a:solidFill>
                  <a:srgbClr val="427B83"/>
                </a:solidFill>
              </a:rPr>
              <a:t> </a:t>
            </a:r>
            <a:r>
              <a:rPr lang="en-US" sz="1900" b="1" dirty="0" err="1" smtClean="0">
                <a:solidFill>
                  <a:srgbClr val="427B83"/>
                </a:solidFill>
              </a:rPr>
              <a:t>ovim</a:t>
            </a:r>
            <a:r>
              <a:rPr lang="en-US" sz="1900" b="1" dirty="0" smtClean="0">
                <a:solidFill>
                  <a:srgbClr val="427B83"/>
                </a:solidFill>
              </a:rPr>
              <a:t> </a:t>
            </a:r>
            <a:r>
              <a:rPr lang="en-US" sz="1900" b="1" dirty="0" err="1" smtClean="0">
                <a:solidFill>
                  <a:srgbClr val="427B83"/>
                </a:solidFill>
              </a:rPr>
              <a:t>prirodnim</a:t>
            </a:r>
            <a:r>
              <a:rPr lang="en-US" sz="1900" b="1" dirty="0" smtClean="0">
                <a:solidFill>
                  <a:srgbClr val="427B83"/>
                </a:solidFill>
              </a:rPr>
              <a:t> </a:t>
            </a:r>
            <a:r>
              <a:rPr lang="en-US" sz="1900" b="1" dirty="0" err="1" smtClean="0">
                <a:solidFill>
                  <a:srgbClr val="427B83"/>
                </a:solidFill>
              </a:rPr>
              <a:t>resursima</a:t>
            </a:r>
            <a:r>
              <a:rPr lang="en-US" sz="1900" b="1" dirty="0" smtClean="0">
                <a:solidFill>
                  <a:srgbClr val="427B83"/>
                </a:solidFill>
              </a:rPr>
              <a:t> </a:t>
            </a:r>
            <a:r>
              <a:rPr lang="en-US" sz="1900" b="1" dirty="0" err="1" smtClean="0">
                <a:solidFill>
                  <a:srgbClr val="427B83"/>
                </a:solidFill>
              </a:rPr>
              <a:t>čini</a:t>
            </a:r>
            <a:r>
              <a:rPr lang="en-US" sz="1900" b="1" dirty="0" smtClean="0">
                <a:solidFill>
                  <a:srgbClr val="427B83"/>
                </a:solidFill>
              </a:rPr>
              <a:t> </a:t>
            </a:r>
            <a:r>
              <a:rPr lang="en-US" sz="1900" b="1" dirty="0" err="1" smtClean="0">
                <a:solidFill>
                  <a:srgbClr val="427B83"/>
                </a:solidFill>
              </a:rPr>
              <a:t>poljoprivredu</a:t>
            </a:r>
            <a:r>
              <a:rPr lang="en-US" sz="1900" b="1" dirty="0" smtClean="0">
                <a:solidFill>
                  <a:srgbClr val="427B83"/>
                </a:solidFill>
              </a:rPr>
              <a:t> </a:t>
            </a:r>
            <a:r>
              <a:rPr lang="en-US" sz="1900" b="1" dirty="0" err="1" smtClean="0">
                <a:solidFill>
                  <a:srgbClr val="427B83"/>
                </a:solidFill>
              </a:rPr>
              <a:t>izuzetno</a:t>
            </a:r>
            <a:r>
              <a:rPr lang="en-US" sz="1900" b="1" dirty="0" smtClean="0">
                <a:solidFill>
                  <a:srgbClr val="427B83"/>
                </a:solidFill>
              </a:rPr>
              <a:t> </a:t>
            </a:r>
            <a:r>
              <a:rPr lang="en-US" sz="1900" b="1" dirty="0" err="1" smtClean="0">
                <a:solidFill>
                  <a:srgbClr val="427B83"/>
                </a:solidFill>
              </a:rPr>
              <a:t>važnom</a:t>
            </a:r>
            <a:r>
              <a:rPr lang="en-US" sz="1900" b="1" dirty="0" smtClean="0">
                <a:solidFill>
                  <a:srgbClr val="427B83"/>
                </a:solidFill>
              </a:rPr>
              <a:t> </a:t>
            </a:r>
            <a:r>
              <a:rPr lang="en-US" sz="1900" b="1" dirty="0" err="1" smtClean="0">
                <a:solidFill>
                  <a:srgbClr val="427B83"/>
                </a:solidFill>
              </a:rPr>
              <a:t>za</a:t>
            </a:r>
            <a:r>
              <a:rPr lang="en-US" sz="1900" b="1" dirty="0" smtClean="0">
                <a:solidFill>
                  <a:srgbClr val="427B83"/>
                </a:solidFill>
              </a:rPr>
              <a:t> </a:t>
            </a:r>
            <a:r>
              <a:rPr lang="en-US" sz="1900" b="1" dirty="0" err="1" smtClean="0">
                <a:solidFill>
                  <a:srgbClr val="427B83"/>
                </a:solidFill>
              </a:rPr>
              <a:t>razvoj</a:t>
            </a:r>
            <a:r>
              <a:rPr lang="en-US" sz="1900" b="1" dirty="0" smtClean="0">
                <a:solidFill>
                  <a:srgbClr val="427B83"/>
                </a:solidFill>
              </a:rPr>
              <a:t> </a:t>
            </a:r>
            <a:r>
              <a:rPr lang="en-US" sz="1900" b="1" dirty="0" err="1" smtClean="0">
                <a:solidFill>
                  <a:srgbClr val="427B83"/>
                </a:solidFill>
              </a:rPr>
              <a:t>ljudske</a:t>
            </a:r>
            <a:r>
              <a:rPr lang="en-US" sz="1900" b="1" dirty="0" smtClean="0">
                <a:solidFill>
                  <a:srgbClr val="427B83"/>
                </a:solidFill>
              </a:rPr>
              <a:t> </a:t>
            </a:r>
            <a:r>
              <a:rPr lang="en-US" sz="1900" b="1" dirty="0" err="1" smtClean="0">
                <a:solidFill>
                  <a:srgbClr val="427B83"/>
                </a:solidFill>
              </a:rPr>
              <a:t>rase</a:t>
            </a:r>
            <a:r>
              <a:rPr lang="en-US" sz="1900" b="1" dirty="0" smtClean="0">
                <a:solidFill>
                  <a:srgbClr val="427B83"/>
                </a:solidFill>
              </a:rPr>
              <a:t>, </a:t>
            </a:r>
            <a:r>
              <a:rPr lang="en-US" sz="1900" b="1" dirty="0" err="1" smtClean="0">
                <a:solidFill>
                  <a:srgbClr val="427B83"/>
                </a:solidFill>
              </a:rPr>
              <a:t>budući</a:t>
            </a:r>
            <a:r>
              <a:rPr lang="en-US" sz="1900" b="1" dirty="0" smtClean="0">
                <a:solidFill>
                  <a:srgbClr val="427B83"/>
                </a:solidFill>
              </a:rPr>
              <a:t> </a:t>
            </a:r>
            <a:r>
              <a:rPr lang="en-US" sz="1900" b="1" dirty="0" err="1" smtClean="0">
                <a:solidFill>
                  <a:srgbClr val="427B83"/>
                </a:solidFill>
              </a:rPr>
              <a:t>da</a:t>
            </a:r>
            <a:r>
              <a:rPr lang="en-US" sz="1900" b="1" dirty="0" smtClean="0">
                <a:solidFill>
                  <a:srgbClr val="427B83"/>
                </a:solidFill>
              </a:rPr>
              <a:t> se </a:t>
            </a:r>
            <a:r>
              <a:rPr lang="en-US" sz="1900" b="1" dirty="0" err="1" smtClean="0">
                <a:solidFill>
                  <a:srgbClr val="427B83"/>
                </a:solidFill>
              </a:rPr>
              <a:t>smatra</a:t>
            </a:r>
            <a:r>
              <a:rPr lang="en-US" sz="1900" b="1" dirty="0" smtClean="0">
                <a:solidFill>
                  <a:srgbClr val="427B83"/>
                </a:solidFill>
              </a:rPr>
              <a:t> </a:t>
            </a:r>
            <a:r>
              <a:rPr lang="en-US" sz="1900" b="1" dirty="0" err="1" smtClean="0">
                <a:solidFill>
                  <a:srgbClr val="427B83"/>
                </a:solidFill>
              </a:rPr>
              <a:t>da</a:t>
            </a:r>
            <a:r>
              <a:rPr lang="en-US" sz="1900" b="1" dirty="0" smtClean="0">
                <a:solidFill>
                  <a:srgbClr val="427B83"/>
                </a:solidFill>
              </a:rPr>
              <a:t> </a:t>
            </a:r>
            <a:r>
              <a:rPr lang="en-US" sz="1900" b="1" dirty="0" err="1" smtClean="0">
                <a:solidFill>
                  <a:srgbClr val="427B83"/>
                </a:solidFill>
              </a:rPr>
              <a:t>neupravljani</a:t>
            </a:r>
            <a:r>
              <a:rPr lang="en-US" sz="1900" b="1" dirty="0" smtClean="0">
                <a:solidFill>
                  <a:srgbClr val="427B83"/>
                </a:solidFill>
              </a:rPr>
              <a:t> </a:t>
            </a:r>
            <a:r>
              <a:rPr lang="en-US" sz="1900" b="1" dirty="0" err="1" smtClean="0">
                <a:solidFill>
                  <a:srgbClr val="427B83"/>
                </a:solidFill>
              </a:rPr>
              <a:t>resursi</a:t>
            </a:r>
            <a:r>
              <a:rPr lang="en-US" sz="1900" b="1" dirty="0" smtClean="0">
                <a:solidFill>
                  <a:srgbClr val="427B83"/>
                </a:solidFill>
              </a:rPr>
              <a:t> </a:t>
            </a:r>
            <a:r>
              <a:rPr lang="en-US" sz="1900" b="1" dirty="0" err="1" smtClean="0">
                <a:solidFill>
                  <a:srgbClr val="427B83"/>
                </a:solidFill>
              </a:rPr>
              <a:t>mogu</a:t>
            </a:r>
            <a:r>
              <a:rPr lang="en-US" sz="1900" b="1" dirty="0" smtClean="0">
                <a:solidFill>
                  <a:srgbClr val="427B83"/>
                </a:solidFill>
              </a:rPr>
              <a:t> </a:t>
            </a:r>
            <a:r>
              <a:rPr lang="en-US" sz="1900" b="1" dirty="0" err="1" smtClean="0">
                <a:solidFill>
                  <a:srgbClr val="427B83"/>
                </a:solidFill>
              </a:rPr>
              <a:t>zadovoljiti</a:t>
            </a:r>
            <a:r>
              <a:rPr lang="en-US" sz="1900" b="1" dirty="0" smtClean="0">
                <a:solidFill>
                  <a:srgbClr val="427B83"/>
                </a:solidFill>
              </a:rPr>
              <a:t> </a:t>
            </a:r>
            <a:r>
              <a:rPr lang="en-US" sz="1900" b="1" dirty="0" err="1" smtClean="0">
                <a:solidFill>
                  <a:srgbClr val="427B83"/>
                </a:solidFill>
              </a:rPr>
              <a:t>samo</a:t>
            </a:r>
            <a:r>
              <a:rPr lang="en-US" sz="1900" b="1" dirty="0" smtClean="0">
                <a:solidFill>
                  <a:srgbClr val="427B83"/>
                </a:solidFill>
              </a:rPr>
              <a:t> </a:t>
            </a:r>
            <a:r>
              <a:rPr lang="en-US" sz="1900" b="1" dirty="0" err="1" smtClean="0">
                <a:solidFill>
                  <a:srgbClr val="427B83"/>
                </a:solidFill>
              </a:rPr>
              <a:t>manje</a:t>
            </a:r>
            <a:r>
              <a:rPr lang="en-US" sz="1900" b="1" dirty="0" smtClean="0">
                <a:solidFill>
                  <a:srgbClr val="427B83"/>
                </a:solidFill>
              </a:rPr>
              <a:t> </a:t>
            </a:r>
            <a:r>
              <a:rPr lang="en-US" sz="1900" b="1" dirty="0" err="1" smtClean="0">
                <a:solidFill>
                  <a:srgbClr val="427B83"/>
                </a:solidFill>
              </a:rPr>
              <a:t>od</a:t>
            </a:r>
            <a:r>
              <a:rPr lang="en-US" sz="1900" b="1" dirty="0" smtClean="0">
                <a:solidFill>
                  <a:srgbClr val="427B83"/>
                </a:solidFill>
              </a:rPr>
              <a:t> 10% </a:t>
            </a:r>
            <a:r>
              <a:rPr lang="en-US" sz="1900" b="1" dirty="0" err="1" smtClean="0">
                <a:solidFill>
                  <a:srgbClr val="427B83"/>
                </a:solidFill>
              </a:rPr>
              <a:t>svjetske</a:t>
            </a:r>
            <a:r>
              <a:rPr lang="en-US" sz="1900" b="1" dirty="0" smtClean="0">
                <a:solidFill>
                  <a:srgbClr val="427B83"/>
                </a:solidFill>
              </a:rPr>
              <a:t> </a:t>
            </a:r>
            <a:r>
              <a:rPr lang="en-US" sz="1900" b="1" dirty="0" err="1" smtClean="0">
                <a:solidFill>
                  <a:srgbClr val="427B83"/>
                </a:solidFill>
              </a:rPr>
              <a:t>populacije</a:t>
            </a:r>
            <a:r>
              <a:rPr lang="en-US" sz="1900" b="1" dirty="0" smtClean="0">
                <a:solidFill>
                  <a:srgbClr val="427B83"/>
                </a:solidFill>
              </a:rPr>
              <a:t>.</a:t>
            </a:r>
            <a:endParaRPr sz="1900" b="1" dirty="0">
              <a:solidFill>
                <a:srgbClr val="427B83"/>
              </a:solidFill>
            </a:endParaRPr>
          </a:p>
        </p:txBody>
      </p:sp>
      <p:pic>
        <p:nvPicPr>
          <p:cNvPr id="66" name="Google Shape;66;g19e93ff5fc8_0_22"/>
          <p:cNvPicPr preferRelativeResize="0"/>
          <p:nvPr/>
        </p:nvPicPr>
        <p:blipFill rotWithShape="1">
          <a:blip r:embed="rId3">
            <a:alphaModFix/>
          </a:blip>
          <a:srcRect/>
          <a:stretch/>
        </p:blipFill>
        <p:spPr>
          <a:xfrm flipH="1">
            <a:off x="6477000" y="1981200"/>
            <a:ext cx="5067900" cy="1810800"/>
          </a:xfrm>
          <a:prstGeom prst="parallelogram">
            <a:avLst>
              <a:gd name="adj" fmla="val 25000"/>
            </a:avLst>
          </a:prstGeom>
          <a:noFill/>
          <a:ln>
            <a:noFill/>
          </a:ln>
        </p:spPr>
      </p:pic>
      <p:pic>
        <p:nvPicPr>
          <p:cNvPr id="67" name="Google Shape;67;g19e93ff5fc8_0_22"/>
          <p:cNvPicPr preferRelativeResize="0"/>
          <p:nvPr/>
        </p:nvPicPr>
        <p:blipFill rotWithShape="1">
          <a:blip r:embed="rId4">
            <a:alphaModFix/>
          </a:blip>
          <a:srcRect/>
          <a:stretch/>
        </p:blipFill>
        <p:spPr>
          <a:xfrm flipH="1">
            <a:off x="3124200" y="1981200"/>
            <a:ext cx="3879000" cy="1810800"/>
          </a:xfrm>
          <a:prstGeom prst="trapezoid">
            <a:avLst>
              <a:gd name="adj" fmla="val 25000"/>
            </a:avLst>
          </a:prstGeom>
          <a:noFill/>
          <a:ln>
            <a:noFill/>
          </a:ln>
        </p:spPr>
      </p:pic>
      <p:pic>
        <p:nvPicPr>
          <p:cNvPr id="68" name="Google Shape;68;g19e93ff5fc8_0_22"/>
          <p:cNvPicPr preferRelativeResize="0"/>
          <p:nvPr/>
        </p:nvPicPr>
        <p:blipFill rotWithShape="1">
          <a:blip r:embed="rId5">
            <a:alphaModFix/>
          </a:blip>
          <a:srcRect/>
          <a:stretch/>
        </p:blipFill>
        <p:spPr>
          <a:xfrm>
            <a:off x="914400" y="1981200"/>
            <a:ext cx="2714400" cy="1810800"/>
          </a:xfrm>
          <a:prstGeom prst="parallelogram">
            <a:avLst>
              <a:gd name="adj" fmla="val 25000"/>
            </a:avLst>
          </a:prstGeom>
          <a:noFill/>
          <a:ln>
            <a:noFill/>
          </a:ln>
        </p:spPr>
      </p:pic>
      <p:sp>
        <p:nvSpPr>
          <p:cNvPr id="69" name="Google Shape;69;g19e93ff5fc8_0_22"/>
          <p:cNvSpPr txBox="1"/>
          <p:nvPr/>
        </p:nvSpPr>
        <p:spPr>
          <a:xfrm>
            <a:off x="6994025" y="3779650"/>
            <a:ext cx="4561200" cy="12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 Confagricoltura</a:t>
            </a:r>
            <a:endParaRPr sz="1000" b="0" i="0" u="none" strike="noStrike" cap="none">
              <a:solidFill>
                <a:srgbClr val="000000"/>
              </a:solidFill>
              <a:latin typeface="Arial"/>
              <a:ea typeface="Arial"/>
              <a:cs typeface="Arial"/>
              <a:sym typeface="Arial"/>
            </a:endParaRPr>
          </a:p>
        </p:txBody>
      </p:sp>
      <p:sp>
        <p:nvSpPr>
          <p:cNvPr id="70" name="Google Shape;70;g19e93ff5fc8_0_22"/>
          <p:cNvSpPr txBox="1"/>
          <p:nvPr/>
        </p:nvSpPr>
        <p:spPr>
          <a:xfrm>
            <a:off x="3115025" y="3779650"/>
            <a:ext cx="3879000" cy="12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000" b="0" i="0" u="none" strike="noStrike" cap="none">
                <a:solidFill>
                  <a:srgbClr val="000000"/>
                </a:solidFill>
                <a:latin typeface="Arial"/>
                <a:ea typeface="Arial"/>
                <a:cs typeface="Arial"/>
                <a:sym typeface="Arial"/>
              </a:rPr>
              <a:t>© The Ivey Centre for Building Sustainable Value (BSV)</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71" name="Google Shape;71;g19e93ff5fc8_0_22"/>
          <p:cNvSpPr txBox="1"/>
          <p:nvPr/>
        </p:nvSpPr>
        <p:spPr>
          <a:xfrm>
            <a:off x="914400" y="3779650"/>
            <a:ext cx="22881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European Union website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29a42e4feb7_0_0"/>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sr-Latn-RS" dirty="0" smtClean="0"/>
              <a:t>Poljoprivreda u brojevima</a:t>
            </a:r>
            <a:endParaRPr dirty="0"/>
          </a:p>
        </p:txBody>
      </p:sp>
      <p:sp>
        <p:nvSpPr>
          <p:cNvPr id="78" name="Google Shape;78;g29a42e4feb7_0_0"/>
          <p:cNvSpPr txBox="1">
            <a:spLocks noGrp="1"/>
          </p:cNvSpPr>
          <p:nvPr>
            <p:ph type="body" idx="1"/>
          </p:nvPr>
        </p:nvSpPr>
        <p:spPr>
          <a:xfrm>
            <a:off x="838200" y="2057400"/>
            <a:ext cx="5469600" cy="4003800"/>
          </a:xfrm>
          <a:prstGeom prst="rect">
            <a:avLst/>
          </a:prstGeom>
          <a:noFill/>
          <a:ln>
            <a:noFill/>
          </a:ln>
        </p:spPr>
        <p:txBody>
          <a:bodyPr spcFirstLastPara="1" wrap="square" lIns="91425" tIns="45700" rIns="91425" bIns="45700" anchor="t" anchorCtr="0">
            <a:noAutofit/>
          </a:bodyPr>
          <a:lstStyle/>
          <a:p>
            <a:pPr marL="0" lvl="0" indent="0">
              <a:buNone/>
            </a:pPr>
            <a:r>
              <a:rPr lang="en-US" dirty="0" smtClean="0"/>
              <a:t>U 2022. </a:t>
            </a:r>
            <a:r>
              <a:rPr lang="en-US" dirty="0" err="1" smtClean="0"/>
              <a:t>godini</a:t>
            </a:r>
            <a:r>
              <a:rPr lang="en-US" dirty="0" smtClean="0"/>
              <a:t>, </a:t>
            </a:r>
            <a:r>
              <a:rPr lang="en-US" dirty="0" err="1" smtClean="0"/>
              <a:t>poljoprivreda</a:t>
            </a:r>
            <a:r>
              <a:rPr lang="en-US" dirty="0" smtClean="0"/>
              <a:t> je </a:t>
            </a:r>
            <a:r>
              <a:rPr lang="en-US" dirty="0" err="1" smtClean="0"/>
              <a:t>činila</a:t>
            </a:r>
            <a:r>
              <a:rPr lang="en-US" dirty="0" smtClean="0"/>
              <a:t> </a:t>
            </a:r>
            <a:r>
              <a:rPr lang="en-US" dirty="0" err="1" smtClean="0"/>
              <a:t>gotovo</a:t>
            </a:r>
            <a:r>
              <a:rPr lang="en-US" dirty="0" smtClean="0"/>
              <a:t> 1,5% </a:t>
            </a:r>
            <a:r>
              <a:rPr lang="en-US" dirty="0" err="1" smtClean="0"/>
              <a:t>europskog</a:t>
            </a:r>
            <a:r>
              <a:rPr lang="en-US" dirty="0" smtClean="0"/>
              <a:t> BDP-a, s </a:t>
            </a:r>
            <a:r>
              <a:rPr lang="en-US" dirty="0" err="1" smtClean="0"/>
              <a:t>procijenjenom</a:t>
            </a:r>
            <a:r>
              <a:rPr lang="en-US" dirty="0" smtClean="0"/>
              <a:t> </a:t>
            </a:r>
            <a:r>
              <a:rPr lang="en-US" dirty="0" err="1" smtClean="0"/>
              <a:t>vrijednošću</a:t>
            </a:r>
            <a:r>
              <a:rPr lang="en-US" dirty="0" smtClean="0"/>
              <a:t> </a:t>
            </a:r>
            <a:r>
              <a:rPr lang="en-US" dirty="0" err="1" smtClean="0"/>
              <a:t>proizvedenih</a:t>
            </a:r>
            <a:r>
              <a:rPr lang="en-US" dirty="0" smtClean="0"/>
              <a:t> </a:t>
            </a:r>
            <a:r>
              <a:rPr lang="en-US" dirty="0" err="1" smtClean="0"/>
              <a:t>proizvoda</a:t>
            </a:r>
            <a:r>
              <a:rPr lang="en-US" dirty="0" smtClean="0"/>
              <a:t> </a:t>
            </a:r>
            <a:r>
              <a:rPr lang="en-US" dirty="0" err="1" smtClean="0"/>
              <a:t>od</a:t>
            </a:r>
            <a:r>
              <a:rPr lang="en-US" dirty="0" smtClean="0"/>
              <a:t> 536,7 </a:t>
            </a:r>
            <a:r>
              <a:rPr lang="en-US" dirty="0" err="1" smtClean="0"/>
              <a:t>milijardi</a:t>
            </a:r>
            <a:r>
              <a:rPr lang="en-US" dirty="0" smtClean="0"/>
              <a:t> </a:t>
            </a:r>
            <a:r>
              <a:rPr lang="en-US" dirty="0" err="1" smtClean="0"/>
              <a:t>eura</a:t>
            </a:r>
            <a:r>
              <a:rPr lang="en-US" dirty="0" smtClean="0"/>
              <a:t>. </a:t>
            </a:r>
            <a:endParaRPr lang="sr-Latn-RS" dirty="0" smtClean="0"/>
          </a:p>
          <a:p>
            <a:pPr marL="0" lvl="0" indent="0">
              <a:buNone/>
            </a:pPr>
            <a:r>
              <a:rPr lang="en-US" dirty="0" err="1" smtClean="0"/>
              <a:t>Ovaj</a:t>
            </a:r>
            <a:r>
              <a:rPr lang="en-US" dirty="0" smtClean="0"/>
              <a:t> </a:t>
            </a:r>
            <a:r>
              <a:rPr lang="en-US" dirty="0" err="1" smtClean="0"/>
              <a:t>rezultat</a:t>
            </a:r>
            <a:r>
              <a:rPr lang="en-US" dirty="0" smtClean="0"/>
              <a:t> </a:t>
            </a:r>
            <a:r>
              <a:rPr lang="en-US" dirty="0" err="1" smtClean="0"/>
              <a:t>postignut</a:t>
            </a:r>
            <a:r>
              <a:rPr lang="en-US" dirty="0" smtClean="0"/>
              <a:t> je </a:t>
            </a:r>
            <a:r>
              <a:rPr lang="en-US" dirty="0" err="1" smtClean="0"/>
              <a:t>kroz</a:t>
            </a:r>
            <a:r>
              <a:rPr lang="en-US" dirty="0" smtClean="0"/>
              <a:t> </a:t>
            </a:r>
            <a:r>
              <a:rPr lang="en-US" dirty="0" err="1" smtClean="0"/>
              <a:t>rad</a:t>
            </a:r>
            <a:r>
              <a:rPr lang="en-US" dirty="0" smtClean="0"/>
              <a:t> </a:t>
            </a:r>
            <a:r>
              <a:rPr lang="en-US" dirty="0" err="1" smtClean="0"/>
              <a:t>više</a:t>
            </a:r>
            <a:r>
              <a:rPr lang="en-US" dirty="0" smtClean="0"/>
              <a:t> </a:t>
            </a:r>
            <a:r>
              <a:rPr lang="en-US" dirty="0" err="1" smtClean="0"/>
              <a:t>od</a:t>
            </a:r>
            <a:r>
              <a:rPr lang="en-US" dirty="0" smtClean="0"/>
              <a:t> 7,8 </a:t>
            </a:r>
            <a:r>
              <a:rPr lang="en-US" dirty="0" err="1" smtClean="0"/>
              <a:t>milijuna</a:t>
            </a:r>
            <a:r>
              <a:rPr lang="en-US" dirty="0" smtClean="0"/>
              <a:t> </a:t>
            </a:r>
            <a:r>
              <a:rPr lang="en-US" dirty="0" err="1" smtClean="0"/>
              <a:t>radnika</a:t>
            </a:r>
            <a:r>
              <a:rPr lang="en-US" dirty="0" smtClean="0"/>
              <a:t> </a:t>
            </a:r>
            <a:r>
              <a:rPr lang="en-US" dirty="0" err="1" smtClean="0"/>
              <a:t>koji</a:t>
            </a:r>
            <a:r>
              <a:rPr lang="en-US" dirty="0" smtClean="0"/>
              <a:t> </a:t>
            </a:r>
            <a:r>
              <a:rPr lang="en-US" dirty="0" err="1" smtClean="0"/>
              <a:t>rade</a:t>
            </a:r>
            <a:r>
              <a:rPr lang="en-US" dirty="0" smtClean="0"/>
              <a:t> </a:t>
            </a:r>
            <a:r>
              <a:rPr lang="en-US" dirty="0" err="1" smtClean="0"/>
              <a:t>puno</a:t>
            </a:r>
            <a:r>
              <a:rPr lang="en-US" dirty="0" smtClean="0"/>
              <a:t> </a:t>
            </a:r>
            <a:r>
              <a:rPr lang="en-US" dirty="0" err="1" smtClean="0"/>
              <a:t>radno</a:t>
            </a:r>
            <a:r>
              <a:rPr lang="en-US" dirty="0" smtClean="0"/>
              <a:t> </a:t>
            </a:r>
            <a:r>
              <a:rPr lang="en-US" dirty="0" err="1" smtClean="0"/>
              <a:t>vrijeme</a:t>
            </a:r>
            <a:r>
              <a:rPr lang="en-US" dirty="0" smtClean="0"/>
              <a:t>, </a:t>
            </a:r>
            <a:r>
              <a:rPr lang="en-US" dirty="0" err="1" smtClean="0"/>
              <a:t>uz</a:t>
            </a:r>
            <a:r>
              <a:rPr lang="en-US" dirty="0" smtClean="0"/>
              <a:t> </a:t>
            </a:r>
            <a:r>
              <a:rPr lang="en-US" dirty="0" err="1" smtClean="0"/>
              <a:t>porast</a:t>
            </a:r>
            <a:r>
              <a:rPr lang="en-US" dirty="0" smtClean="0"/>
              <a:t> </a:t>
            </a:r>
            <a:r>
              <a:rPr lang="en-US" dirty="0" err="1" smtClean="0"/>
              <a:t>plaća</a:t>
            </a:r>
            <a:r>
              <a:rPr lang="en-US" dirty="0" smtClean="0"/>
              <a:t> </a:t>
            </a:r>
            <a:r>
              <a:rPr lang="en-US" dirty="0" err="1" smtClean="0"/>
              <a:t>od</a:t>
            </a:r>
            <a:r>
              <a:rPr lang="en-US" dirty="0" smtClean="0"/>
              <a:t> </a:t>
            </a:r>
            <a:r>
              <a:rPr lang="en-US" dirty="0" err="1" smtClean="0"/>
              <a:t>više</a:t>
            </a:r>
            <a:r>
              <a:rPr lang="en-US" dirty="0" smtClean="0"/>
              <a:t> </a:t>
            </a:r>
            <a:r>
              <a:rPr lang="en-US" dirty="0" err="1" smtClean="0"/>
              <a:t>od</a:t>
            </a:r>
            <a:r>
              <a:rPr lang="en-US" dirty="0" smtClean="0"/>
              <a:t> 12% u </a:t>
            </a:r>
            <a:r>
              <a:rPr lang="en-US" dirty="0" err="1" smtClean="0"/>
              <a:t>odnosu</a:t>
            </a:r>
            <a:r>
              <a:rPr lang="en-US" dirty="0" smtClean="0"/>
              <a:t> </a:t>
            </a:r>
            <a:r>
              <a:rPr lang="en-US" dirty="0" err="1" smtClean="0"/>
              <a:t>na</a:t>
            </a:r>
            <a:r>
              <a:rPr lang="en-US" dirty="0" smtClean="0"/>
              <a:t> 2021. </a:t>
            </a:r>
            <a:r>
              <a:rPr lang="en-US" dirty="0" err="1" smtClean="0"/>
              <a:t>godinu</a:t>
            </a:r>
            <a:r>
              <a:rPr lang="en-US" dirty="0" smtClean="0"/>
              <a:t>.</a:t>
            </a:r>
            <a:endParaRPr dirty="0">
              <a:solidFill>
                <a:srgbClr val="3C4556"/>
              </a:solidFill>
            </a:endParaRPr>
          </a:p>
        </p:txBody>
      </p:sp>
      <p:pic>
        <p:nvPicPr>
          <p:cNvPr id="79" name="Google Shape;79;g29a42e4feb7_0_0"/>
          <p:cNvPicPr preferRelativeResize="0"/>
          <p:nvPr/>
        </p:nvPicPr>
        <p:blipFill rotWithShape="1">
          <a:blip r:embed="rId3">
            <a:alphaModFix/>
          </a:blip>
          <a:srcRect b="3883"/>
          <a:stretch/>
        </p:blipFill>
        <p:spPr>
          <a:xfrm>
            <a:off x="6534450" y="1764175"/>
            <a:ext cx="5400600" cy="4647000"/>
          </a:xfrm>
          <a:prstGeom prst="roundRect">
            <a:avLst>
              <a:gd name="adj" fmla="val 7158"/>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19e93ff5fc8_0_28"/>
          <p:cNvSpPr txBox="1">
            <a:spLocks noGrp="1"/>
          </p:cNvSpPr>
          <p:nvPr>
            <p:ph type="title"/>
          </p:nvPr>
        </p:nvSpPr>
        <p:spPr>
          <a:xfrm>
            <a:off x="1039600" y="1093498"/>
            <a:ext cx="10515600" cy="662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400"/>
              <a:buFont typeface="Calibri"/>
              <a:buNone/>
            </a:pPr>
            <a:r>
              <a:rPr lang="sr-Latn-RS" dirty="0" smtClean="0"/>
              <a:t>Kako to utiče na naše živote</a:t>
            </a:r>
            <a:endParaRPr dirty="0"/>
          </a:p>
        </p:txBody>
      </p:sp>
      <p:sp>
        <p:nvSpPr>
          <p:cNvPr id="85" name="Google Shape;85;g19e93ff5fc8_0_28"/>
          <p:cNvSpPr txBox="1">
            <a:spLocks noGrp="1"/>
          </p:cNvSpPr>
          <p:nvPr>
            <p:ph type="body" idx="1"/>
          </p:nvPr>
        </p:nvSpPr>
        <p:spPr>
          <a:xfrm>
            <a:off x="838200" y="1956399"/>
            <a:ext cx="10515600" cy="4679400"/>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en-US" b="1" dirty="0" smtClean="0">
                <a:solidFill>
                  <a:srgbClr val="427B83"/>
                </a:solidFill>
              </a:rPr>
              <a:t>U </a:t>
            </a:r>
            <a:r>
              <a:rPr lang="en-US" b="1" dirty="0" err="1" smtClean="0">
                <a:solidFill>
                  <a:srgbClr val="427B83"/>
                </a:solidFill>
              </a:rPr>
              <a:t>suvremenom</a:t>
            </a:r>
            <a:r>
              <a:rPr lang="en-US" b="1" dirty="0" smtClean="0">
                <a:solidFill>
                  <a:srgbClr val="427B83"/>
                </a:solidFill>
              </a:rPr>
              <a:t> </a:t>
            </a:r>
            <a:r>
              <a:rPr lang="en-US" b="1" dirty="0" err="1" smtClean="0">
                <a:solidFill>
                  <a:srgbClr val="427B83"/>
                </a:solidFill>
              </a:rPr>
              <a:t>svijetu</a:t>
            </a:r>
            <a:r>
              <a:rPr lang="en-US" b="1" dirty="0" smtClean="0">
                <a:solidFill>
                  <a:srgbClr val="427B83"/>
                </a:solidFill>
              </a:rPr>
              <a:t> </a:t>
            </a:r>
            <a:r>
              <a:rPr lang="en-US" b="1" dirty="0" err="1" smtClean="0">
                <a:solidFill>
                  <a:srgbClr val="427B83"/>
                </a:solidFill>
              </a:rPr>
              <a:t>prevladavaju</a:t>
            </a:r>
            <a:r>
              <a:rPr lang="en-US" b="1" dirty="0" smtClean="0">
                <a:solidFill>
                  <a:srgbClr val="427B83"/>
                </a:solidFill>
              </a:rPr>
              <a:t> </a:t>
            </a:r>
            <a:r>
              <a:rPr lang="en-US" b="1" dirty="0" err="1" smtClean="0">
                <a:solidFill>
                  <a:srgbClr val="427B83"/>
                </a:solidFill>
              </a:rPr>
              <a:t>srednj</a:t>
            </a:r>
            <a:r>
              <a:rPr lang="sr-Latn-RS" b="1" dirty="0" smtClean="0">
                <a:solidFill>
                  <a:srgbClr val="427B83"/>
                </a:solidFill>
              </a:rPr>
              <a:t>a</a:t>
            </a:r>
            <a:r>
              <a:rPr lang="en-US" b="1" dirty="0" smtClean="0">
                <a:solidFill>
                  <a:srgbClr val="427B83"/>
                </a:solidFill>
              </a:rPr>
              <a:t> </a:t>
            </a:r>
            <a:r>
              <a:rPr lang="en-US" b="1" dirty="0" err="1" smtClean="0">
                <a:solidFill>
                  <a:srgbClr val="427B83"/>
                </a:solidFill>
              </a:rPr>
              <a:t>i</a:t>
            </a:r>
            <a:r>
              <a:rPr lang="en-US" b="1" dirty="0" smtClean="0">
                <a:solidFill>
                  <a:srgbClr val="427B83"/>
                </a:solidFill>
              </a:rPr>
              <a:t> </a:t>
            </a:r>
            <a:r>
              <a:rPr lang="en-US" b="1" dirty="0" err="1" smtClean="0">
                <a:solidFill>
                  <a:srgbClr val="427B83"/>
                </a:solidFill>
              </a:rPr>
              <a:t>velik</a:t>
            </a:r>
            <a:r>
              <a:rPr lang="sr-Latn-RS" b="1" dirty="0" smtClean="0">
                <a:solidFill>
                  <a:srgbClr val="427B83"/>
                </a:solidFill>
              </a:rPr>
              <a:t>a</a:t>
            </a:r>
            <a:r>
              <a:rPr lang="en-US" b="1" dirty="0" smtClean="0">
                <a:solidFill>
                  <a:srgbClr val="427B83"/>
                </a:solidFill>
              </a:rPr>
              <a:t> </a:t>
            </a:r>
            <a:r>
              <a:rPr lang="en-US" b="1" dirty="0" err="1" smtClean="0">
                <a:solidFill>
                  <a:srgbClr val="427B83"/>
                </a:solidFill>
              </a:rPr>
              <a:t>poljoprivredn</a:t>
            </a:r>
            <a:r>
              <a:rPr lang="sr-Latn-RS" b="1" dirty="0" smtClean="0">
                <a:solidFill>
                  <a:srgbClr val="427B83"/>
                </a:solidFill>
              </a:rPr>
              <a:t>a</a:t>
            </a:r>
            <a:r>
              <a:rPr lang="en-US" b="1" dirty="0" smtClean="0">
                <a:solidFill>
                  <a:srgbClr val="427B83"/>
                </a:solidFill>
              </a:rPr>
              <a:t> </a:t>
            </a:r>
            <a:r>
              <a:rPr lang="sr-Latn-RS" b="1" dirty="0" smtClean="0">
                <a:solidFill>
                  <a:srgbClr val="427B83"/>
                </a:solidFill>
              </a:rPr>
              <a:t>preduzeća</a:t>
            </a:r>
            <a:r>
              <a:rPr lang="en-US" b="1" dirty="0" smtClean="0">
                <a:solidFill>
                  <a:srgbClr val="427B83"/>
                </a:solidFill>
              </a:rPr>
              <a:t>, </a:t>
            </a:r>
            <a:r>
              <a:rPr lang="en-US" b="1" dirty="0" err="1" smtClean="0">
                <a:solidFill>
                  <a:srgbClr val="427B83"/>
                </a:solidFill>
              </a:rPr>
              <a:t>koj</a:t>
            </a:r>
            <a:r>
              <a:rPr lang="sr-Latn-RS" b="1" dirty="0" smtClean="0">
                <a:solidFill>
                  <a:srgbClr val="427B83"/>
                </a:solidFill>
              </a:rPr>
              <a:t>a</a:t>
            </a:r>
            <a:r>
              <a:rPr lang="en-US" b="1" dirty="0" smtClean="0">
                <a:solidFill>
                  <a:srgbClr val="427B83"/>
                </a:solidFill>
              </a:rPr>
              <a:t> </a:t>
            </a:r>
            <a:r>
              <a:rPr lang="en-US" b="1" dirty="0" err="1" smtClean="0">
                <a:solidFill>
                  <a:srgbClr val="427B83"/>
                </a:solidFill>
              </a:rPr>
              <a:t>zadovoljavaju</a:t>
            </a:r>
            <a:r>
              <a:rPr lang="en-US" b="1" dirty="0" smtClean="0">
                <a:solidFill>
                  <a:srgbClr val="427B83"/>
                </a:solidFill>
              </a:rPr>
              <a:t> </a:t>
            </a:r>
            <a:r>
              <a:rPr lang="en-US" b="1" dirty="0" err="1" smtClean="0">
                <a:solidFill>
                  <a:srgbClr val="427B83"/>
                </a:solidFill>
              </a:rPr>
              <a:t>dvije</a:t>
            </a:r>
            <a:r>
              <a:rPr lang="en-US" b="1" dirty="0" smtClean="0">
                <a:solidFill>
                  <a:srgbClr val="427B83"/>
                </a:solidFill>
              </a:rPr>
              <a:t> </a:t>
            </a:r>
            <a:r>
              <a:rPr lang="en-US" b="1" dirty="0" err="1" smtClean="0">
                <a:solidFill>
                  <a:srgbClr val="427B83"/>
                </a:solidFill>
              </a:rPr>
              <a:t>trećine</a:t>
            </a:r>
            <a:r>
              <a:rPr lang="en-US" b="1" dirty="0" smtClean="0">
                <a:solidFill>
                  <a:srgbClr val="427B83"/>
                </a:solidFill>
              </a:rPr>
              <a:t> </a:t>
            </a:r>
            <a:r>
              <a:rPr lang="en-US" b="1" dirty="0" err="1" smtClean="0">
                <a:solidFill>
                  <a:srgbClr val="427B83"/>
                </a:solidFill>
              </a:rPr>
              <a:t>svjetskih</a:t>
            </a:r>
            <a:r>
              <a:rPr lang="en-US" b="1" dirty="0" smtClean="0">
                <a:solidFill>
                  <a:srgbClr val="427B83"/>
                </a:solidFill>
              </a:rPr>
              <a:t> </a:t>
            </a:r>
            <a:r>
              <a:rPr lang="en-US" b="1" dirty="0" err="1" smtClean="0">
                <a:solidFill>
                  <a:srgbClr val="427B83"/>
                </a:solidFill>
              </a:rPr>
              <a:t>potreba</a:t>
            </a:r>
            <a:r>
              <a:rPr lang="en-US" b="1" dirty="0" smtClean="0">
                <a:solidFill>
                  <a:srgbClr val="427B83"/>
                </a:solidFill>
              </a:rPr>
              <a:t> </a:t>
            </a:r>
            <a:r>
              <a:rPr lang="en-US" b="1" dirty="0" err="1" smtClean="0">
                <a:solidFill>
                  <a:srgbClr val="427B83"/>
                </a:solidFill>
              </a:rPr>
              <a:t>za</a:t>
            </a:r>
            <a:r>
              <a:rPr lang="en-US" b="1" dirty="0" smtClean="0">
                <a:solidFill>
                  <a:srgbClr val="427B83"/>
                </a:solidFill>
              </a:rPr>
              <a:t> </a:t>
            </a:r>
            <a:r>
              <a:rPr lang="en-US" b="1" dirty="0" err="1" smtClean="0">
                <a:solidFill>
                  <a:srgbClr val="427B83"/>
                </a:solidFill>
              </a:rPr>
              <a:t>hranom</a:t>
            </a:r>
            <a:r>
              <a:rPr lang="en-US" b="1" dirty="0" smtClean="0">
                <a:solidFill>
                  <a:srgbClr val="427B83"/>
                </a:solidFill>
              </a:rPr>
              <a:t>, </a:t>
            </a:r>
            <a:r>
              <a:rPr lang="en-US" b="1" dirty="0" err="1" smtClean="0">
                <a:solidFill>
                  <a:srgbClr val="427B83"/>
                </a:solidFill>
              </a:rPr>
              <a:t>dok</a:t>
            </a:r>
            <a:r>
              <a:rPr lang="en-US" b="1" dirty="0" smtClean="0">
                <a:solidFill>
                  <a:srgbClr val="427B83"/>
                </a:solidFill>
              </a:rPr>
              <a:t> </a:t>
            </a:r>
            <a:r>
              <a:rPr lang="en-US" b="1" dirty="0" err="1" smtClean="0">
                <a:solidFill>
                  <a:srgbClr val="427B83"/>
                </a:solidFill>
              </a:rPr>
              <a:t>manj</a:t>
            </a:r>
            <a:r>
              <a:rPr lang="sr-Latn-RS" b="1" dirty="0" smtClean="0">
                <a:solidFill>
                  <a:srgbClr val="427B83"/>
                </a:solidFill>
              </a:rPr>
              <a:t>a preduzeća</a:t>
            </a:r>
            <a:r>
              <a:rPr lang="en-US" b="1" dirty="0" smtClean="0">
                <a:solidFill>
                  <a:srgbClr val="427B83"/>
                </a:solidFill>
              </a:rPr>
              <a:t> </a:t>
            </a:r>
            <a:r>
              <a:rPr lang="en-US" b="1" dirty="0" err="1" smtClean="0">
                <a:solidFill>
                  <a:srgbClr val="427B83"/>
                </a:solidFill>
              </a:rPr>
              <a:t>zadovoljavaju</a:t>
            </a:r>
            <a:r>
              <a:rPr lang="en-US" b="1" dirty="0" smtClean="0">
                <a:solidFill>
                  <a:srgbClr val="427B83"/>
                </a:solidFill>
              </a:rPr>
              <a:t> </a:t>
            </a:r>
            <a:r>
              <a:rPr lang="en-US" b="1" dirty="0" err="1" smtClean="0">
                <a:solidFill>
                  <a:srgbClr val="427B83"/>
                </a:solidFill>
              </a:rPr>
              <a:t>preostalu</a:t>
            </a:r>
            <a:r>
              <a:rPr lang="en-US" b="1" dirty="0" smtClean="0">
                <a:solidFill>
                  <a:srgbClr val="427B83"/>
                </a:solidFill>
              </a:rPr>
              <a:t> </a:t>
            </a:r>
            <a:r>
              <a:rPr lang="en-US" b="1" dirty="0" err="1" smtClean="0">
                <a:solidFill>
                  <a:srgbClr val="427B83"/>
                </a:solidFill>
              </a:rPr>
              <a:t>trećinu</a:t>
            </a:r>
            <a:r>
              <a:rPr lang="en-US" b="1" dirty="0" smtClean="0">
                <a:solidFill>
                  <a:srgbClr val="427B83"/>
                </a:solidFill>
              </a:rPr>
              <a:t>. </a:t>
            </a:r>
            <a:endParaRPr lang="sr-Latn-RS" b="1" dirty="0" smtClean="0">
              <a:solidFill>
                <a:srgbClr val="427B83"/>
              </a:solidFill>
            </a:endParaRPr>
          </a:p>
          <a:p>
            <a:pPr marL="0" lvl="0" indent="0">
              <a:spcBef>
                <a:spcPts val="0"/>
              </a:spcBef>
              <a:buNone/>
            </a:pPr>
            <a:r>
              <a:rPr lang="en-US" b="1" dirty="0" smtClean="0">
                <a:solidFill>
                  <a:srgbClr val="427B83"/>
                </a:solidFill>
              </a:rPr>
              <a:t>Ob</a:t>
            </a:r>
            <a:r>
              <a:rPr lang="sr-Latn-RS" b="1" dirty="0" smtClean="0">
                <a:solidFill>
                  <a:srgbClr val="427B83"/>
                </a:solidFill>
              </a:rPr>
              <a:t>a</a:t>
            </a:r>
            <a:r>
              <a:rPr lang="en-US" b="1" dirty="0" smtClean="0">
                <a:solidFill>
                  <a:srgbClr val="427B83"/>
                </a:solidFill>
              </a:rPr>
              <a:t> </a:t>
            </a:r>
            <a:r>
              <a:rPr lang="en-US" b="1" dirty="0" err="1" smtClean="0">
                <a:solidFill>
                  <a:srgbClr val="427B83"/>
                </a:solidFill>
              </a:rPr>
              <a:t>ov</a:t>
            </a:r>
            <a:r>
              <a:rPr lang="sr-Latn-RS" b="1" dirty="0" smtClean="0">
                <a:solidFill>
                  <a:srgbClr val="427B83"/>
                </a:solidFill>
              </a:rPr>
              <a:t>a</a:t>
            </a:r>
            <a:r>
              <a:rPr lang="en-US" b="1" dirty="0" smtClean="0">
                <a:solidFill>
                  <a:srgbClr val="427B83"/>
                </a:solidFill>
              </a:rPr>
              <a:t> model</a:t>
            </a:r>
            <a:r>
              <a:rPr lang="sr-Latn-RS" b="1" dirty="0" smtClean="0">
                <a:solidFill>
                  <a:srgbClr val="427B83"/>
                </a:solidFill>
              </a:rPr>
              <a:t>a</a:t>
            </a:r>
            <a:r>
              <a:rPr lang="en-US" b="1" dirty="0" smtClean="0">
                <a:solidFill>
                  <a:srgbClr val="427B83"/>
                </a:solidFill>
              </a:rPr>
              <a:t> </a:t>
            </a:r>
            <a:r>
              <a:rPr lang="en-US" b="1" dirty="0" err="1" smtClean="0">
                <a:solidFill>
                  <a:srgbClr val="427B83"/>
                </a:solidFill>
              </a:rPr>
              <a:t>znatno</a:t>
            </a:r>
            <a:r>
              <a:rPr lang="en-US" b="1" dirty="0" smtClean="0">
                <a:solidFill>
                  <a:srgbClr val="427B83"/>
                </a:solidFill>
              </a:rPr>
              <a:t> </a:t>
            </a:r>
            <a:r>
              <a:rPr lang="en-US" b="1" dirty="0" err="1" smtClean="0">
                <a:solidFill>
                  <a:srgbClr val="427B83"/>
                </a:solidFill>
              </a:rPr>
              <a:t>ut</a:t>
            </a:r>
            <a:r>
              <a:rPr lang="sr-Latn-RS" b="1" dirty="0" smtClean="0">
                <a:solidFill>
                  <a:srgbClr val="427B83"/>
                </a:solidFill>
              </a:rPr>
              <a:t>i</a:t>
            </a:r>
            <a:r>
              <a:rPr lang="en-US" b="1" dirty="0" err="1" smtClean="0">
                <a:solidFill>
                  <a:srgbClr val="427B83"/>
                </a:solidFill>
              </a:rPr>
              <a:t>ču</a:t>
            </a:r>
            <a:r>
              <a:rPr lang="en-US" b="1" dirty="0" smtClean="0">
                <a:solidFill>
                  <a:srgbClr val="427B83"/>
                </a:solidFill>
              </a:rPr>
              <a:t> </a:t>
            </a:r>
            <a:r>
              <a:rPr lang="en-US" b="1" dirty="0" err="1" smtClean="0">
                <a:solidFill>
                  <a:srgbClr val="427B83"/>
                </a:solidFill>
              </a:rPr>
              <a:t>na</a:t>
            </a:r>
            <a:r>
              <a:rPr lang="en-US" b="1" dirty="0" smtClean="0">
                <a:solidFill>
                  <a:srgbClr val="427B83"/>
                </a:solidFill>
              </a:rPr>
              <a:t> </a:t>
            </a:r>
            <a:r>
              <a:rPr lang="sr-Latn-RS" b="1" dirty="0" smtClean="0">
                <a:solidFill>
                  <a:srgbClr val="427B83"/>
                </a:solidFill>
              </a:rPr>
              <a:t>ekonomsko</a:t>
            </a:r>
            <a:r>
              <a:rPr lang="en-US" b="1" dirty="0" smtClean="0">
                <a:solidFill>
                  <a:srgbClr val="427B83"/>
                </a:solidFill>
              </a:rPr>
              <a:t> </a:t>
            </a:r>
            <a:r>
              <a:rPr lang="en-US" b="1" dirty="0" err="1" smtClean="0">
                <a:solidFill>
                  <a:srgbClr val="427B83"/>
                </a:solidFill>
              </a:rPr>
              <a:t>tkivo</a:t>
            </a:r>
            <a:r>
              <a:rPr lang="en-US" b="1" dirty="0" smtClean="0">
                <a:solidFill>
                  <a:srgbClr val="427B83"/>
                </a:solidFill>
              </a:rPr>
              <a:t> </a:t>
            </a:r>
            <a:r>
              <a:rPr lang="en-US" b="1" dirty="0" err="1" smtClean="0">
                <a:solidFill>
                  <a:srgbClr val="427B83"/>
                </a:solidFill>
              </a:rPr>
              <a:t>ruralnih</a:t>
            </a:r>
            <a:r>
              <a:rPr lang="en-US" b="1" dirty="0" smtClean="0">
                <a:solidFill>
                  <a:srgbClr val="427B83"/>
                </a:solidFill>
              </a:rPr>
              <a:t> </a:t>
            </a:r>
            <a:r>
              <a:rPr lang="en-US" b="1" dirty="0" err="1" smtClean="0">
                <a:solidFill>
                  <a:srgbClr val="427B83"/>
                </a:solidFill>
              </a:rPr>
              <a:t>područja</a:t>
            </a:r>
            <a:r>
              <a:rPr lang="en-US" b="1" dirty="0" smtClean="0">
                <a:solidFill>
                  <a:srgbClr val="427B83"/>
                </a:solidFill>
              </a:rPr>
              <a:t> </a:t>
            </a:r>
            <a:r>
              <a:rPr lang="en-US" b="1" dirty="0" err="1" smtClean="0">
                <a:solidFill>
                  <a:srgbClr val="427B83"/>
                </a:solidFill>
              </a:rPr>
              <a:t>i</a:t>
            </a:r>
            <a:r>
              <a:rPr lang="en-US" b="1" dirty="0" smtClean="0">
                <a:solidFill>
                  <a:srgbClr val="427B83"/>
                </a:solidFill>
              </a:rPr>
              <a:t> </a:t>
            </a:r>
            <a:r>
              <a:rPr lang="en-US" b="1" dirty="0" err="1" smtClean="0">
                <a:solidFill>
                  <a:srgbClr val="427B83"/>
                </a:solidFill>
              </a:rPr>
              <a:t>društva</a:t>
            </a:r>
            <a:r>
              <a:rPr lang="en-US" b="1" dirty="0" smtClean="0">
                <a:solidFill>
                  <a:srgbClr val="427B83"/>
                </a:solidFill>
              </a:rPr>
              <a:t>, </a:t>
            </a:r>
            <a:r>
              <a:rPr lang="en-US" b="1" dirty="0" err="1" smtClean="0">
                <a:solidFill>
                  <a:srgbClr val="427B83"/>
                </a:solidFill>
              </a:rPr>
              <a:t>kako</a:t>
            </a:r>
            <a:r>
              <a:rPr lang="en-US" b="1" dirty="0" smtClean="0">
                <a:solidFill>
                  <a:srgbClr val="427B83"/>
                </a:solidFill>
              </a:rPr>
              <a:t> u </a:t>
            </a:r>
            <a:r>
              <a:rPr lang="en-US" b="1" dirty="0" err="1" smtClean="0">
                <a:solidFill>
                  <a:srgbClr val="427B83"/>
                </a:solidFill>
              </a:rPr>
              <a:t>pogledu</a:t>
            </a:r>
            <a:r>
              <a:rPr lang="en-US" b="1" dirty="0" smtClean="0">
                <a:solidFill>
                  <a:srgbClr val="427B83"/>
                </a:solidFill>
              </a:rPr>
              <a:t> </a:t>
            </a:r>
            <a:r>
              <a:rPr lang="en-US" b="1" dirty="0" err="1" smtClean="0">
                <a:solidFill>
                  <a:srgbClr val="427B83"/>
                </a:solidFill>
              </a:rPr>
              <a:t>radnih</a:t>
            </a:r>
            <a:r>
              <a:rPr lang="en-US" b="1" dirty="0" smtClean="0">
                <a:solidFill>
                  <a:srgbClr val="427B83"/>
                </a:solidFill>
              </a:rPr>
              <a:t> </a:t>
            </a:r>
            <a:r>
              <a:rPr lang="en-US" b="1" dirty="0" err="1" smtClean="0">
                <a:solidFill>
                  <a:srgbClr val="427B83"/>
                </a:solidFill>
              </a:rPr>
              <a:t>i</a:t>
            </a:r>
            <a:r>
              <a:rPr lang="en-US" b="1" dirty="0" smtClean="0">
                <a:solidFill>
                  <a:srgbClr val="427B83"/>
                </a:solidFill>
              </a:rPr>
              <a:t> </a:t>
            </a:r>
            <a:r>
              <a:rPr lang="en-US" b="1" dirty="0" err="1" smtClean="0">
                <a:solidFill>
                  <a:srgbClr val="427B83"/>
                </a:solidFill>
              </a:rPr>
              <a:t>profesionalnih</a:t>
            </a:r>
            <a:r>
              <a:rPr lang="en-US" b="1" dirty="0" smtClean="0">
                <a:solidFill>
                  <a:srgbClr val="427B83"/>
                </a:solidFill>
              </a:rPr>
              <a:t> </a:t>
            </a:r>
            <a:r>
              <a:rPr lang="en-US" b="1" dirty="0" err="1" smtClean="0">
                <a:solidFill>
                  <a:srgbClr val="427B83"/>
                </a:solidFill>
              </a:rPr>
              <a:t>prilika</a:t>
            </a:r>
            <a:r>
              <a:rPr lang="en-US" b="1" dirty="0" smtClean="0">
                <a:solidFill>
                  <a:srgbClr val="427B83"/>
                </a:solidFill>
              </a:rPr>
              <a:t> </a:t>
            </a:r>
            <a:r>
              <a:rPr lang="en-US" b="1" dirty="0" err="1" smtClean="0">
                <a:solidFill>
                  <a:srgbClr val="427B83"/>
                </a:solidFill>
              </a:rPr>
              <a:t>izravno</a:t>
            </a:r>
            <a:r>
              <a:rPr lang="en-US" b="1" dirty="0" smtClean="0">
                <a:solidFill>
                  <a:srgbClr val="427B83"/>
                </a:solidFill>
              </a:rPr>
              <a:t> </a:t>
            </a:r>
            <a:r>
              <a:rPr lang="en-US" b="1" dirty="0" err="1" smtClean="0">
                <a:solidFill>
                  <a:srgbClr val="427B83"/>
                </a:solidFill>
              </a:rPr>
              <a:t>povezanih</a:t>
            </a:r>
            <a:r>
              <a:rPr lang="en-US" b="1" dirty="0" smtClean="0">
                <a:solidFill>
                  <a:srgbClr val="427B83"/>
                </a:solidFill>
              </a:rPr>
              <a:t> s </a:t>
            </a:r>
            <a:r>
              <a:rPr lang="en-US" b="1" dirty="0" err="1" smtClean="0">
                <a:solidFill>
                  <a:srgbClr val="427B83"/>
                </a:solidFill>
              </a:rPr>
              <a:t>uzgojem</a:t>
            </a:r>
            <a:r>
              <a:rPr lang="en-US" b="1" dirty="0" smtClean="0">
                <a:solidFill>
                  <a:srgbClr val="427B83"/>
                </a:solidFill>
              </a:rPr>
              <a:t> </a:t>
            </a:r>
            <a:r>
              <a:rPr lang="en-US" b="1" dirty="0" err="1" smtClean="0">
                <a:solidFill>
                  <a:srgbClr val="427B83"/>
                </a:solidFill>
              </a:rPr>
              <a:t>i</a:t>
            </a:r>
            <a:r>
              <a:rPr lang="en-US" b="1" dirty="0" smtClean="0">
                <a:solidFill>
                  <a:srgbClr val="427B83"/>
                </a:solidFill>
              </a:rPr>
              <a:t> </a:t>
            </a:r>
            <a:r>
              <a:rPr lang="en-US" b="1" dirty="0" err="1" smtClean="0">
                <a:solidFill>
                  <a:srgbClr val="427B83"/>
                </a:solidFill>
              </a:rPr>
              <a:t>stočarstvom</a:t>
            </a:r>
            <a:r>
              <a:rPr lang="en-US" b="1" dirty="0" smtClean="0">
                <a:solidFill>
                  <a:srgbClr val="427B83"/>
                </a:solidFill>
              </a:rPr>
              <a:t>, </a:t>
            </a:r>
            <a:r>
              <a:rPr lang="en-US" b="1" dirty="0" err="1" smtClean="0">
                <a:solidFill>
                  <a:srgbClr val="427B83"/>
                </a:solidFill>
              </a:rPr>
              <a:t>tako</a:t>
            </a:r>
            <a:r>
              <a:rPr lang="en-US" b="1" dirty="0" smtClean="0">
                <a:solidFill>
                  <a:srgbClr val="427B83"/>
                </a:solidFill>
              </a:rPr>
              <a:t> </a:t>
            </a:r>
            <a:r>
              <a:rPr lang="en-US" b="1" dirty="0" err="1" smtClean="0">
                <a:solidFill>
                  <a:srgbClr val="427B83"/>
                </a:solidFill>
              </a:rPr>
              <a:t>i</a:t>
            </a:r>
            <a:r>
              <a:rPr lang="en-US" b="1" dirty="0" smtClean="0">
                <a:solidFill>
                  <a:srgbClr val="427B83"/>
                </a:solidFill>
              </a:rPr>
              <a:t> </a:t>
            </a:r>
            <a:r>
              <a:rPr lang="en-US" b="1" dirty="0" err="1" smtClean="0">
                <a:solidFill>
                  <a:srgbClr val="427B83"/>
                </a:solidFill>
              </a:rPr>
              <a:t>svih</a:t>
            </a:r>
            <a:r>
              <a:rPr lang="en-US" b="1" dirty="0" smtClean="0">
                <a:solidFill>
                  <a:srgbClr val="427B83"/>
                </a:solidFill>
              </a:rPr>
              <a:t> </a:t>
            </a:r>
            <a:r>
              <a:rPr lang="en-US" b="1" dirty="0" err="1" smtClean="0">
                <a:solidFill>
                  <a:srgbClr val="427B83"/>
                </a:solidFill>
              </a:rPr>
              <a:t>profesionalnih</a:t>
            </a:r>
            <a:r>
              <a:rPr lang="en-US" b="1" dirty="0" smtClean="0">
                <a:solidFill>
                  <a:srgbClr val="427B83"/>
                </a:solidFill>
              </a:rPr>
              <a:t> </a:t>
            </a:r>
            <a:r>
              <a:rPr lang="en-US" b="1" dirty="0" err="1" smtClean="0">
                <a:solidFill>
                  <a:srgbClr val="427B83"/>
                </a:solidFill>
              </a:rPr>
              <a:t>profila</a:t>
            </a:r>
            <a:r>
              <a:rPr lang="en-US" b="1" dirty="0" smtClean="0">
                <a:solidFill>
                  <a:srgbClr val="427B83"/>
                </a:solidFill>
              </a:rPr>
              <a:t> </a:t>
            </a:r>
            <a:r>
              <a:rPr lang="en-US" b="1" dirty="0" err="1" smtClean="0">
                <a:solidFill>
                  <a:srgbClr val="427B83"/>
                </a:solidFill>
              </a:rPr>
              <a:t>koji</a:t>
            </a:r>
            <a:r>
              <a:rPr lang="en-US" b="1" dirty="0" smtClean="0">
                <a:solidFill>
                  <a:srgbClr val="427B83"/>
                </a:solidFill>
              </a:rPr>
              <a:t> </a:t>
            </a:r>
            <a:r>
              <a:rPr lang="en-US" b="1" dirty="0" err="1" smtClean="0">
                <a:solidFill>
                  <a:srgbClr val="427B83"/>
                </a:solidFill>
              </a:rPr>
              <a:t>su</a:t>
            </a:r>
            <a:r>
              <a:rPr lang="en-US" b="1" dirty="0" smtClean="0">
                <a:solidFill>
                  <a:srgbClr val="427B83"/>
                </a:solidFill>
              </a:rPr>
              <a:t> </a:t>
            </a:r>
            <a:r>
              <a:rPr lang="en-US" b="1" dirty="0" err="1" smtClean="0">
                <a:solidFill>
                  <a:srgbClr val="427B83"/>
                </a:solidFill>
              </a:rPr>
              <a:t>povezani</a:t>
            </a:r>
            <a:r>
              <a:rPr lang="en-US" b="1" dirty="0" smtClean="0">
                <a:solidFill>
                  <a:srgbClr val="427B83"/>
                </a:solidFill>
              </a:rPr>
              <a:t> s </a:t>
            </a:r>
            <a:r>
              <a:rPr lang="en-US" b="1" dirty="0" err="1" smtClean="0">
                <a:solidFill>
                  <a:srgbClr val="427B83"/>
                </a:solidFill>
              </a:rPr>
              <a:t>poljem</a:t>
            </a:r>
            <a:r>
              <a:rPr lang="en-US" b="1" dirty="0" smtClean="0">
                <a:solidFill>
                  <a:srgbClr val="427B83"/>
                </a:solidFill>
              </a:rPr>
              <a:t> (</a:t>
            </a:r>
            <a:r>
              <a:rPr lang="en-US" b="1" dirty="0" err="1" smtClean="0">
                <a:solidFill>
                  <a:srgbClr val="427B83"/>
                </a:solidFill>
              </a:rPr>
              <a:t>trgovine</a:t>
            </a:r>
            <a:r>
              <a:rPr lang="en-US" b="1" dirty="0" smtClean="0">
                <a:solidFill>
                  <a:srgbClr val="427B83"/>
                </a:solidFill>
              </a:rPr>
              <a:t> </a:t>
            </a:r>
            <a:r>
              <a:rPr lang="en-US" b="1" dirty="0" err="1" smtClean="0">
                <a:solidFill>
                  <a:srgbClr val="427B83"/>
                </a:solidFill>
              </a:rPr>
              <a:t>na</a:t>
            </a:r>
            <a:r>
              <a:rPr lang="en-US" b="1" dirty="0" smtClean="0">
                <a:solidFill>
                  <a:srgbClr val="427B83"/>
                </a:solidFill>
              </a:rPr>
              <a:t> </a:t>
            </a:r>
            <a:r>
              <a:rPr lang="en-US" b="1" dirty="0" err="1" smtClean="0">
                <a:solidFill>
                  <a:srgbClr val="427B83"/>
                </a:solidFill>
              </a:rPr>
              <a:t>malo</a:t>
            </a:r>
            <a:r>
              <a:rPr lang="en-US" b="1" dirty="0" smtClean="0">
                <a:solidFill>
                  <a:srgbClr val="427B83"/>
                </a:solidFill>
              </a:rPr>
              <a:t>, </a:t>
            </a:r>
            <a:r>
              <a:rPr lang="en-US" b="1" dirty="0" err="1" smtClean="0">
                <a:solidFill>
                  <a:srgbClr val="427B83"/>
                </a:solidFill>
              </a:rPr>
              <a:t>pesticidi</a:t>
            </a:r>
            <a:r>
              <a:rPr lang="en-US" b="1" dirty="0" smtClean="0">
                <a:solidFill>
                  <a:srgbClr val="427B83"/>
                </a:solidFill>
              </a:rPr>
              <a:t> </a:t>
            </a:r>
            <a:r>
              <a:rPr lang="en-US" b="1" dirty="0" err="1" smtClean="0">
                <a:solidFill>
                  <a:srgbClr val="427B83"/>
                </a:solidFill>
              </a:rPr>
              <a:t>i</a:t>
            </a:r>
            <a:r>
              <a:rPr lang="en-US" b="1" dirty="0" smtClean="0">
                <a:solidFill>
                  <a:srgbClr val="427B83"/>
                </a:solidFill>
              </a:rPr>
              <a:t> </a:t>
            </a:r>
            <a:r>
              <a:rPr lang="en-US" b="1" dirty="0" err="1" smtClean="0">
                <a:solidFill>
                  <a:srgbClr val="427B83"/>
                </a:solidFill>
              </a:rPr>
              <a:t>fitosanitarni</a:t>
            </a:r>
            <a:r>
              <a:rPr lang="en-US" b="1" dirty="0" smtClean="0">
                <a:solidFill>
                  <a:srgbClr val="427B83"/>
                </a:solidFill>
              </a:rPr>
              <a:t> </a:t>
            </a:r>
            <a:r>
              <a:rPr lang="en-US" b="1" dirty="0" err="1" smtClean="0">
                <a:solidFill>
                  <a:srgbClr val="427B83"/>
                </a:solidFill>
              </a:rPr>
              <a:t>proizvodi</a:t>
            </a:r>
            <a:r>
              <a:rPr lang="en-US" b="1" dirty="0" smtClean="0">
                <a:solidFill>
                  <a:srgbClr val="427B83"/>
                </a:solidFill>
              </a:rPr>
              <a:t>, </a:t>
            </a:r>
            <a:r>
              <a:rPr lang="en-US" b="1" dirty="0" err="1" smtClean="0">
                <a:solidFill>
                  <a:srgbClr val="427B83"/>
                </a:solidFill>
              </a:rPr>
              <a:t>prijevoz</a:t>
            </a:r>
            <a:r>
              <a:rPr lang="en-US" b="1" dirty="0" smtClean="0">
                <a:solidFill>
                  <a:srgbClr val="427B83"/>
                </a:solidFill>
              </a:rPr>
              <a:t> </a:t>
            </a:r>
            <a:r>
              <a:rPr lang="en-US" b="1" dirty="0" err="1" smtClean="0">
                <a:solidFill>
                  <a:srgbClr val="427B83"/>
                </a:solidFill>
              </a:rPr>
              <a:t>i</a:t>
            </a:r>
            <a:r>
              <a:rPr lang="en-US" b="1" dirty="0" smtClean="0">
                <a:solidFill>
                  <a:srgbClr val="427B83"/>
                </a:solidFill>
              </a:rPr>
              <a:t> marketing). </a:t>
            </a:r>
            <a:r>
              <a:rPr lang="en-US" b="1" dirty="0" err="1" smtClean="0">
                <a:solidFill>
                  <a:srgbClr val="427B83"/>
                </a:solidFill>
              </a:rPr>
              <a:t>Od</a:t>
            </a:r>
            <a:r>
              <a:rPr lang="en-US" b="1" dirty="0" smtClean="0">
                <a:solidFill>
                  <a:srgbClr val="427B83"/>
                </a:solidFill>
              </a:rPr>
              <a:t> 2000. do 2020. </a:t>
            </a:r>
            <a:r>
              <a:rPr lang="en-US" b="1" dirty="0" err="1" smtClean="0">
                <a:solidFill>
                  <a:srgbClr val="427B83"/>
                </a:solidFill>
              </a:rPr>
              <a:t>godine</a:t>
            </a:r>
            <a:r>
              <a:rPr lang="en-US" b="1" dirty="0" smtClean="0">
                <a:solidFill>
                  <a:srgbClr val="427B83"/>
                </a:solidFill>
              </a:rPr>
              <a:t> </a:t>
            </a:r>
            <a:r>
              <a:rPr lang="en-US" b="1" dirty="0" err="1" smtClean="0">
                <a:solidFill>
                  <a:srgbClr val="427B83"/>
                </a:solidFill>
              </a:rPr>
              <a:t>svjedočili</a:t>
            </a:r>
            <a:r>
              <a:rPr lang="en-US" b="1" dirty="0" smtClean="0">
                <a:solidFill>
                  <a:srgbClr val="427B83"/>
                </a:solidFill>
              </a:rPr>
              <a:t> </a:t>
            </a:r>
            <a:r>
              <a:rPr lang="en-US" b="1" dirty="0" err="1" smtClean="0">
                <a:solidFill>
                  <a:srgbClr val="427B83"/>
                </a:solidFill>
              </a:rPr>
              <a:t>smo</a:t>
            </a:r>
            <a:r>
              <a:rPr lang="en-US" b="1" dirty="0" smtClean="0">
                <a:solidFill>
                  <a:srgbClr val="427B83"/>
                </a:solidFill>
              </a:rPr>
              <a:t> </a:t>
            </a:r>
            <a:r>
              <a:rPr lang="en-US" b="1" dirty="0" err="1" smtClean="0">
                <a:solidFill>
                  <a:srgbClr val="427B83"/>
                </a:solidFill>
              </a:rPr>
              <a:t>zadivljujućem</a:t>
            </a:r>
            <a:r>
              <a:rPr lang="en-US" b="1" dirty="0" smtClean="0">
                <a:solidFill>
                  <a:srgbClr val="427B83"/>
                </a:solidFill>
              </a:rPr>
              <a:t> </a:t>
            </a:r>
            <a:r>
              <a:rPr lang="en-US" b="1" dirty="0" err="1" smtClean="0">
                <a:solidFill>
                  <a:srgbClr val="427B83"/>
                </a:solidFill>
              </a:rPr>
              <a:t>porastu</a:t>
            </a:r>
            <a:r>
              <a:rPr lang="en-US" b="1" dirty="0" smtClean="0">
                <a:solidFill>
                  <a:srgbClr val="427B83"/>
                </a:solidFill>
              </a:rPr>
              <a:t> </a:t>
            </a:r>
            <a:r>
              <a:rPr lang="en-US" b="1" dirty="0" err="1" smtClean="0">
                <a:solidFill>
                  <a:srgbClr val="427B83"/>
                </a:solidFill>
              </a:rPr>
              <a:t>od</a:t>
            </a:r>
            <a:r>
              <a:rPr lang="en-US" b="1" dirty="0" smtClean="0">
                <a:solidFill>
                  <a:srgbClr val="427B83"/>
                </a:solidFill>
              </a:rPr>
              <a:t> 55% u </a:t>
            </a:r>
            <a:r>
              <a:rPr lang="en-US" b="1" dirty="0" err="1" smtClean="0">
                <a:solidFill>
                  <a:srgbClr val="427B83"/>
                </a:solidFill>
              </a:rPr>
              <a:t>proizvodnji</a:t>
            </a:r>
            <a:r>
              <a:rPr lang="en-US" b="1" dirty="0" smtClean="0">
                <a:solidFill>
                  <a:srgbClr val="427B83"/>
                </a:solidFill>
              </a:rPr>
              <a:t> </a:t>
            </a:r>
            <a:r>
              <a:rPr lang="en-US" b="1" dirty="0" err="1" smtClean="0">
                <a:solidFill>
                  <a:srgbClr val="427B83"/>
                </a:solidFill>
              </a:rPr>
              <a:t>osnovnih</a:t>
            </a:r>
            <a:r>
              <a:rPr lang="en-US" b="1" dirty="0" smtClean="0">
                <a:solidFill>
                  <a:srgbClr val="427B83"/>
                </a:solidFill>
              </a:rPr>
              <a:t> </a:t>
            </a:r>
            <a:r>
              <a:rPr lang="en-US" b="1" dirty="0" err="1" smtClean="0">
                <a:solidFill>
                  <a:srgbClr val="427B83"/>
                </a:solidFill>
              </a:rPr>
              <a:t>poljoprivrednih</a:t>
            </a:r>
            <a:r>
              <a:rPr lang="en-US" b="1" dirty="0" smtClean="0">
                <a:solidFill>
                  <a:srgbClr val="427B83"/>
                </a:solidFill>
              </a:rPr>
              <a:t> </a:t>
            </a:r>
            <a:r>
              <a:rPr lang="en-US" b="1" dirty="0" err="1" smtClean="0">
                <a:solidFill>
                  <a:srgbClr val="427B83"/>
                </a:solidFill>
              </a:rPr>
              <a:t>proizvoda</a:t>
            </a:r>
            <a:r>
              <a:rPr lang="en-US" b="1" dirty="0" smtClean="0">
                <a:solidFill>
                  <a:srgbClr val="427B83"/>
                </a:solidFill>
              </a:rPr>
              <a:t>, s </a:t>
            </a:r>
            <a:r>
              <a:rPr lang="en-US" b="1" dirty="0" err="1" smtClean="0">
                <a:solidFill>
                  <a:srgbClr val="427B83"/>
                </a:solidFill>
              </a:rPr>
              <a:t>postojanim</a:t>
            </a:r>
            <a:r>
              <a:rPr lang="en-US" b="1" dirty="0" smtClean="0">
                <a:solidFill>
                  <a:srgbClr val="427B83"/>
                </a:solidFill>
              </a:rPr>
              <a:t> </a:t>
            </a:r>
            <a:r>
              <a:rPr lang="en-US" b="1" dirty="0" err="1" smtClean="0">
                <a:solidFill>
                  <a:srgbClr val="427B83"/>
                </a:solidFill>
              </a:rPr>
              <a:t>rastom</a:t>
            </a:r>
            <a:r>
              <a:rPr lang="en-US" b="1" dirty="0" smtClean="0">
                <a:solidFill>
                  <a:srgbClr val="427B83"/>
                </a:solidFill>
              </a:rPr>
              <a:t> </a:t>
            </a:r>
            <a:r>
              <a:rPr lang="en-US" b="1" dirty="0" err="1" smtClean="0">
                <a:solidFill>
                  <a:srgbClr val="427B83"/>
                </a:solidFill>
              </a:rPr>
              <a:t>tijekom</a:t>
            </a:r>
            <a:r>
              <a:rPr lang="en-US" b="1" dirty="0" smtClean="0">
                <a:solidFill>
                  <a:srgbClr val="427B83"/>
                </a:solidFill>
              </a:rPr>
              <a:t> </a:t>
            </a:r>
            <a:r>
              <a:rPr lang="en-US" b="1" dirty="0" err="1" smtClean="0">
                <a:solidFill>
                  <a:srgbClr val="427B83"/>
                </a:solidFill>
              </a:rPr>
              <a:t>godina</a:t>
            </a:r>
            <a:r>
              <a:rPr lang="en-US" b="1" dirty="0" smtClean="0">
                <a:solidFill>
                  <a:srgbClr val="427B83"/>
                </a:solidFill>
              </a:rPr>
              <a:t>.</a:t>
            </a:r>
            <a:endParaRPr b="1" dirty="0">
              <a:solidFill>
                <a:srgbClr val="427B8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29a0573e100_0_1"/>
          <p:cNvSpPr txBox="1">
            <a:spLocks noGrp="1"/>
          </p:cNvSpPr>
          <p:nvPr>
            <p:ph type="title"/>
          </p:nvPr>
        </p:nvSpPr>
        <p:spPr>
          <a:xfrm>
            <a:off x="838200" y="1783080"/>
            <a:ext cx="10515600" cy="66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sr-Latn-RS" dirty="0" smtClean="0"/>
              <a:t>Uloga žitarica</a:t>
            </a:r>
            <a:endParaRPr dirty="0"/>
          </a:p>
        </p:txBody>
      </p:sp>
      <p:sp>
        <p:nvSpPr>
          <p:cNvPr id="92" name="Google Shape;92;g29a0573e100_0_1"/>
          <p:cNvSpPr txBox="1">
            <a:spLocks noGrp="1"/>
          </p:cNvSpPr>
          <p:nvPr>
            <p:ph type="body" idx="1"/>
          </p:nvPr>
        </p:nvSpPr>
        <p:spPr>
          <a:xfrm>
            <a:off x="457200" y="2671450"/>
            <a:ext cx="7835400" cy="4003800"/>
          </a:xfrm>
          <a:prstGeom prst="rect">
            <a:avLst/>
          </a:prstGeom>
          <a:noFill/>
          <a:ln>
            <a:noFill/>
          </a:ln>
        </p:spPr>
        <p:txBody>
          <a:bodyPr spcFirstLastPara="1" wrap="square" lIns="91425" tIns="45700" rIns="91425" bIns="45700" anchor="t" anchorCtr="0">
            <a:normAutofit/>
          </a:bodyPr>
          <a:lstStyle/>
          <a:p>
            <a:pPr marL="0" lvl="0" indent="0">
              <a:buNone/>
            </a:pPr>
            <a:r>
              <a:rPr lang="en-US" dirty="0" err="1" smtClean="0"/>
              <a:t>Od</a:t>
            </a:r>
            <a:r>
              <a:rPr lang="en-US" dirty="0" smtClean="0"/>
              <a:t> </a:t>
            </a:r>
            <a:r>
              <a:rPr lang="en-US" dirty="0" err="1" smtClean="0"/>
              <a:t>svih</a:t>
            </a:r>
            <a:r>
              <a:rPr lang="en-US" dirty="0" smtClean="0"/>
              <a:t> </a:t>
            </a:r>
            <a:r>
              <a:rPr lang="en-US" dirty="0" err="1" smtClean="0"/>
              <a:t>kultura</a:t>
            </a:r>
            <a:r>
              <a:rPr lang="en-US" dirty="0" smtClean="0"/>
              <a:t> </a:t>
            </a:r>
            <a:r>
              <a:rPr lang="en-US" dirty="0" err="1" smtClean="0"/>
              <a:t>koje</a:t>
            </a:r>
            <a:r>
              <a:rPr lang="en-US" dirty="0" smtClean="0"/>
              <a:t> </a:t>
            </a:r>
            <a:r>
              <a:rPr lang="en-US" dirty="0" err="1" smtClean="0"/>
              <a:t>trenutno</a:t>
            </a:r>
            <a:r>
              <a:rPr lang="en-US" dirty="0" smtClean="0"/>
              <a:t> </a:t>
            </a:r>
            <a:r>
              <a:rPr lang="en-US" dirty="0" err="1" smtClean="0"/>
              <a:t>uzgajamo</a:t>
            </a:r>
            <a:r>
              <a:rPr lang="en-US" dirty="0" smtClean="0"/>
              <a:t>, </a:t>
            </a:r>
            <a:r>
              <a:rPr lang="en-US" dirty="0" err="1" smtClean="0"/>
              <a:t>najznačajnij</a:t>
            </a:r>
            <a:r>
              <a:rPr lang="sr-Latn-RS" dirty="0" smtClean="0"/>
              <a:t>a</a:t>
            </a:r>
            <a:r>
              <a:rPr lang="en-US" dirty="0" smtClean="0"/>
              <a:t> </a:t>
            </a:r>
            <a:r>
              <a:rPr lang="en-US" dirty="0" smtClean="0"/>
              <a:t>je </a:t>
            </a:r>
            <a:r>
              <a:rPr lang="en-US" dirty="0" err="1" smtClean="0"/>
              <a:t>bez</a:t>
            </a:r>
            <a:r>
              <a:rPr lang="en-US" dirty="0" smtClean="0"/>
              <a:t> </a:t>
            </a:r>
            <a:r>
              <a:rPr lang="en-US" dirty="0" err="1" smtClean="0"/>
              <a:t>sumnje</a:t>
            </a:r>
            <a:r>
              <a:rPr lang="en-US" dirty="0" smtClean="0"/>
              <a:t> </a:t>
            </a:r>
            <a:r>
              <a:rPr lang="en-US" dirty="0" err="1" smtClean="0"/>
              <a:t>žitarica</a:t>
            </a:r>
            <a:r>
              <a:rPr lang="en-US" dirty="0" smtClean="0"/>
              <a:t>, </a:t>
            </a:r>
            <a:r>
              <a:rPr lang="en-US" dirty="0" err="1" smtClean="0"/>
              <a:t>koje</a:t>
            </a:r>
            <a:r>
              <a:rPr lang="en-US" dirty="0" smtClean="0"/>
              <a:t> </a:t>
            </a:r>
            <a:r>
              <a:rPr lang="en-US" dirty="0" err="1" smtClean="0"/>
              <a:t>čine</a:t>
            </a:r>
            <a:r>
              <a:rPr lang="en-US" dirty="0" smtClean="0"/>
              <a:t> </a:t>
            </a:r>
            <a:r>
              <a:rPr lang="en-US" dirty="0" err="1" smtClean="0"/>
              <a:t>više</a:t>
            </a:r>
            <a:r>
              <a:rPr lang="en-US" dirty="0" smtClean="0"/>
              <a:t> </a:t>
            </a:r>
            <a:r>
              <a:rPr lang="en-US" dirty="0" err="1" smtClean="0"/>
              <a:t>od</a:t>
            </a:r>
            <a:r>
              <a:rPr lang="en-US" dirty="0" smtClean="0"/>
              <a:t> 50% </a:t>
            </a:r>
            <a:r>
              <a:rPr lang="en-US" dirty="0" err="1" smtClean="0"/>
              <a:t>svjetskih</a:t>
            </a:r>
            <a:r>
              <a:rPr lang="en-US" dirty="0" smtClean="0"/>
              <a:t> </a:t>
            </a:r>
            <a:r>
              <a:rPr lang="en-US" dirty="0" err="1" smtClean="0"/>
              <a:t>potreba</a:t>
            </a:r>
            <a:r>
              <a:rPr lang="en-US" dirty="0" smtClean="0"/>
              <a:t> </a:t>
            </a:r>
            <a:r>
              <a:rPr lang="en-US" dirty="0" err="1" smtClean="0"/>
              <a:t>za</a:t>
            </a:r>
            <a:r>
              <a:rPr lang="en-US" dirty="0" smtClean="0"/>
              <a:t> </a:t>
            </a:r>
            <a:r>
              <a:rPr lang="en-US" dirty="0" err="1" smtClean="0"/>
              <a:t>hranom</a:t>
            </a:r>
            <a:r>
              <a:rPr lang="en-US" dirty="0" smtClean="0"/>
              <a:t>, </a:t>
            </a:r>
            <a:r>
              <a:rPr lang="en-US" dirty="0" err="1" smtClean="0"/>
              <a:t>dok</a:t>
            </a:r>
            <a:r>
              <a:rPr lang="en-US" dirty="0" smtClean="0"/>
              <a:t> </a:t>
            </a:r>
            <a:r>
              <a:rPr lang="en-US" dirty="0" err="1" smtClean="0"/>
              <a:t>su</a:t>
            </a:r>
            <a:r>
              <a:rPr lang="en-US" dirty="0" smtClean="0"/>
              <a:t> </a:t>
            </a:r>
            <a:r>
              <a:rPr lang="en-US" dirty="0" err="1" smtClean="0"/>
              <a:t>istovremeno</a:t>
            </a:r>
            <a:r>
              <a:rPr lang="en-US" dirty="0" smtClean="0"/>
              <a:t> </a:t>
            </a:r>
            <a:r>
              <a:rPr lang="en-US" dirty="0" err="1" smtClean="0"/>
              <a:t>i</a:t>
            </a:r>
            <a:r>
              <a:rPr lang="en-US" dirty="0" smtClean="0"/>
              <a:t> </a:t>
            </a:r>
            <a:r>
              <a:rPr lang="en-US" dirty="0" err="1" smtClean="0"/>
              <a:t>glavna</a:t>
            </a:r>
            <a:r>
              <a:rPr lang="en-US" dirty="0" smtClean="0"/>
              <a:t> </a:t>
            </a:r>
            <a:r>
              <a:rPr lang="en-US" dirty="0" err="1" smtClean="0"/>
              <a:t>komponenta</a:t>
            </a:r>
            <a:r>
              <a:rPr lang="en-US" dirty="0" smtClean="0"/>
              <a:t> u </a:t>
            </a:r>
            <a:r>
              <a:rPr lang="en-US" dirty="0" err="1" smtClean="0"/>
              <a:t>ishrani</a:t>
            </a:r>
            <a:r>
              <a:rPr lang="en-US" dirty="0" smtClean="0"/>
              <a:t> </a:t>
            </a:r>
            <a:r>
              <a:rPr lang="en-US" dirty="0" err="1" smtClean="0"/>
              <a:t>životinja</a:t>
            </a:r>
            <a:r>
              <a:rPr lang="en-US" dirty="0" smtClean="0"/>
              <a:t>. </a:t>
            </a:r>
            <a:endParaRPr lang="sr-Latn-RS" dirty="0" smtClean="0"/>
          </a:p>
          <a:p>
            <a:pPr marL="0" lvl="0" indent="0">
              <a:buNone/>
            </a:pPr>
            <a:r>
              <a:rPr lang="en-US" dirty="0" err="1" smtClean="0"/>
              <a:t>Iz</a:t>
            </a:r>
            <a:r>
              <a:rPr lang="en-US" dirty="0" smtClean="0"/>
              <a:t> </a:t>
            </a:r>
            <a:r>
              <a:rPr lang="en-US" dirty="0" smtClean="0"/>
              <a:t>tog </a:t>
            </a:r>
            <a:r>
              <a:rPr lang="en-US" dirty="0" err="1" smtClean="0"/>
              <a:t>razloga</a:t>
            </a:r>
            <a:r>
              <a:rPr lang="en-US" dirty="0" smtClean="0"/>
              <a:t>, one </a:t>
            </a:r>
            <a:r>
              <a:rPr lang="en-US" dirty="0" err="1" smtClean="0"/>
              <a:t>su</a:t>
            </a:r>
            <a:r>
              <a:rPr lang="en-US" dirty="0" smtClean="0"/>
              <a:t> </a:t>
            </a:r>
            <a:r>
              <a:rPr lang="en-US" dirty="0" err="1" smtClean="0"/>
              <a:t>daleko</a:t>
            </a:r>
            <a:r>
              <a:rPr lang="en-US" dirty="0" smtClean="0"/>
              <a:t> </a:t>
            </a:r>
            <a:r>
              <a:rPr lang="en-US" dirty="0" err="1" smtClean="0"/>
              <a:t>najviše</a:t>
            </a:r>
            <a:r>
              <a:rPr lang="en-US" dirty="0" smtClean="0"/>
              <a:t> </a:t>
            </a:r>
            <a:r>
              <a:rPr lang="en-US" dirty="0" err="1" smtClean="0"/>
              <a:t>uzgajana</a:t>
            </a:r>
            <a:r>
              <a:rPr lang="en-US" dirty="0" smtClean="0"/>
              <a:t> </a:t>
            </a:r>
            <a:r>
              <a:rPr lang="en-US" dirty="0" err="1" smtClean="0"/>
              <a:t>kultura</a:t>
            </a:r>
            <a:r>
              <a:rPr lang="en-US" dirty="0" smtClean="0"/>
              <a:t>, </a:t>
            </a:r>
            <a:r>
              <a:rPr lang="en-US" dirty="0" smtClean="0"/>
              <a:t>dos</a:t>
            </a:r>
            <a:r>
              <a:rPr lang="sr-Latn-RS" dirty="0" smtClean="0"/>
              <a:t>tižući</a:t>
            </a:r>
            <a:r>
              <a:rPr lang="en-US" dirty="0" smtClean="0"/>
              <a:t> </a:t>
            </a:r>
            <a:r>
              <a:rPr lang="en-US" dirty="0" smtClean="0"/>
              <a:t>32% </a:t>
            </a:r>
            <a:r>
              <a:rPr lang="sr-Latn-RS" dirty="0" smtClean="0"/>
              <a:t>od </a:t>
            </a:r>
            <a:r>
              <a:rPr lang="en-US" dirty="0" err="1" smtClean="0"/>
              <a:t>ukupno</a:t>
            </a:r>
            <a:r>
              <a:rPr lang="en-US" dirty="0" smtClean="0"/>
              <a:t> </a:t>
            </a:r>
            <a:r>
              <a:rPr lang="en-US" dirty="0" err="1" smtClean="0"/>
              <a:t>uzgajanih</a:t>
            </a:r>
            <a:r>
              <a:rPr lang="en-US" dirty="0" smtClean="0"/>
              <a:t> </a:t>
            </a:r>
            <a:r>
              <a:rPr lang="en-US" dirty="0" err="1" smtClean="0"/>
              <a:t>kultura</a:t>
            </a:r>
            <a:r>
              <a:rPr lang="en-US" dirty="0" smtClean="0"/>
              <a:t>, </a:t>
            </a:r>
            <a:r>
              <a:rPr lang="en-US" dirty="0" err="1" smtClean="0"/>
              <a:t>slijede</a:t>
            </a:r>
            <a:r>
              <a:rPr lang="en-US" dirty="0" smtClean="0"/>
              <a:t> </a:t>
            </a:r>
            <a:r>
              <a:rPr lang="en-US" dirty="0" err="1" smtClean="0"/>
              <a:t>ih</a:t>
            </a:r>
            <a:r>
              <a:rPr lang="en-US" dirty="0" smtClean="0"/>
              <a:t> </a:t>
            </a:r>
            <a:r>
              <a:rPr lang="en-US" dirty="0" err="1" smtClean="0"/>
              <a:t>usjevi</a:t>
            </a:r>
            <a:r>
              <a:rPr lang="en-US" dirty="0" smtClean="0"/>
              <a:t> </a:t>
            </a:r>
            <a:r>
              <a:rPr lang="en-US" dirty="0" err="1" smtClean="0"/>
              <a:t>šećerne</a:t>
            </a:r>
            <a:r>
              <a:rPr lang="en-US" dirty="0" smtClean="0"/>
              <a:t> </a:t>
            </a:r>
            <a:r>
              <a:rPr lang="en-US" dirty="0" err="1" smtClean="0"/>
              <a:t>repe</a:t>
            </a:r>
            <a:r>
              <a:rPr lang="en-US" dirty="0" smtClean="0"/>
              <a:t> (22%) </a:t>
            </a:r>
            <a:r>
              <a:rPr lang="en-US" dirty="0" err="1" smtClean="0"/>
              <a:t>te</a:t>
            </a:r>
            <a:r>
              <a:rPr lang="en-US" dirty="0" smtClean="0"/>
              <a:t> </a:t>
            </a:r>
            <a:r>
              <a:rPr lang="en-US" dirty="0" err="1" smtClean="0"/>
              <a:t>povrće</a:t>
            </a:r>
            <a:r>
              <a:rPr lang="en-US" dirty="0" smtClean="0"/>
              <a:t> </a:t>
            </a:r>
            <a:r>
              <a:rPr lang="en-US" dirty="0" err="1" smtClean="0"/>
              <a:t>i</a:t>
            </a:r>
            <a:r>
              <a:rPr lang="en-US" dirty="0" smtClean="0"/>
              <a:t> </a:t>
            </a:r>
            <a:r>
              <a:rPr lang="en-US" dirty="0" err="1" smtClean="0"/>
              <a:t>uljarice</a:t>
            </a:r>
            <a:r>
              <a:rPr lang="en-US" dirty="0" smtClean="0"/>
              <a:t> (</a:t>
            </a:r>
            <a:r>
              <a:rPr lang="en-US" dirty="0" err="1" smtClean="0"/>
              <a:t>po</a:t>
            </a:r>
            <a:r>
              <a:rPr lang="en-US" dirty="0" smtClean="0"/>
              <a:t> 12%).</a:t>
            </a:r>
            <a:endParaRPr dirty="0"/>
          </a:p>
        </p:txBody>
      </p:sp>
      <p:pic>
        <p:nvPicPr>
          <p:cNvPr id="93" name="Google Shape;93;g29a0573e100_0_1"/>
          <p:cNvPicPr preferRelativeResize="0"/>
          <p:nvPr/>
        </p:nvPicPr>
        <p:blipFill rotWithShape="1">
          <a:blip r:embed="rId3">
            <a:alphaModFix/>
          </a:blip>
          <a:srcRect/>
          <a:stretch/>
        </p:blipFill>
        <p:spPr>
          <a:xfrm>
            <a:off x="8354475" y="2997848"/>
            <a:ext cx="3456527" cy="2592399"/>
          </a:xfrm>
          <a:prstGeom prst="rect">
            <a:avLst/>
          </a:prstGeom>
          <a:noFill/>
          <a:ln>
            <a:noFill/>
          </a:ln>
        </p:spPr>
      </p:pic>
      <p:sp>
        <p:nvSpPr>
          <p:cNvPr id="94" name="Google Shape;94;g29a0573e100_0_1"/>
          <p:cNvSpPr txBox="1"/>
          <p:nvPr/>
        </p:nvSpPr>
        <p:spPr>
          <a:xfrm>
            <a:off x="8354475" y="5506025"/>
            <a:ext cx="3456600" cy="12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000" b="0" i="0" u="none" strike="noStrike" cap="none">
                <a:solidFill>
                  <a:srgbClr val="000000"/>
                </a:solidFill>
                <a:latin typeface="Arial"/>
                <a:ea typeface="Arial"/>
                <a:cs typeface="Arial"/>
                <a:sym typeface="Arial"/>
              </a:rPr>
              <a:t>© Verdesian Life Sciences</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a:spLocks noGrp="1"/>
          </p:cNvSpPr>
          <p:nvPr>
            <p:ph type="title"/>
          </p:nvPr>
        </p:nvSpPr>
        <p:spPr>
          <a:xfrm>
            <a:off x="838200" y="1899098"/>
            <a:ext cx="10515600" cy="66198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400"/>
              <a:buFont typeface="Calibri"/>
              <a:buNone/>
            </a:pPr>
            <a:r>
              <a:rPr lang="sr-Latn-RS" dirty="0" smtClean="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Poljoprivreda i potrebe za hranom</a:t>
            </a:r>
            <a:endParaRPr dirty="0"/>
          </a:p>
        </p:txBody>
      </p:sp>
      <p:sp>
        <p:nvSpPr>
          <p:cNvPr id="100" name="Google Shape;100;p3"/>
          <p:cNvSpPr txBox="1">
            <a:spLocks noGrp="1"/>
          </p:cNvSpPr>
          <p:nvPr>
            <p:ph type="body" idx="1"/>
          </p:nvPr>
        </p:nvSpPr>
        <p:spPr>
          <a:xfrm>
            <a:off x="838200" y="2971800"/>
            <a:ext cx="10515600" cy="4003675"/>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en-US" b="1" dirty="0" err="1" smtClean="0">
                <a:solidFill>
                  <a:srgbClr val="427B83"/>
                </a:solidFill>
              </a:rPr>
              <a:t>Rastuća</a:t>
            </a:r>
            <a:r>
              <a:rPr lang="en-US" b="1" dirty="0" smtClean="0">
                <a:solidFill>
                  <a:srgbClr val="427B83"/>
                </a:solidFill>
              </a:rPr>
              <a:t> </a:t>
            </a:r>
            <a:r>
              <a:rPr lang="en-US" b="1" dirty="0" err="1" smtClean="0">
                <a:solidFill>
                  <a:srgbClr val="427B83"/>
                </a:solidFill>
              </a:rPr>
              <a:t>populacija</a:t>
            </a:r>
            <a:r>
              <a:rPr lang="en-US" b="1" dirty="0" smtClean="0">
                <a:solidFill>
                  <a:srgbClr val="427B83"/>
                </a:solidFill>
              </a:rPr>
              <a:t>, </a:t>
            </a:r>
            <a:r>
              <a:rPr lang="en-US" b="1" dirty="0" err="1" smtClean="0">
                <a:solidFill>
                  <a:srgbClr val="427B83"/>
                </a:solidFill>
              </a:rPr>
              <a:t>zajedno</a:t>
            </a:r>
            <a:r>
              <a:rPr lang="en-US" b="1" dirty="0" smtClean="0">
                <a:solidFill>
                  <a:srgbClr val="427B83"/>
                </a:solidFill>
              </a:rPr>
              <a:t> s </a:t>
            </a:r>
            <a:r>
              <a:rPr lang="sr-Latn-RS" b="1" dirty="0" smtClean="0">
                <a:solidFill>
                  <a:srgbClr val="427B83"/>
                </a:solidFill>
              </a:rPr>
              <a:t>sve </a:t>
            </a:r>
            <a:r>
              <a:rPr lang="en-US" b="1" dirty="0" err="1" smtClean="0">
                <a:solidFill>
                  <a:srgbClr val="427B83"/>
                </a:solidFill>
              </a:rPr>
              <a:t>većom</a:t>
            </a:r>
            <a:r>
              <a:rPr lang="en-US" b="1" dirty="0" smtClean="0">
                <a:solidFill>
                  <a:srgbClr val="427B83"/>
                </a:solidFill>
              </a:rPr>
              <a:t> </a:t>
            </a:r>
            <a:r>
              <a:rPr lang="en-US" b="1" dirty="0" err="1" smtClean="0">
                <a:solidFill>
                  <a:srgbClr val="427B83"/>
                </a:solidFill>
              </a:rPr>
              <a:t>potražnjom</a:t>
            </a:r>
            <a:r>
              <a:rPr lang="en-US" b="1" dirty="0" smtClean="0">
                <a:solidFill>
                  <a:srgbClr val="427B83"/>
                </a:solidFill>
              </a:rPr>
              <a:t> </a:t>
            </a:r>
            <a:r>
              <a:rPr lang="en-US" b="1" dirty="0" err="1" smtClean="0">
                <a:solidFill>
                  <a:srgbClr val="427B83"/>
                </a:solidFill>
              </a:rPr>
              <a:t>za</a:t>
            </a:r>
            <a:r>
              <a:rPr lang="en-US" b="1" dirty="0" smtClean="0">
                <a:solidFill>
                  <a:srgbClr val="427B83"/>
                </a:solidFill>
              </a:rPr>
              <a:t> </a:t>
            </a:r>
            <a:r>
              <a:rPr lang="en-US" b="1" dirty="0" err="1" smtClean="0">
                <a:solidFill>
                  <a:srgbClr val="427B83"/>
                </a:solidFill>
              </a:rPr>
              <a:t>hranom</a:t>
            </a:r>
            <a:r>
              <a:rPr lang="en-US" b="1" dirty="0" smtClean="0">
                <a:solidFill>
                  <a:srgbClr val="427B83"/>
                </a:solidFill>
              </a:rPr>
              <a:t>, </a:t>
            </a:r>
            <a:r>
              <a:rPr lang="en-US" b="1" dirty="0" err="1" smtClean="0">
                <a:solidFill>
                  <a:srgbClr val="427B83"/>
                </a:solidFill>
              </a:rPr>
              <a:t>predstavlja</a:t>
            </a:r>
            <a:r>
              <a:rPr lang="en-US" b="1" dirty="0" smtClean="0">
                <a:solidFill>
                  <a:srgbClr val="427B83"/>
                </a:solidFill>
              </a:rPr>
              <a:t> </a:t>
            </a:r>
            <a:r>
              <a:rPr lang="en-US" b="1" dirty="0" err="1" smtClean="0">
                <a:solidFill>
                  <a:srgbClr val="427B83"/>
                </a:solidFill>
              </a:rPr>
              <a:t>veliki</a:t>
            </a:r>
            <a:r>
              <a:rPr lang="en-US" b="1" dirty="0" smtClean="0">
                <a:solidFill>
                  <a:srgbClr val="427B83"/>
                </a:solidFill>
              </a:rPr>
              <a:t> </a:t>
            </a:r>
            <a:r>
              <a:rPr lang="en-US" b="1" dirty="0" err="1" smtClean="0">
                <a:solidFill>
                  <a:srgbClr val="427B83"/>
                </a:solidFill>
              </a:rPr>
              <a:t>izazov</a:t>
            </a:r>
            <a:r>
              <a:rPr lang="en-US" b="1" dirty="0" smtClean="0">
                <a:solidFill>
                  <a:srgbClr val="427B83"/>
                </a:solidFill>
              </a:rPr>
              <a:t> </a:t>
            </a:r>
            <a:r>
              <a:rPr lang="en-US" b="1" dirty="0" err="1" smtClean="0">
                <a:solidFill>
                  <a:srgbClr val="427B83"/>
                </a:solidFill>
              </a:rPr>
              <a:t>za</a:t>
            </a:r>
            <a:r>
              <a:rPr lang="en-US" b="1" dirty="0" smtClean="0">
                <a:solidFill>
                  <a:srgbClr val="427B83"/>
                </a:solidFill>
              </a:rPr>
              <a:t> </a:t>
            </a:r>
            <a:r>
              <a:rPr lang="en-US" b="1" dirty="0" err="1" smtClean="0">
                <a:solidFill>
                  <a:srgbClr val="427B83"/>
                </a:solidFill>
              </a:rPr>
              <a:t>modernu</a:t>
            </a:r>
            <a:r>
              <a:rPr lang="en-US" b="1" dirty="0" smtClean="0">
                <a:solidFill>
                  <a:srgbClr val="427B83"/>
                </a:solidFill>
              </a:rPr>
              <a:t> </a:t>
            </a:r>
            <a:r>
              <a:rPr lang="en-US" b="1" dirty="0" err="1" smtClean="0">
                <a:solidFill>
                  <a:srgbClr val="427B83"/>
                </a:solidFill>
              </a:rPr>
              <a:t>poljoprivredu</a:t>
            </a:r>
            <a:r>
              <a:rPr lang="en-US" b="1" dirty="0" smtClean="0">
                <a:solidFill>
                  <a:srgbClr val="427B83"/>
                </a:solidFill>
              </a:rPr>
              <a:t>, </a:t>
            </a:r>
            <a:r>
              <a:rPr lang="en-US" b="1" dirty="0" err="1" smtClean="0">
                <a:solidFill>
                  <a:srgbClr val="427B83"/>
                </a:solidFill>
              </a:rPr>
              <a:t>koja</a:t>
            </a:r>
            <a:r>
              <a:rPr lang="en-US" b="1" dirty="0" smtClean="0">
                <a:solidFill>
                  <a:srgbClr val="427B83"/>
                </a:solidFill>
              </a:rPr>
              <a:t> </a:t>
            </a:r>
            <a:r>
              <a:rPr lang="en-US" b="1" dirty="0" err="1" smtClean="0">
                <a:solidFill>
                  <a:srgbClr val="427B83"/>
                </a:solidFill>
              </a:rPr>
              <a:t>aktivno</a:t>
            </a:r>
            <a:r>
              <a:rPr lang="en-US" b="1" dirty="0" smtClean="0">
                <a:solidFill>
                  <a:srgbClr val="427B83"/>
                </a:solidFill>
              </a:rPr>
              <a:t> </a:t>
            </a:r>
            <a:r>
              <a:rPr lang="en-US" b="1" dirty="0" err="1" smtClean="0">
                <a:solidFill>
                  <a:srgbClr val="427B83"/>
                </a:solidFill>
              </a:rPr>
              <a:t>traži</a:t>
            </a:r>
            <a:r>
              <a:rPr lang="en-US" b="1" dirty="0" smtClean="0">
                <a:solidFill>
                  <a:srgbClr val="427B83"/>
                </a:solidFill>
              </a:rPr>
              <a:t> </a:t>
            </a:r>
            <a:r>
              <a:rPr lang="en-US" b="1" dirty="0" err="1" smtClean="0">
                <a:solidFill>
                  <a:srgbClr val="427B83"/>
                </a:solidFill>
              </a:rPr>
              <a:t>nove</a:t>
            </a:r>
            <a:r>
              <a:rPr lang="en-US" b="1" dirty="0" smtClean="0">
                <a:solidFill>
                  <a:srgbClr val="427B83"/>
                </a:solidFill>
              </a:rPr>
              <a:t> </a:t>
            </a:r>
            <a:r>
              <a:rPr lang="en-US" b="1" dirty="0" err="1" smtClean="0">
                <a:solidFill>
                  <a:srgbClr val="427B83"/>
                </a:solidFill>
              </a:rPr>
              <a:t>načine</a:t>
            </a:r>
            <a:r>
              <a:rPr lang="en-US" b="1" dirty="0" smtClean="0">
                <a:solidFill>
                  <a:srgbClr val="427B83"/>
                </a:solidFill>
              </a:rPr>
              <a:t> </a:t>
            </a:r>
            <a:r>
              <a:rPr lang="en-US" b="1" dirty="0" err="1" smtClean="0">
                <a:solidFill>
                  <a:srgbClr val="427B83"/>
                </a:solidFill>
              </a:rPr>
              <a:t>kako</a:t>
            </a:r>
            <a:r>
              <a:rPr lang="en-US" b="1" dirty="0" smtClean="0">
                <a:solidFill>
                  <a:srgbClr val="427B83"/>
                </a:solidFill>
              </a:rPr>
              <a:t> </a:t>
            </a:r>
            <a:r>
              <a:rPr lang="en-US" b="1" dirty="0" smtClean="0">
                <a:solidFill>
                  <a:srgbClr val="427B83"/>
                </a:solidFill>
              </a:rPr>
              <a:t>b</a:t>
            </a:r>
            <a:r>
              <a:rPr lang="sr-Latn-RS" b="1" dirty="0" smtClean="0">
                <a:solidFill>
                  <a:srgbClr val="427B83"/>
                </a:solidFill>
              </a:rPr>
              <a:t>i </a:t>
            </a:r>
            <a:r>
              <a:rPr lang="en-US" b="1" dirty="0" err="1" smtClean="0">
                <a:solidFill>
                  <a:srgbClr val="427B83"/>
                </a:solidFill>
              </a:rPr>
              <a:t>zadovoljila</a:t>
            </a:r>
            <a:r>
              <a:rPr lang="sr-Latn-RS" b="1" dirty="0" smtClean="0">
                <a:solidFill>
                  <a:srgbClr val="427B83"/>
                </a:solidFill>
              </a:rPr>
              <a:t> potrebe</a:t>
            </a:r>
            <a:r>
              <a:rPr lang="en-US" b="1" dirty="0" smtClean="0">
                <a:solidFill>
                  <a:srgbClr val="427B83"/>
                </a:solidFill>
              </a:rPr>
              <a:t>. </a:t>
            </a:r>
            <a:endParaRPr lang="sr-Latn-RS" b="1" dirty="0" smtClean="0">
              <a:solidFill>
                <a:srgbClr val="427B83"/>
              </a:solidFill>
            </a:endParaRPr>
          </a:p>
          <a:p>
            <a:pPr marL="0" lvl="0" indent="0">
              <a:spcBef>
                <a:spcPts val="0"/>
              </a:spcBef>
              <a:buNone/>
            </a:pPr>
            <a:r>
              <a:rPr lang="en-US" b="1" dirty="0" err="1" smtClean="0">
                <a:solidFill>
                  <a:srgbClr val="427B83"/>
                </a:solidFill>
              </a:rPr>
              <a:t>Rješenja</a:t>
            </a:r>
            <a:r>
              <a:rPr lang="en-US" b="1" dirty="0" smtClean="0">
                <a:solidFill>
                  <a:srgbClr val="427B83"/>
                </a:solidFill>
              </a:rPr>
              <a:t> </a:t>
            </a:r>
            <a:r>
              <a:rPr lang="en-US" b="1" dirty="0" err="1" smtClean="0">
                <a:solidFill>
                  <a:srgbClr val="427B83"/>
                </a:solidFill>
              </a:rPr>
              <a:t>su</a:t>
            </a:r>
            <a:r>
              <a:rPr lang="en-US" b="1" dirty="0" smtClean="0">
                <a:solidFill>
                  <a:srgbClr val="427B83"/>
                </a:solidFill>
              </a:rPr>
              <a:t> </a:t>
            </a:r>
            <a:r>
              <a:rPr lang="en-US" b="1" dirty="0" err="1" smtClean="0">
                <a:solidFill>
                  <a:srgbClr val="427B83"/>
                </a:solidFill>
              </a:rPr>
              <a:t>raznovrsna</a:t>
            </a:r>
            <a:r>
              <a:rPr lang="en-US" b="1" dirty="0" smtClean="0">
                <a:solidFill>
                  <a:srgbClr val="427B83"/>
                </a:solidFill>
              </a:rPr>
              <a:t> </a:t>
            </a:r>
            <a:r>
              <a:rPr lang="en-US" b="1" dirty="0" err="1" smtClean="0">
                <a:solidFill>
                  <a:srgbClr val="427B83"/>
                </a:solidFill>
              </a:rPr>
              <a:t>i</a:t>
            </a:r>
            <a:r>
              <a:rPr lang="en-US" b="1" dirty="0" smtClean="0">
                <a:solidFill>
                  <a:srgbClr val="427B83"/>
                </a:solidFill>
              </a:rPr>
              <a:t> </a:t>
            </a:r>
            <a:r>
              <a:rPr lang="en-US" b="1" dirty="0" err="1" smtClean="0">
                <a:solidFill>
                  <a:srgbClr val="427B83"/>
                </a:solidFill>
              </a:rPr>
              <a:t>usmjerena</a:t>
            </a:r>
            <a:r>
              <a:rPr lang="en-US" b="1" dirty="0" smtClean="0">
                <a:solidFill>
                  <a:srgbClr val="427B83"/>
                </a:solidFill>
              </a:rPr>
              <a:t> </a:t>
            </a:r>
            <a:r>
              <a:rPr lang="en-US" b="1" dirty="0" err="1" smtClean="0">
                <a:solidFill>
                  <a:srgbClr val="427B83"/>
                </a:solidFill>
              </a:rPr>
              <a:t>na</a:t>
            </a:r>
            <a:r>
              <a:rPr lang="en-US" b="1" dirty="0" smtClean="0">
                <a:solidFill>
                  <a:srgbClr val="427B83"/>
                </a:solidFill>
              </a:rPr>
              <a:t> </a:t>
            </a:r>
            <a:r>
              <a:rPr lang="en-US" b="1" dirty="0" err="1" smtClean="0">
                <a:solidFill>
                  <a:srgbClr val="427B83"/>
                </a:solidFill>
              </a:rPr>
              <a:t>različite</a:t>
            </a:r>
            <a:r>
              <a:rPr lang="en-US" b="1" dirty="0" smtClean="0">
                <a:solidFill>
                  <a:srgbClr val="427B83"/>
                </a:solidFill>
              </a:rPr>
              <a:t> </a:t>
            </a:r>
            <a:r>
              <a:rPr lang="en-US" b="1" dirty="0" err="1" smtClean="0">
                <a:solidFill>
                  <a:srgbClr val="427B83"/>
                </a:solidFill>
              </a:rPr>
              <a:t>aspekte</a:t>
            </a:r>
            <a:r>
              <a:rPr lang="en-US" b="1" dirty="0" smtClean="0">
                <a:solidFill>
                  <a:srgbClr val="427B83"/>
                </a:solidFill>
              </a:rPr>
              <a:t> </a:t>
            </a:r>
            <a:r>
              <a:rPr lang="en-US" b="1" dirty="0" err="1" smtClean="0">
                <a:solidFill>
                  <a:srgbClr val="427B83"/>
                </a:solidFill>
              </a:rPr>
              <a:t>proizvodnog</a:t>
            </a:r>
            <a:r>
              <a:rPr lang="en-US" b="1" dirty="0" smtClean="0">
                <a:solidFill>
                  <a:srgbClr val="427B83"/>
                </a:solidFill>
              </a:rPr>
              <a:t> </a:t>
            </a:r>
            <a:r>
              <a:rPr lang="en-US" b="1" dirty="0" err="1" smtClean="0">
                <a:solidFill>
                  <a:srgbClr val="427B83"/>
                </a:solidFill>
              </a:rPr>
              <a:t>lanca</a:t>
            </a:r>
            <a:r>
              <a:rPr lang="en-US" b="1" dirty="0" smtClean="0">
                <a:solidFill>
                  <a:srgbClr val="427B83"/>
                </a:solidFill>
              </a:rPr>
              <a:t>, </a:t>
            </a:r>
            <a:r>
              <a:rPr lang="en-US" b="1" dirty="0" err="1" smtClean="0">
                <a:solidFill>
                  <a:srgbClr val="427B83"/>
                </a:solidFill>
              </a:rPr>
              <a:t>poput</a:t>
            </a:r>
            <a:r>
              <a:rPr lang="en-US" b="1" dirty="0" smtClean="0">
                <a:solidFill>
                  <a:srgbClr val="427B83"/>
                </a:solidFill>
              </a:rPr>
              <a:t> </a:t>
            </a:r>
            <a:r>
              <a:rPr lang="en-US" b="1" dirty="0" err="1" smtClean="0">
                <a:solidFill>
                  <a:srgbClr val="427B83"/>
                </a:solidFill>
              </a:rPr>
              <a:t>tehnološke</a:t>
            </a:r>
            <a:r>
              <a:rPr lang="en-US" b="1" dirty="0" smtClean="0">
                <a:solidFill>
                  <a:srgbClr val="427B83"/>
                </a:solidFill>
              </a:rPr>
              <a:t> </a:t>
            </a:r>
            <a:r>
              <a:rPr lang="en-US" b="1" dirty="0" err="1" smtClean="0">
                <a:solidFill>
                  <a:srgbClr val="427B83"/>
                </a:solidFill>
              </a:rPr>
              <a:t>integracije</a:t>
            </a:r>
            <a:r>
              <a:rPr lang="en-US" b="1" dirty="0" smtClean="0">
                <a:solidFill>
                  <a:srgbClr val="427B83"/>
                </a:solidFill>
              </a:rPr>
              <a:t>, </a:t>
            </a:r>
            <a:r>
              <a:rPr lang="en-US" b="1" dirty="0" err="1" smtClean="0">
                <a:solidFill>
                  <a:srgbClr val="427B83"/>
                </a:solidFill>
              </a:rPr>
              <a:t>uzgoja</a:t>
            </a:r>
            <a:r>
              <a:rPr lang="en-US" b="1" dirty="0" smtClean="0">
                <a:solidFill>
                  <a:srgbClr val="427B83"/>
                </a:solidFill>
              </a:rPr>
              <a:t> </a:t>
            </a:r>
            <a:r>
              <a:rPr lang="en-US" b="1" dirty="0" err="1" smtClean="0">
                <a:solidFill>
                  <a:srgbClr val="427B83"/>
                </a:solidFill>
              </a:rPr>
              <a:t>biljaka</a:t>
            </a:r>
            <a:r>
              <a:rPr lang="en-US" b="1" dirty="0" smtClean="0">
                <a:solidFill>
                  <a:srgbClr val="427B83"/>
                </a:solidFill>
              </a:rPr>
              <a:t>, </a:t>
            </a:r>
            <a:r>
              <a:rPr lang="en-US" b="1" dirty="0" err="1" smtClean="0">
                <a:solidFill>
                  <a:srgbClr val="427B83"/>
                </a:solidFill>
              </a:rPr>
              <a:t>proširenja</a:t>
            </a:r>
            <a:r>
              <a:rPr lang="sr-Latn-RS" b="1" dirty="0" smtClean="0">
                <a:solidFill>
                  <a:srgbClr val="427B83"/>
                </a:solidFill>
              </a:rPr>
              <a:t>obradivih i stočarskih površina</a:t>
            </a:r>
            <a:r>
              <a:rPr lang="en-US" b="1" dirty="0" smtClean="0">
                <a:solidFill>
                  <a:srgbClr val="427B83"/>
                </a:solidFill>
              </a:rPr>
              <a:t>.</a:t>
            </a:r>
            <a:endParaRPr b="1" dirty="0">
              <a:solidFill>
                <a:srgbClr val="427B8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9a0573e100_0_17"/>
          <p:cNvSpPr txBox="1">
            <a:spLocks noGrp="1"/>
          </p:cNvSpPr>
          <p:nvPr>
            <p:ph type="title"/>
          </p:nvPr>
        </p:nvSpPr>
        <p:spPr>
          <a:xfrm>
            <a:off x="838200" y="1325880"/>
            <a:ext cx="10515600" cy="662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4400"/>
              <a:buNone/>
            </a:pPr>
            <a:r>
              <a:rPr lang="sr-Latn-RS" dirty="0" smtClean="0"/>
              <a:t>Proces uzgoja usjeva</a:t>
            </a:r>
            <a:endParaRPr dirty="0"/>
          </a:p>
        </p:txBody>
      </p:sp>
      <p:sp>
        <p:nvSpPr>
          <p:cNvPr id="107" name="Google Shape;107;g29a0573e100_0_17"/>
          <p:cNvSpPr txBox="1">
            <a:spLocks noGrp="1"/>
          </p:cNvSpPr>
          <p:nvPr>
            <p:ph type="body" idx="1"/>
          </p:nvPr>
        </p:nvSpPr>
        <p:spPr>
          <a:xfrm>
            <a:off x="838200" y="2214245"/>
            <a:ext cx="10515600" cy="4003800"/>
          </a:xfrm>
          <a:prstGeom prst="rect">
            <a:avLst/>
          </a:prstGeom>
          <a:noFill/>
          <a:ln>
            <a:noFill/>
          </a:ln>
        </p:spPr>
        <p:txBody>
          <a:bodyPr spcFirstLastPara="1" wrap="square" lIns="91425" tIns="45700" rIns="91425" bIns="45700" anchor="t" anchorCtr="0">
            <a:noAutofit/>
          </a:bodyPr>
          <a:lstStyle/>
          <a:p>
            <a:pPr marL="0" lvl="0" indent="0">
              <a:buNone/>
            </a:pPr>
            <a:r>
              <a:rPr lang="en-US" dirty="0" err="1" smtClean="0"/>
              <a:t>Uzgoj</a:t>
            </a:r>
            <a:r>
              <a:rPr lang="en-US" dirty="0" smtClean="0"/>
              <a:t> </a:t>
            </a:r>
            <a:r>
              <a:rPr lang="en-US" dirty="0" err="1" smtClean="0"/>
              <a:t>usjeva</a:t>
            </a:r>
            <a:r>
              <a:rPr lang="en-US" dirty="0" smtClean="0"/>
              <a:t> </a:t>
            </a:r>
            <a:r>
              <a:rPr lang="en-US" dirty="0" err="1" smtClean="0"/>
              <a:t>zahtijeva</a:t>
            </a:r>
            <a:r>
              <a:rPr lang="en-US" dirty="0" smtClean="0"/>
              <a:t> </a:t>
            </a:r>
            <a:r>
              <a:rPr lang="en-US" dirty="0" err="1" smtClean="0"/>
              <a:t>strogu</a:t>
            </a:r>
            <a:r>
              <a:rPr lang="en-US" dirty="0" smtClean="0"/>
              <a:t> </a:t>
            </a:r>
            <a:r>
              <a:rPr lang="en-US" dirty="0" err="1" smtClean="0"/>
              <a:t>primjenu</a:t>
            </a:r>
            <a:r>
              <a:rPr lang="en-US" dirty="0" smtClean="0"/>
              <a:t> </a:t>
            </a:r>
            <a:r>
              <a:rPr lang="en-US" dirty="0" err="1" smtClean="0"/>
              <a:t>različitih</a:t>
            </a:r>
            <a:r>
              <a:rPr lang="en-US" dirty="0" smtClean="0"/>
              <a:t> </a:t>
            </a:r>
            <a:r>
              <a:rPr lang="en-US" dirty="0" err="1" smtClean="0"/>
              <a:t>koraka</a:t>
            </a:r>
            <a:r>
              <a:rPr lang="en-US" dirty="0" smtClean="0"/>
              <a:t> </a:t>
            </a:r>
            <a:r>
              <a:rPr lang="en-US" dirty="0" err="1" smtClean="0"/>
              <a:t>koji</a:t>
            </a:r>
            <a:r>
              <a:rPr lang="en-US" dirty="0" smtClean="0"/>
              <a:t> se </a:t>
            </a:r>
            <a:r>
              <a:rPr lang="en-US" dirty="0" err="1" smtClean="0"/>
              <a:t>moraju</a:t>
            </a:r>
            <a:r>
              <a:rPr lang="en-US" dirty="0" smtClean="0"/>
              <a:t> </a:t>
            </a:r>
            <a:r>
              <a:rPr lang="sr-Latn-RS" dirty="0" smtClean="0"/>
              <a:t>poštovati</a:t>
            </a:r>
            <a:r>
              <a:rPr lang="en-US" dirty="0" smtClean="0"/>
              <a:t> </a:t>
            </a:r>
            <a:r>
              <a:rPr lang="en-US" dirty="0" err="1" smtClean="0"/>
              <a:t>kako</a:t>
            </a:r>
            <a:r>
              <a:rPr lang="en-US" dirty="0" smtClean="0"/>
              <a:t> bi se </a:t>
            </a:r>
            <a:r>
              <a:rPr lang="en-US" dirty="0" err="1" smtClean="0"/>
              <a:t>osigura</a:t>
            </a:r>
            <a:r>
              <a:rPr lang="sr-Latn-RS" dirty="0" smtClean="0"/>
              <a:t>o</a:t>
            </a:r>
            <a:r>
              <a:rPr lang="en-US" dirty="0" smtClean="0"/>
              <a:t> </a:t>
            </a:r>
            <a:r>
              <a:rPr lang="en-US" dirty="0" err="1" smtClean="0"/>
              <a:t>najbolj</a:t>
            </a:r>
            <a:r>
              <a:rPr lang="sr-Latn-RS" dirty="0" smtClean="0"/>
              <a:t>i</a:t>
            </a:r>
            <a:r>
              <a:rPr lang="en-US" dirty="0" smtClean="0"/>
              <a:t> </a:t>
            </a:r>
            <a:r>
              <a:rPr lang="en-US" dirty="0" err="1" smtClean="0"/>
              <a:t>moguć</a:t>
            </a:r>
            <a:r>
              <a:rPr lang="sr-Latn-RS" dirty="0" smtClean="0"/>
              <a:t>i</a:t>
            </a:r>
            <a:r>
              <a:rPr lang="en-US" dirty="0" smtClean="0"/>
              <a:t> </a:t>
            </a:r>
            <a:r>
              <a:rPr lang="en-US" dirty="0" err="1" smtClean="0"/>
              <a:t>prinos</a:t>
            </a:r>
            <a:r>
              <a:rPr lang="en-US" dirty="0" smtClean="0"/>
              <a:t> </a:t>
            </a:r>
            <a:r>
              <a:rPr lang="en-US" dirty="0" err="1" smtClean="0"/>
              <a:t>usjeva</a:t>
            </a:r>
            <a:r>
              <a:rPr lang="en-US" dirty="0" smtClean="0"/>
              <a:t> </a:t>
            </a:r>
            <a:r>
              <a:rPr lang="en-US" dirty="0" err="1" smtClean="0"/>
              <a:t>tijekom</a:t>
            </a:r>
            <a:r>
              <a:rPr lang="en-US" dirty="0" smtClean="0"/>
              <a:t> </a:t>
            </a:r>
            <a:r>
              <a:rPr lang="en-US" dirty="0" err="1" smtClean="0"/>
              <a:t>godine</a:t>
            </a:r>
            <a:r>
              <a:rPr lang="en-US" dirty="0" smtClean="0"/>
              <a:t>. </a:t>
            </a:r>
            <a:endParaRPr lang="sr-Latn-RS" dirty="0" smtClean="0"/>
          </a:p>
          <a:p>
            <a:pPr marL="0" lvl="0" indent="0">
              <a:buNone/>
            </a:pPr>
            <a:r>
              <a:rPr lang="en-US" dirty="0" smtClean="0"/>
              <a:t>Ti </a:t>
            </a:r>
            <a:r>
              <a:rPr lang="en-US" dirty="0" err="1" smtClean="0"/>
              <a:t>koraci</a:t>
            </a:r>
            <a:r>
              <a:rPr lang="en-US" dirty="0" smtClean="0"/>
              <a:t> </a:t>
            </a:r>
            <a:r>
              <a:rPr lang="en-US" dirty="0" err="1" smtClean="0"/>
              <a:t>počinju</a:t>
            </a:r>
            <a:r>
              <a:rPr lang="en-US" dirty="0" smtClean="0"/>
              <a:t> </a:t>
            </a:r>
            <a:r>
              <a:rPr lang="en-US" dirty="0" err="1" smtClean="0"/>
              <a:t>od</a:t>
            </a:r>
            <a:r>
              <a:rPr lang="en-US" dirty="0" smtClean="0"/>
              <a:t> </a:t>
            </a:r>
            <a:r>
              <a:rPr lang="en-US" dirty="0" err="1" smtClean="0"/>
              <a:t>preciznog</a:t>
            </a:r>
            <a:r>
              <a:rPr lang="en-US" dirty="0" smtClean="0"/>
              <a:t> </a:t>
            </a:r>
            <a:r>
              <a:rPr lang="en-US" dirty="0" err="1" smtClean="0"/>
              <a:t>planiranja</a:t>
            </a:r>
            <a:r>
              <a:rPr lang="en-US" dirty="0" smtClean="0"/>
              <a:t> </a:t>
            </a:r>
            <a:r>
              <a:rPr lang="en-US" dirty="0" err="1" smtClean="0"/>
              <a:t>rada</a:t>
            </a:r>
            <a:r>
              <a:rPr lang="en-US" dirty="0" smtClean="0"/>
              <a:t>, </a:t>
            </a:r>
            <a:r>
              <a:rPr lang="en-US" dirty="0" err="1" smtClean="0"/>
              <a:t>zatim</a:t>
            </a:r>
            <a:r>
              <a:rPr lang="en-US" dirty="0" smtClean="0"/>
              <a:t> </a:t>
            </a:r>
            <a:r>
              <a:rPr lang="en-US" dirty="0" err="1" smtClean="0"/>
              <a:t>sadnje</a:t>
            </a:r>
            <a:r>
              <a:rPr lang="en-US" dirty="0" smtClean="0"/>
              <a:t> </a:t>
            </a:r>
            <a:r>
              <a:rPr lang="en-US" dirty="0" err="1" smtClean="0"/>
              <a:t>i</a:t>
            </a:r>
            <a:r>
              <a:rPr lang="en-US" dirty="0" smtClean="0"/>
              <a:t> </a:t>
            </a:r>
            <a:r>
              <a:rPr lang="en-US" dirty="0" err="1" smtClean="0"/>
              <a:t>praćenja</a:t>
            </a:r>
            <a:r>
              <a:rPr lang="en-US" dirty="0" smtClean="0"/>
              <a:t> </a:t>
            </a:r>
            <a:r>
              <a:rPr lang="en-US" dirty="0" err="1" smtClean="0"/>
              <a:t>životnog</a:t>
            </a:r>
            <a:r>
              <a:rPr lang="en-US" dirty="0" smtClean="0"/>
              <a:t> </a:t>
            </a:r>
            <a:r>
              <a:rPr lang="en-US" dirty="0" err="1" smtClean="0"/>
              <a:t>ciklusa</a:t>
            </a:r>
            <a:r>
              <a:rPr lang="en-US" dirty="0" smtClean="0"/>
              <a:t> </a:t>
            </a:r>
            <a:r>
              <a:rPr lang="en-US" dirty="0" err="1" smtClean="0"/>
              <a:t>usjeva</a:t>
            </a:r>
            <a:r>
              <a:rPr lang="en-US" dirty="0" smtClean="0"/>
              <a:t>, </a:t>
            </a:r>
            <a:r>
              <a:rPr lang="en-US" dirty="0" err="1" smtClean="0"/>
              <a:t>sve</a:t>
            </a:r>
            <a:r>
              <a:rPr lang="en-US" dirty="0" smtClean="0"/>
              <a:t> do </a:t>
            </a:r>
            <a:r>
              <a:rPr lang="en-US" dirty="0" err="1" smtClean="0"/>
              <a:t>marketinga</a:t>
            </a:r>
            <a:r>
              <a:rPr lang="en-US" dirty="0" smtClean="0"/>
              <a:t> </a:t>
            </a:r>
            <a:r>
              <a:rPr lang="en-US" dirty="0" err="1" smtClean="0"/>
              <a:t>i</a:t>
            </a:r>
            <a:r>
              <a:rPr lang="en-US" dirty="0" smtClean="0"/>
              <a:t> </a:t>
            </a:r>
            <a:r>
              <a:rPr lang="en-US" dirty="0" err="1" smtClean="0"/>
              <a:t>prodaje</a:t>
            </a:r>
            <a:r>
              <a:rPr lang="en-US" dirty="0" smtClean="0"/>
              <a:t> </a:t>
            </a:r>
            <a:r>
              <a:rPr lang="en-US" dirty="0" err="1" smtClean="0"/>
              <a:t>proizvoda</a:t>
            </a:r>
            <a:r>
              <a:rPr lang="en-US" dirty="0" smtClean="0"/>
              <a:t>.</a:t>
            </a:r>
            <a:endParaRPr dirty="0"/>
          </a:p>
        </p:txBody>
      </p:sp>
    </p:spTree>
  </p:cSld>
  <p:clrMapOvr>
    <a:masterClrMapping/>
  </p:clrMapOvr>
</p:sld>
</file>

<file path=ppt/theme/theme1.xml><?xml version="1.0" encoding="utf-8"?>
<a:theme xmlns:a="http://schemas.openxmlformats.org/drawingml/2006/main" name="EntRenew Presentation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tRenew Regular Slides">
  <a:themeElements>
    <a:clrScheme name="EntRenew">
      <a:dk1>
        <a:srgbClr val="000000"/>
      </a:dk1>
      <a:lt1>
        <a:srgbClr val="FFFFFF"/>
      </a:lt1>
      <a:dk2>
        <a:srgbClr val="44546A"/>
      </a:dk2>
      <a:lt2>
        <a:srgbClr val="E7E6E6"/>
      </a:lt2>
      <a:accent1>
        <a:srgbClr val="3C4556"/>
      </a:accent1>
      <a:accent2>
        <a:srgbClr val="5CA3AC"/>
      </a:accent2>
      <a:accent3>
        <a:srgbClr val="98C461"/>
      </a:accent3>
      <a:accent4>
        <a:srgbClr val="8CBD76"/>
      </a:accent4>
      <a:accent5>
        <a:srgbClr val="F8B040"/>
      </a:accent5>
      <a:accent6>
        <a:srgbClr val="ED6E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TotalTime>
  <Words>1818</Words>
  <Application>Microsoft Office PowerPoint</Application>
  <PresentationFormat>Custom</PresentationFormat>
  <Paragraphs>181</Paragraphs>
  <Slides>27</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Lato Black</vt:lpstr>
      <vt:lpstr>Lato</vt:lpstr>
      <vt:lpstr>EntRenew Presentation Slide</vt:lpstr>
      <vt:lpstr>EntRenew Regular Slides</vt:lpstr>
      <vt:lpstr>Osnove poljoprivrede</vt:lpstr>
      <vt:lpstr>Slide 2</vt:lpstr>
      <vt:lpstr>O modulu</vt:lpstr>
      <vt:lpstr>Šta je poljoprivreda?</vt:lpstr>
      <vt:lpstr>Poljoprivreda u brojevima</vt:lpstr>
      <vt:lpstr>Kako to utiče na naše živote</vt:lpstr>
      <vt:lpstr>Uloga žitarica</vt:lpstr>
      <vt:lpstr>Poljoprivreda i potrebe za hranom</vt:lpstr>
      <vt:lpstr>Proces uzgoja usjeva</vt:lpstr>
      <vt:lpstr>Slide 10</vt:lpstr>
      <vt:lpstr>Korak 1: Planiranje </vt:lpstr>
      <vt:lpstr>Korak 2: Kupnja sjemena i usjeva</vt:lpstr>
      <vt:lpstr>Korak 3: Priprema tla</vt:lpstr>
      <vt:lpstr>Slide 14</vt:lpstr>
      <vt:lpstr>Korak 4: Sadnja</vt:lpstr>
      <vt:lpstr>Korak 5: Praćenje i podrška usjevima</vt:lpstr>
      <vt:lpstr>Korak 6: Berba</vt:lpstr>
      <vt:lpstr>Korak 7: Prodaja proizvoda</vt:lpstr>
      <vt:lpstr>Sezonalnost</vt:lpstr>
      <vt:lpstr>Slide 20</vt:lpstr>
      <vt:lpstr>Etiketiranje (Označavanje)</vt:lpstr>
      <vt:lpstr>Evropske oznake u poljoprivredi</vt:lpstr>
      <vt:lpstr>Politike i propisi</vt:lpstr>
      <vt:lpstr>Primjer politike: Zajednička poljoprivredna politika</vt:lpstr>
      <vt:lpstr>Šta je u slijedećem modulu?</vt:lpstr>
      <vt:lpstr>Vježba “Ploča vizije – moj model poljoprivrede </vt:lpstr>
      <vt:lpstr>Hvala vam na pažnji!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Osnove poljoprivrede</dc:title>
  <dc:creator>Quentin Fanjas</dc:creator>
  <cp:lastModifiedBy>Dijana</cp:lastModifiedBy>
  <cp:revision>17</cp:revision>
  <dcterms:created xsi:type="dcterms:W3CDTF">2020-10-27T14:07:00Z</dcterms:created>
  <dcterms:modified xsi:type="dcterms:W3CDTF">2024-04-12T10:43:16Z</dcterms:modified>
</cp:coreProperties>
</file>