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 id="2147483650"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3840">
          <p15:clr>
            <a:srgbClr val="000000"/>
          </p15:clr>
        </p15:guide>
      </p15:sldGuideLst>
    </p:ext>
    <p:ext uri="GoogleSlidesCustomDataVersion2">
      <go:slidesCustomData xmlns:go="http://customooxmlschemas.google.com/" r:id="rId35" roundtripDataSignature="AMtx7mi9HXrNOj6XaKfnzAloQeww4QLX5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CF7962F6-4574-4F37-B5B5-8C6D09CBEA15}">
  <a:tblStyle styleId="{CF7962F6-4574-4F37-B5B5-8C6D09CBEA15}" styleName="Table_0">
    <a:wholeTbl>
      <a:tcTxStyle b="off" i="off">
        <a:font>
          <a:latin typeface="Arial"/>
          <a:ea typeface="Arial"/>
          <a:cs typeface="Arial"/>
        </a:font>
        <a:srgbClr val="000000"/>
      </a:tcTx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slide" Target="slides/slide17.xml"/><Relationship Id="rId23" Type="http://schemas.openxmlformats.org/officeDocument/2006/relationships/slide" Target="slides/slide1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26" Type="http://schemas.openxmlformats.org/officeDocument/2006/relationships/slide" Target="slides/slide19.xml"/><Relationship Id="rId25" Type="http://schemas.openxmlformats.org/officeDocument/2006/relationships/slide" Target="slides/slide18.xml"/><Relationship Id="rId28" Type="http://schemas.openxmlformats.org/officeDocument/2006/relationships/slide" Target="slides/slide21.xml"/><Relationship Id="rId27" Type="http://schemas.openxmlformats.org/officeDocument/2006/relationships/slide" Target="slides/slide20.xml"/><Relationship Id="rId5" Type="http://schemas.openxmlformats.org/officeDocument/2006/relationships/slideMaster" Target="slideMasters/slideMaster1.xml"/><Relationship Id="rId6" Type="http://schemas.openxmlformats.org/officeDocument/2006/relationships/slideMaster" Target="slideMasters/slideMaster2.xml"/><Relationship Id="rId29" Type="http://schemas.openxmlformats.org/officeDocument/2006/relationships/slide" Target="slides/slide22.xml"/><Relationship Id="rId7" Type="http://schemas.openxmlformats.org/officeDocument/2006/relationships/notesMaster" Target="notesMasters/notesMaster1.xml"/><Relationship Id="rId8" Type="http://schemas.openxmlformats.org/officeDocument/2006/relationships/slide" Target="slides/slide1.xml"/><Relationship Id="rId31" Type="http://schemas.openxmlformats.org/officeDocument/2006/relationships/slide" Target="slides/slide24.xml"/><Relationship Id="rId30" Type="http://schemas.openxmlformats.org/officeDocument/2006/relationships/slide" Target="slides/slide23.xml"/><Relationship Id="rId11" Type="http://schemas.openxmlformats.org/officeDocument/2006/relationships/slide" Target="slides/slide4.xml"/><Relationship Id="rId33" Type="http://schemas.openxmlformats.org/officeDocument/2006/relationships/slide" Target="slides/slide26.xml"/><Relationship Id="rId10" Type="http://schemas.openxmlformats.org/officeDocument/2006/relationships/slide" Target="slides/slide3.xml"/><Relationship Id="rId32" Type="http://schemas.openxmlformats.org/officeDocument/2006/relationships/slide" Target="slides/slide25.xml"/><Relationship Id="rId13" Type="http://schemas.openxmlformats.org/officeDocument/2006/relationships/slide" Target="slides/slide6.xml"/><Relationship Id="rId35" Type="http://customschemas.google.com/relationships/presentationmetadata" Target="metadata"/><Relationship Id="rId12" Type="http://schemas.openxmlformats.org/officeDocument/2006/relationships/slide" Target="slides/slide5.xml"/><Relationship Id="rId34" Type="http://schemas.openxmlformats.org/officeDocument/2006/relationships/slide" Target="slides/slide27.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 name="Shape 27"/>
        <p:cNvGrpSpPr/>
        <p:nvPr/>
      </p:nvGrpSpPr>
      <p:grpSpPr>
        <a:xfrm>
          <a:off x="0" y="0"/>
          <a:ext cx="0" cy="0"/>
          <a:chOff x="0" y="0"/>
          <a:chExt cx="0" cy="0"/>
        </a:xfrm>
      </p:grpSpPr>
      <p:sp>
        <p:nvSpPr>
          <p:cNvPr id="28" name="Google Shape;28;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9" name="Google Shape;29;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29c1d45b2ea_0_4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0" name="Google Shape;90;g29c1d45b2ea_0_4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29c1d45b2ea_0_5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6" name="Google Shape;96;g29c1d45b2ea_0_5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29c1d45b2ea_0_5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2" name="Google Shape;102;g29c1d45b2ea_0_5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29c1d45b2ea_0_6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8" name="Google Shape;108;g29c1d45b2ea_0_6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29c1d45b2ea_0_7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4" name="Google Shape;114;g29c1d45b2ea_0_7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29c1d45b2ea_0_9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0" name="Google Shape;120;g29c1d45b2ea_0_9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29c1d45b2ea_0_10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7" name="Google Shape;127;g29c1d45b2ea_0_10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29c1d45b2ea_0_11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4" name="Google Shape;134;g29c1d45b2ea_0_1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29c1d45b2ea_0_11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0" name="Google Shape;140;g29c1d45b2ea_0_1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g29c1d45b2ea_0_12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7" name="Google Shape;147;g29c1d45b2ea_0_1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 name="Shape 35"/>
        <p:cNvGrpSpPr/>
        <p:nvPr/>
      </p:nvGrpSpPr>
      <p:grpSpPr>
        <a:xfrm>
          <a:off x="0" y="0"/>
          <a:ext cx="0" cy="0"/>
          <a:chOff x="0" y="0"/>
          <a:chExt cx="0" cy="0"/>
        </a:xfrm>
      </p:grpSpPr>
      <p:sp>
        <p:nvSpPr>
          <p:cNvPr id="36" name="Google Shape;36;g19e93ff5fc8_0_2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7" name="Google Shape;37;g19e93ff5fc8_0_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29c1d45b2ea_0_13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4" name="Google Shape;154;g29c1d45b2ea_0_1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29c1d45b2ea_0_7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1" name="Google Shape;161;g29c1d45b2ea_0_7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29c1d45b2ea_0_8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6" name="Google Shape;166;g29c1d45b2ea_0_8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29c1d45b2ea_0_8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1" name="Google Shape;171;g29c1d45b2ea_0_8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g29c1d45b2ea_0_9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6" name="Google Shape;176;g29c1d45b2ea_0_9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29c1d45b2ea_0_13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1" name="Google Shape;181;g29c1d45b2ea_0_13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7" name="Google Shape;187;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g29c1d45b2ea_0_14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2" name="Google Shape;192;g29c1d45b2ea_0_14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 name="Shape 42"/>
        <p:cNvGrpSpPr/>
        <p:nvPr/>
      </p:nvGrpSpPr>
      <p:grpSpPr>
        <a:xfrm>
          <a:off x="0" y="0"/>
          <a:ext cx="0" cy="0"/>
          <a:chOff x="0" y="0"/>
          <a:chExt cx="0" cy="0"/>
        </a:xfrm>
      </p:grpSpPr>
      <p:sp>
        <p:nvSpPr>
          <p:cNvPr id="43" name="Google Shape;43;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4" name="Google Shape;44;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 name="Shape 49"/>
        <p:cNvGrpSpPr/>
        <p:nvPr/>
      </p:nvGrpSpPr>
      <p:grpSpPr>
        <a:xfrm>
          <a:off x="0" y="0"/>
          <a:ext cx="0" cy="0"/>
          <a:chOff x="0" y="0"/>
          <a:chExt cx="0" cy="0"/>
        </a:xfrm>
      </p:grpSpPr>
      <p:sp>
        <p:nvSpPr>
          <p:cNvPr id="50" name="Google Shape;50;g19e93ff5fc8_0_2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1" name="Google Shape;51;g19e93ff5fc8_0_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29c1d45b2ea_0_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9" name="Google Shape;59;g29c1d45b2ea_0_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29c1d45b2ea_0_1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5" name="Google Shape;65;g29c1d45b2ea_0_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29c1d45b2ea_0_2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1" name="Google Shape;71;g29c1d45b2ea_0_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29c1d45b2ea_0_3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7" name="Google Shape;77;g29c1d45b2ea_0_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29c1d45b2ea_0_4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4" name="Google Shape;84;g29c1d45b2ea_0_4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p:cSld name="Custom Layout">
    <p:spTree>
      <p:nvGrpSpPr>
        <p:cNvPr id="12" name="Shape 12"/>
        <p:cNvGrpSpPr/>
        <p:nvPr/>
      </p:nvGrpSpPr>
      <p:grpSpPr>
        <a:xfrm>
          <a:off x="0" y="0"/>
          <a:ext cx="0" cy="0"/>
          <a:chOff x="0" y="0"/>
          <a:chExt cx="0" cy="0"/>
        </a:xfrm>
      </p:grpSpPr>
      <p:sp>
        <p:nvSpPr>
          <p:cNvPr id="13" name="Google Shape;13;p6"/>
          <p:cNvSpPr txBox="1"/>
          <p:nvPr>
            <p:ph type="title"/>
          </p:nvPr>
        </p:nvSpPr>
        <p:spPr>
          <a:xfrm>
            <a:off x="838200" y="3053735"/>
            <a:ext cx="10515600" cy="631162"/>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0"/>
              </a:spcBef>
              <a:spcAft>
                <a:spcPts val="0"/>
              </a:spcAft>
              <a:buClr>
                <a:schemeClr val="dk2"/>
              </a:buClr>
              <a:buSzPts val="4400"/>
              <a:buFont typeface="Calibri"/>
              <a:buNone/>
              <a:defRPr b="0" i="0" sz="4400" u="none" cap="none" strike="noStrike">
                <a:solidFill>
                  <a:schemeClr val="dk2"/>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4" name="Google Shape;14;p6"/>
          <p:cNvSpPr txBox="1"/>
          <p:nvPr>
            <p:ph idx="1" type="subTitle"/>
          </p:nvPr>
        </p:nvSpPr>
        <p:spPr>
          <a:xfrm>
            <a:off x="1524000" y="4245878"/>
            <a:ext cx="9144000" cy="410403"/>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1000"/>
              </a:spcBef>
              <a:spcAft>
                <a:spcPts val="0"/>
              </a:spcAft>
              <a:buClr>
                <a:schemeClr val="accent1"/>
              </a:buClr>
              <a:buSzPts val="2400"/>
              <a:buFont typeface="Arial"/>
              <a:buNone/>
              <a:defRPr b="0" i="0" sz="2400" u="none" cap="none" strike="noStrike">
                <a:solidFill>
                  <a:schemeClr val="accent1"/>
                </a:solidFill>
                <a:latin typeface="Calibri"/>
                <a:ea typeface="Calibri"/>
                <a:cs typeface="Calibri"/>
                <a:sym typeface="Calibri"/>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9" name="Shape 19"/>
        <p:cNvGrpSpPr/>
        <p:nvPr/>
      </p:nvGrpSpPr>
      <p:grpSpPr>
        <a:xfrm>
          <a:off x="0" y="0"/>
          <a:ext cx="0" cy="0"/>
          <a:chOff x="0" y="0"/>
          <a:chExt cx="0" cy="0"/>
        </a:xfrm>
      </p:grpSpPr>
      <p:sp>
        <p:nvSpPr>
          <p:cNvPr id="20" name="Google Shape;20;p8"/>
          <p:cNvSpPr txBox="1"/>
          <p:nvPr>
            <p:ph type="title"/>
          </p:nvPr>
        </p:nvSpPr>
        <p:spPr>
          <a:xfrm>
            <a:off x="838200" y="1325880"/>
            <a:ext cx="10515600" cy="661988"/>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accent1"/>
              </a:buClr>
              <a:buSzPts val="4400"/>
              <a:buFont typeface="Calibri"/>
              <a:buNone/>
              <a:defRPr b="0" i="0" sz="44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1" name="Google Shape;21;p8"/>
          <p:cNvSpPr txBox="1"/>
          <p:nvPr>
            <p:ph idx="1" type="body"/>
          </p:nvPr>
        </p:nvSpPr>
        <p:spPr>
          <a:xfrm>
            <a:off x="838200" y="2214245"/>
            <a:ext cx="10515600" cy="4003675"/>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accent1"/>
              </a:buClr>
              <a:buSzPts val="2800"/>
              <a:buFont typeface="Arial"/>
              <a:buChar char="•"/>
              <a:defRPr b="0" i="0" sz="2800" u="none" cap="none" strike="noStrike">
                <a:solidFill>
                  <a:schemeClr val="accen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accent2"/>
              </a:buClr>
              <a:buSzPts val="2400"/>
              <a:buFont typeface="Arial"/>
              <a:buChar char="•"/>
              <a:defRPr b="0" i="0" sz="2400" u="none" cap="none" strike="noStrike">
                <a:solidFill>
                  <a:schemeClr val="accent2"/>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2"/>
              </a:buClr>
              <a:buSzPts val="2000"/>
              <a:buFont typeface="Arial"/>
              <a:buChar char="•"/>
              <a:defRPr b="0" i="0" sz="2000" u="none" cap="none" strike="noStrike">
                <a:solidFill>
                  <a:schemeClr val="dk2"/>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accent1"/>
              </a:buClr>
              <a:buSzPts val="1800"/>
              <a:buFont typeface="Arial"/>
              <a:buChar char="•"/>
              <a:defRPr b="0" i="0" sz="1800" u="none" cap="none" strike="noStrike">
                <a:solidFill>
                  <a:schemeClr val="accen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2"/>
              </a:buClr>
              <a:buSzPts val="1800"/>
              <a:buFont typeface="Arial"/>
              <a:buChar char="•"/>
              <a:defRPr b="0" i="0" sz="1800" u="none" cap="none" strike="noStrike">
                <a:solidFill>
                  <a:schemeClr val="dk2"/>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2" name="Google Shape;22;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3" name="Shape 23"/>
        <p:cNvGrpSpPr/>
        <p:nvPr/>
      </p:nvGrpSpPr>
      <p:grpSpPr>
        <a:xfrm>
          <a:off x="0" y="0"/>
          <a:ext cx="0" cy="0"/>
          <a:chOff x="0" y="0"/>
          <a:chExt cx="0" cy="0"/>
        </a:xfrm>
      </p:grpSpPr>
      <p:sp>
        <p:nvSpPr>
          <p:cNvPr id="24" name="Google Shape;24;p9"/>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lvl1pPr lvl="0" marR="0" rtl="0" algn="ctr">
              <a:lnSpc>
                <a:spcPct val="90000"/>
              </a:lnSpc>
              <a:spcBef>
                <a:spcPts val="0"/>
              </a:spcBef>
              <a:spcAft>
                <a:spcPts val="0"/>
              </a:spcAft>
              <a:buClr>
                <a:schemeClr val="accent1"/>
              </a:buClr>
              <a:buSzPts val="6000"/>
              <a:buFont typeface="Calibri"/>
              <a:buNone/>
              <a:defRPr b="0" i="0" sz="60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5" name="Google Shape;25;p9"/>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1000"/>
              </a:spcBef>
              <a:spcAft>
                <a:spcPts val="0"/>
              </a:spcAft>
              <a:buClr>
                <a:schemeClr val="dk2"/>
              </a:buClr>
              <a:buSzPts val="2400"/>
              <a:buFont typeface="Arial"/>
              <a:buNone/>
              <a:defRPr b="0" i="0" sz="2400" u="none" cap="none" strike="noStrike">
                <a:solidFill>
                  <a:schemeClr val="dk2"/>
                </a:solidFill>
                <a:latin typeface="Calibri"/>
                <a:ea typeface="Calibri"/>
                <a:cs typeface="Calibri"/>
                <a:sym typeface="Calibri"/>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9pPr>
          </a:lstStyle>
          <a:p/>
        </p:txBody>
      </p:sp>
      <p:sp>
        <p:nvSpPr>
          <p:cNvPr id="26" name="Google Shape;26;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7.png"/><Relationship Id="rId2" Type="http://schemas.openxmlformats.org/officeDocument/2006/relationships/image" Target="../media/image6.png"/><Relationship Id="rId3" Type="http://schemas.openxmlformats.org/officeDocument/2006/relationships/slideLayout" Target="../slideLayouts/slideLayout1.xml"/><Relationship Id="rId4"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7.png"/><Relationship Id="rId2" Type="http://schemas.openxmlformats.org/officeDocument/2006/relationships/image" Target="../media/image6.png"/><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pic>
        <p:nvPicPr>
          <p:cNvPr descr="A picture containing sitting, knife&#10;&#10;Description automatically generated" id="10" name="Google Shape;10;p5"/>
          <p:cNvPicPr preferRelativeResize="0"/>
          <p:nvPr/>
        </p:nvPicPr>
        <p:blipFill rotWithShape="1">
          <a:blip r:embed="rId1">
            <a:alphaModFix/>
          </a:blip>
          <a:srcRect b="0" l="0" r="0" t="0"/>
          <a:stretch/>
        </p:blipFill>
        <p:spPr>
          <a:xfrm>
            <a:off x="0" y="-1"/>
            <a:ext cx="12192000" cy="1998689"/>
          </a:xfrm>
          <a:prstGeom prst="rect">
            <a:avLst/>
          </a:prstGeom>
          <a:noFill/>
          <a:ln>
            <a:noFill/>
          </a:ln>
        </p:spPr>
      </p:pic>
      <p:pic>
        <p:nvPicPr>
          <p:cNvPr id="11" name="Google Shape;11;p5"/>
          <p:cNvPicPr preferRelativeResize="0"/>
          <p:nvPr/>
        </p:nvPicPr>
        <p:blipFill rotWithShape="1">
          <a:blip r:embed="rId2">
            <a:alphaModFix/>
          </a:blip>
          <a:srcRect b="0" l="0" r="0" t="0"/>
          <a:stretch/>
        </p:blipFill>
        <p:spPr>
          <a:xfrm>
            <a:off x="7661796" y="661120"/>
            <a:ext cx="3897245" cy="1572126"/>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 name="Shape 15"/>
        <p:cNvGrpSpPr/>
        <p:nvPr/>
      </p:nvGrpSpPr>
      <p:grpSpPr>
        <a:xfrm>
          <a:off x="0" y="0"/>
          <a:ext cx="0" cy="0"/>
          <a:chOff x="0" y="0"/>
          <a:chExt cx="0" cy="0"/>
        </a:xfrm>
      </p:grpSpPr>
      <p:pic>
        <p:nvPicPr>
          <p:cNvPr descr="A picture containing sitting, knife&#10;&#10;Description automatically generated" id="16" name="Google Shape;16;p7"/>
          <p:cNvPicPr preferRelativeResize="0"/>
          <p:nvPr/>
        </p:nvPicPr>
        <p:blipFill rotWithShape="1">
          <a:blip r:embed="rId1">
            <a:alphaModFix amt="20000"/>
          </a:blip>
          <a:srcRect b="0" l="0" r="0" t="0"/>
          <a:stretch/>
        </p:blipFill>
        <p:spPr>
          <a:xfrm>
            <a:off x="0" y="-1"/>
            <a:ext cx="12192000" cy="1998689"/>
          </a:xfrm>
          <a:prstGeom prst="rect">
            <a:avLst/>
          </a:prstGeom>
          <a:noFill/>
          <a:ln>
            <a:noFill/>
          </a:ln>
        </p:spPr>
      </p:pic>
      <p:sp>
        <p:nvSpPr>
          <p:cNvPr id="17" name="Google Shape;17;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pic>
        <p:nvPicPr>
          <p:cNvPr id="18" name="Google Shape;18;p7"/>
          <p:cNvPicPr preferRelativeResize="0"/>
          <p:nvPr/>
        </p:nvPicPr>
        <p:blipFill rotWithShape="1">
          <a:blip r:embed="rId2">
            <a:alphaModFix/>
          </a:blip>
          <a:srcRect b="0" l="0" r="0" t="0"/>
          <a:stretch/>
        </p:blipFill>
        <p:spPr>
          <a:xfrm>
            <a:off x="606398" y="0"/>
            <a:ext cx="3206804" cy="1293606"/>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51" r:id="rId3"/>
    <p:sldLayoutId id="2147483652"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0.png"/><Relationship Id="rId4" Type="http://schemas.openxmlformats.org/officeDocument/2006/relationships/image" Target="../media/image15.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1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3.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8.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hyperlink" Target="https://www.mindtools.com/aw8syx6/the-marketing-research-mix" TargetMode="External"/><Relationship Id="rId4" Type="http://schemas.openxmlformats.org/officeDocument/2006/relationships/hyperlink" Target="https://www.investopedia.com/terms/m/market-research.asp"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s://dictionary.cambridge.org/dictionary/english/collection" TargetMode="External"/><Relationship Id="rId4" Type="http://schemas.openxmlformats.org/officeDocument/2006/relationships/hyperlink" Target="https://dictionary.cambridge.org/dictionary/english/examination" TargetMode="External"/><Relationship Id="rId10" Type="http://schemas.openxmlformats.org/officeDocument/2006/relationships/image" Target="../media/image1.jpg"/><Relationship Id="rId9" Type="http://schemas.openxmlformats.org/officeDocument/2006/relationships/hyperlink" Target="https://dictionary.cambridge.org/dictionary/english/bought" TargetMode="External"/><Relationship Id="rId5" Type="http://schemas.openxmlformats.org/officeDocument/2006/relationships/hyperlink" Target="https://dictionary.cambridge.org/dictionary/english/information" TargetMode="External"/><Relationship Id="rId6" Type="http://schemas.openxmlformats.org/officeDocument/2006/relationships/hyperlink" Target="https://dictionary.cambridge.org/dictionary/english/people" TargetMode="External"/><Relationship Id="rId7" Type="http://schemas.openxmlformats.org/officeDocument/2006/relationships/hyperlink" Target="https://dictionary.cambridge.org/dictionary/english/buy" TargetMode="External"/><Relationship Id="rId8" Type="http://schemas.openxmlformats.org/officeDocument/2006/relationships/hyperlink" Target="https://dictionary.cambridge.org/dictionary/english/their"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 name="Shape 30"/>
        <p:cNvGrpSpPr/>
        <p:nvPr/>
      </p:nvGrpSpPr>
      <p:grpSpPr>
        <a:xfrm>
          <a:off x="0" y="0"/>
          <a:ext cx="0" cy="0"/>
          <a:chOff x="0" y="0"/>
          <a:chExt cx="0" cy="0"/>
        </a:xfrm>
      </p:grpSpPr>
      <p:sp>
        <p:nvSpPr>
          <p:cNvPr id="31" name="Google Shape;31;p1"/>
          <p:cNvSpPr txBox="1"/>
          <p:nvPr>
            <p:ph type="title"/>
          </p:nvPr>
        </p:nvSpPr>
        <p:spPr>
          <a:xfrm>
            <a:off x="838200" y="1870335"/>
            <a:ext cx="10515600" cy="6312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2"/>
              </a:buClr>
              <a:buSzPts val="4400"/>
              <a:buFont typeface="Calibri"/>
              <a:buNone/>
            </a:pPr>
            <a:r>
              <a:rPr lang="en-US"/>
              <a:t>Marketing &amp; Istraživanje tržišta</a:t>
            </a:r>
            <a:endParaRPr/>
          </a:p>
        </p:txBody>
      </p:sp>
      <p:sp>
        <p:nvSpPr>
          <p:cNvPr id="32" name="Google Shape;32;p1"/>
          <p:cNvSpPr txBox="1"/>
          <p:nvPr>
            <p:ph idx="1" type="subTitle"/>
          </p:nvPr>
        </p:nvSpPr>
        <p:spPr>
          <a:xfrm>
            <a:off x="6668654" y="5541817"/>
            <a:ext cx="5421745" cy="1192645"/>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2"/>
              </a:buClr>
              <a:buSzPts val="2400"/>
              <a:buNone/>
            </a:pPr>
            <a:r>
              <a:rPr lang="en-US">
                <a:solidFill>
                  <a:schemeClr val="dk2"/>
                </a:solidFill>
                <a:latin typeface="Calibri"/>
                <a:ea typeface="Calibri"/>
                <a:cs typeface="Calibri"/>
                <a:sym typeface="Calibri"/>
              </a:rPr>
              <a:t>PROGRAMME ERASMUS+      </a:t>
            </a:r>
            <a:endParaRPr>
              <a:solidFill>
                <a:schemeClr val="dk2"/>
              </a:solidFill>
              <a:latin typeface="Calibri"/>
              <a:ea typeface="Calibri"/>
              <a:cs typeface="Calibri"/>
              <a:sym typeface="Calibri"/>
            </a:endParaRPr>
          </a:p>
          <a:p>
            <a:pPr indent="0" lvl="0" marL="0" marR="312420" rtl="0" algn="ctr">
              <a:lnSpc>
                <a:spcPct val="90000"/>
              </a:lnSpc>
              <a:spcBef>
                <a:spcPts val="0"/>
              </a:spcBef>
              <a:spcAft>
                <a:spcPts val="0"/>
              </a:spcAft>
              <a:buClr>
                <a:schemeClr val="dk2"/>
              </a:buClr>
              <a:buSzPts val="2400"/>
              <a:buNone/>
            </a:pPr>
            <a:r>
              <a:rPr lang="en-US">
                <a:solidFill>
                  <a:schemeClr val="dk2"/>
                </a:solidFill>
                <a:latin typeface="Calibri"/>
                <a:ea typeface="Calibri"/>
                <a:cs typeface="Calibri"/>
                <a:sym typeface="Calibri"/>
              </a:rPr>
              <a:t>Project ID KA220-YOU-37C49185</a:t>
            </a:r>
            <a:endParaRPr>
              <a:solidFill>
                <a:schemeClr val="dk2"/>
              </a:solidFill>
              <a:latin typeface="Calibri"/>
              <a:ea typeface="Calibri"/>
              <a:cs typeface="Calibri"/>
              <a:sym typeface="Calibri"/>
            </a:endParaRPr>
          </a:p>
          <a:p>
            <a:pPr indent="0" lvl="0" marL="0" marR="312420" rtl="0" algn="ctr">
              <a:lnSpc>
                <a:spcPct val="90000"/>
              </a:lnSpc>
              <a:spcBef>
                <a:spcPts val="0"/>
              </a:spcBef>
              <a:spcAft>
                <a:spcPts val="0"/>
              </a:spcAft>
              <a:buClr>
                <a:schemeClr val="dk2"/>
              </a:buClr>
              <a:buSzPts val="2400"/>
              <a:buNone/>
            </a:pPr>
            <a:r>
              <a:rPr lang="en-US">
                <a:solidFill>
                  <a:schemeClr val="dk2"/>
                </a:solidFill>
                <a:latin typeface="Calibri"/>
                <a:ea typeface="Calibri"/>
                <a:cs typeface="Calibri"/>
                <a:sym typeface="Calibri"/>
              </a:rPr>
              <a:t>Cooperation partnerships in youth Form</a:t>
            </a:r>
            <a:endParaRPr/>
          </a:p>
        </p:txBody>
      </p:sp>
      <p:pic>
        <p:nvPicPr>
          <p:cNvPr id="33" name="Google Shape;33;p1"/>
          <p:cNvPicPr preferRelativeResize="0"/>
          <p:nvPr/>
        </p:nvPicPr>
        <p:blipFill rotWithShape="1">
          <a:blip r:embed="rId3">
            <a:alphaModFix/>
          </a:blip>
          <a:srcRect b="0" l="0" r="0" t="0"/>
          <a:stretch/>
        </p:blipFill>
        <p:spPr>
          <a:xfrm>
            <a:off x="2832875" y="2440060"/>
            <a:ext cx="6172200" cy="3400425"/>
          </a:xfrm>
          <a:prstGeom prst="rect">
            <a:avLst/>
          </a:prstGeom>
          <a:noFill/>
          <a:ln>
            <a:noFill/>
          </a:ln>
        </p:spPr>
      </p:pic>
      <p:pic>
        <p:nvPicPr>
          <p:cNvPr id="34" name="Google Shape;34;p1"/>
          <p:cNvPicPr preferRelativeResize="0"/>
          <p:nvPr/>
        </p:nvPicPr>
        <p:blipFill>
          <a:blip r:embed="rId4">
            <a:alphaModFix/>
          </a:blip>
          <a:stretch>
            <a:fillRect/>
          </a:stretch>
        </p:blipFill>
        <p:spPr>
          <a:xfrm>
            <a:off x="117925" y="5588332"/>
            <a:ext cx="3849499" cy="1099601"/>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g29c1d45b2ea_0_46"/>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Tipovi istraživanja tržišta</a:t>
            </a:r>
            <a:endParaRPr/>
          </a:p>
        </p:txBody>
      </p:sp>
      <p:sp>
        <p:nvSpPr>
          <p:cNvPr id="93" name="Google Shape;93;g29c1d45b2ea_0_46"/>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Fokus Grupe</a:t>
            </a:r>
            <a:endParaRPr b="1" sz="4800">
              <a:solidFill>
                <a:srgbClr val="427B83"/>
              </a:solidFill>
            </a:endParaRPr>
          </a:p>
          <a:p>
            <a:pPr indent="0" lvl="0" marL="457200" rtl="0" algn="just">
              <a:lnSpc>
                <a:spcPct val="90000"/>
              </a:lnSpc>
              <a:spcBef>
                <a:spcPts val="0"/>
              </a:spcBef>
              <a:spcAft>
                <a:spcPts val="0"/>
              </a:spcAft>
              <a:buSzPts val="2800"/>
              <a:buNone/>
            </a:pPr>
            <a:r>
              <a:t/>
            </a:r>
            <a:endParaRPr b="1" sz="4800">
              <a:solidFill>
                <a:srgbClr val="427B83"/>
              </a:solidFill>
            </a:endParaRPr>
          </a:p>
          <a:p>
            <a:pPr indent="0" lvl="0" marL="0" rtl="0" algn="just">
              <a:lnSpc>
                <a:spcPct val="90000"/>
              </a:lnSpc>
              <a:spcBef>
                <a:spcPts val="0"/>
              </a:spcBef>
              <a:spcAft>
                <a:spcPts val="0"/>
              </a:spcAft>
              <a:buSzPts val="2800"/>
              <a:buNone/>
            </a:pPr>
            <a:r>
              <a:rPr b="1" lang="en-US" sz="2400">
                <a:solidFill>
                  <a:srgbClr val="427B83"/>
                </a:solidFill>
              </a:rPr>
              <a:t>Fokus grupa se sastoji od male grupe reprezentativnih kupaca koji su odabrani da pogledaju reklamu ili uzorkuju proizvod.</a:t>
            </a:r>
            <a:endParaRPr b="1" sz="2400">
              <a:solidFill>
                <a:srgbClr val="427B83"/>
              </a:solidFill>
            </a:endParaRPr>
          </a:p>
          <a:p>
            <a:pPr indent="0" lvl="0" marL="0" rtl="0" algn="just">
              <a:lnSpc>
                <a:spcPct val="90000"/>
              </a:lnSpc>
              <a:spcBef>
                <a:spcPts val="0"/>
              </a:spcBef>
              <a:spcAft>
                <a:spcPts val="0"/>
              </a:spcAft>
              <a:buSzPts val="2800"/>
              <a:buNone/>
            </a:pPr>
            <a:r>
              <a:t/>
            </a:r>
            <a:endParaRPr b="1" sz="2400">
              <a:solidFill>
                <a:srgbClr val="427B83"/>
              </a:solidFill>
            </a:endParaRPr>
          </a:p>
          <a:p>
            <a:pPr indent="0" lvl="0" marL="0" rtl="0" algn="just">
              <a:lnSpc>
                <a:spcPct val="90000"/>
              </a:lnSpc>
              <a:spcBef>
                <a:spcPts val="0"/>
              </a:spcBef>
              <a:spcAft>
                <a:spcPts val="0"/>
              </a:spcAft>
              <a:buSzPts val="2800"/>
              <a:buNone/>
            </a:pPr>
            <a:r>
              <a:rPr b="1" lang="en-US" sz="2400">
                <a:solidFill>
                  <a:srgbClr val="427B83"/>
                </a:solidFill>
              </a:rPr>
              <a:t>Grupa se zatim ispituje o njihovom mišljenju o proizvodu, brendu kompanije ili konkurentskim artiklima. Nakon toga, preduzeće razmatra informacije i odlučuje da li će pustiti robu ili uslugu, izvršiti prilagođavanja ili potpuno odustati od toga.</a:t>
            </a:r>
            <a:endParaRPr b="1" sz="24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g29c1d45b2ea_0_52"/>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Tipovi istraživanja tržišta</a:t>
            </a:r>
            <a:endParaRPr/>
          </a:p>
        </p:txBody>
      </p:sp>
      <p:sp>
        <p:nvSpPr>
          <p:cNvPr id="99" name="Google Shape;99;g29c1d45b2ea_0_52"/>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Telefonsko istraživanje</a:t>
            </a:r>
            <a:endParaRPr b="1" sz="4800">
              <a:solidFill>
                <a:srgbClr val="427B83"/>
              </a:solidFill>
            </a:endParaRPr>
          </a:p>
          <a:p>
            <a:pPr indent="0" lvl="0" marL="457200" rtl="0" algn="just">
              <a:lnSpc>
                <a:spcPct val="90000"/>
              </a:lnSpc>
              <a:spcBef>
                <a:spcPts val="0"/>
              </a:spcBef>
              <a:spcAft>
                <a:spcPts val="0"/>
              </a:spcAft>
              <a:buSzPts val="2800"/>
              <a:buNone/>
            </a:pPr>
            <a:r>
              <a:t/>
            </a:r>
            <a:endParaRPr b="1" sz="4800">
              <a:solidFill>
                <a:srgbClr val="427B83"/>
              </a:solidFill>
            </a:endParaRPr>
          </a:p>
          <a:p>
            <a:pPr indent="0" lvl="0" marL="0" rtl="0" algn="just">
              <a:lnSpc>
                <a:spcPct val="90000"/>
              </a:lnSpc>
              <a:spcBef>
                <a:spcPts val="0"/>
              </a:spcBef>
              <a:spcAft>
                <a:spcPts val="0"/>
              </a:spcAft>
              <a:buSzPts val="2800"/>
              <a:buNone/>
            </a:pPr>
            <a:r>
              <a:rPr b="1" lang="en-US" sz="2400">
                <a:solidFill>
                  <a:srgbClr val="427B83"/>
                </a:solidFill>
              </a:rPr>
              <a:t>Telefonski intervju brzo je zamijenio uličnu metodu intervjua s kandidatima. Osoba koja prikuplja informacije putem telefona mogla je obaviti posao brže i povoljnije.</a:t>
            </a:r>
            <a:endParaRPr b="1" sz="2400">
              <a:solidFill>
                <a:srgbClr val="427B83"/>
              </a:solidFill>
            </a:endParaRPr>
          </a:p>
          <a:p>
            <a:pPr indent="0" lvl="0" marL="0" rtl="0" algn="just">
              <a:lnSpc>
                <a:spcPct val="90000"/>
              </a:lnSpc>
              <a:spcBef>
                <a:spcPts val="0"/>
              </a:spcBef>
              <a:spcAft>
                <a:spcPts val="0"/>
              </a:spcAft>
              <a:buSzPts val="2800"/>
              <a:buNone/>
            </a:pPr>
            <a:r>
              <a:t/>
            </a:r>
            <a:endParaRPr b="1" sz="2400">
              <a:solidFill>
                <a:srgbClr val="427B83"/>
              </a:solidFill>
            </a:endParaRPr>
          </a:p>
          <a:p>
            <a:pPr indent="0" lvl="0" marL="0" rtl="0" algn="just">
              <a:lnSpc>
                <a:spcPct val="90000"/>
              </a:lnSpc>
              <a:spcBef>
                <a:spcPts val="0"/>
              </a:spcBef>
              <a:spcAft>
                <a:spcPts val="0"/>
              </a:spcAft>
              <a:buSzPts val="2800"/>
              <a:buNone/>
            </a:pPr>
            <a:r>
              <a:rPr b="1" lang="en-US" sz="2400">
                <a:solidFill>
                  <a:srgbClr val="427B83"/>
                </a:solidFill>
              </a:rPr>
              <a:t>Godinama je omiljena metoda istraživanja tržišta bila telefonsko istraživanje. S manje dostupnih fiksnih linija i više ljudi koji koriste manje dostupne mobilne telefone umjesto njih, posljednjih je godina postalo znatno teže.</a:t>
            </a:r>
            <a:endParaRPr b="1" sz="24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g29c1d45b2ea_0_58"/>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Tipovi istraživanja tržišta</a:t>
            </a:r>
            <a:endParaRPr/>
          </a:p>
        </p:txBody>
      </p:sp>
      <p:sp>
        <p:nvSpPr>
          <p:cNvPr id="105" name="Google Shape;105;g29c1d45b2ea_0_58"/>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Anketa</a:t>
            </a:r>
            <a:endParaRPr b="1" sz="4800">
              <a:solidFill>
                <a:srgbClr val="427B83"/>
              </a:solidFill>
            </a:endParaRPr>
          </a:p>
          <a:p>
            <a:pPr indent="0" lvl="0" marL="457200" rtl="0" algn="just">
              <a:lnSpc>
                <a:spcPct val="90000"/>
              </a:lnSpc>
              <a:spcBef>
                <a:spcPts val="0"/>
              </a:spcBef>
              <a:spcAft>
                <a:spcPts val="0"/>
              </a:spcAft>
              <a:buSzPts val="2800"/>
              <a:buNone/>
            </a:pPr>
            <a:r>
              <a:t/>
            </a:r>
            <a:endParaRPr b="1" sz="4800">
              <a:solidFill>
                <a:srgbClr val="427B83"/>
              </a:solidFill>
            </a:endParaRPr>
          </a:p>
          <a:p>
            <a:pPr indent="0" lvl="0" marL="0" rtl="0" algn="just">
              <a:lnSpc>
                <a:spcPct val="90000"/>
              </a:lnSpc>
              <a:spcBef>
                <a:spcPts val="0"/>
              </a:spcBef>
              <a:spcAft>
                <a:spcPts val="0"/>
              </a:spcAft>
              <a:buSzPts val="2800"/>
              <a:buNone/>
            </a:pPr>
            <a:r>
              <a:rPr b="1" lang="en-US" sz="2400">
                <a:solidFill>
                  <a:srgbClr val="427B83"/>
                </a:solidFill>
              </a:rPr>
              <a:t>Ankete su pristupačnija opcija od fokus grupa za otkrivanje šta potrošači misle bez potrebe za ličnim intervjuima. Ankete se šalju kupcima, obično zajedno sa kodom za popust ili vaučerom kako bi se podstakli odgovor. Ove ankete pomažu u utvrđivanju raspoloženja potrošača u vezi sa brendom, proizvodom i rasponom cijena.</a:t>
            </a:r>
            <a:endParaRPr b="1" sz="24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g29c1d45b2ea_0_63"/>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Tipovi istraživanja tržišta</a:t>
            </a:r>
            <a:endParaRPr/>
          </a:p>
        </p:txBody>
      </p:sp>
      <p:sp>
        <p:nvSpPr>
          <p:cNvPr id="111" name="Google Shape;111;g29c1d45b2ea_0_63"/>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Online istraživanje tržišts</a:t>
            </a:r>
            <a:endParaRPr/>
          </a:p>
          <a:p>
            <a:pPr indent="0" lvl="0" marL="0" rtl="0" algn="ctr">
              <a:lnSpc>
                <a:spcPct val="90000"/>
              </a:lnSpc>
              <a:spcBef>
                <a:spcPts val="0"/>
              </a:spcBef>
              <a:spcAft>
                <a:spcPts val="0"/>
              </a:spcAft>
              <a:buSzPts val="2800"/>
              <a:buNone/>
            </a:pPr>
            <a:r>
              <a:t/>
            </a:r>
            <a:endParaRPr b="1" sz="4800">
              <a:solidFill>
                <a:srgbClr val="427B83"/>
              </a:solidFill>
            </a:endParaRPr>
          </a:p>
          <a:p>
            <a:pPr indent="0" lvl="0" marL="0" rtl="0" algn="just">
              <a:lnSpc>
                <a:spcPct val="90000"/>
              </a:lnSpc>
              <a:spcBef>
                <a:spcPts val="0"/>
              </a:spcBef>
              <a:spcAft>
                <a:spcPts val="0"/>
              </a:spcAft>
              <a:buSzPts val="2800"/>
              <a:buNone/>
            </a:pPr>
            <a:r>
              <a:rPr b="1" lang="en-US" sz="2400">
                <a:solidFill>
                  <a:srgbClr val="427B83"/>
                </a:solidFill>
              </a:rPr>
              <a:t>Kako sve više ljudi provodi vrijeme na internetu i aktivnosti istraživanja tržišta preselile su se na internet. Za prikupljanje podataka i dalje se koristi obrazac u stilu ankete. Međutim, pojedinci mogu odabrati da se prijave, ispune ankete i daju povratne informacije kad god imaju vremena, umjesto da preduzeća aktivno traže sudionike na ulici ili ih zovu telefonom.</a:t>
            </a:r>
            <a:endParaRPr b="1" sz="2400">
              <a:solidFill>
                <a:srgbClr val="427B83"/>
              </a:solidFill>
            </a:endParaRPr>
          </a:p>
          <a:p>
            <a:pPr indent="0" lvl="0" marL="0" rtl="0" algn="just">
              <a:lnSpc>
                <a:spcPct val="90000"/>
              </a:lnSpc>
              <a:spcBef>
                <a:spcPts val="0"/>
              </a:spcBef>
              <a:spcAft>
                <a:spcPts val="0"/>
              </a:spcAft>
              <a:buSzPts val="2800"/>
              <a:buNone/>
            </a:pPr>
            <a:r>
              <a:t/>
            </a:r>
            <a:endParaRPr b="1" sz="2400">
              <a:solidFill>
                <a:srgbClr val="427B83"/>
              </a:solidFill>
            </a:endParaRPr>
          </a:p>
          <a:p>
            <a:pPr indent="0" lvl="0" marL="0" rtl="0" algn="just">
              <a:lnSpc>
                <a:spcPct val="90000"/>
              </a:lnSpc>
              <a:spcBef>
                <a:spcPts val="0"/>
              </a:spcBef>
              <a:spcAft>
                <a:spcPts val="0"/>
              </a:spcAft>
              <a:buSzPts val="2800"/>
              <a:buNone/>
            </a:pPr>
            <a:r>
              <a:rPr b="1" lang="en-US" sz="2400">
                <a:solidFill>
                  <a:srgbClr val="427B83"/>
                </a:solidFill>
              </a:rPr>
              <a:t>Ljudi mogu sudjelovati sopstvenim tempom i u skladu sa svojim obavezama, što proces čini mnogo manje prisilnim i invazivnim.</a:t>
            </a:r>
            <a:endParaRPr b="1" sz="24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g29c1d45b2ea_0_70"/>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Model istraživanja tržišta</a:t>
            </a:r>
            <a:endParaRPr/>
          </a:p>
        </p:txBody>
      </p:sp>
      <p:sp>
        <p:nvSpPr>
          <p:cNvPr id="117" name="Google Shape;117;g29c1d45b2ea_0_70"/>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Mix istraživanja tržišta</a:t>
            </a:r>
            <a:endParaRPr b="1" sz="48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en-US" sz="2300">
                <a:solidFill>
                  <a:srgbClr val="427B83"/>
                </a:solidFill>
              </a:rPr>
              <a:t>Nigel Bradley je razvio Marketinški istraživački miks 2004. godine, a objasnio ga je u svojoj knjizi "Marketing Research" iz 2007. godine. Bradleyjevih četiri faze - njegove 4 P - su:</a:t>
            </a:r>
            <a:endParaRPr b="1" sz="2300">
              <a:solidFill>
                <a:srgbClr val="427B83"/>
              </a:solidFill>
            </a:endParaRPr>
          </a:p>
          <a:p>
            <a:pPr indent="-374650" lvl="0" marL="457200" rtl="0" algn="just">
              <a:lnSpc>
                <a:spcPct val="90000"/>
              </a:lnSpc>
              <a:spcBef>
                <a:spcPts val="0"/>
              </a:spcBef>
              <a:spcAft>
                <a:spcPts val="0"/>
              </a:spcAft>
              <a:buClr>
                <a:srgbClr val="427B83"/>
              </a:buClr>
              <a:buSzPts val="2300"/>
              <a:buChar char="•"/>
            </a:pPr>
            <a:r>
              <a:rPr b="1" lang="en-US" sz="2300">
                <a:solidFill>
                  <a:srgbClr val="427B83"/>
                </a:solidFill>
              </a:rPr>
              <a:t>Svrha.</a:t>
            </a:r>
            <a:endParaRPr b="1" sz="2300">
              <a:solidFill>
                <a:srgbClr val="427B83"/>
              </a:solidFill>
            </a:endParaRPr>
          </a:p>
          <a:p>
            <a:pPr indent="-374650" lvl="0" marL="457200" rtl="0" algn="just">
              <a:lnSpc>
                <a:spcPct val="90000"/>
              </a:lnSpc>
              <a:spcBef>
                <a:spcPts val="0"/>
              </a:spcBef>
              <a:spcAft>
                <a:spcPts val="0"/>
              </a:spcAft>
              <a:buClr>
                <a:srgbClr val="427B83"/>
              </a:buClr>
              <a:buSzPts val="2300"/>
              <a:buChar char="•"/>
            </a:pPr>
            <a:r>
              <a:rPr b="1" lang="en-US" sz="2300">
                <a:solidFill>
                  <a:srgbClr val="427B83"/>
                </a:solidFill>
              </a:rPr>
              <a:t>Populacija.</a:t>
            </a:r>
            <a:endParaRPr b="1" sz="2300">
              <a:solidFill>
                <a:srgbClr val="427B83"/>
              </a:solidFill>
            </a:endParaRPr>
          </a:p>
          <a:p>
            <a:pPr indent="-374650" lvl="0" marL="457200" rtl="0" algn="just">
              <a:lnSpc>
                <a:spcPct val="90000"/>
              </a:lnSpc>
              <a:spcBef>
                <a:spcPts val="0"/>
              </a:spcBef>
              <a:spcAft>
                <a:spcPts val="0"/>
              </a:spcAft>
              <a:buClr>
                <a:srgbClr val="427B83"/>
              </a:buClr>
              <a:buSzPts val="2300"/>
              <a:buChar char="•"/>
            </a:pPr>
            <a:r>
              <a:rPr b="1" lang="en-US" sz="2300">
                <a:solidFill>
                  <a:srgbClr val="427B83"/>
                </a:solidFill>
              </a:rPr>
              <a:t>Procedura.</a:t>
            </a:r>
            <a:endParaRPr b="1" sz="2300">
              <a:solidFill>
                <a:srgbClr val="427B83"/>
              </a:solidFill>
            </a:endParaRPr>
          </a:p>
          <a:p>
            <a:pPr indent="-374650" lvl="0" marL="457200" rtl="0" algn="just">
              <a:lnSpc>
                <a:spcPct val="90000"/>
              </a:lnSpc>
              <a:spcBef>
                <a:spcPts val="0"/>
              </a:spcBef>
              <a:spcAft>
                <a:spcPts val="0"/>
              </a:spcAft>
              <a:buClr>
                <a:srgbClr val="427B83"/>
              </a:buClr>
              <a:buSzPts val="2300"/>
              <a:buChar char="•"/>
            </a:pPr>
            <a:r>
              <a:rPr b="1" lang="en-US" sz="2300">
                <a:solidFill>
                  <a:srgbClr val="427B83"/>
                </a:solidFill>
              </a:rPr>
              <a:t>Publikacija.</a:t>
            </a:r>
            <a:endParaRPr b="1" sz="2300">
              <a:solidFill>
                <a:srgbClr val="427B83"/>
              </a:solidFill>
            </a:endParaRPr>
          </a:p>
          <a:p>
            <a:pPr indent="0" lvl="0" marL="0" rtl="0" algn="just">
              <a:lnSpc>
                <a:spcPct val="90000"/>
              </a:lnSpc>
              <a:spcBef>
                <a:spcPts val="0"/>
              </a:spcBef>
              <a:spcAft>
                <a:spcPts val="0"/>
              </a:spcAft>
              <a:buSzPts val="2800"/>
              <a:buNone/>
            </a:pPr>
            <a:r>
              <a:rPr b="1" lang="en-US" sz="2300">
                <a:solidFill>
                  <a:srgbClr val="427B83"/>
                </a:solidFill>
              </a:rPr>
              <a:t>Možete koristiti 4 P-a za dizajniranje istraživačkog projekta; za organizovanje rezultata vašeg istraživanja; i za izazivanje istraživanja, kako biste mogli procijeniti njegovu kvalitetu.</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g29c1d45b2ea_0_96"/>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Marketinški istraživački mix</a:t>
            </a:r>
            <a:endParaRPr/>
          </a:p>
        </p:txBody>
      </p:sp>
      <p:graphicFrame>
        <p:nvGraphicFramePr>
          <p:cNvPr id="123" name="Google Shape;123;g29c1d45b2ea_0_96"/>
          <p:cNvGraphicFramePr/>
          <p:nvPr/>
        </p:nvGraphicFramePr>
        <p:xfrm>
          <a:off x="2514600" y="2209800"/>
          <a:ext cx="3000000" cy="3000000"/>
        </p:xfrm>
        <a:graphic>
          <a:graphicData uri="http://schemas.openxmlformats.org/drawingml/2006/table">
            <a:tbl>
              <a:tblPr>
                <a:noFill/>
                <a:tableStyleId>{CF7962F6-4574-4F37-B5B5-8C6D09CBEA15}</a:tableStyleId>
              </a:tblPr>
              <a:tblGrid>
                <a:gridCol w="3650975"/>
                <a:gridCol w="3659450"/>
              </a:tblGrid>
              <a:tr h="1754725">
                <a:tc>
                  <a:txBody>
                    <a:bodyPr/>
                    <a:lstStyle/>
                    <a:p>
                      <a:pPr indent="0" lvl="0" marL="0" marR="0" rtl="0" algn="ctr">
                        <a:lnSpc>
                          <a:spcPct val="115000"/>
                        </a:lnSpc>
                        <a:spcBef>
                          <a:spcPts val="0"/>
                        </a:spcBef>
                        <a:spcAft>
                          <a:spcPts val="0"/>
                        </a:spcAft>
                        <a:buClr>
                          <a:srgbClr val="000000"/>
                        </a:buClr>
                        <a:buSzPts val="4800"/>
                        <a:buFont typeface="Arial"/>
                        <a:buNone/>
                      </a:pPr>
                      <a:r>
                        <a:rPr b="1" lang="en-US" sz="4800" u="none" cap="none" strike="noStrike">
                          <a:solidFill>
                            <a:srgbClr val="FFFFFF"/>
                          </a:solidFill>
                          <a:latin typeface="Calibri"/>
                          <a:ea typeface="Calibri"/>
                          <a:cs typeface="Calibri"/>
                          <a:sym typeface="Calibri"/>
                        </a:rPr>
                        <a:t>PRODUKT</a:t>
                      </a:r>
                      <a:endParaRPr b="1" sz="4800" u="none" cap="none" strike="noStrike">
                        <a:solidFill>
                          <a:srgbClr val="FFFFFF"/>
                        </a:solidFill>
                        <a:latin typeface="Calibri"/>
                        <a:ea typeface="Calibri"/>
                        <a:cs typeface="Calibri"/>
                        <a:sym typeface="Calibri"/>
                      </a:endParaRPr>
                    </a:p>
                  </a:txBody>
                  <a:tcPr marT="45725" marB="45725" marR="91450" marL="91450">
                    <a:lnL cap="flat" cmpd="sng" w="9525">
                      <a:solidFill>
                        <a:srgbClr val="4BACC6"/>
                      </a:solidFill>
                      <a:prstDash val="solid"/>
                      <a:round/>
                      <a:headEnd len="sm" w="sm" type="none"/>
                      <a:tailEnd len="sm" w="sm" type="none"/>
                    </a:lnL>
                    <a:lnT cap="flat" cmpd="sng" w="9525">
                      <a:solidFill>
                        <a:srgbClr val="4BACC6"/>
                      </a:solidFill>
                      <a:prstDash val="solid"/>
                      <a:round/>
                      <a:headEnd len="sm" w="sm" type="none"/>
                      <a:tailEnd len="sm" w="sm" type="none"/>
                    </a:lnT>
                    <a:lnB cap="flat" cmpd="sng" w="9525">
                      <a:solidFill>
                        <a:srgbClr val="4BACC6"/>
                      </a:solidFill>
                      <a:prstDash val="solid"/>
                      <a:round/>
                      <a:headEnd len="sm" w="sm" type="none"/>
                      <a:tailEnd len="sm" w="sm" type="none"/>
                    </a:lnB>
                    <a:solidFill>
                      <a:srgbClr val="4BACC6"/>
                    </a:solidFill>
                  </a:tcPr>
                </a:tc>
                <a:tc>
                  <a:txBody>
                    <a:bodyPr/>
                    <a:lstStyle/>
                    <a:p>
                      <a:pPr indent="0" lvl="0" marL="0" marR="0" rtl="0" algn="ctr">
                        <a:lnSpc>
                          <a:spcPct val="115000"/>
                        </a:lnSpc>
                        <a:spcBef>
                          <a:spcPts val="0"/>
                        </a:spcBef>
                        <a:spcAft>
                          <a:spcPts val="0"/>
                        </a:spcAft>
                        <a:buClr>
                          <a:srgbClr val="000000"/>
                        </a:buClr>
                        <a:buSzPts val="4800"/>
                        <a:buFont typeface="Arial"/>
                        <a:buNone/>
                      </a:pPr>
                      <a:r>
                        <a:rPr b="1" lang="en-US" sz="4800" u="none" cap="none" strike="noStrike">
                          <a:solidFill>
                            <a:srgbClr val="FFFFFF"/>
                          </a:solidFill>
                          <a:latin typeface="Calibri"/>
                          <a:ea typeface="Calibri"/>
                          <a:cs typeface="Calibri"/>
                          <a:sym typeface="Calibri"/>
                        </a:rPr>
                        <a:t>MJESTO</a:t>
                      </a:r>
                      <a:endParaRPr b="1" sz="4800" u="none" cap="none" strike="noStrike">
                        <a:solidFill>
                          <a:srgbClr val="FFFFFF"/>
                        </a:solidFill>
                        <a:latin typeface="Calibri"/>
                        <a:ea typeface="Calibri"/>
                        <a:cs typeface="Calibri"/>
                        <a:sym typeface="Calibri"/>
                      </a:endParaRPr>
                    </a:p>
                  </a:txBody>
                  <a:tcPr marT="45725" marB="45725" marR="91450" marL="91450">
                    <a:lnR cap="flat" cmpd="sng" w="9525">
                      <a:solidFill>
                        <a:srgbClr val="4BACC6"/>
                      </a:solidFill>
                      <a:prstDash val="solid"/>
                      <a:round/>
                      <a:headEnd len="sm" w="sm" type="none"/>
                      <a:tailEnd len="sm" w="sm" type="none"/>
                    </a:lnR>
                    <a:lnT cap="flat" cmpd="sng" w="9525">
                      <a:solidFill>
                        <a:srgbClr val="4BACC6"/>
                      </a:solidFill>
                      <a:prstDash val="solid"/>
                      <a:round/>
                      <a:headEnd len="sm" w="sm" type="none"/>
                      <a:tailEnd len="sm" w="sm" type="none"/>
                    </a:lnT>
                    <a:lnB cap="flat" cmpd="sng" w="9525">
                      <a:solidFill>
                        <a:srgbClr val="4BACC6"/>
                      </a:solidFill>
                      <a:prstDash val="solid"/>
                      <a:round/>
                      <a:headEnd len="sm" w="sm" type="none"/>
                      <a:tailEnd len="sm" w="sm" type="none"/>
                    </a:lnB>
                    <a:solidFill>
                      <a:srgbClr val="4BACC6"/>
                    </a:solidFill>
                  </a:tcPr>
                </a:tc>
              </a:tr>
              <a:tr h="1754725">
                <a:tc>
                  <a:txBody>
                    <a:bodyPr/>
                    <a:lstStyle/>
                    <a:p>
                      <a:pPr indent="0" lvl="0" marL="0" marR="0" rtl="0" algn="ctr">
                        <a:lnSpc>
                          <a:spcPct val="115000"/>
                        </a:lnSpc>
                        <a:spcBef>
                          <a:spcPts val="0"/>
                        </a:spcBef>
                        <a:spcAft>
                          <a:spcPts val="0"/>
                        </a:spcAft>
                        <a:buClr>
                          <a:srgbClr val="000000"/>
                        </a:buClr>
                        <a:buSzPts val="4800"/>
                        <a:buFont typeface="Arial"/>
                        <a:buNone/>
                      </a:pPr>
                      <a:r>
                        <a:rPr b="1" lang="en-US" sz="4800" u="none" cap="none" strike="noStrike">
                          <a:latin typeface="Calibri"/>
                          <a:ea typeface="Calibri"/>
                          <a:cs typeface="Calibri"/>
                          <a:sym typeface="Calibri"/>
                        </a:rPr>
                        <a:t>CIJENA</a:t>
                      </a:r>
                      <a:endParaRPr b="1" sz="4800" u="none" cap="none" strike="noStrike">
                        <a:latin typeface="Calibri"/>
                        <a:ea typeface="Calibri"/>
                        <a:cs typeface="Calibri"/>
                        <a:sym typeface="Calibri"/>
                      </a:endParaRPr>
                    </a:p>
                  </a:txBody>
                  <a:tcPr marT="45725" marB="45725" marR="91450" marL="91450">
                    <a:lnL cap="flat" cmpd="sng" w="9525">
                      <a:solidFill>
                        <a:srgbClr val="4BACC6"/>
                      </a:solidFill>
                      <a:prstDash val="solid"/>
                      <a:round/>
                      <a:headEnd len="sm" w="sm" type="none"/>
                      <a:tailEnd len="sm" w="sm" type="none"/>
                    </a:lnL>
                    <a:lnT cap="flat" cmpd="sng" w="9525">
                      <a:solidFill>
                        <a:srgbClr val="4BACC6"/>
                      </a:solidFill>
                      <a:prstDash val="solid"/>
                      <a:round/>
                      <a:headEnd len="sm" w="sm" type="none"/>
                      <a:tailEnd len="sm" w="sm" type="none"/>
                    </a:lnT>
                    <a:lnB cap="flat" cmpd="sng" w="9525">
                      <a:solidFill>
                        <a:srgbClr val="4BACC6"/>
                      </a:solidFill>
                      <a:prstDash val="solid"/>
                      <a:round/>
                      <a:headEnd len="sm" w="sm" type="none"/>
                      <a:tailEnd len="sm" w="sm" type="none"/>
                    </a:lnB>
                    <a:solidFill>
                      <a:srgbClr val="E9F1F5"/>
                    </a:solidFill>
                  </a:tcPr>
                </a:tc>
                <a:tc>
                  <a:txBody>
                    <a:bodyPr/>
                    <a:lstStyle/>
                    <a:p>
                      <a:pPr indent="0" lvl="0" marL="0" marR="0" rtl="0" algn="ctr">
                        <a:lnSpc>
                          <a:spcPct val="115000"/>
                        </a:lnSpc>
                        <a:spcBef>
                          <a:spcPts val="0"/>
                        </a:spcBef>
                        <a:spcAft>
                          <a:spcPts val="0"/>
                        </a:spcAft>
                        <a:buClr>
                          <a:srgbClr val="000000"/>
                        </a:buClr>
                        <a:buSzPts val="4800"/>
                        <a:buFont typeface="Arial"/>
                        <a:buNone/>
                      </a:pPr>
                      <a:r>
                        <a:rPr lang="en-US" sz="4800" u="none" cap="none" strike="noStrike">
                          <a:latin typeface="Calibri"/>
                          <a:ea typeface="Calibri"/>
                          <a:cs typeface="Calibri"/>
                          <a:sym typeface="Calibri"/>
                        </a:rPr>
                        <a:t>PROMOCIJA</a:t>
                      </a:r>
                      <a:endParaRPr sz="4800" u="none" cap="none" strike="noStrike">
                        <a:latin typeface="Calibri"/>
                        <a:ea typeface="Calibri"/>
                        <a:cs typeface="Calibri"/>
                        <a:sym typeface="Calibri"/>
                      </a:endParaRPr>
                    </a:p>
                  </a:txBody>
                  <a:tcPr marT="45725" marB="45725" marR="91450" marL="91450">
                    <a:lnR cap="flat" cmpd="sng" w="9525">
                      <a:solidFill>
                        <a:srgbClr val="4BACC6"/>
                      </a:solidFill>
                      <a:prstDash val="solid"/>
                      <a:round/>
                      <a:headEnd len="sm" w="sm" type="none"/>
                      <a:tailEnd len="sm" w="sm" type="none"/>
                    </a:lnR>
                    <a:lnT cap="flat" cmpd="sng" w="9525">
                      <a:solidFill>
                        <a:srgbClr val="4BACC6"/>
                      </a:solidFill>
                      <a:prstDash val="solid"/>
                      <a:round/>
                      <a:headEnd len="sm" w="sm" type="none"/>
                      <a:tailEnd len="sm" w="sm" type="none"/>
                    </a:lnT>
                    <a:lnB cap="flat" cmpd="sng" w="9525">
                      <a:solidFill>
                        <a:srgbClr val="4BACC6"/>
                      </a:solidFill>
                      <a:prstDash val="solid"/>
                      <a:round/>
                      <a:headEnd len="sm" w="sm" type="none"/>
                      <a:tailEnd len="sm" w="sm" type="none"/>
                    </a:lnB>
                    <a:solidFill>
                      <a:srgbClr val="E9F1F5"/>
                    </a:solidFill>
                  </a:tcPr>
                </a:tc>
              </a:tr>
            </a:tbl>
          </a:graphicData>
        </a:graphic>
      </p:graphicFrame>
      <p:pic>
        <p:nvPicPr>
          <p:cNvPr id="124" name="Google Shape;124;g29c1d45b2ea_0_96"/>
          <p:cNvPicPr preferRelativeResize="0"/>
          <p:nvPr/>
        </p:nvPicPr>
        <p:blipFill rotWithShape="1">
          <a:blip r:embed="rId3">
            <a:alphaModFix/>
          </a:blip>
          <a:srcRect b="0" l="0" r="0" t="0"/>
          <a:stretch/>
        </p:blipFill>
        <p:spPr>
          <a:xfrm>
            <a:off x="9489150" y="359618"/>
            <a:ext cx="2145200" cy="171185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g29c1d45b2ea_0_103"/>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Proizvod/Usluga</a:t>
            </a:r>
            <a:endParaRPr/>
          </a:p>
        </p:txBody>
      </p:sp>
      <p:sp>
        <p:nvSpPr>
          <p:cNvPr id="130" name="Google Shape;130;g29c1d45b2ea_0_103"/>
          <p:cNvSpPr txBox="1"/>
          <p:nvPr>
            <p:ph idx="1" type="body"/>
          </p:nvPr>
        </p:nvSpPr>
        <p:spPr>
          <a:xfrm>
            <a:off x="838200" y="1847698"/>
            <a:ext cx="10515600" cy="5010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800"/>
              </a:spcBef>
              <a:spcAft>
                <a:spcPts val="0"/>
              </a:spcAft>
              <a:buClr>
                <a:schemeClr val="dk1"/>
              </a:buClr>
              <a:buSzPts val="1100"/>
              <a:buNone/>
            </a:pPr>
            <a:r>
              <a:rPr lang="en-US" sz="3200">
                <a:solidFill>
                  <a:schemeClr val="dk1"/>
                </a:solidFill>
              </a:rPr>
              <a:t>• </a:t>
            </a:r>
            <a:r>
              <a:rPr lang="en-US" sz="3200">
                <a:solidFill>
                  <a:srgbClr val="000000"/>
                </a:solidFill>
              </a:rPr>
              <a:t>Što kupac želi od proizvoda/usluge? Koje potrebe zadovoljava?</a:t>
            </a:r>
            <a:endParaRPr sz="3200">
              <a:solidFill>
                <a:srgbClr val="000000"/>
              </a:solidFill>
            </a:endParaRPr>
          </a:p>
          <a:p>
            <a:pPr indent="0" lvl="0" marL="0" rtl="0" algn="l">
              <a:lnSpc>
                <a:spcPct val="115000"/>
              </a:lnSpc>
              <a:spcBef>
                <a:spcPts val="800"/>
              </a:spcBef>
              <a:spcAft>
                <a:spcPts val="0"/>
              </a:spcAft>
              <a:buClr>
                <a:schemeClr val="dk1"/>
              </a:buClr>
              <a:buSzPts val="1100"/>
              <a:buNone/>
            </a:pPr>
            <a:r>
              <a:rPr lang="en-US" sz="3200">
                <a:solidFill>
                  <a:srgbClr val="000000"/>
                </a:solidFill>
              </a:rPr>
              <a:t>• Koje karakteristike mora imati da bi zadovoljilo te potrebe??</a:t>
            </a:r>
            <a:endParaRPr sz="3200">
              <a:solidFill>
                <a:srgbClr val="000000"/>
              </a:solidFill>
            </a:endParaRPr>
          </a:p>
          <a:p>
            <a:pPr indent="0" lvl="0" marL="0" rtl="0" algn="l">
              <a:lnSpc>
                <a:spcPct val="115000"/>
              </a:lnSpc>
              <a:spcBef>
                <a:spcPts val="800"/>
              </a:spcBef>
              <a:spcAft>
                <a:spcPts val="0"/>
              </a:spcAft>
              <a:buClr>
                <a:schemeClr val="dk1"/>
              </a:buClr>
              <a:buSzPts val="1100"/>
              <a:buNone/>
            </a:pPr>
            <a:r>
              <a:rPr lang="en-US" sz="3200">
                <a:solidFill>
                  <a:srgbClr val="000000"/>
                </a:solidFill>
              </a:rPr>
              <a:t>• Jeste li propustili neke značajke?</a:t>
            </a:r>
            <a:endParaRPr sz="3200">
              <a:solidFill>
                <a:srgbClr val="000000"/>
              </a:solidFill>
            </a:endParaRPr>
          </a:p>
          <a:p>
            <a:pPr indent="0" lvl="0" marL="0" rtl="0" algn="l">
              <a:lnSpc>
                <a:spcPct val="115000"/>
              </a:lnSpc>
              <a:spcBef>
                <a:spcPts val="800"/>
              </a:spcBef>
              <a:spcAft>
                <a:spcPts val="0"/>
              </a:spcAft>
              <a:buClr>
                <a:schemeClr val="dk1"/>
              </a:buClr>
              <a:buSzPts val="1100"/>
              <a:buNone/>
            </a:pPr>
            <a:r>
              <a:rPr lang="en-US" sz="3200">
                <a:solidFill>
                  <a:srgbClr val="000000"/>
                </a:solidFill>
              </a:rPr>
              <a:t>• Uključujete li skupe karakteristike koje kupac zapravo neće koristiti?</a:t>
            </a:r>
            <a:endParaRPr sz="3200">
              <a:solidFill>
                <a:srgbClr val="000000"/>
              </a:solidFill>
            </a:endParaRPr>
          </a:p>
          <a:p>
            <a:pPr indent="0" lvl="0" marL="0" rtl="0" algn="l">
              <a:lnSpc>
                <a:spcPct val="115000"/>
              </a:lnSpc>
              <a:spcBef>
                <a:spcPts val="800"/>
              </a:spcBef>
              <a:spcAft>
                <a:spcPts val="0"/>
              </a:spcAft>
              <a:buSzPts val="2800"/>
              <a:buNone/>
            </a:pPr>
            <a:r>
              <a:rPr lang="en-US" sz="3200">
                <a:solidFill>
                  <a:srgbClr val="000000"/>
                </a:solidFill>
              </a:rPr>
              <a:t>• Kako i gdje će kupac koristiti proizvod/uslugu?</a:t>
            </a:r>
            <a:endParaRPr b="1" sz="3000">
              <a:solidFill>
                <a:srgbClr val="000000"/>
              </a:solidFill>
            </a:endParaRPr>
          </a:p>
        </p:txBody>
      </p:sp>
      <p:pic>
        <p:nvPicPr>
          <p:cNvPr id="131" name="Google Shape;131;g29c1d45b2ea_0_103"/>
          <p:cNvPicPr preferRelativeResize="0"/>
          <p:nvPr/>
        </p:nvPicPr>
        <p:blipFill rotWithShape="1">
          <a:blip r:embed="rId3">
            <a:alphaModFix/>
          </a:blip>
          <a:srcRect b="0" l="0" r="0" t="0"/>
          <a:stretch/>
        </p:blipFill>
        <p:spPr>
          <a:xfrm>
            <a:off x="9366688" y="4980663"/>
            <a:ext cx="2543175" cy="1800225"/>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g29c1d45b2ea_0_112"/>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Proizvod/Usluga</a:t>
            </a:r>
            <a:endParaRPr/>
          </a:p>
        </p:txBody>
      </p:sp>
      <p:sp>
        <p:nvSpPr>
          <p:cNvPr id="137" name="Google Shape;137;g29c1d45b2ea_0_112"/>
          <p:cNvSpPr txBox="1"/>
          <p:nvPr>
            <p:ph idx="1" type="body"/>
          </p:nvPr>
        </p:nvSpPr>
        <p:spPr>
          <a:xfrm>
            <a:off x="838200" y="1847698"/>
            <a:ext cx="10515600" cy="5010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700"/>
              </a:spcBef>
              <a:spcAft>
                <a:spcPts val="0"/>
              </a:spcAft>
              <a:buSzPts val="2800"/>
              <a:buNone/>
            </a:pPr>
            <a:r>
              <a:rPr lang="en-US" sz="3000">
                <a:solidFill>
                  <a:srgbClr val="000000"/>
                </a:solidFill>
              </a:rPr>
              <a:t>• </a:t>
            </a:r>
            <a:r>
              <a:rPr lang="en-US" sz="3200">
                <a:solidFill>
                  <a:srgbClr val="000000"/>
                </a:solidFill>
              </a:rPr>
              <a:t>Kako izgleda? Kako će kupci to doživjeti? </a:t>
            </a:r>
            <a:endParaRPr sz="3200">
              <a:solidFill>
                <a:srgbClr val="000000"/>
              </a:solidFill>
            </a:endParaRPr>
          </a:p>
          <a:p>
            <a:pPr indent="0" lvl="0" marL="0" rtl="0" algn="l">
              <a:lnSpc>
                <a:spcPct val="115000"/>
              </a:lnSpc>
              <a:spcBef>
                <a:spcPts val="700"/>
              </a:spcBef>
              <a:spcAft>
                <a:spcPts val="0"/>
              </a:spcAft>
              <a:buSzPts val="2800"/>
              <a:buNone/>
            </a:pPr>
            <a:r>
              <a:rPr lang="en-US" sz="3200">
                <a:solidFill>
                  <a:srgbClr val="000000"/>
                </a:solidFill>
              </a:rPr>
              <a:t>• Koje veličine, boje i tako dalje, treba da bude? </a:t>
            </a:r>
            <a:endParaRPr sz="3200">
              <a:solidFill>
                <a:srgbClr val="000000"/>
              </a:solidFill>
            </a:endParaRPr>
          </a:p>
          <a:p>
            <a:pPr indent="0" lvl="0" marL="0" rtl="0" algn="l">
              <a:lnSpc>
                <a:spcPct val="115000"/>
              </a:lnSpc>
              <a:spcBef>
                <a:spcPts val="700"/>
              </a:spcBef>
              <a:spcAft>
                <a:spcPts val="0"/>
              </a:spcAft>
              <a:buSzPts val="2800"/>
              <a:buNone/>
            </a:pPr>
            <a:r>
              <a:rPr lang="en-US" sz="3200">
                <a:solidFill>
                  <a:srgbClr val="000000"/>
                </a:solidFill>
              </a:rPr>
              <a:t>• Kako će se zvati? </a:t>
            </a:r>
            <a:endParaRPr sz="3200">
              <a:solidFill>
                <a:srgbClr val="000000"/>
              </a:solidFill>
            </a:endParaRPr>
          </a:p>
          <a:p>
            <a:pPr indent="0" lvl="0" marL="0" rtl="0" algn="l">
              <a:lnSpc>
                <a:spcPct val="115000"/>
              </a:lnSpc>
              <a:spcBef>
                <a:spcPts val="700"/>
              </a:spcBef>
              <a:spcAft>
                <a:spcPts val="0"/>
              </a:spcAft>
              <a:buSzPts val="2800"/>
              <a:buNone/>
            </a:pPr>
            <a:r>
              <a:rPr lang="en-US" sz="3200">
                <a:solidFill>
                  <a:srgbClr val="000000"/>
                </a:solidFill>
              </a:rPr>
              <a:t>•Kako je brendiran? </a:t>
            </a:r>
            <a:endParaRPr sz="3200">
              <a:solidFill>
                <a:srgbClr val="000000"/>
              </a:solidFill>
            </a:endParaRPr>
          </a:p>
          <a:p>
            <a:pPr indent="0" lvl="0" marL="0" rtl="0" algn="l">
              <a:lnSpc>
                <a:spcPct val="115000"/>
              </a:lnSpc>
              <a:spcBef>
                <a:spcPts val="700"/>
              </a:spcBef>
              <a:spcAft>
                <a:spcPts val="0"/>
              </a:spcAft>
              <a:buSzPts val="2800"/>
              <a:buNone/>
            </a:pPr>
            <a:r>
              <a:rPr lang="en-US" sz="3200">
                <a:solidFill>
                  <a:srgbClr val="000000"/>
                </a:solidFill>
              </a:rPr>
              <a:t>•Kako se razlikuje u odnosu na vaše konkurente? </a:t>
            </a:r>
            <a:endParaRPr sz="3200">
              <a:solidFill>
                <a:srgbClr val="000000"/>
              </a:solidFill>
            </a:endParaRPr>
          </a:p>
          <a:p>
            <a:pPr indent="0" lvl="0" marL="0" rtl="0" algn="l">
              <a:lnSpc>
                <a:spcPct val="115000"/>
              </a:lnSpc>
              <a:spcBef>
                <a:spcPts val="700"/>
              </a:spcBef>
              <a:spcAft>
                <a:spcPts val="0"/>
              </a:spcAft>
              <a:buSzPts val="2800"/>
              <a:buNone/>
            </a:pPr>
            <a:r>
              <a:rPr lang="en-US" sz="3200">
                <a:solidFill>
                  <a:srgbClr val="000000"/>
                </a:solidFill>
              </a:rPr>
              <a:t>•Koliko najviše može koštati da bude dostatno profitabilno prodan?</a:t>
            </a:r>
            <a:endParaRPr sz="3200">
              <a:solidFill>
                <a:srgbClr val="000000"/>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g29c1d45b2ea_0_118"/>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MJESTO</a:t>
            </a:r>
            <a:endParaRPr/>
          </a:p>
        </p:txBody>
      </p:sp>
      <p:sp>
        <p:nvSpPr>
          <p:cNvPr id="143" name="Google Shape;143;g29c1d45b2ea_0_118"/>
          <p:cNvSpPr txBox="1"/>
          <p:nvPr>
            <p:ph idx="1" type="body"/>
          </p:nvPr>
        </p:nvSpPr>
        <p:spPr>
          <a:xfrm>
            <a:off x="838200" y="1847698"/>
            <a:ext cx="10515600" cy="5010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700"/>
              </a:spcBef>
              <a:spcAft>
                <a:spcPts val="0"/>
              </a:spcAft>
              <a:buSzPts val="2800"/>
              <a:buNone/>
            </a:pPr>
            <a:r>
              <a:rPr lang="en-US" sz="3000">
                <a:solidFill>
                  <a:srgbClr val="000000"/>
                </a:solidFill>
              </a:rPr>
              <a:t>• </a:t>
            </a:r>
            <a:r>
              <a:rPr lang="en-US" sz="3200">
                <a:solidFill>
                  <a:srgbClr val="000000"/>
                </a:solidFill>
              </a:rPr>
              <a:t>Kako će izgledati? Kako će to doživjeti kupci? </a:t>
            </a:r>
            <a:endParaRPr sz="3200">
              <a:solidFill>
                <a:srgbClr val="000000"/>
              </a:solidFill>
            </a:endParaRPr>
          </a:p>
          <a:p>
            <a:pPr indent="0" lvl="0" marL="0" rtl="0" algn="l">
              <a:lnSpc>
                <a:spcPct val="115000"/>
              </a:lnSpc>
              <a:spcBef>
                <a:spcPts val="700"/>
              </a:spcBef>
              <a:spcAft>
                <a:spcPts val="0"/>
              </a:spcAft>
              <a:buSzPts val="2800"/>
              <a:buNone/>
            </a:pPr>
            <a:r>
              <a:rPr lang="en-US" sz="3200">
                <a:solidFill>
                  <a:srgbClr val="000000"/>
                </a:solidFill>
              </a:rPr>
              <a:t>• Koje veličine, boje i tako dalje bi trebalo biti? </a:t>
            </a:r>
            <a:endParaRPr sz="3200">
              <a:solidFill>
                <a:srgbClr val="000000"/>
              </a:solidFill>
            </a:endParaRPr>
          </a:p>
          <a:p>
            <a:pPr indent="0" lvl="0" marL="0" rtl="0" algn="l">
              <a:lnSpc>
                <a:spcPct val="115000"/>
              </a:lnSpc>
              <a:spcBef>
                <a:spcPts val="700"/>
              </a:spcBef>
              <a:spcAft>
                <a:spcPts val="0"/>
              </a:spcAft>
              <a:buSzPts val="2800"/>
              <a:buNone/>
            </a:pPr>
            <a:r>
              <a:rPr lang="en-US" sz="3200">
                <a:solidFill>
                  <a:srgbClr val="000000"/>
                </a:solidFill>
              </a:rPr>
              <a:t>• Kako će se zvati? </a:t>
            </a:r>
            <a:endParaRPr sz="3200">
              <a:solidFill>
                <a:srgbClr val="000000"/>
              </a:solidFill>
            </a:endParaRPr>
          </a:p>
          <a:p>
            <a:pPr indent="0" lvl="0" marL="0" rtl="0" algn="l">
              <a:lnSpc>
                <a:spcPct val="115000"/>
              </a:lnSpc>
              <a:spcBef>
                <a:spcPts val="700"/>
              </a:spcBef>
              <a:spcAft>
                <a:spcPts val="0"/>
              </a:spcAft>
              <a:buSzPts val="2800"/>
              <a:buNone/>
            </a:pPr>
            <a:r>
              <a:rPr lang="en-US" sz="3200">
                <a:solidFill>
                  <a:srgbClr val="000000"/>
                </a:solidFill>
              </a:rPr>
              <a:t>• Kako će biti brendiran? </a:t>
            </a:r>
            <a:endParaRPr sz="3200">
              <a:solidFill>
                <a:srgbClr val="000000"/>
              </a:solidFill>
            </a:endParaRPr>
          </a:p>
          <a:p>
            <a:pPr indent="0" lvl="0" marL="0" rtl="0" algn="l">
              <a:lnSpc>
                <a:spcPct val="115000"/>
              </a:lnSpc>
              <a:spcBef>
                <a:spcPts val="700"/>
              </a:spcBef>
              <a:spcAft>
                <a:spcPts val="0"/>
              </a:spcAft>
              <a:buSzPts val="2800"/>
              <a:buNone/>
            </a:pPr>
            <a:r>
              <a:rPr lang="en-US" sz="3200">
                <a:solidFill>
                  <a:srgbClr val="000000"/>
                </a:solidFill>
              </a:rPr>
              <a:t>• Kako se razlikuje od vaših konkurenata? </a:t>
            </a:r>
            <a:endParaRPr sz="3200">
              <a:solidFill>
                <a:srgbClr val="000000"/>
              </a:solidFill>
            </a:endParaRPr>
          </a:p>
          <a:p>
            <a:pPr indent="0" lvl="0" marL="0" rtl="0" algn="l">
              <a:lnSpc>
                <a:spcPct val="115000"/>
              </a:lnSpc>
              <a:spcBef>
                <a:spcPts val="700"/>
              </a:spcBef>
              <a:spcAft>
                <a:spcPts val="0"/>
              </a:spcAft>
              <a:buSzPts val="2800"/>
              <a:buNone/>
            </a:pPr>
            <a:r>
              <a:rPr lang="en-US" sz="3200">
                <a:solidFill>
                  <a:srgbClr val="000000"/>
                </a:solidFill>
              </a:rPr>
              <a:t>• Koliko najviše može koštati da bi se još uvijek profitabilno prodao?</a:t>
            </a:r>
            <a:endParaRPr sz="3200">
              <a:solidFill>
                <a:srgbClr val="000000"/>
              </a:solidFill>
              <a:latin typeface="Arial"/>
              <a:ea typeface="Arial"/>
              <a:cs typeface="Arial"/>
              <a:sym typeface="Arial"/>
            </a:endParaRPr>
          </a:p>
        </p:txBody>
      </p:sp>
      <p:pic>
        <p:nvPicPr>
          <p:cNvPr id="144" name="Google Shape;144;g29c1d45b2ea_0_118"/>
          <p:cNvPicPr preferRelativeResize="0"/>
          <p:nvPr/>
        </p:nvPicPr>
        <p:blipFill rotWithShape="1">
          <a:blip r:embed="rId3">
            <a:alphaModFix/>
          </a:blip>
          <a:srcRect b="0" l="0" r="0" t="0"/>
          <a:stretch/>
        </p:blipFill>
        <p:spPr>
          <a:xfrm>
            <a:off x="10217300" y="4248825"/>
            <a:ext cx="1685525" cy="211750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g29c1d45b2ea_0_123"/>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CIJENA</a:t>
            </a:r>
            <a:endParaRPr/>
          </a:p>
        </p:txBody>
      </p:sp>
      <p:sp>
        <p:nvSpPr>
          <p:cNvPr id="150" name="Google Shape;150;g29c1d45b2ea_0_123"/>
          <p:cNvSpPr txBox="1"/>
          <p:nvPr>
            <p:ph idx="1" type="body"/>
          </p:nvPr>
        </p:nvSpPr>
        <p:spPr>
          <a:xfrm>
            <a:off x="838200" y="1847698"/>
            <a:ext cx="10515600" cy="5010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700"/>
              </a:spcBef>
              <a:spcAft>
                <a:spcPts val="0"/>
              </a:spcAft>
              <a:buSzPts val="2800"/>
              <a:buNone/>
            </a:pPr>
            <a:r>
              <a:rPr lang="en-US" sz="3000">
                <a:solidFill>
                  <a:schemeClr val="dk1"/>
                </a:solidFill>
                <a:latin typeface="Arial"/>
                <a:ea typeface="Arial"/>
                <a:cs typeface="Arial"/>
                <a:sym typeface="Arial"/>
              </a:rPr>
              <a:t>• </a:t>
            </a:r>
            <a:r>
              <a:rPr lang="en-US" sz="3200"/>
              <a:t>Koja je vrijednost proizvoda ili usluge za kupca? </a:t>
            </a:r>
            <a:endParaRPr sz="3200"/>
          </a:p>
          <a:p>
            <a:pPr indent="0" lvl="0" marL="0" rtl="0" algn="l">
              <a:lnSpc>
                <a:spcPct val="115000"/>
              </a:lnSpc>
              <a:spcBef>
                <a:spcPts val="700"/>
              </a:spcBef>
              <a:spcAft>
                <a:spcPts val="0"/>
              </a:spcAft>
              <a:buSzPts val="2800"/>
              <a:buNone/>
            </a:pPr>
            <a:r>
              <a:rPr lang="en-US" sz="3200"/>
              <a:t>• Je li kupac osjetljiv na cijenu? Hoće li mali pad cijene donijeti dodatni tržišni udio? Ili će mali porast biti neprimjetan i tako donijeti dodatnu profitnu maržu? </a:t>
            </a:r>
            <a:endParaRPr sz="3200"/>
          </a:p>
          <a:p>
            <a:pPr indent="0" lvl="0" marL="0" rtl="0" algn="l">
              <a:lnSpc>
                <a:spcPct val="115000"/>
              </a:lnSpc>
              <a:spcBef>
                <a:spcPts val="700"/>
              </a:spcBef>
              <a:spcAft>
                <a:spcPts val="0"/>
              </a:spcAft>
              <a:buSzPts val="2800"/>
              <a:buNone/>
            </a:pPr>
            <a:r>
              <a:rPr lang="en-US" sz="3200"/>
              <a:t>• Koje popuste treba ponuditi trgovinskim kupcima ili drugim specifičnim segmentima vašeg tržišta? </a:t>
            </a:r>
            <a:endParaRPr sz="3200"/>
          </a:p>
          <a:p>
            <a:pPr indent="0" lvl="0" marL="0" rtl="0" algn="l">
              <a:lnSpc>
                <a:spcPct val="115000"/>
              </a:lnSpc>
              <a:spcBef>
                <a:spcPts val="700"/>
              </a:spcBef>
              <a:spcAft>
                <a:spcPts val="0"/>
              </a:spcAft>
              <a:buSzPts val="2800"/>
              <a:buNone/>
            </a:pPr>
            <a:r>
              <a:rPr lang="en-US" sz="3200"/>
              <a:t>• Kako će se vaša cijena uspoređivati s konkurentima?</a:t>
            </a:r>
            <a:endParaRPr sz="3000">
              <a:solidFill>
                <a:schemeClr val="dk1"/>
              </a:solidFill>
            </a:endParaRPr>
          </a:p>
          <a:p>
            <a:pPr indent="0" lvl="0" marL="0" rtl="0" algn="l">
              <a:lnSpc>
                <a:spcPct val="115000"/>
              </a:lnSpc>
              <a:spcBef>
                <a:spcPts val="800"/>
              </a:spcBef>
              <a:spcAft>
                <a:spcPts val="0"/>
              </a:spcAft>
              <a:buSzPts val="2800"/>
              <a:buNone/>
            </a:pPr>
            <a:r>
              <a:t/>
            </a:r>
            <a:endParaRPr sz="3200">
              <a:solidFill>
                <a:schemeClr val="dk1"/>
              </a:solidFill>
              <a:latin typeface="Arial"/>
              <a:ea typeface="Arial"/>
              <a:cs typeface="Arial"/>
              <a:sym typeface="Arial"/>
            </a:endParaRPr>
          </a:p>
        </p:txBody>
      </p:sp>
      <p:pic>
        <p:nvPicPr>
          <p:cNvPr id="151" name="Google Shape;151;g29c1d45b2ea_0_123"/>
          <p:cNvPicPr preferRelativeResize="0"/>
          <p:nvPr/>
        </p:nvPicPr>
        <p:blipFill rotWithShape="1">
          <a:blip r:embed="rId3">
            <a:alphaModFix/>
          </a:blip>
          <a:srcRect b="0" l="0" r="0" t="0"/>
          <a:stretch/>
        </p:blipFill>
        <p:spPr>
          <a:xfrm>
            <a:off x="10052550" y="4847625"/>
            <a:ext cx="1767977" cy="1767977"/>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 name="Shape 38"/>
        <p:cNvGrpSpPr/>
        <p:nvPr/>
      </p:nvGrpSpPr>
      <p:grpSpPr>
        <a:xfrm>
          <a:off x="0" y="0"/>
          <a:ext cx="0" cy="0"/>
          <a:chOff x="0" y="0"/>
          <a:chExt cx="0" cy="0"/>
        </a:xfrm>
      </p:grpSpPr>
      <p:sp>
        <p:nvSpPr>
          <p:cNvPr id="39" name="Google Shape;39;g19e93ff5fc8_0_22"/>
          <p:cNvSpPr txBox="1"/>
          <p:nvPr>
            <p:ph type="title"/>
          </p:nvPr>
        </p:nvSpPr>
        <p:spPr>
          <a:xfrm>
            <a:off x="1066800" y="1371600"/>
            <a:ext cx="10515600" cy="6621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Šta je marketing?</a:t>
            </a:r>
            <a:endParaRPr/>
          </a:p>
        </p:txBody>
      </p:sp>
      <p:sp>
        <p:nvSpPr>
          <p:cNvPr id="40" name="Google Shape;40;g19e93ff5fc8_0_22"/>
          <p:cNvSpPr txBox="1"/>
          <p:nvPr>
            <p:ph idx="1" type="body"/>
          </p:nvPr>
        </p:nvSpPr>
        <p:spPr>
          <a:xfrm>
            <a:off x="838200" y="2632031"/>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115000"/>
              </a:lnSpc>
              <a:spcBef>
                <a:spcPts val="800"/>
              </a:spcBef>
              <a:spcAft>
                <a:spcPts val="0"/>
              </a:spcAft>
              <a:buClr>
                <a:schemeClr val="dk1"/>
              </a:buClr>
              <a:buSzPts val="1100"/>
              <a:buNone/>
            </a:pPr>
            <a:r>
              <a:rPr lang="en-US" sz="3200">
                <a:solidFill>
                  <a:schemeClr val="dk1"/>
                </a:solidFill>
              </a:rPr>
              <a:t>“</a:t>
            </a:r>
            <a:r>
              <a:rPr lang="en-US" sz="3200">
                <a:solidFill>
                  <a:srgbClr val="000000"/>
                </a:solidFill>
              </a:rPr>
              <a:t>Proces upravljanja kroz koji roba i usluge putuju od koncepta do kupca" </a:t>
            </a:r>
            <a:endParaRPr sz="3200">
              <a:solidFill>
                <a:srgbClr val="000000"/>
              </a:solidFill>
            </a:endParaRPr>
          </a:p>
          <a:p>
            <a:pPr indent="0" lvl="0" marL="0" rtl="0" algn="ctr">
              <a:lnSpc>
                <a:spcPct val="115000"/>
              </a:lnSpc>
              <a:spcBef>
                <a:spcPts val="800"/>
              </a:spcBef>
              <a:spcAft>
                <a:spcPts val="0"/>
              </a:spcAft>
              <a:buClr>
                <a:schemeClr val="dk1"/>
              </a:buClr>
              <a:buSzPts val="1100"/>
              <a:buNone/>
            </a:pPr>
            <a:r>
              <a:rPr lang="en-US" sz="3200">
                <a:solidFill>
                  <a:srgbClr val="000000"/>
                </a:solidFill>
              </a:rPr>
              <a:t>“Postavljanje/promovisanje pravog proizvoda na pravom mjestu, po pravoj cijeni, u pravo vrijeme.”</a:t>
            </a:r>
            <a:endParaRPr sz="3200">
              <a:solidFill>
                <a:srgbClr val="000000"/>
              </a:solidFill>
            </a:endParaRPr>
          </a:p>
          <a:p>
            <a:pPr indent="0" lvl="0" marL="0" rtl="0" algn="l">
              <a:lnSpc>
                <a:spcPct val="115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p:txBody>
      </p:sp>
      <p:pic>
        <p:nvPicPr>
          <p:cNvPr id="41" name="Google Shape;41;g19e93ff5fc8_0_22"/>
          <p:cNvPicPr preferRelativeResize="0"/>
          <p:nvPr/>
        </p:nvPicPr>
        <p:blipFill rotWithShape="1">
          <a:blip r:embed="rId3">
            <a:alphaModFix/>
          </a:blip>
          <a:srcRect b="0" l="0" r="0" t="0"/>
          <a:stretch/>
        </p:blipFill>
        <p:spPr>
          <a:xfrm>
            <a:off x="9079674" y="678700"/>
            <a:ext cx="1955226" cy="1953326"/>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g29c1d45b2ea_0_130"/>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PROMOCIJA</a:t>
            </a:r>
            <a:endParaRPr/>
          </a:p>
        </p:txBody>
      </p:sp>
      <p:sp>
        <p:nvSpPr>
          <p:cNvPr id="157" name="Google Shape;157;g29c1d45b2ea_0_130"/>
          <p:cNvSpPr txBox="1"/>
          <p:nvPr>
            <p:ph idx="1" type="body"/>
          </p:nvPr>
        </p:nvSpPr>
        <p:spPr>
          <a:xfrm>
            <a:off x="838200" y="1676400"/>
            <a:ext cx="10515600" cy="5010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600"/>
              </a:spcBef>
              <a:spcAft>
                <a:spcPts val="0"/>
              </a:spcAft>
              <a:buSzPts val="2800"/>
              <a:buNone/>
            </a:pPr>
            <a:r>
              <a:rPr lang="en-US" sz="2600">
                <a:solidFill>
                  <a:schemeClr val="dk1"/>
                </a:solidFill>
              </a:rPr>
              <a:t>•</a:t>
            </a:r>
            <a:r>
              <a:rPr lang="en-US" sz="2400"/>
              <a:t>Gdje i kada možete prenijeti marketinške poruke svojoj ciljanoj publici? </a:t>
            </a:r>
            <a:endParaRPr sz="2400"/>
          </a:p>
          <a:p>
            <a:pPr indent="0" lvl="0" marL="0" rtl="0" algn="l">
              <a:lnSpc>
                <a:spcPct val="115000"/>
              </a:lnSpc>
              <a:spcBef>
                <a:spcPts val="600"/>
              </a:spcBef>
              <a:spcAft>
                <a:spcPts val="0"/>
              </a:spcAft>
              <a:buSzPts val="2800"/>
              <a:buNone/>
            </a:pPr>
            <a:r>
              <a:rPr lang="en-US" sz="2400"/>
              <a:t>• Hoćete li dosegnuti svoju publiku oglašavanjem online, u štampi, na televiziji, radiju ili na bilbordima? Korištenjem izravne marketinške pošte? Putem odnosa s javnošću? Na internetu? </a:t>
            </a:r>
            <a:endParaRPr sz="2400"/>
          </a:p>
          <a:p>
            <a:pPr indent="0" lvl="0" marL="0" rtl="0" algn="l">
              <a:lnSpc>
                <a:spcPct val="115000"/>
              </a:lnSpc>
              <a:spcBef>
                <a:spcPts val="600"/>
              </a:spcBef>
              <a:spcAft>
                <a:spcPts val="0"/>
              </a:spcAft>
              <a:buSzPts val="2800"/>
              <a:buNone/>
            </a:pPr>
            <a:r>
              <a:rPr lang="en-US" sz="2400"/>
              <a:t>• Kada je najbolje vrijeme za promociju? Postoji li sezonalnost na tržištu? Postoje li neki širi ekološki problemi koji sugerišu ili diktiraju trenutak vašeg lansiranja na tržište ili vrijeme naknadnih promocija? </a:t>
            </a:r>
            <a:endParaRPr sz="2400"/>
          </a:p>
          <a:p>
            <a:pPr indent="0" lvl="0" marL="0" rtl="0" algn="l">
              <a:lnSpc>
                <a:spcPct val="115000"/>
              </a:lnSpc>
              <a:spcBef>
                <a:spcPts val="600"/>
              </a:spcBef>
              <a:spcAft>
                <a:spcPts val="0"/>
              </a:spcAft>
              <a:buSzPts val="2800"/>
              <a:buNone/>
            </a:pPr>
            <a:r>
              <a:rPr lang="en-US" sz="2400"/>
              <a:t>• Kako vaši konkurenti provode svoje promocije? I kako to utječe na vaš izbor promotivnih aktivnosti?</a:t>
            </a:r>
            <a:endParaRPr sz="3000">
              <a:solidFill>
                <a:schemeClr val="dk1"/>
              </a:solidFill>
              <a:latin typeface="Arial"/>
              <a:ea typeface="Arial"/>
              <a:cs typeface="Arial"/>
              <a:sym typeface="Arial"/>
            </a:endParaRPr>
          </a:p>
          <a:p>
            <a:pPr indent="0" lvl="0" marL="0" rtl="0" algn="l">
              <a:lnSpc>
                <a:spcPct val="115000"/>
              </a:lnSpc>
              <a:spcBef>
                <a:spcPts val="700"/>
              </a:spcBef>
              <a:spcAft>
                <a:spcPts val="0"/>
              </a:spcAft>
              <a:buSzPts val="2800"/>
              <a:buNone/>
            </a:pPr>
            <a:r>
              <a:t/>
            </a:r>
            <a:endParaRPr sz="3000">
              <a:solidFill>
                <a:schemeClr val="dk1"/>
              </a:solidFill>
            </a:endParaRPr>
          </a:p>
          <a:p>
            <a:pPr indent="0" lvl="0" marL="0" rtl="0" algn="l">
              <a:lnSpc>
                <a:spcPct val="115000"/>
              </a:lnSpc>
              <a:spcBef>
                <a:spcPts val="800"/>
              </a:spcBef>
              <a:spcAft>
                <a:spcPts val="0"/>
              </a:spcAft>
              <a:buSzPts val="2800"/>
              <a:buNone/>
            </a:pPr>
            <a:r>
              <a:t/>
            </a:r>
            <a:endParaRPr sz="3200">
              <a:solidFill>
                <a:schemeClr val="dk1"/>
              </a:solidFill>
              <a:latin typeface="Arial"/>
              <a:ea typeface="Arial"/>
              <a:cs typeface="Arial"/>
              <a:sym typeface="Arial"/>
            </a:endParaRPr>
          </a:p>
        </p:txBody>
      </p:sp>
      <p:pic>
        <p:nvPicPr>
          <p:cNvPr id="158" name="Google Shape;158;g29c1d45b2ea_0_130"/>
          <p:cNvPicPr preferRelativeResize="0"/>
          <p:nvPr/>
        </p:nvPicPr>
        <p:blipFill rotWithShape="1">
          <a:blip r:embed="rId3">
            <a:alphaModFix/>
          </a:blip>
          <a:srcRect b="0" l="0" r="0" t="0"/>
          <a:stretch/>
        </p:blipFill>
        <p:spPr>
          <a:xfrm>
            <a:off x="10484423" y="228125"/>
            <a:ext cx="1297100" cy="1693344"/>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g29c1d45b2ea_0_76"/>
          <p:cNvSpPr txBox="1"/>
          <p:nvPr>
            <p:ph idx="1" type="body"/>
          </p:nvPr>
        </p:nvSpPr>
        <p:spPr>
          <a:xfrm>
            <a:off x="838200" y="1425798"/>
            <a:ext cx="10515600" cy="50103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Marketinški  istraživački Mix</a:t>
            </a:r>
            <a:endParaRPr b="1" sz="48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en-US" sz="3000">
                <a:solidFill>
                  <a:srgbClr val="427B83"/>
                </a:solidFill>
              </a:rPr>
              <a:t>1. Svrha</a:t>
            </a:r>
            <a:endParaRPr b="1" sz="3000">
              <a:solidFill>
                <a:srgbClr val="427B83"/>
              </a:solidFill>
            </a:endParaRPr>
          </a:p>
          <a:p>
            <a:pPr indent="0" lvl="0" marL="0" rtl="0" algn="just">
              <a:lnSpc>
                <a:spcPct val="90000"/>
              </a:lnSpc>
              <a:spcBef>
                <a:spcPts val="0"/>
              </a:spcBef>
              <a:spcAft>
                <a:spcPts val="0"/>
              </a:spcAft>
              <a:buSzPts val="2800"/>
              <a:buNone/>
            </a:pPr>
            <a:r>
              <a:rPr b="1" lang="en-US" sz="2100">
                <a:solidFill>
                  <a:srgbClr val="427B83"/>
                </a:solidFill>
              </a:rPr>
              <a:t>Prije nego što započnete istraživanje, trebate razjasniti zašto to radite. Što na kraju trebate postići?</a:t>
            </a:r>
            <a:endParaRPr/>
          </a:p>
          <a:p>
            <a:pPr indent="0" lvl="0" marL="0" rtl="0" algn="just">
              <a:lnSpc>
                <a:spcPct val="90000"/>
              </a:lnSpc>
              <a:spcBef>
                <a:spcPts val="0"/>
              </a:spcBef>
              <a:spcAft>
                <a:spcPts val="0"/>
              </a:spcAft>
              <a:buSzPts val="2800"/>
              <a:buNone/>
            </a:pPr>
            <a:r>
              <a:t/>
            </a:r>
            <a:endParaRPr b="1" sz="2100">
              <a:solidFill>
                <a:srgbClr val="427B83"/>
              </a:solidFill>
            </a:endParaRPr>
          </a:p>
          <a:p>
            <a:pPr indent="0" lvl="0" marL="0" rtl="0" algn="just">
              <a:lnSpc>
                <a:spcPct val="90000"/>
              </a:lnSpc>
              <a:spcBef>
                <a:spcPts val="0"/>
              </a:spcBef>
              <a:spcAft>
                <a:spcPts val="0"/>
              </a:spcAft>
              <a:buSzPts val="2800"/>
              <a:buNone/>
            </a:pPr>
            <a:r>
              <a:rPr b="1" lang="en-US" sz="2100">
                <a:solidFill>
                  <a:srgbClr val="427B83"/>
                </a:solidFill>
              </a:rPr>
              <a:t>Napišite hipotezu – izjavu ili pretpostavku koju želite testirati kao dio svog istraživanja. Na primjer:</a:t>
            </a:r>
            <a:endParaRPr/>
          </a:p>
          <a:p>
            <a:pPr indent="0" lvl="0" marL="0" rtl="0" algn="just">
              <a:lnSpc>
                <a:spcPct val="90000"/>
              </a:lnSpc>
              <a:spcBef>
                <a:spcPts val="0"/>
              </a:spcBef>
              <a:spcAft>
                <a:spcPts val="0"/>
              </a:spcAft>
              <a:buSzPts val="2800"/>
              <a:buNone/>
            </a:pPr>
            <a:r>
              <a:t/>
            </a:r>
            <a:endParaRPr b="1" sz="2100">
              <a:solidFill>
                <a:srgbClr val="427B83"/>
              </a:solidFill>
            </a:endParaRPr>
          </a:p>
          <a:p>
            <a:pPr indent="0" lvl="0" marL="0" rtl="0" algn="just">
              <a:lnSpc>
                <a:spcPct val="90000"/>
              </a:lnSpc>
              <a:spcBef>
                <a:spcPts val="0"/>
              </a:spcBef>
              <a:spcAft>
                <a:spcPts val="0"/>
              </a:spcAft>
              <a:buSzPts val="2800"/>
              <a:buNone/>
            </a:pPr>
            <a:r>
              <a:rPr b="1" lang="en-US" sz="2100">
                <a:solidFill>
                  <a:srgbClr val="427B83"/>
                </a:solidFill>
              </a:rPr>
              <a:t>"Kupci na ovom tržištu su voljni platiti premiju za proizvod koji je brendiran kao 'luksuzan.'“</a:t>
            </a:r>
            <a:endParaRPr/>
          </a:p>
          <a:p>
            <a:pPr indent="0" lvl="0" marL="0" rtl="0" algn="just">
              <a:lnSpc>
                <a:spcPct val="90000"/>
              </a:lnSpc>
              <a:spcBef>
                <a:spcPts val="0"/>
              </a:spcBef>
              <a:spcAft>
                <a:spcPts val="0"/>
              </a:spcAft>
              <a:buSzPts val="2800"/>
              <a:buNone/>
            </a:pPr>
            <a:r>
              <a:t/>
            </a:r>
            <a:endParaRPr b="1" sz="2100">
              <a:solidFill>
                <a:srgbClr val="427B83"/>
              </a:solidFill>
            </a:endParaRPr>
          </a:p>
          <a:p>
            <a:pPr indent="0" lvl="0" marL="0" rtl="0" algn="just">
              <a:lnSpc>
                <a:spcPct val="90000"/>
              </a:lnSpc>
              <a:spcBef>
                <a:spcPts val="0"/>
              </a:spcBef>
              <a:spcAft>
                <a:spcPts val="0"/>
              </a:spcAft>
              <a:buSzPts val="2800"/>
              <a:buNone/>
            </a:pPr>
            <a:r>
              <a:rPr b="1" lang="en-US" sz="2100">
                <a:solidFill>
                  <a:srgbClr val="427B83"/>
                </a:solidFill>
              </a:rPr>
              <a:t>Koristite svoju hipotezu za dizajniranje procesa istraživanja. Ciljajte da možete prihvatiti ili odbiti hipotezu na kraju svog istraživanja.</a:t>
            </a:r>
            <a:endParaRPr b="1" sz="2100">
              <a:solidFill>
                <a:srgbClr val="427B83"/>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g29c1d45b2ea_0_82"/>
          <p:cNvSpPr txBox="1"/>
          <p:nvPr>
            <p:ph idx="1" type="body"/>
          </p:nvPr>
        </p:nvSpPr>
        <p:spPr>
          <a:xfrm>
            <a:off x="838200" y="1425798"/>
            <a:ext cx="10515600" cy="50103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Marketinški  istraživački Mix</a:t>
            </a:r>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en-US" sz="3000">
                <a:solidFill>
                  <a:srgbClr val="427B83"/>
                </a:solidFill>
              </a:rPr>
              <a:t>2. Populacija</a:t>
            </a:r>
            <a:endParaRPr b="1" sz="3000">
              <a:solidFill>
                <a:srgbClr val="427B83"/>
              </a:solidFill>
            </a:endParaRPr>
          </a:p>
          <a:p>
            <a:pPr indent="0" lvl="0" marL="0" rtl="0" algn="just">
              <a:lnSpc>
                <a:spcPct val="90000"/>
              </a:lnSpc>
              <a:spcBef>
                <a:spcPts val="0"/>
              </a:spcBef>
              <a:spcAft>
                <a:spcPts val="0"/>
              </a:spcAft>
              <a:buSzPts val="2800"/>
              <a:buNone/>
            </a:pPr>
            <a:r>
              <a:rPr b="1" lang="en-US" sz="2400">
                <a:solidFill>
                  <a:srgbClr val="427B83"/>
                </a:solidFill>
              </a:rPr>
              <a:t>Ovaj dio istraživačkog procesa fokusira se na to kome ćete pristupiti.</a:t>
            </a:r>
            <a:endParaRPr b="1" sz="2400">
              <a:solidFill>
                <a:srgbClr val="427B83"/>
              </a:solidFill>
            </a:endParaRPr>
          </a:p>
          <a:p>
            <a:pPr indent="0" lvl="0" marL="0" rtl="0" algn="just">
              <a:lnSpc>
                <a:spcPct val="90000"/>
              </a:lnSpc>
              <a:spcBef>
                <a:spcPts val="0"/>
              </a:spcBef>
              <a:spcAft>
                <a:spcPts val="0"/>
              </a:spcAft>
              <a:buSzPts val="2800"/>
              <a:buNone/>
            </a:pPr>
            <a:r>
              <a:t/>
            </a:r>
            <a:endParaRPr b="1" sz="2400">
              <a:solidFill>
                <a:srgbClr val="427B83"/>
              </a:solidFill>
            </a:endParaRPr>
          </a:p>
          <a:p>
            <a:pPr indent="0" lvl="0" marL="0" rtl="0" algn="just">
              <a:lnSpc>
                <a:spcPct val="90000"/>
              </a:lnSpc>
              <a:spcBef>
                <a:spcPts val="0"/>
              </a:spcBef>
              <a:spcAft>
                <a:spcPts val="0"/>
              </a:spcAft>
              <a:buSzPts val="2800"/>
              <a:buNone/>
            </a:pPr>
            <a:r>
              <a:rPr b="1" lang="en-US" sz="2400">
                <a:solidFill>
                  <a:srgbClr val="427B83"/>
                </a:solidFill>
              </a:rPr>
              <a:t>Razmislite o slijedećim pitanjima:</a:t>
            </a:r>
            <a:endParaRPr b="1" sz="2400">
              <a:solidFill>
                <a:srgbClr val="427B83"/>
              </a:solidFill>
            </a:endParaRPr>
          </a:p>
          <a:p>
            <a:pPr indent="0" lvl="0" marL="0" rtl="0" algn="just">
              <a:lnSpc>
                <a:spcPct val="90000"/>
              </a:lnSpc>
              <a:spcBef>
                <a:spcPts val="0"/>
              </a:spcBef>
              <a:spcAft>
                <a:spcPts val="0"/>
              </a:spcAft>
              <a:buSzPts val="2800"/>
              <a:buNone/>
            </a:pPr>
            <a:r>
              <a:t/>
            </a:r>
            <a:endParaRPr b="1" sz="2400">
              <a:solidFill>
                <a:srgbClr val="427B83"/>
              </a:solidFill>
            </a:endParaRPr>
          </a:p>
          <a:p>
            <a:pPr indent="0" lvl="0" marL="0" rtl="0" algn="just">
              <a:lnSpc>
                <a:spcPct val="90000"/>
              </a:lnSpc>
              <a:spcBef>
                <a:spcPts val="0"/>
              </a:spcBef>
              <a:spcAft>
                <a:spcPts val="0"/>
              </a:spcAft>
              <a:buSzPts val="2800"/>
              <a:buNone/>
            </a:pPr>
            <a:r>
              <a:rPr b="1" lang="en-US" sz="2400">
                <a:solidFill>
                  <a:srgbClr val="427B83"/>
                </a:solidFill>
              </a:rPr>
              <a:t>Koje grupe čine ovo tržište? </a:t>
            </a:r>
            <a:endParaRPr b="1" sz="2400">
              <a:solidFill>
                <a:srgbClr val="427B83"/>
              </a:solidFill>
            </a:endParaRPr>
          </a:p>
          <a:p>
            <a:pPr indent="0" lvl="0" marL="0" rtl="0" algn="just">
              <a:lnSpc>
                <a:spcPct val="90000"/>
              </a:lnSpc>
              <a:spcBef>
                <a:spcPts val="0"/>
              </a:spcBef>
              <a:spcAft>
                <a:spcPts val="0"/>
              </a:spcAft>
              <a:buSzPts val="2800"/>
              <a:buNone/>
            </a:pPr>
            <a:r>
              <a:rPr b="1" lang="en-US" sz="2400">
                <a:solidFill>
                  <a:srgbClr val="427B83"/>
                </a:solidFill>
              </a:rPr>
              <a:t>Kojim grupama ću moći da se obratim na dovoljno ekonomičan način? </a:t>
            </a:r>
            <a:endParaRPr b="1" sz="2400">
              <a:solidFill>
                <a:srgbClr val="427B83"/>
              </a:solidFill>
            </a:endParaRPr>
          </a:p>
          <a:p>
            <a:pPr indent="0" lvl="0" marL="0" rtl="0" algn="just">
              <a:lnSpc>
                <a:spcPct val="90000"/>
              </a:lnSpc>
              <a:spcBef>
                <a:spcPts val="0"/>
              </a:spcBef>
              <a:spcAft>
                <a:spcPts val="0"/>
              </a:spcAft>
              <a:buSzPts val="2800"/>
              <a:buNone/>
            </a:pPr>
            <a:r>
              <a:rPr b="1" lang="en-US" sz="2400">
                <a:solidFill>
                  <a:srgbClr val="427B83"/>
                </a:solidFill>
              </a:rPr>
              <a:t>Kako mogu najbolje pristupiti stavovima različitih grupa? </a:t>
            </a:r>
            <a:endParaRPr b="1" sz="2400">
              <a:solidFill>
                <a:srgbClr val="427B83"/>
              </a:solidFill>
            </a:endParaRPr>
          </a:p>
          <a:p>
            <a:pPr indent="0" lvl="0" marL="0" rtl="0" algn="just">
              <a:lnSpc>
                <a:spcPct val="90000"/>
              </a:lnSpc>
              <a:spcBef>
                <a:spcPts val="0"/>
              </a:spcBef>
              <a:spcAft>
                <a:spcPts val="0"/>
              </a:spcAft>
              <a:buSzPts val="2800"/>
              <a:buNone/>
            </a:pPr>
            <a:r>
              <a:rPr b="1" lang="en-US" sz="2400">
                <a:solidFill>
                  <a:srgbClr val="427B83"/>
                </a:solidFill>
              </a:rPr>
              <a:t>Tko su glavni igrači ili najvjerojatniji kupci u ovim grupama? </a:t>
            </a:r>
            <a:endParaRPr b="1" sz="2400">
              <a:solidFill>
                <a:srgbClr val="427B83"/>
              </a:solidFill>
            </a:endParaRPr>
          </a:p>
          <a:p>
            <a:pPr indent="0" lvl="0" marL="0" rtl="0" algn="just">
              <a:lnSpc>
                <a:spcPct val="90000"/>
              </a:lnSpc>
              <a:spcBef>
                <a:spcPts val="0"/>
              </a:spcBef>
              <a:spcAft>
                <a:spcPts val="0"/>
              </a:spcAft>
              <a:buSzPts val="2800"/>
              <a:buNone/>
            </a:pPr>
            <a:r>
              <a:rPr b="1" lang="en-US" sz="2400">
                <a:solidFill>
                  <a:srgbClr val="427B83"/>
                </a:solidFill>
              </a:rPr>
              <a:t>Kako trebam odabrati učesnike istraživanja?</a:t>
            </a:r>
            <a:endParaRPr b="1" sz="2400">
              <a:solidFill>
                <a:srgbClr val="427B83"/>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g29c1d45b2ea_0_87"/>
          <p:cNvSpPr txBox="1"/>
          <p:nvPr>
            <p:ph idx="1" type="body"/>
          </p:nvPr>
        </p:nvSpPr>
        <p:spPr>
          <a:xfrm>
            <a:off x="838200" y="1425798"/>
            <a:ext cx="10515600" cy="50103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Marketinški  istraživački Mix</a:t>
            </a:r>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en-US" sz="3000">
                <a:solidFill>
                  <a:srgbClr val="427B83"/>
                </a:solidFill>
              </a:rPr>
              <a:t>3. Procedura</a:t>
            </a:r>
            <a:endParaRPr b="1" sz="3000">
              <a:solidFill>
                <a:srgbClr val="427B83"/>
              </a:solidFill>
            </a:endParaRPr>
          </a:p>
          <a:p>
            <a:pPr indent="0" lvl="0" marL="0" rtl="0" algn="just">
              <a:lnSpc>
                <a:spcPct val="90000"/>
              </a:lnSpc>
              <a:spcBef>
                <a:spcPts val="0"/>
              </a:spcBef>
              <a:spcAft>
                <a:spcPts val="0"/>
              </a:spcAft>
              <a:buSzPts val="2800"/>
              <a:buNone/>
            </a:pPr>
            <a:r>
              <a:rPr b="1" lang="en-US" sz="2000">
                <a:solidFill>
                  <a:srgbClr val="427B83"/>
                </a:solidFill>
              </a:rPr>
              <a:t>Sljedeći korak je da odlučite o istraživačkom pristupu koji ćete koristiti. Tu odluku trebate donijeti na temelju vašeg znanja o tržištu i resursima koji su vam dostupni.</a:t>
            </a:r>
            <a:endParaRPr b="1" sz="2000">
              <a:solidFill>
                <a:srgbClr val="427B83"/>
              </a:solidFill>
            </a:endParaRPr>
          </a:p>
          <a:p>
            <a:pPr indent="0" lvl="0" marL="0" rtl="0" algn="just">
              <a:lnSpc>
                <a:spcPct val="90000"/>
              </a:lnSpc>
              <a:spcBef>
                <a:spcPts val="0"/>
              </a:spcBef>
              <a:spcAft>
                <a:spcPts val="0"/>
              </a:spcAft>
              <a:buSzPts val="2800"/>
              <a:buNone/>
            </a:pPr>
            <a:r>
              <a:t/>
            </a:r>
            <a:endParaRPr b="1" sz="2000">
              <a:solidFill>
                <a:srgbClr val="427B83"/>
              </a:solidFill>
            </a:endParaRPr>
          </a:p>
          <a:p>
            <a:pPr indent="0" lvl="0" marL="0" rtl="0" algn="just">
              <a:lnSpc>
                <a:spcPct val="90000"/>
              </a:lnSpc>
              <a:spcBef>
                <a:spcPts val="0"/>
              </a:spcBef>
              <a:spcAft>
                <a:spcPts val="0"/>
              </a:spcAft>
              <a:buSzPts val="2800"/>
              <a:buNone/>
            </a:pPr>
            <a:r>
              <a:rPr b="1" lang="en-US" sz="2000">
                <a:solidFill>
                  <a:srgbClr val="427B83"/>
                </a:solidFill>
              </a:rPr>
              <a:t>Razmislite o tome postoje li "sekundarni izvori" koje možete koristiti. Jesu li druge ekipe u vašem preduzeću ili druge organizacije (uključujući vaše konkurente) proveli istraživanja u ovim područjima? Kakve su zaključke izvukli?</a:t>
            </a:r>
            <a:endParaRPr b="1" sz="2000">
              <a:solidFill>
                <a:srgbClr val="427B83"/>
              </a:solidFill>
            </a:endParaRPr>
          </a:p>
          <a:p>
            <a:pPr indent="0" lvl="0" marL="0" rtl="0" algn="just">
              <a:lnSpc>
                <a:spcPct val="90000"/>
              </a:lnSpc>
              <a:spcBef>
                <a:spcPts val="0"/>
              </a:spcBef>
              <a:spcAft>
                <a:spcPts val="0"/>
              </a:spcAft>
              <a:buSzPts val="2800"/>
              <a:buNone/>
            </a:pPr>
            <a:r>
              <a:t/>
            </a:r>
            <a:endParaRPr b="1" sz="2000">
              <a:solidFill>
                <a:srgbClr val="427B83"/>
              </a:solidFill>
            </a:endParaRPr>
          </a:p>
          <a:p>
            <a:pPr indent="0" lvl="0" marL="0" rtl="0" algn="just">
              <a:lnSpc>
                <a:spcPct val="90000"/>
              </a:lnSpc>
              <a:spcBef>
                <a:spcPts val="0"/>
              </a:spcBef>
              <a:spcAft>
                <a:spcPts val="0"/>
              </a:spcAft>
              <a:buSzPts val="2800"/>
              <a:buNone/>
            </a:pPr>
            <a:r>
              <a:rPr b="1" lang="en-US" sz="2000">
                <a:solidFill>
                  <a:srgbClr val="427B83"/>
                </a:solidFill>
              </a:rPr>
              <a:t>I jesu li vanjski savjetnici ili istraživači istražili ova područja? Kakve su zaključke donijeli? (Kupnjom ovog istraživanja - ili pristupom putem poslovne knjižnice - možete uštedjeti puno vremena, truda i troškova.)</a:t>
            </a:r>
            <a:endParaRPr b="1" sz="2000">
              <a:solidFill>
                <a:srgbClr val="427B83"/>
              </a:solidFill>
            </a:endParaRPr>
          </a:p>
          <a:p>
            <a:pPr indent="0" lvl="0" marL="0" rtl="0" algn="just">
              <a:lnSpc>
                <a:spcPct val="90000"/>
              </a:lnSpc>
              <a:spcBef>
                <a:spcPts val="0"/>
              </a:spcBef>
              <a:spcAft>
                <a:spcPts val="0"/>
              </a:spcAft>
              <a:buSzPts val="2800"/>
              <a:buNone/>
            </a:pPr>
            <a:r>
              <a:t/>
            </a:r>
            <a:endParaRPr b="1" sz="2000">
              <a:solidFill>
                <a:srgbClr val="427B83"/>
              </a:solidFill>
            </a:endParaRPr>
          </a:p>
          <a:p>
            <a:pPr indent="0" lvl="0" marL="0" rtl="0" algn="just">
              <a:lnSpc>
                <a:spcPct val="90000"/>
              </a:lnSpc>
              <a:spcBef>
                <a:spcPts val="0"/>
              </a:spcBef>
              <a:spcAft>
                <a:spcPts val="0"/>
              </a:spcAft>
              <a:buSzPts val="2800"/>
              <a:buNone/>
            </a:pPr>
            <a:r>
              <a:rPr b="1" lang="en-US" sz="2000">
                <a:solidFill>
                  <a:srgbClr val="427B83"/>
                </a:solidFill>
              </a:rPr>
              <a:t>Vjerojatno ćete također htjeti koristiti tehnike primarnog istraživanja kako biste testirali svoju hipotezu. </a:t>
            </a:r>
            <a:endParaRPr b="1" sz="2000">
              <a:solidFill>
                <a:srgbClr val="427B83"/>
              </a:solidFill>
            </a:endParaRPr>
          </a:p>
          <a:p>
            <a:pPr indent="0" lvl="0" marL="0" rtl="0" algn="just">
              <a:lnSpc>
                <a:spcPct val="90000"/>
              </a:lnSpc>
              <a:spcBef>
                <a:spcPts val="0"/>
              </a:spcBef>
              <a:spcAft>
                <a:spcPts val="0"/>
              </a:spcAft>
              <a:buSzPts val="2800"/>
              <a:buNone/>
            </a:pPr>
            <a:r>
              <a:t/>
            </a:r>
            <a:endParaRPr b="1" sz="20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400">
              <a:solidFill>
                <a:srgbClr val="427B83"/>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g29c1d45b2ea_0_92"/>
          <p:cNvSpPr txBox="1"/>
          <p:nvPr>
            <p:ph idx="1" type="body"/>
          </p:nvPr>
        </p:nvSpPr>
        <p:spPr>
          <a:xfrm>
            <a:off x="838200" y="1425798"/>
            <a:ext cx="10515600" cy="50103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Marketinški  istraživački Mix</a:t>
            </a:r>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en-US" sz="3000">
                <a:solidFill>
                  <a:srgbClr val="427B83"/>
                </a:solidFill>
              </a:rPr>
              <a:t>4. Publikacija/promocija</a:t>
            </a:r>
            <a:endParaRPr b="1" sz="30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en-US" sz="2400">
                <a:solidFill>
                  <a:srgbClr val="427B83"/>
                </a:solidFill>
              </a:rPr>
              <a:t>Posljednja faza u korištenju Marketing Research Mix-a je odlučivanje kako podijeliti rezultate vaših testova i eksperimenata.</a:t>
            </a:r>
            <a:endParaRPr b="1" sz="24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en-US" sz="2400">
                <a:solidFill>
                  <a:srgbClr val="427B83"/>
                </a:solidFill>
              </a:rPr>
              <a:t>Tko treba vidjeti ove informacije - na primjer, vođe u vašoj organizaciji, menadžeri prodaje ili članovi vašeg tima? Kako ćete im ih predstaviti? I kako možete zaštititi svoje nalaze od konkurenata?</a:t>
            </a:r>
            <a:endParaRPr b="1" sz="24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en-US" sz="2400">
                <a:solidFill>
                  <a:srgbClr val="427B83"/>
                </a:solidFill>
              </a:rPr>
              <a:t>Iako je ova faza prilično jednostavna, može uključivati puno posla.</a:t>
            </a:r>
            <a:endParaRPr b="1" sz="20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400">
              <a:solidFill>
                <a:srgbClr val="427B83"/>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g29c1d45b2ea_0_136"/>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Vježba</a:t>
            </a:r>
            <a:endParaRPr/>
          </a:p>
        </p:txBody>
      </p:sp>
      <p:sp>
        <p:nvSpPr>
          <p:cNvPr id="184" name="Google Shape;184;g29c1d45b2ea_0_136"/>
          <p:cNvSpPr txBox="1"/>
          <p:nvPr>
            <p:ph idx="1" type="body"/>
          </p:nvPr>
        </p:nvSpPr>
        <p:spPr>
          <a:xfrm>
            <a:off x="838200" y="1847698"/>
            <a:ext cx="10515600" cy="5010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600"/>
              </a:spcBef>
              <a:spcAft>
                <a:spcPts val="0"/>
              </a:spcAft>
              <a:buSzPts val="2800"/>
              <a:buNone/>
            </a:pPr>
            <a:r>
              <a:rPr lang="en-US" sz="2400"/>
              <a:t>Sada pripremite svoje istraživanje tržišta s farmerima i radnicima iz oblasti poljoprivrede kako biste razumjeli tržišne potrebe prema vašem mišljenju i njihove perspektive. </a:t>
            </a:r>
            <a:endParaRPr sz="2400"/>
          </a:p>
          <a:p>
            <a:pPr indent="0" lvl="0" marL="0" rtl="0" algn="l">
              <a:lnSpc>
                <a:spcPct val="115000"/>
              </a:lnSpc>
              <a:spcBef>
                <a:spcPts val="600"/>
              </a:spcBef>
              <a:spcAft>
                <a:spcPts val="0"/>
              </a:spcAft>
              <a:buSzPts val="2800"/>
              <a:buNone/>
            </a:pPr>
            <a:r>
              <a:rPr lang="en-US" sz="2400"/>
              <a:t>Pripremite niz pitanja i pobrinite se da obavite intervju i prikupiti povratne informacije s vaše strane nakon iskustva stažiranja i da prikupite povratne informacije od farmera koji su vas ugostili tijekom stažiranja. Kad završite, prikupite svoje tržišne potrebe.</a:t>
            </a:r>
            <a:endParaRPr sz="2400"/>
          </a:p>
          <a:p>
            <a:pPr indent="0" lvl="0" marL="0" rtl="0" algn="l">
              <a:lnSpc>
                <a:spcPct val="115000"/>
              </a:lnSpc>
              <a:spcBef>
                <a:spcPts val="600"/>
              </a:spcBef>
              <a:spcAft>
                <a:spcPts val="0"/>
              </a:spcAft>
              <a:buSzPts val="2800"/>
              <a:buNone/>
            </a:pPr>
            <a:r>
              <a:t/>
            </a:r>
            <a:endParaRPr sz="2600">
              <a:solidFill>
                <a:schemeClr val="dk1"/>
              </a:solidFill>
            </a:endParaRPr>
          </a:p>
          <a:p>
            <a:pPr indent="0" lvl="0" marL="0" rtl="0" algn="l">
              <a:lnSpc>
                <a:spcPct val="115000"/>
              </a:lnSpc>
              <a:spcBef>
                <a:spcPts val="600"/>
              </a:spcBef>
              <a:spcAft>
                <a:spcPts val="0"/>
              </a:spcAft>
              <a:buSzPts val="2800"/>
              <a:buNone/>
            </a:pPr>
            <a:r>
              <a:rPr lang="en-US" sz="2400"/>
              <a:t>Uživajte i pobrinite se da imate jasan pregled tržišnih potreba u poljoprivrednom sektoru.</a:t>
            </a:r>
            <a:endParaRPr sz="2600">
              <a:solidFill>
                <a:schemeClr val="dk1"/>
              </a:solidFill>
            </a:endParaRPr>
          </a:p>
          <a:p>
            <a:pPr indent="0" lvl="0" marL="0" rtl="0" algn="l">
              <a:lnSpc>
                <a:spcPct val="115000"/>
              </a:lnSpc>
              <a:spcBef>
                <a:spcPts val="700"/>
              </a:spcBef>
              <a:spcAft>
                <a:spcPts val="0"/>
              </a:spcAft>
              <a:buSzPts val="2800"/>
              <a:buNone/>
            </a:pPr>
            <a:r>
              <a:t/>
            </a:r>
            <a:endParaRPr sz="3000">
              <a:solidFill>
                <a:schemeClr val="dk1"/>
              </a:solidFill>
              <a:latin typeface="Arial"/>
              <a:ea typeface="Arial"/>
              <a:cs typeface="Arial"/>
              <a:sym typeface="Arial"/>
            </a:endParaRPr>
          </a:p>
          <a:p>
            <a:pPr indent="0" lvl="0" marL="0" rtl="0" algn="l">
              <a:lnSpc>
                <a:spcPct val="115000"/>
              </a:lnSpc>
              <a:spcBef>
                <a:spcPts val="700"/>
              </a:spcBef>
              <a:spcAft>
                <a:spcPts val="0"/>
              </a:spcAft>
              <a:buSzPts val="2800"/>
              <a:buNone/>
            </a:pPr>
            <a:r>
              <a:t/>
            </a:r>
            <a:endParaRPr sz="3000">
              <a:solidFill>
                <a:schemeClr val="dk1"/>
              </a:solidFill>
            </a:endParaRPr>
          </a:p>
          <a:p>
            <a:pPr indent="0" lvl="0" marL="0" rtl="0" algn="l">
              <a:lnSpc>
                <a:spcPct val="115000"/>
              </a:lnSpc>
              <a:spcBef>
                <a:spcPts val="800"/>
              </a:spcBef>
              <a:spcAft>
                <a:spcPts val="0"/>
              </a:spcAft>
              <a:buSzPts val="2800"/>
              <a:buNone/>
            </a:pPr>
            <a:r>
              <a:t/>
            </a:r>
            <a:endParaRPr sz="3200">
              <a:solidFill>
                <a:schemeClr val="dk1"/>
              </a:solidFill>
              <a:latin typeface="Arial"/>
              <a:ea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4"/>
          <p:cNvSpPr txBox="1"/>
          <p:nvPr>
            <p:ph type="title"/>
          </p:nvPr>
        </p:nvSpPr>
        <p:spPr>
          <a:xfrm>
            <a:off x="838200" y="2654535"/>
            <a:ext cx="10515600" cy="6312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2"/>
              </a:buClr>
              <a:buSzPts val="4400"/>
              <a:buFont typeface="Calibri"/>
              <a:buNone/>
            </a:pPr>
            <a:r>
              <a:rPr lang="en-US"/>
              <a:t>Reference:</a:t>
            </a:r>
            <a:endParaRPr/>
          </a:p>
          <a:p>
            <a:pPr indent="0" lvl="0" marL="0" rtl="0" algn="ctr">
              <a:lnSpc>
                <a:spcPct val="90000"/>
              </a:lnSpc>
              <a:spcBef>
                <a:spcPts val="0"/>
              </a:spcBef>
              <a:spcAft>
                <a:spcPts val="0"/>
              </a:spcAft>
              <a:buClr>
                <a:schemeClr val="dk2"/>
              </a:buClr>
              <a:buSzPts val="4400"/>
              <a:buFont typeface="Calibri"/>
              <a:buNone/>
            </a:pPr>
            <a:r>
              <a:rPr lang="en-US"/>
              <a:t> </a:t>
            </a:r>
            <a:endParaRPr/>
          </a:p>
          <a:p>
            <a:pPr indent="0" lvl="0" marL="0" rtl="0" algn="ctr">
              <a:lnSpc>
                <a:spcPct val="90000"/>
              </a:lnSpc>
              <a:spcBef>
                <a:spcPts val="0"/>
              </a:spcBef>
              <a:spcAft>
                <a:spcPts val="0"/>
              </a:spcAft>
              <a:buClr>
                <a:schemeClr val="dk2"/>
              </a:buClr>
              <a:buSzPts val="4400"/>
              <a:buFont typeface="Calibri"/>
              <a:buNone/>
            </a:pPr>
            <a:r>
              <a:rPr lang="en-US" sz="2900" u="sng">
                <a:solidFill>
                  <a:schemeClr val="hlink"/>
                </a:solidFill>
                <a:hlinkClick r:id="rId3"/>
              </a:rPr>
              <a:t>https://www.mindtools.com/aw8syx6/the-marketing-research-mix</a:t>
            </a:r>
            <a:r>
              <a:rPr lang="en-US" sz="2900"/>
              <a:t> </a:t>
            </a:r>
            <a:endParaRPr sz="2900"/>
          </a:p>
          <a:p>
            <a:pPr indent="0" lvl="0" marL="0" rtl="0" algn="ctr">
              <a:lnSpc>
                <a:spcPct val="90000"/>
              </a:lnSpc>
              <a:spcBef>
                <a:spcPts val="0"/>
              </a:spcBef>
              <a:spcAft>
                <a:spcPts val="0"/>
              </a:spcAft>
              <a:buClr>
                <a:schemeClr val="dk2"/>
              </a:buClr>
              <a:buSzPts val="4400"/>
              <a:buFont typeface="Calibri"/>
              <a:buNone/>
            </a:pPr>
            <a:r>
              <a:t/>
            </a:r>
            <a:endParaRPr sz="2900"/>
          </a:p>
          <a:p>
            <a:pPr indent="0" lvl="0" marL="0" rtl="0" algn="ctr">
              <a:lnSpc>
                <a:spcPct val="90000"/>
              </a:lnSpc>
              <a:spcBef>
                <a:spcPts val="0"/>
              </a:spcBef>
              <a:spcAft>
                <a:spcPts val="0"/>
              </a:spcAft>
              <a:buClr>
                <a:schemeClr val="dk2"/>
              </a:buClr>
              <a:buSzPts val="4400"/>
              <a:buFont typeface="Calibri"/>
              <a:buNone/>
            </a:pPr>
            <a:r>
              <a:rPr lang="en-US" sz="2900" u="sng">
                <a:solidFill>
                  <a:schemeClr val="hlink"/>
                </a:solidFill>
                <a:hlinkClick r:id="rId4"/>
              </a:rPr>
              <a:t>https://www.investopedia.com/terms/m/market-research.asp</a:t>
            </a:r>
            <a:endParaRPr sz="2900"/>
          </a:p>
          <a:p>
            <a:pPr indent="0" lvl="0" marL="0" rtl="0" algn="ctr">
              <a:lnSpc>
                <a:spcPct val="90000"/>
              </a:lnSpc>
              <a:spcBef>
                <a:spcPts val="0"/>
              </a:spcBef>
              <a:spcAft>
                <a:spcPts val="0"/>
              </a:spcAft>
              <a:buClr>
                <a:schemeClr val="dk2"/>
              </a:buClr>
              <a:buSzPts val="4400"/>
              <a:buFont typeface="Calibri"/>
              <a:buNone/>
            </a:pPr>
            <a:r>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g29c1d45b2ea_0_141"/>
          <p:cNvSpPr txBox="1"/>
          <p:nvPr>
            <p:ph type="title"/>
          </p:nvPr>
        </p:nvSpPr>
        <p:spPr>
          <a:xfrm>
            <a:off x="838200" y="3053735"/>
            <a:ext cx="10515600" cy="6312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2"/>
              </a:buClr>
              <a:buSzPts val="4400"/>
              <a:buFont typeface="Calibri"/>
              <a:buNone/>
            </a:pPr>
            <a:r>
              <a:rPr lang="en-US"/>
              <a:t>Hvala vam na pažnji!</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 name="Shape 45"/>
        <p:cNvGrpSpPr/>
        <p:nvPr/>
      </p:nvGrpSpPr>
      <p:grpSpPr>
        <a:xfrm>
          <a:off x="0" y="0"/>
          <a:ext cx="0" cy="0"/>
          <a:chOff x="0" y="0"/>
          <a:chExt cx="0" cy="0"/>
        </a:xfrm>
      </p:grpSpPr>
      <p:sp>
        <p:nvSpPr>
          <p:cNvPr id="46" name="Google Shape;46;p3"/>
          <p:cNvSpPr txBox="1"/>
          <p:nvPr>
            <p:ph type="title"/>
          </p:nvPr>
        </p:nvSpPr>
        <p:spPr>
          <a:xfrm>
            <a:off x="838200" y="1556923"/>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solidFill>
                  <a:schemeClr val="dk1"/>
                </a:solidFill>
              </a:rPr>
              <a:t>Osnova efikasnog marketings</a:t>
            </a:r>
            <a:endParaRPr/>
          </a:p>
        </p:txBody>
      </p:sp>
      <p:graphicFrame>
        <p:nvGraphicFramePr>
          <p:cNvPr id="47" name="Google Shape;47;p3"/>
          <p:cNvGraphicFramePr/>
          <p:nvPr/>
        </p:nvGraphicFramePr>
        <p:xfrm>
          <a:off x="2590800" y="2667000"/>
          <a:ext cx="3000000" cy="3000000"/>
        </p:xfrm>
        <a:graphic>
          <a:graphicData uri="http://schemas.openxmlformats.org/drawingml/2006/table">
            <a:tbl>
              <a:tblPr>
                <a:noFill/>
                <a:tableStyleId>{CF7962F6-4574-4F37-B5B5-8C6D09CBEA15}</a:tableStyleId>
              </a:tblPr>
              <a:tblGrid>
                <a:gridCol w="3480475"/>
                <a:gridCol w="3488575"/>
              </a:tblGrid>
              <a:tr h="1728225">
                <a:tc>
                  <a:txBody>
                    <a:bodyPr/>
                    <a:lstStyle/>
                    <a:p>
                      <a:pPr indent="0" lvl="0" marL="0" marR="0" rtl="0" algn="ctr">
                        <a:lnSpc>
                          <a:spcPct val="115000"/>
                        </a:lnSpc>
                        <a:spcBef>
                          <a:spcPts val="0"/>
                        </a:spcBef>
                        <a:spcAft>
                          <a:spcPts val="0"/>
                        </a:spcAft>
                        <a:buClr>
                          <a:srgbClr val="000000"/>
                        </a:buClr>
                        <a:buSzPts val="4800"/>
                        <a:buFont typeface="Arial"/>
                        <a:buNone/>
                      </a:pPr>
                      <a:r>
                        <a:rPr b="1" lang="en-US" sz="4800" u="none" cap="none" strike="noStrike">
                          <a:solidFill>
                            <a:srgbClr val="FFFFFF"/>
                          </a:solidFill>
                          <a:latin typeface="Calibri"/>
                          <a:ea typeface="Calibri"/>
                          <a:cs typeface="Calibri"/>
                          <a:sym typeface="Calibri"/>
                        </a:rPr>
                        <a:t>PRODUKT</a:t>
                      </a:r>
                      <a:endParaRPr b="1" sz="4800" u="none" cap="none" strike="noStrike">
                        <a:solidFill>
                          <a:srgbClr val="FFFFFF"/>
                        </a:solidFill>
                        <a:latin typeface="Calibri"/>
                        <a:ea typeface="Calibri"/>
                        <a:cs typeface="Calibri"/>
                        <a:sym typeface="Calibri"/>
                      </a:endParaRPr>
                    </a:p>
                  </a:txBody>
                  <a:tcPr marT="45725" marB="45725" marR="91450" marL="91450">
                    <a:lnL cap="flat" cmpd="sng" w="9525">
                      <a:solidFill>
                        <a:srgbClr val="9BBB59"/>
                      </a:solidFill>
                      <a:prstDash val="solid"/>
                      <a:round/>
                      <a:headEnd len="sm" w="sm" type="none"/>
                      <a:tailEnd len="sm" w="sm" type="none"/>
                    </a:lnL>
                    <a:lnT cap="flat" cmpd="sng" w="9525">
                      <a:solidFill>
                        <a:srgbClr val="9BBB59"/>
                      </a:solidFill>
                      <a:prstDash val="solid"/>
                      <a:round/>
                      <a:headEnd len="sm" w="sm" type="none"/>
                      <a:tailEnd len="sm" w="sm" type="none"/>
                    </a:lnT>
                    <a:lnB cap="flat" cmpd="sng" w="9525">
                      <a:solidFill>
                        <a:srgbClr val="9BBB59"/>
                      </a:solidFill>
                      <a:prstDash val="solid"/>
                      <a:round/>
                      <a:headEnd len="sm" w="sm" type="none"/>
                      <a:tailEnd len="sm" w="sm" type="none"/>
                    </a:lnB>
                    <a:solidFill>
                      <a:srgbClr val="9BBB59"/>
                    </a:solidFill>
                  </a:tcPr>
                </a:tc>
                <a:tc>
                  <a:txBody>
                    <a:bodyPr/>
                    <a:lstStyle/>
                    <a:p>
                      <a:pPr indent="0" lvl="0" marL="0" marR="0" rtl="0" algn="ctr">
                        <a:lnSpc>
                          <a:spcPct val="115000"/>
                        </a:lnSpc>
                        <a:spcBef>
                          <a:spcPts val="0"/>
                        </a:spcBef>
                        <a:spcAft>
                          <a:spcPts val="0"/>
                        </a:spcAft>
                        <a:buClr>
                          <a:srgbClr val="000000"/>
                        </a:buClr>
                        <a:buSzPts val="4800"/>
                        <a:buFont typeface="Arial"/>
                        <a:buNone/>
                      </a:pPr>
                      <a:r>
                        <a:rPr b="1" lang="en-US" sz="4800" u="none" cap="none" strike="noStrike">
                          <a:solidFill>
                            <a:srgbClr val="FFFFFF"/>
                          </a:solidFill>
                          <a:latin typeface="Calibri"/>
                          <a:ea typeface="Calibri"/>
                          <a:cs typeface="Calibri"/>
                          <a:sym typeface="Calibri"/>
                        </a:rPr>
                        <a:t>MJESTO</a:t>
                      </a:r>
                      <a:endParaRPr b="1" sz="4800" u="none" cap="none" strike="noStrike">
                        <a:solidFill>
                          <a:srgbClr val="FFFFFF"/>
                        </a:solidFill>
                        <a:latin typeface="Calibri"/>
                        <a:ea typeface="Calibri"/>
                        <a:cs typeface="Calibri"/>
                        <a:sym typeface="Calibri"/>
                      </a:endParaRPr>
                    </a:p>
                  </a:txBody>
                  <a:tcPr marT="45725" marB="45725" marR="91450" marL="91450">
                    <a:lnR cap="flat" cmpd="sng" w="9525">
                      <a:solidFill>
                        <a:srgbClr val="9BBB59"/>
                      </a:solidFill>
                      <a:prstDash val="solid"/>
                      <a:round/>
                      <a:headEnd len="sm" w="sm" type="none"/>
                      <a:tailEnd len="sm" w="sm" type="none"/>
                    </a:lnR>
                    <a:lnT cap="flat" cmpd="sng" w="9525">
                      <a:solidFill>
                        <a:srgbClr val="9BBB59"/>
                      </a:solidFill>
                      <a:prstDash val="solid"/>
                      <a:round/>
                      <a:headEnd len="sm" w="sm" type="none"/>
                      <a:tailEnd len="sm" w="sm" type="none"/>
                    </a:lnT>
                    <a:lnB cap="flat" cmpd="sng" w="9525">
                      <a:solidFill>
                        <a:srgbClr val="9BBB59"/>
                      </a:solidFill>
                      <a:prstDash val="solid"/>
                      <a:round/>
                      <a:headEnd len="sm" w="sm" type="none"/>
                      <a:tailEnd len="sm" w="sm" type="none"/>
                    </a:lnB>
                    <a:solidFill>
                      <a:srgbClr val="9BBB59"/>
                    </a:solidFill>
                  </a:tcPr>
                </a:tc>
              </a:tr>
              <a:tr h="1728225">
                <a:tc>
                  <a:txBody>
                    <a:bodyPr/>
                    <a:lstStyle/>
                    <a:p>
                      <a:pPr indent="0" lvl="0" marL="0" marR="0" rtl="0" algn="ctr">
                        <a:lnSpc>
                          <a:spcPct val="115000"/>
                        </a:lnSpc>
                        <a:spcBef>
                          <a:spcPts val="0"/>
                        </a:spcBef>
                        <a:spcAft>
                          <a:spcPts val="0"/>
                        </a:spcAft>
                        <a:buClr>
                          <a:srgbClr val="000000"/>
                        </a:buClr>
                        <a:buSzPts val="4800"/>
                        <a:buFont typeface="Arial"/>
                        <a:buNone/>
                      </a:pPr>
                      <a:r>
                        <a:rPr b="1" lang="en-US" sz="4800" u="none" cap="none" strike="noStrike">
                          <a:latin typeface="Calibri"/>
                          <a:ea typeface="Calibri"/>
                          <a:cs typeface="Calibri"/>
                          <a:sym typeface="Calibri"/>
                        </a:rPr>
                        <a:t>CIJENA</a:t>
                      </a:r>
                      <a:endParaRPr b="1" sz="4800" u="none" cap="none" strike="noStrike">
                        <a:latin typeface="Calibri"/>
                        <a:ea typeface="Calibri"/>
                        <a:cs typeface="Calibri"/>
                        <a:sym typeface="Calibri"/>
                      </a:endParaRPr>
                    </a:p>
                  </a:txBody>
                  <a:tcPr marT="45725" marB="45725" marR="91450" marL="91450">
                    <a:lnL cap="flat" cmpd="sng" w="9525">
                      <a:solidFill>
                        <a:srgbClr val="9BBB59"/>
                      </a:solidFill>
                      <a:prstDash val="solid"/>
                      <a:round/>
                      <a:headEnd len="sm" w="sm" type="none"/>
                      <a:tailEnd len="sm" w="sm" type="none"/>
                    </a:lnL>
                    <a:lnT cap="flat" cmpd="sng" w="9525">
                      <a:solidFill>
                        <a:srgbClr val="9BBB59"/>
                      </a:solidFill>
                      <a:prstDash val="solid"/>
                      <a:round/>
                      <a:headEnd len="sm" w="sm" type="none"/>
                      <a:tailEnd len="sm" w="sm" type="none"/>
                    </a:lnT>
                    <a:lnB cap="flat" cmpd="sng" w="9525">
                      <a:solidFill>
                        <a:srgbClr val="9BBB59"/>
                      </a:solidFill>
                      <a:prstDash val="solid"/>
                      <a:round/>
                      <a:headEnd len="sm" w="sm" type="none"/>
                      <a:tailEnd len="sm" w="sm" type="none"/>
                    </a:lnB>
                    <a:solidFill>
                      <a:srgbClr val="EFF3EA"/>
                    </a:solidFill>
                  </a:tcPr>
                </a:tc>
                <a:tc>
                  <a:txBody>
                    <a:bodyPr/>
                    <a:lstStyle/>
                    <a:p>
                      <a:pPr indent="0" lvl="0" marL="0" marR="0" rtl="0" algn="ctr">
                        <a:lnSpc>
                          <a:spcPct val="115000"/>
                        </a:lnSpc>
                        <a:spcBef>
                          <a:spcPts val="0"/>
                        </a:spcBef>
                        <a:spcAft>
                          <a:spcPts val="0"/>
                        </a:spcAft>
                        <a:buClr>
                          <a:srgbClr val="000000"/>
                        </a:buClr>
                        <a:buSzPts val="4800"/>
                        <a:buFont typeface="Arial"/>
                        <a:buNone/>
                      </a:pPr>
                      <a:r>
                        <a:rPr b="1" lang="en-US" sz="4800" u="none" cap="none" strike="noStrike">
                          <a:latin typeface="Calibri"/>
                          <a:ea typeface="Calibri"/>
                          <a:cs typeface="Calibri"/>
                          <a:sym typeface="Calibri"/>
                        </a:rPr>
                        <a:t>PROMOCIJA</a:t>
                      </a:r>
                      <a:endParaRPr b="1" sz="4800" u="none" cap="none" strike="noStrike">
                        <a:latin typeface="Calibri"/>
                        <a:ea typeface="Calibri"/>
                        <a:cs typeface="Calibri"/>
                        <a:sym typeface="Calibri"/>
                      </a:endParaRPr>
                    </a:p>
                  </a:txBody>
                  <a:tcPr marT="45725" marB="45725" marR="91450" marL="91450">
                    <a:lnR cap="flat" cmpd="sng" w="9525">
                      <a:solidFill>
                        <a:srgbClr val="9BBB59"/>
                      </a:solidFill>
                      <a:prstDash val="solid"/>
                      <a:round/>
                      <a:headEnd len="sm" w="sm" type="none"/>
                      <a:tailEnd len="sm" w="sm" type="none"/>
                    </a:lnR>
                    <a:lnT cap="flat" cmpd="sng" w="9525">
                      <a:solidFill>
                        <a:srgbClr val="9BBB59"/>
                      </a:solidFill>
                      <a:prstDash val="solid"/>
                      <a:round/>
                      <a:headEnd len="sm" w="sm" type="none"/>
                      <a:tailEnd len="sm" w="sm" type="none"/>
                    </a:lnT>
                    <a:lnB cap="flat" cmpd="sng" w="9525">
                      <a:solidFill>
                        <a:srgbClr val="9BBB59"/>
                      </a:solidFill>
                      <a:prstDash val="solid"/>
                      <a:round/>
                      <a:headEnd len="sm" w="sm" type="none"/>
                      <a:tailEnd len="sm" w="sm" type="none"/>
                    </a:lnB>
                    <a:solidFill>
                      <a:srgbClr val="EFF3EA"/>
                    </a:solidFill>
                  </a:tcPr>
                </a:tc>
              </a:tr>
            </a:tbl>
          </a:graphicData>
        </a:graphic>
      </p:graphicFrame>
      <p:pic>
        <p:nvPicPr>
          <p:cNvPr id="48" name="Google Shape;48;p3"/>
          <p:cNvPicPr preferRelativeResize="0"/>
          <p:nvPr/>
        </p:nvPicPr>
        <p:blipFill rotWithShape="1">
          <a:blip r:embed="rId3">
            <a:alphaModFix/>
          </a:blip>
          <a:srcRect b="0" l="0" r="0" t="0"/>
          <a:stretch/>
        </p:blipFill>
        <p:spPr>
          <a:xfrm>
            <a:off x="9480175" y="418123"/>
            <a:ext cx="1946350" cy="19463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 name="Shape 52"/>
        <p:cNvGrpSpPr/>
        <p:nvPr/>
      </p:nvGrpSpPr>
      <p:grpSpPr>
        <a:xfrm>
          <a:off x="0" y="0"/>
          <a:ext cx="0" cy="0"/>
          <a:chOff x="0" y="0"/>
          <a:chExt cx="0" cy="0"/>
        </a:xfrm>
      </p:grpSpPr>
      <p:sp>
        <p:nvSpPr>
          <p:cNvPr id="53" name="Google Shape;53;g19e93ff5fc8_0_28"/>
          <p:cNvSpPr txBox="1"/>
          <p:nvPr>
            <p:ph type="title"/>
          </p:nvPr>
        </p:nvSpPr>
        <p:spPr>
          <a:xfrm>
            <a:off x="1066800" y="1524000"/>
            <a:ext cx="10515600" cy="6621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Šta je istraživanje tržišta?</a:t>
            </a:r>
            <a:endParaRPr/>
          </a:p>
        </p:txBody>
      </p:sp>
      <p:sp>
        <p:nvSpPr>
          <p:cNvPr id="54" name="Google Shape;54;g19e93ff5fc8_0_28"/>
          <p:cNvSpPr txBox="1"/>
          <p:nvPr>
            <p:ph idx="1" type="body"/>
          </p:nvPr>
        </p:nvSpPr>
        <p:spPr>
          <a:xfrm>
            <a:off x="914400" y="3886200"/>
            <a:ext cx="10515600" cy="1260300"/>
          </a:xfrm>
          <a:prstGeom prst="rect">
            <a:avLst/>
          </a:prstGeom>
          <a:noFill/>
          <a:ln>
            <a:noFill/>
          </a:ln>
        </p:spPr>
        <p:txBody>
          <a:bodyPr anchorCtr="0" anchor="t" bIns="45700" lIns="91425" spcFirstLastPara="1" rIns="91425" wrap="square" tIns="45700">
            <a:noAutofit/>
          </a:bodyPr>
          <a:lstStyle/>
          <a:p>
            <a:pPr indent="0" lvl="0" marL="0" rtl="0" algn="just">
              <a:lnSpc>
                <a:spcPct val="90000"/>
              </a:lnSpc>
              <a:spcBef>
                <a:spcPts val="0"/>
              </a:spcBef>
              <a:spcAft>
                <a:spcPts val="0"/>
              </a:spcAft>
              <a:buClr>
                <a:schemeClr val="dk1"/>
              </a:buClr>
              <a:buSzPts val="2800"/>
              <a:buNone/>
            </a:pPr>
            <a:r>
              <a:rPr b="1" lang="en-US" sz="2300">
                <a:solidFill>
                  <a:schemeClr val="dk1"/>
                </a:solidFill>
                <a:highlight>
                  <a:srgbClr val="FFFFFF"/>
                </a:highlight>
              </a:rPr>
              <a:t>“</a:t>
            </a:r>
            <a:r>
              <a:rPr b="1" lang="en-US" sz="2400">
                <a:solidFill>
                  <a:srgbClr val="000000"/>
                </a:solidFill>
              </a:rPr>
              <a:t>Istraživanje tržišta je proces prikupljanja i analiziranja informacija o ciljnoj skupini kupaca kako biste mogli razviti izvrsne proizvode te zatim planirati pristup prodaji i marketingu koji odgovara potrebama tih kupaca.</a:t>
            </a:r>
            <a:r>
              <a:rPr b="1" lang="en-US" sz="2300">
                <a:solidFill>
                  <a:srgbClr val="000000"/>
                </a:solidFill>
                <a:highlight>
                  <a:srgbClr val="FFFFFF"/>
                </a:highlight>
              </a:rPr>
              <a:t>“ </a:t>
            </a:r>
            <a:r>
              <a:rPr lang="en-US" sz="2300">
                <a:solidFill>
                  <a:schemeClr val="dk1"/>
                </a:solidFill>
                <a:highlight>
                  <a:srgbClr val="FFFFFF"/>
                </a:highlight>
              </a:rPr>
              <a:t>MINDTOOLS</a:t>
            </a:r>
            <a:endParaRPr sz="1600">
              <a:solidFill>
                <a:schemeClr val="dk1"/>
              </a:solidFill>
              <a:highlight>
                <a:srgbClr val="FFFFFF"/>
              </a:highlight>
            </a:endParaRPr>
          </a:p>
          <a:p>
            <a:pPr indent="0" lvl="0" marL="0" rtl="0" algn="just">
              <a:lnSpc>
                <a:spcPct val="90000"/>
              </a:lnSpc>
              <a:spcBef>
                <a:spcPts val="0"/>
              </a:spcBef>
              <a:spcAft>
                <a:spcPts val="0"/>
              </a:spcAft>
              <a:buSzPts val="2800"/>
              <a:buNone/>
            </a:pPr>
            <a:r>
              <a:t/>
            </a:r>
            <a:endParaRPr sz="3000">
              <a:solidFill>
                <a:schemeClr val="dk1"/>
              </a:solidFill>
              <a:highlight>
                <a:srgbClr val="FFFFFF"/>
              </a:highlight>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p:txBody>
      </p:sp>
      <p:sp>
        <p:nvSpPr>
          <p:cNvPr id="55" name="Google Shape;55;g19e93ff5fc8_0_28"/>
          <p:cNvSpPr txBox="1"/>
          <p:nvPr>
            <p:ph idx="1" type="body"/>
          </p:nvPr>
        </p:nvSpPr>
        <p:spPr>
          <a:xfrm>
            <a:off x="914400" y="2514600"/>
            <a:ext cx="10515600" cy="1260300"/>
          </a:xfrm>
          <a:prstGeom prst="rect">
            <a:avLst/>
          </a:prstGeom>
          <a:noFill/>
          <a:ln>
            <a:noFill/>
          </a:ln>
        </p:spPr>
        <p:txBody>
          <a:bodyPr anchorCtr="0" anchor="t" bIns="45700" lIns="91425" spcFirstLastPara="1" rIns="91425" wrap="square" tIns="45700">
            <a:noAutofit/>
          </a:bodyPr>
          <a:lstStyle/>
          <a:p>
            <a:pPr indent="0" lvl="0" marL="0" rtl="0" algn="just">
              <a:lnSpc>
                <a:spcPct val="90000"/>
              </a:lnSpc>
              <a:spcBef>
                <a:spcPts val="0"/>
              </a:spcBef>
              <a:spcAft>
                <a:spcPts val="0"/>
              </a:spcAft>
              <a:buSzPts val="2800"/>
              <a:buNone/>
            </a:pPr>
            <a:r>
              <a:rPr b="1" lang="en-US" sz="2300">
                <a:solidFill>
                  <a:schemeClr val="dk1"/>
                </a:solidFill>
              </a:rPr>
              <a:t>“</a:t>
            </a:r>
            <a:r>
              <a:rPr b="1" lang="en-US" sz="2300">
                <a:solidFill>
                  <a:schemeClr val="dk1"/>
                </a:solidFill>
                <a:uFill>
                  <a:noFill/>
                </a:uFill>
                <a:hlinkClick r:id="rId3">
                  <a:extLst>
                    <a:ext uri="{A12FA001-AC4F-418D-AE19-62706E023703}">
                      <ahyp:hlinkClr val="tx"/>
                    </a:ext>
                  </a:extLst>
                </a:hlinkClick>
              </a:rPr>
              <a:t>prikupljanje</a:t>
            </a:r>
            <a:r>
              <a:rPr b="1" lang="en-US" sz="2300">
                <a:solidFill>
                  <a:schemeClr val="dk1"/>
                </a:solidFill>
              </a:rPr>
              <a:t> i </a:t>
            </a:r>
            <a:r>
              <a:rPr b="1" lang="en-US" sz="2300">
                <a:solidFill>
                  <a:schemeClr val="dk1"/>
                </a:solidFill>
                <a:uFill>
                  <a:noFill/>
                </a:uFill>
                <a:hlinkClick r:id="rId4">
                  <a:extLst>
                    <a:ext uri="{A12FA001-AC4F-418D-AE19-62706E023703}">
                      <ahyp:hlinkClr val="tx"/>
                    </a:ext>
                  </a:extLst>
                </a:hlinkClick>
              </a:rPr>
              <a:t>ispitivanje</a:t>
            </a:r>
            <a:r>
              <a:rPr b="1" lang="en-US" sz="2300">
                <a:solidFill>
                  <a:schemeClr val="dk1"/>
                </a:solidFill>
              </a:rPr>
              <a:t> </a:t>
            </a:r>
            <a:r>
              <a:rPr b="1" lang="en-US" sz="2300">
                <a:solidFill>
                  <a:schemeClr val="dk1"/>
                </a:solidFill>
                <a:uFill>
                  <a:noFill/>
                </a:uFill>
                <a:hlinkClick r:id="rId5">
                  <a:extLst>
                    <a:ext uri="{A12FA001-AC4F-418D-AE19-62706E023703}">
                      <ahyp:hlinkClr val="tx"/>
                    </a:ext>
                  </a:extLst>
                </a:hlinkClick>
              </a:rPr>
              <a:t>informacija</a:t>
            </a:r>
            <a:r>
              <a:rPr b="1" lang="en-US" sz="2300">
                <a:solidFill>
                  <a:schemeClr val="dk1"/>
                </a:solidFill>
              </a:rPr>
              <a:t> o stvarima koje </a:t>
            </a:r>
            <a:r>
              <a:rPr b="1" lang="en-US" sz="2300">
                <a:solidFill>
                  <a:schemeClr val="dk1"/>
                </a:solidFill>
                <a:uFill>
                  <a:noFill/>
                </a:uFill>
                <a:hlinkClick r:id="rId6">
                  <a:extLst>
                    <a:ext uri="{A12FA001-AC4F-418D-AE19-62706E023703}">
                      <ahyp:hlinkClr val="tx"/>
                    </a:ext>
                  </a:extLst>
                </a:hlinkClick>
              </a:rPr>
              <a:t>ljudi kupuje</a:t>
            </a:r>
            <a:r>
              <a:rPr b="1" lang="en-US" sz="2300">
                <a:solidFill>
                  <a:schemeClr val="dk1"/>
                </a:solidFill>
              </a:rPr>
              <a:t> ili bi mogli </a:t>
            </a:r>
            <a:r>
              <a:rPr b="1" lang="en-US" sz="2300">
                <a:solidFill>
                  <a:schemeClr val="dk1"/>
                </a:solidFill>
                <a:uFill>
                  <a:noFill/>
                </a:uFill>
                <a:hlinkClick r:id="rId7">
                  <a:extLst>
                    <a:ext uri="{A12FA001-AC4F-418D-AE19-62706E023703}">
                      <ahyp:hlinkClr val="tx"/>
                    </a:ext>
                  </a:extLst>
                </a:hlinkClick>
              </a:rPr>
              <a:t>kupiti</a:t>
            </a:r>
            <a:r>
              <a:rPr b="1" lang="en-US" sz="2300">
                <a:solidFill>
                  <a:schemeClr val="dk1"/>
                </a:solidFill>
              </a:rPr>
              <a:t> te </a:t>
            </a:r>
            <a:r>
              <a:rPr b="1" lang="en-US" sz="2300">
                <a:solidFill>
                  <a:schemeClr val="dk1"/>
                </a:solidFill>
                <a:uFill>
                  <a:noFill/>
                </a:uFill>
                <a:hlinkClick r:id="rId8">
                  <a:extLst>
                    <a:ext uri="{A12FA001-AC4F-418D-AE19-62706E023703}">
                      <ahyp:hlinkClr val="tx"/>
                    </a:ext>
                  </a:extLst>
                </a:hlinkClick>
              </a:rPr>
              <a:t>njihovim osjećajima</a:t>
            </a:r>
            <a:r>
              <a:rPr b="1" lang="en-US" sz="2300">
                <a:solidFill>
                  <a:schemeClr val="dk1"/>
                </a:solidFill>
              </a:rPr>
              <a:t> o stvarima koje su </a:t>
            </a:r>
            <a:r>
              <a:rPr b="1" lang="en-US" sz="2300">
                <a:solidFill>
                  <a:schemeClr val="dk1"/>
                </a:solidFill>
                <a:uFill>
                  <a:noFill/>
                </a:uFill>
                <a:hlinkClick r:id="rId9">
                  <a:extLst>
                    <a:ext uri="{A12FA001-AC4F-418D-AE19-62706E023703}">
                      <ahyp:hlinkClr val="tx"/>
                    </a:ext>
                  </a:extLst>
                </a:hlinkClick>
              </a:rPr>
              <a:t>kupili</a:t>
            </a:r>
            <a:r>
              <a:rPr lang="en-US" sz="2300">
                <a:solidFill>
                  <a:schemeClr val="dk1"/>
                </a:solidFill>
                <a:highlight>
                  <a:srgbClr val="FFFFFF"/>
                </a:highlight>
              </a:rPr>
              <a:t>” KEMBRIDŽSKI RIJEČNIK</a:t>
            </a:r>
            <a:endParaRPr sz="2300">
              <a:solidFill>
                <a:schemeClr val="dk1"/>
              </a:solidFill>
              <a:highlight>
                <a:srgbClr val="FFFFFF"/>
              </a:highlight>
            </a:endParaRPr>
          </a:p>
          <a:p>
            <a:pPr indent="0" lvl="0" marL="0" rtl="0" algn="just">
              <a:lnSpc>
                <a:spcPct val="90000"/>
              </a:lnSpc>
              <a:spcBef>
                <a:spcPts val="0"/>
              </a:spcBef>
              <a:spcAft>
                <a:spcPts val="0"/>
              </a:spcAft>
              <a:buSzPts val="2800"/>
              <a:buNone/>
            </a:pPr>
            <a:r>
              <a:t/>
            </a:r>
            <a:endParaRPr sz="3000">
              <a:solidFill>
                <a:schemeClr val="dk1"/>
              </a:solidFill>
              <a:highlight>
                <a:srgbClr val="FFFFFF"/>
              </a:highlight>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p:txBody>
      </p:sp>
      <p:pic>
        <p:nvPicPr>
          <p:cNvPr id="56" name="Google Shape;56;g19e93ff5fc8_0_28"/>
          <p:cNvPicPr preferRelativeResize="0"/>
          <p:nvPr/>
        </p:nvPicPr>
        <p:blipFill rotWithShape="1">
          <a:blip r:embed="rId10">
            <a:alphaModFix/>
          </a:blip>
          <a:srcRect b="0" l="0" r="0" t="0"/>
          <a:stretch/>
        </p:blipFill>
        <p:spPr>
          <a:xfrm>
            <a:off x="9479975" y="255304"/>
            <a:ext cx="2389146" cy="175919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g29c1d45b2ea_0_7"/>
          <p:cNvSpPr txBox="1"/>
          <p:nvPr>
            <p:ph type="title"/>
          </p:nvPr>
        </p:nvSpPr>
        <p:spPr>
          <a:xfrm>
            <a:off x="838200" y="19133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4400"/>
              <a:buNone/>
            </a:pPr>
            <a:r>
              <a:rPr lang="en-US"/>
              <a:t>Primarno istraživanje tržišta nasuprot Sekundarnom istraživanju tržišta</a:t>
            </a:r>
            <a:endParaRPr/>
          </a:p>
        </p:txBody>
      </p:sp>
      <p:sp>
        <p:nvSpPr>
          <p:cNvPr id="62" name="Google Shape;62;g29c1d45b2ea_0_7"/>
          <p:cNvSpPr txBox="1"/>
          <p:nvPr>
            <p:ph idx="1" type="body"/>
          </p:nvPr>
        </p:nvSpPr>
        <p:spPr>
          <a:xfrm>
            <a:off x="838200" y="3401981"/>
            <a:ext cx="10515600" cy="4003800"/>
          </a:xfrm>
          <a:prstGeom prst="rect">
            <a:avLst/>
          </a:prstGeom>
          <a:noFill/>
          <a:ln>
            <a:noFill/>
          </a:ln>
        </p:spPr>
        <p:txBody>
          <a:bodyPr anchorCtr="0" anchor="t" bIns="45700" lIns="91425" spcFirstLastPara="1" rIns="91425" wrap="square" tIns="45700">
            <a:noAutofit/>
          </a:bodyPr>
          <a:lstStyle/>
          <a:p>
            <a:pPr indent="0" lvl="0" marL="0" rtl="0" algn="just">
              <a:lnSpc>
                <a:spcPct val="115000"/>
              </a:lnSpc>
              <a:spcBef>
                <a:spcPts val="0"/>
              </a:spcBef>
              <a:spcAft>
                <a:spcPts val="0"/>
              </a:spcAft>
              <a:buClr>
                <a:schemeClr val="dk1"/>
              </a:buClr>
              <a:buSzPts val="1100"/>
              <a:buNone/>
            </a:pPr>
            <a:r>
              <a:rPr lang="en-US" sz="2400">
                <a:solidFill>
                  <a:srgbClr val="000000"/>
                </a:solidFill>
              </a:rPr>
              <a:t>Istraživanje tržišta obično se sastoji od kombinacije:</a:t>
            </a:r>
            <a:endParaRPr sz="2150">
              <a:solidFill>
                <a:srgbClr val="000000"/>
              </a:solidFill>
              <a:highlight>
                <a:srgbClr val="FFFFFF"/>
              </a:highlight>
            </a:endParaRPr>
          </a:p>
          <a:p>
            <a:pPr indent="-381000" lvl="0" marL="457200" rtl="0" algn="just">
              <a:lnSpc>
                <a:spcPct val="115000"/>
              </a:lnSpc>
              <a:spcBef>
                <a:spcPts val="2100"/>
              </a:spcBef>
              <a:spcAft>
                <a:spcPts val="0"/>
              </a:spcAft>
              <a:buClr>
                <a:srgbClr val="111111"/>
              </a:buClr>
              <a:buSzPts val="2400"/>
              <a:buFont typeface="Calibri"/>
              <a:buChar char="●"/>
            </a:pPr>
            <a:r>
              <a:rPr lang="en-US" sz="2400">
                <a:solidFill>
                  <a:srgbClr val="000000"/>
                </a:solidFill>
              </a:rPr>
              <a:t>Primarnog istraživanja, koje prikuplja kompanija ili vanjska kompanija koju angažuje</a:t>
            </a:r>
            <a:endParaRPr/>
          </a:p>
          <a:p>
            <a:pPr indent="-381000" lvl="0" marL="457200" rtl="0" algn="just">
              <a:lnSpc>
                <a:spcPct val="115000"/>
              </a:lnSpc>
              <a:spcBef>
                <a:spcPts val="2100"/>
              </a:spcBef>
              <a:spcAft>
                <a:spcPts val="0"/>
              </a:spcAft>
              <a:buClr>
                <a:srgbClr val="111111"/>
              </a:buClr>
              <a:buSzPts val="2400"/>
              <a:buFont typeface="Calibri"/>
              <a:buChar char="●"/>
            </a:pPr>
            <a:r>
              <a:rPr lang="en-US" sz="2400">
                <a:solidFill>
                  <a:srgbClr val="000000"/>
                </a:solidFill>
              </a:rPr>
              <a:t>Sekundarnog istraživanja, koje se oslanja na vanjske izvore podataka</a:t>
            </a:r>
            <a:endParaRPr b="1" sz="240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g29c1d45b2ea_0_12"/>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Primarno istraživanje tržišta</a:t>
            </a:r>
            <a:endParaRPr/>
          </a:p>
        </p:txBody>
      </p:sp>
      <p:sp>
        <p:nvSpPr>
          <p:cNvPr id="68" name="Google Shape;68;g29c1d45b2ea_0_12"/>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406400" lvl="0" marL="457200" marR="0" rtl="0" algn="l">
              <a:lnSpc>
                <a:spcPct val="90000"/>
              </a:lnSpc>
              <a:spcBef>
                <a:spcPts val="1000"/>
              </a:spcBef>
              <a:spcAft>
                <a:spcPts val="0"/>
              </a:spcAft>
              <a:buClr>
                <a:schemeClr val="accent1"/>
              </a:buClr>
              <a:buSzPts val="2800"/>
              <a:buFont typeface="Arial"/>
              <a:buChar char="•"/>
            </a:pPr>
            <a:r>
              <a:rPr lang="en-US" sz="3000">
                <a:solidFill>
                  <a:srgbClr val="000000"/>
                </a:solidFill>
              </a:rPr>
              <a:t>Pitanja otvorenog tipa koriste se u manje strukturiranom eksploratornom istraživanju. Pitanja se mogu postaviti putem upitnika, telefonskih intervjua ili fokus grupa. To dovodi do pitanja ili problema vezanih za proizvod koji kompanija razvija, a koje kompanija treba riješiti.</a:t>
            </a:r>
            <a:endParaRPr/>
          </a:p>
          <a:p>
            <a:pPr indent="-406400" lvl="0" marL="457200" marR="0" rtl="0" algn="l">
              <a:lnSpc>
                <a:spcPct val="90000"/>
              </a:lnSpc>
              <a:spcBef>
                <a:spcPts val="1000"/>
              </a:spcBef>
              <a:spcAft>
                <a:spcPts val="0"/>
              </a:spcAft>
              <a:buClr>
                <a:schemeClr val="accent1"/>
              </a:buClr>
              <a:buSzPts val="2800"/>
              <a:buFont typeface="Arial"/>
              <a:buChar char="•"/>
            </a:pPr>
            <a:r>
              <a:rPr lang="en-US" sz="3000">
                <a:solidFill>
                  <a:srgbClr val="000000"/>
                </a:solidFill>
              </a:rPr>
              <a:t>Teškoće ili izazovi koje eksploratorno istraživanje otkrije dalje se istražuju u specifičnoj studiji.</a:t>
            </a:r>
            <a:endParaRPr/>
          </a:p>
          <a:p>
            <a:pPr indent="0" lvl="0" marL="457200" rtl="0" algn="l">
              <a:lnSpc>
                <a:spcPct val="90000"/>
              </a:lnSpc>
              <a:spcBef>
                <a:spcPts val="0"/>
              </a:spcBef>
              <a:spcAft>
                <a:spcPts val="0"/>
              </a:spcAft>
              <a:buSzPts val="2800"/>
              <a:buNone/>
            </a:pPr>
            <a:r>
              <a:t/>
            </a:r>
            <a:endParaRPr b="1">
              <a:solidFill>
                <a:srgbClr val="427B83"/>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g29c1d45b2ea_0_24"/>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Sekundarno istraživanje tržišta</a:t>
            </a:r>
            <a:endParaRPr/>
          </a:p>
        </p:txBody>
      </p:sp>
      <p:sp>
        <p:nvSpPr>
          <p:cNvPr id="74" name="Google Shape;74;g29c1d45b2ea_0_24"/>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406400" lvl="0" marL="457200" rtl="0" algn="l">
              <a:lnSpc>
                <a:spcPct val="90000"/>
              </a:lnSpc>
              <a:spcBef>
                <a:spcPts val="1000"/>
              </a:spcBef>
              <a:spcAft>
                <a:spcPts val="0"/>
              </a:spcAft>
              <a:buSzPts val="2800"/>
              <a:buNone/>
            </a:pPr>
            <a:r>
              <a:rPr lang="en-US" sz="3000">
                <a:solidFill>
                  <a:srgbClr val="000000"/>
                </a:solidFill>
              </a:rPr>
              <a:t>Zaključci drugih istraživača o zahtjevima i preferencijama</a:t>
            </a:r>
            <a:endParaRPr sz="3000">
              <a:solidFill>
                <a:srgbClr val="000000"/>
              </a:solidFill>
            </a:endParaRPr>
          </a:p>
          <a:p>
            <a:pPr indent="-406400" lvl="0" marL="457200" rtl="0" algn="l">
              <a:lnSpc>
                <a:spcPct val="90000"/>
              </a:lnSpc>
              <a:spcBef>
                <a:spcPts val="1000"/>
              </a:spcBef>
              <a:spcAft>
                <a:spcPts val="0"/>
              </a:spcAft>
              <a:buSzPts val="2800"/>
              <a:buNone/>
            </a:pPr>
            <a:r>
              <a:rPr lang="en-US" sz="3000">
                <a:solidFill>
                  <a:srgbClr val="000000"/>
                </a:solidFill>
              </a:rPr>
              <a:t>potrošača osnova su svih istraživanja tržišta. Velik dio ovog</a:t>
            </a:r>
            <a:endParaRPr sz="3000">
              <a:solidFill>
                <a:srgbClr val="000000"/>
              </a:solidFill>
            </a:endParaRPr>
          </a:p>
          <a:p>
            <a:pPr indent="-406400" lvl="0" marL="457200" rtl="0" algn="l">
              <a:lnSpc>
                <a:spcPct val="90000"/>
              </a:lnSpc>
              <a:spcBef>
                <a:spcPts val="1000"/>
              </a:spcBef>
              <a:spcAft>
                <a:spcPts val="0"/>
              </a:spcAft>
              <a:buSzPts val="2800"/>
              <a:buNone/>
            </a:pPr>
            <a:r>
              <a:rPr lang="en-US" sz="3000">
                <a:solidFill>
                  <a:srgbClr val="000000"/>
                </a:solidFill>
              </a:rPr>
              <a:t>istraživanja već je dostupan online. </a:t>
            </a:r>
            <a:endParaRPr sz="3000">
              <a:solidFill>
                <a:srgbClr val="000000"/>
              </a:solidFill>
            </a:endParaRPr>
          </a:p>
          <a:p>
            <a:pPr indent="-406400" lvl="0" marL="457200" rtl="0" algn="l">
              <a:lnSpc>
                <a:spcPct val="90000"/>
              </a:lnSpc>
              <a:spcBef>
                <a:spcPts val="1000"/>
              </a:spcBef>
              <a:spcAft>
                <a:spcPts val="0"/>
              </a:spcAft>
              <a:buSzPts val="2800"/>
              <a:buNone/>
            </a:pPr>
            <a:r>
              <a:rPr lang="en-US" sz="3000">
                <a:solidFill>
                  <a:srgbClr val="000000"/>
                </a:solidFill>
              </a:rPr>
              <a:t>Sekundarno istraživanje može uključivati informacije o</a:t>
            </a:r>
            <a:endParaRPr sz="3000">
              <a:solidFill>
                <a:srgbClr val="000000"/>
              </a:solidFill>
            </a:endParaRPr>
          </a:p>
          <a:p>
            <a:pPr indent="-406400" lvl="0" marL="457200" rtl="0" algn="l">
              <a:lnSpc>
                <a:spcPct val="90000"/>
              </a:lnSpc>
              <a:spcBef>
                <a:spcPts val="1000"/>
              </a:spcBef>
              <a:spcAft>
                <a:spcPts val="0"/>
              </a:spcAft>
              <a:buSzPts val="2800"/>
              <a:buNone/>
            </a:pPr>
            <a:r>
              <a:rPr lang="en-US" sz="3000">
                <a:solidFill>
                  <a:srgbClr val="000000"/>
                </a:solidFill>
              </a:rPr>
              <a:t>populaciji iz vladinih podataka iz popisa stanovništva, izvještaje</a:t>
            </a:r>
            <a:endParaRPr sz="3000">
              <a:solidFill>
                <a:srgbClr val="000000"/>
              </a:solidFill>
            </a:endParaRPr>
          </a:p>
          <a:p>
            <a:pPr indent="-406400" lvl="0" marL="457200" rtl="0" algn="l">
              <a:lnSpc>
                <a:spcPct val="90000"/>
              </a:lnSpc>
              <a:spcBef>
                <a:spcPts val="1000"/>
              </a:spcBef>
              <a:spcAft>
                <a:spcPts val="0"/>
              </a:spcAft>
              <a:buSzPts val="2800"/>
              <a:buNone/>
            </a:pPr>
            <a:r>
              <a:rPr lang="en-US" sz="3000">
                <a:solidFill>
                  <a:srgbClr val="000000"/>
                </a:solidFill>
              </a:rPr>
              <a:t>istraživanja trgovinskih udruženja, rezultate anketa te istraživanja</a:t>
            </a:r>
            <a:endParaRPr sz="3000">
              <a:solidFill>
                <a:srgbClr val="000000"/>
              </a:solidFill>
            </a:endParaRPr>
          </a:p>
          <a:p>
            <a:pPr indent="-406400" lvl="0" marL="457200" rtl="0" algn="l">
              <a:lnSpc>
                <a:spcPct val="90000"/>
              </a:lnSpc>
              <a:spcBef>
                <a:spcPts val="1000"/>
              </a:spcBef>
              <a:spcAft>
                <a:spcPts val="0"/>
              </a:spcAft>
              <a:buSzPts val="2800"/>
              <a:buNone/>
            </a:pPr>
            <a:r>
              <a:rPr lang="en-US" sz="3000">
                <a:solidFill>
                  <a:srgbClr val="000000"/>
                </a:solidFill>
              </a:rPr>
              <a:t>drugih kompanija koje djeluju u istom tržišnom sektoru.</a:t>
            </a:r>
            <a:endParaRPr sz="300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g29c1d45b2ea_0_30"/>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Tipovi istraživanja tržišta</a:t>
            </a:r>
            <a:endParaRPr/>
          </a:p>
        </p:txBody>
      </p:sp>
      <p:sp>
        <p:nvSpPr>
          <p:cNvPr id="80" name="Google Shape;80;g29c1d45b2ea_0_30"/>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457200" lvl="0" marL="457200" rtl="0" algn="just">
              <a:lnSpc>
                <a:spcPct val="90000"/>
              </a:lnSpc>
              <a:spcBef>
                <a:spcPts val="0"/>
              </a:spcBef>
              <a:spcAft>
                <a:spcPts val="0"/>
              </a:spcAft>
              <a:buClr>
                <a:srgbClr val="427B83"/>
              </a:buClr>
              <a:buSzPts val="4800"/>
              <a:buChar char="•"/>
            </a:pPr>
            <a:r>
              <a:rPr b="1" lang="en-US" sz="4800">
                <a:solidFill>
                  <a:srgbClr val="427B83"/>
                </a:solidFill>
              </a:rPr>
              <a:t>Intervjui licem u lice</a:t>
            </a:r>
            <a:endParaRPr b="1" sz="4800">
              <a:solidFill>
                <a:srgbClr val="427B83"/>
              </a:solidFill>
            </a:endParaRPr>
          </a:p>
          <a:p>
            <a:pPr indent="-457200" lvl="0" marL="457200" rtl="0" algn="just">
              <a:lnSpc>
                <a:spcPct val="90000"/>
              </a:lnSpc>
              <a:spcBef>
                <a:spcPts val="0"/>
              </a:spcBef>
              <a:spcAft>
                <a:spcPts val="0"/>
              </a:spcAft>
              <a:buClr>
                <a:srgbClr val="427B83"/>
              </a:buClr>
              <a:buSzPts val="4800"/>
              <a:buChar char="•"/>
            </a:pPr>
            <a:r>
              <a:rPr b="1" lang="en-US" sz="4800">
                <a:solidFill>
                  <a:srgbClr val="427B83"/>
                </a:solidFill>
              </a:rPr>
              <a:t>Fokus Groupe</a:t>
            </a:r>
            <a:endParaRPr b="1" sz="4800">
              <a:solidFill>
                <a:srgbClr val="427B83"/>
              </a:solidFill>
            </a:endParaRPr>
          </a:p>
          <a:p>
            <a:pPr indent="-457200" lvl="0" marL="457200" rtl="0" algn="just">
              <a:lnSpc>
                <a:spcPct val="90000"/>
              </a:lnSpc>
              <a:spcBef>
                <a:spcPts val="0"/>
              </a:spcBef>
              <a:spcAft>
                <a:spcPts val="0"/>
              </a:spcAft>
              <a:buClr>
                <a:srgbClr val="427B83"/>
              </a:buClr>
              <a:buSzPts val="4800"/>
              <a:buChar char="•"/>
            </a:pPr>
            <a:r>
              <a:rPr b="1" lang="en-US" sz="4800">
                <a:solidFill>
                  <a:srgbClr val="427B83"/>
                </a:solidFill>
              </a:rPr>
              <a:t>Telefonsko istraživanje</a:t>
            </a:r>
            <a:endParaRPr b="1" sz="4800">
              <a:solidFill>
                <a:srgbClr val="427B83"/>
              </a:solidFill>
            </a:endParaRPr>
          </a:p>
          <a:p>
            <a:pPr indent="-457200" lvl="0" marL="457200" rtl="0" algn="just">
              <a:lnSpc>
                <a:spcPct val="90000"/>
              </a:lnSpc>
              <a:spcBef>
                <a:spcPts val="0"/>
              </a:spcBef>
              <a:spcAft>
                <a:spcPts val="0"/>
              </a:spcAft>
              <a:buClr>
                <a:srgbClr val="427B83"/>
              </a:buClr>
              <a:buSzPts val="4800"/>
              <a:buChar char="•"/>
            </a:pPr>
            <a:r>
              <a:rPr b="1" lang="en-US" sz="4800">
                <a:solidFill>
                  <a:srgbClr val="427B83"/>
                </a:solidFill>
              </a:rPr>
              <a:t>Istraživanje putem anketa</a:t>
            </a:r>
            <a:endParaRPr b="1" sz="4800">
              <a:solidFill>
                <a:srgbClr val="427B83"/>
              </a:solidFill>
            </a:endParaRPr>
          </a:p>
          <a:p>
            <a:pPr indent="-457200" lvl="0" marL="457200" rtl="0" algn="just">
              <a:lnSpc>
                <a:spcPct val="90000"/>
              </a:lnSpc>
              <a:spcBef>
                <a:spcPts val="0"/>
              </a:spcBef>
              <a:spcAft>
                <a:spcPts val="0"/>
              </a:spcAft>
              <a:buClr>
                <a:srgbClr val="427B83"/>
              </a:buClr>
              <a:buSzPts val="4800"/>
              <a:buChar char="•"/>
            </a:pPr>
            <a:r>
              <a:rPr b="1" lang="en-US" sz="4800">
                <a:solidFill>
                  <a:srgbClr val="427B83"/>
                </a:solidFill>
              </a:rPr>
              <a:t>Online istraživanje tržišta</a:t>
            </a:r>
            <a:endParaRPr b="1" sz="4800">
              <a:solidFill>
                <a:srgbClr val="427B83"/>
              </a:solidFill>
            </a:endParaRPr>
          </a:p>
        </p:txBody>
      </p:sp>
      <p:pic>
        <p:nvPicPr>
          <p:cNvPr id="81" name="Google Shape;81;g29c1d45b2ea_0_30"/>
          <p:cNvPicPr preferRelativeResize="0"/>
          <p:nvPr/>
        </p:nvPicPr>
        <p:blipFill rotWithShape="1">
          <a:blip r:embed="rId3">
            <a:alphaModFix/>
          </a:blip>
          <a:srcRect b="0" l="0" r="0" t="0"/>
          <a:stretch/>
        </p:blipFill>
        <p:spPr>
          <a:xfrm>
            <a:off x="8127725" y="1967575"/>
            <a:ext cx="3630300" cy="36303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g29c1d45b2ea_0_40"/>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Tipovi istraživanje tržišta</a:t>
            </a:r>
            <a:endParaRPr/>
          </a:p>
        </p:txBody>
      </p:sp>
      <p:sp>
        <p:nvSpPr>
          <p:cNvPr id="87" name="Google Shape;87;g29c1d45b2ea_0_40"/>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Intervjui licem u lice</a:t>
            </a:r>
            <a:endParaRPr b="1" sz="4800">
              <a:solidFill>
                <a:srgbClr val="427B83"/>
              </a:solidFill>
            </a:endParaRPr>
          </a:p>
          <a:p>
            <a:pPr indent="0" lvl="0" marL="457200" rtl="0" algn="just">
              <a:lnSpc>
                <a:spcPct val="90000"/>
              </a:lnSpc>
              <a:spcBef>
                <a:spcPts val="0"/>
              </a:spcBef>
              <a:spcAft>
                <a:spcPts val="0"/>
              </a:spcAft>
              <a:buSzPts val="2800"/>
              <a:buNone/>
            </a:pPr>
            <a:r>
              <a:t/>
            </a:r>
            <a:endParaRPr b="1" sz="4800">
              <a:solidFill>
                <a:srgbClr val="427B83"/>
              </a:solidFill>
            </a:endParaRPr>
          </a:p>
          <a:p>
            <a:pPr indent="0" lvl="0" marL="0" rtl="0" algn="just">
              <a:lnSpc>
                <a:spcPct val="90000"/>
              </a:lnSpc>
              <a:spcBef>
                <a:spcPts val="0"/>
              </a:spcBef>
              <a:spcAft>
                <a:spcPts val="0"/>
              </a:spcAft>
              <a:buClr>
                <a:schemeClr val="dk1"/>
              </a:buClr>
              <a:buSzPts val="1100"/>
              <a:buNone/>
            </a:pPr>
            <a:r>
              <a:rPr b="1" lang="en-US" sz="2400">
                <a:solidFill>
                  <a:srgbClr val="427B83"/>
                </a:solidFill>
              </a:rPr>
              <a:t>Kada su organizacije za istraživanje tržišta prvi put počele s radom, pitale bi slučajne prolaznike na ulici o časopisima i novinama koje obično čitaju i da li se sjećaju bilo kakvih oglasa ili brendova koji su bili u njima. Kako bi utvrdili učinkovitost tih oglasa, informacije prikupljene iz ovih intervjua uspoređivane su s tiražom publikacije.</a:t>
            </a:r>
            <a:endParaRPr b="1" sz="2400">
              <a:solidFill>
                <a:srgbClr val="427B83"/>
              </a:solidFill>
            </a:endParaRPr>
          </a:p>
          <a:p>
            <a:pPr indent="0" lvl="0" marL="0" rtl="0" algn="just">
              <a:lnSpc>
                <a:spcPct val="90000"/>
              </a:lnSpc>
              <a:spcBef>
                <a:spcPts val="0"/>
              </a:spcBef>
              <a:spcAft>
                <a:spcPts val="0"/>
              </a:spcAft>
              <a:buClr>
                <a:schemeClr val="dk1"/>
              </a:buClr>
              <a:buSzPts val="1100"/>
              <a:buNone/>
            </a:pPr>
            <a:r>
              <a:t/>
            </a:r>
            <a:endParaRPr b="1" sz="2300">
              <a:solidFill>
                <a:srgbClr val="427B83"/>
              </a:solidFill>
            </a:endParaRPr>
          </a:p>
          <a:p>
            <a:pPr indent="0" lvl="0" marL="0" rtl="0" algn="just">
              <a:lnSpc>
                <a:spcPct val="90000"/>
              </a:lnSpc>
              <a:spcBef>
                <a:spcPts val="0"/>
              </a:spcBef>
              <a:spcAft>
                <a:spcPts val="0"/>
              </a:spcAft>
              <a:buClr>
                <a:schemeClr val="dk1"/>
              </a:buClr>
              <a:buSzPts val="1100"/>
              <a:buNone/>
            </a:pPr>
            <a:r>
              <a:rPr b="1" lang="en-US" sz="2400">
                <a:solidFill>
                  <a:srgbClr val="427B83"/>
                </a:solidFill>
              </a:rPr>
              <a:t>Ankete i istraživanja tržišta su izmijenjeni od ovih početnih metoda.</a:t>
            </a:r>
            <a:endParaRPr b="1" sz="48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EntRenew Presentation Slid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EntRenew Regular Slides">
  <a:themeElements>
    <a:clrScheme name="EntRenew">
      <a:dk1>
        <a:srgbClr val="000000"/>
      </a:dk1>
      <a:lt1>
        <a:srgbClr val="FFFFFF"/>
      </a:lt1>
      <a:dk2>
        <a:srgbClr val="44546A"/>
      </a:dk2>
      <a:lt2>
        <a:srgbClr val="E7E6E6"/>
      </a:lt2>
      <a:accent1>
        <a:srgbClr val="3C4556"/>
      </a:accent1>
      <a:accent2>
        <a:srgbClr val="5CA3AC"/>
      </a:accent2>
      <a:accent3>
        <a:srgbClr val="98C461"/>
      </a:accent3>
      <a:accent4>
        <a:srgbClr val="8CBD76"/>
      </a:accent4>
      <a:accent5>
        <a:srgbClr val="F8B040"/>
      </a:accent5>
      <a:accent6>
        <a:srgbClr val="ED6E5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2020-10-27T14:07:00Z</dcterms:created>
  <dc:creator>Quentin Fanjas</dc:creator>
</cp:coreProperties>
</file>