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GoogleSlidesCustomDataVersion2">
      <go:slidesCustomData xmlns:go="http://customooxmlschemas.google.com/" r:id="rId23" roundtripDataSignature="AMtx7mhsTvUAbbvjIrNIGChY3D7Up6X52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23" Type="http://customschemas.google.com/relationships/presentationmetadata" Target="meta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 name="Shape 27"/>
        <p:cNvGrpSpPr/>
        <p:nvPr/>
      </p:nvGrpSpPr>
      <p:grpSpPr>
        <a:xfrm>
          <a:off x="0" y="0"/>
          <a:ext cx="0" cy="0"/>
          <a:chOff x="0" y="0"/>
          <a:chExt cx="0" cy="0"/>
        </a:xfrm>
      </p:grpSpPr>
      <p:sp>
        <p:nvSpPr>
          <p:cNvPr id="28" name="Google Shape;2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 name="Google Shape;2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9ba5c9d3c3_0_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solidFill>
                <a:srgbClr val="242424"/>
              </a:solidFill>
              <a:highlight>
                <a:srgbClr val="EBF2FF"/>
              </a:highlight>
              <a:latin typeface="Arial"/>
              <a:ea typeface="Arial"/>
              <a:cs typeface="Arial"/>
              <a:sym typeface="Arial"/>
            </a:endParaRPr>
          </a:p>
          <a:p>
            <a:pPr indent="0" lvl="0" marL="0" rtl="0" algn="l">
              <a:lnSpc>
                <a:spcPct val="100000"/>
              </a:lnSpc>
              <a:spcBef>
                <a:spcPts val="0"/>
              </a:spcBef>
              <a:spcAft>
                <a:spcPts val="0"/>
              </a:spcAft>
              <a:buSzPts val="1400"/>
              <a:buNone/>
            </a:pPr>
            <a:r>
              <a:t/>
            </a:r>
            <a:endParaRPr>
              <a:solidFill>
                <a:srgbClr val="242424"/>
              </a:solidFill>
              <a:highlight>
                <a:srgbClr val="EBF2FF"/>
              </a:highlight>
              <a:latin typeface="Arial"/>
              <a:ea typeface="Arial"/>
              <a:cs typeface="Arial"/>
              <a:sym typeface="Arial"/>
            </a:endParaRPr>
          </a:p>
        </p:txBody>
      </p:sp>
      <p:sp>
        <p:nvSpPr>
          <p:cNvPr id="94" name="Google Shape;94;g29ba5c9d3c3_0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9ba5c9d3c3_0_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solidFill>
                <a:srgbClr val="242424"/>
              </a:solidFill>
              <a:highlight>
                <a:srgbClr val="EBF2FF"/>
              </a:highlight>
              <a:latin typeface="Arial"/>
              <a:ea typeface="Arial"/>
              <a:cs typeface="Arial"/>
              <a:sym typeface="Arial"/>
            </a:endParaRPr>
          </a:p>
          <a:p>
            <a:pPr indent="0" lvl="0" marL="0" rtl="0" algn="l">
              <a:lnSpc>
                <a:spcPct val="100000"/>
              </a:lnSpc>
              <a:spcBef>
                <a:spcPts val="0"/>
              </a:spcBef>
              <a:spcAft>
                <a:spcPts val="0"/>
              </a:spcAft>
              <a:buSzPts val="1400"/>
              <a:buNone/>
            </a:pPr>
            <a:r>
              <a:t/>
            </a:r>
            <a:endParaRPr>
              <a:solidFill>
                <a:srgbClr val="242424"/>
              </a:solidFill>
              <a:highlight>
                <a:srgbClr val="EBF2FF"/>
              </a:highlight>
              <a:latin typeface="Arial"/>
              <a:ea typeface="Arial"/>
              <a:cs typeface="Arial"/>
              <a:sym typeface="Arial"/>
            </a:endParaRPr>
          </a:p>
        </p:txBody>
      </p:sp>
      <p:sp>
        <p:nvSpPr>
          <p:cNvPr id="100" name="Google Shape;100;g29ba5c9d3c3_0_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9ba5c9d3c3_0_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g29ba5c9d3c3_0_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 name="Google Shape;107;g29ba5c9d3c3_0_8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9ba5c9d3c3_0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g29ba5c9d3c3_0_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g29ba5c9d3c3_0_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9e93ff5fc8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 name="Google Shape;121;g19e93ff5fc8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g29ba5c9d3c3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 name="Google Shape;35;g29ba5c9d3c3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g19e93ff5fc8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 name="Google Shape;43;g19e93ff5fc8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29ba5c9d3c3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 name="Google Shape;50;g29ba5c9d3c3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9ba5c9d3c3_0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 name="Google Shape;58;g29ba5c9d3c3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9ba5c9d3c3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 name="Google Shape;65;g29ba5c9d3c3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9ba5c9d3c3_0_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sz="1300">
                <a:latin typeface="Arial"/>
                <a:ea typeface="Arial"/>
                <a:cs typeface="Arial"/>
                <a:sym typeface="Arial"/>
              </a:rPr>
              <a:t>PROBLEM: </a:t>
            </a:r>
            <a:r>
              <a:rPr lang="en-US">
                <a:solidFill>
                  <a:srgbClr val="242424"/>
                </a:solidFill>
                <a:highlight>
                  <a:srgbClr val="EBF2FF"/>
                </a:highlight>
                <a:latin typeface="Arial"/>
                <a:ea typeface="Arial"/>
                <a:cs typeface="Arial"/>
                <a:sym typeface="Arial"/>
              </a:rPr>
              <a:t>The pitch video should start by highlighting the problem that the startup is trying to solve. It should be clear and concise, and the founders should explain why this problem is worth solving. The video should demonstrate that the problem is significant and that it affects a large number of people. By explaining the problem, the founders can grab the investors' attention and make them interested in the solution.</a:t>
            </a:r>
            <a:endParaRPr>
              <a:solidFill>
                <a:srgbClr val="242424"/>
              </a:solidFill>
              <a:highlight>
                <a:srgbClr val="EBF2FF"/>
              </a:highlight>
              <a:latin typeface="Arial"/>
              <a:ea typeface="Arial"/>
              <a:cs typeface="Arial"/>
              <a:sym typeface="Arial"/>
            </a:endParaRPr>
          </a:p>
          <a:p>
            <a:pPr indent="0" lvl="0" marL="0" rtl="0" algn="l">
              <a:lnSpc>
                <a:spcPct val="100000"/>
              </a:lnSpc>
              <a:spcBef>
                <a:spcPts val="0"/>
              </a:spcBef>
              <a:spcAft>
                <a:spcPts val="0"/>
              </a:spcAft>
              <a:buSzPts val="1400"/>
              <a:buNone/>
            </a:pPr>
            <a:r>
              <a:t/>
            </a:r>
            <a:endParaRPr>
              <a:solidFill>
                <a:srgbClr val="242424"/>
              </a:solidFill>
              <a:highlight>
                <a:srgbClr val="EBF2FF"/>
              </a:highlight>
              <a:latin typeface="Arial"/>
              <a:ea typeface="Arial"/>
              <a:cs typeface="Arial"/>
              <a:sym typeface="Arial"/>
            </a:endParaRPr>
          </a:p>
          <a:p>
            <a:pPr indent="0" lvl="0" marL="0" rtl="0" algn="l">
              <a:lnSpc>
                <a:spcPct val="100000"/>
              </a:lnSpc>
              <a:spcBef>
                <a:spcPts val="0"/>
              </a:spcBef>
              <a:spcAft>
                <a:spcPts val="0"/>
              </a:spcAft>
              <a:buSzPts val="1400"/>
              <a:buNone/>
            </a:pPr>
            <a:r>
              <a:rPr b="1" lang="en-US" sz="1300">
                <a:solidFill>
                  <a:srgbClr val="242424"/>
                </a:solidFill>
                <a:highlight>
                  <a:srgbClr val="EBF2FF"/>
                </a:highlight>
                <a:latin typeface="Arial"/>
                <a:ea typeface="Arial"/>
                <a:cs typeface="Arial"/>
                <a:sym typeface="Arial"/>
              </a:rPr>
              <a:t>SOLUTION: </a:t>
            </a:r>
            <a:r>
              <a:rPr lang="en-US">
                <a:solidFill>
                  <a:srgbClr val="242424"/>
                </a:solidFill>
                <a:highlight>
                  <a:srgbClr val="EBF2FF"/>
                </a:highlight>
                <a:latin typeface="Arial"/>
                <a:ea typeface="Arial"/>
                <a:cs typeface="Arial"/>
                <a:sym typeface="Arial"/>
              </a:rPr>
              <a:t>After explaining the problem, the pitch video should introduce the solution that the startup is offering. The solution should be innovative and unique, and the video should explain how it solves the problem. It should also highlight the benefits of the solution and how it can make a difference in people's lives. The founders should also explain why their solution is better than the existing solutions in the market.</a:t>
            </a:r>
            <a:endParaRPr>
              <a:solidFill>
                <a:srgbClr val="242424"/>
              </a:solidFill>
              <a:highlight>
                <a:srgbClr val="EBF2FF"/>
              </a:highlight>
              <a:latin typeface="Arial"/>
              <a:ea typeface="Arial"/>
              <a:cs typeface="Arial"/>
              <a:sym typeface="Arial"/>
            </a:endParaRPr>
          </a:p>
          <a:p>
            <a:pPr indent="0" lvl="0" marL="0" rtl="0" algn="l">
              <a:lnSpc>
                <a:spcPct val="100000"/>
              </a:lnSpc>
              <a:spcBef>
                <a:spcPts val="0"/>
              </a:spcBef>
              <a:spcAft>
                <a:spcPts val="0"/>
              </a:spcAft>
              <a:buSzPts val="1400"/>
              <a:buNone/>
            </a:pPr>
            <a:r>
              <a:t/>
            </a:r>
            <a:endParaRPr>
              <a:solidFill>
                <a:srgbClr val="242424"/>
              </a:solidFill>
              <a:highlight>
                <a:srgbClr val="EBF2FF"/>
              </a:highlight>
              <a:latin typeface="Arial"/>
              <a:ea typeface="Arial"/>
              <a:cs typeface="Arial"/>
              <a:sym typeface="Arial"/>
            </a:endParaRPr>
          </a:p>
          <a:p>
            <a:pPr indent="0" lvl="0" marL="0" rtl="0" algn="l">
              <a:lnSpc>
                <a:spcPct val="100000"/>
              </a:lnSpc>
              <a:spcBef>
                <a:spcPts val="0"/>
              </a:spcBef>
              <a:spcAft>
                <a:spcPts val="0"/>
              </a:spcAft>
              <a:buSzPts val="1400"/>
              <a:buNone/>
            </a:pPr>
            <a:r>
              <a:rPr b="1" lang="en-US" sz="1300">
                <a:solidFill>
                  <a:srgbClr val="242424"/>
                </a:solidFill>
                <a:highlight>
                  <a:srgbClr val="EBF2FF"/>
                </a:highlight>
                <a:latin typeface="Arial"/>
                <a:ea typeface="Arial"/>
                <a:cs typeface="Arial"/>
                <a:sym typeface="Arial"/>
              </a:rPr>
              <a:t>PRODUCT: </a:t>
            </a:r>
            <a:r>
              <a:rPr lang="en-US">
                <a:solidFill>
                  <a:srgbClr val="242424"/>
                </a:solidFill>
                <a:highlight>
                  <a:srgbClr val="EBF2FF"/>
                </a:highlight>
                <a:latin typeface="Arial"/>
                <a:ea typeface="Arial"/>
                <a:cs typeface="Arial"/>
                <a:sym typeface="Arial"/>
              </a:rPr>
              <a:t>The pitch video should showcase the product and explain how it works. The founders should demonstrate the product's features and how it can solve the problem. They should also highlight the product's uniqueness and how it stands out in the market. The video should also explain how the product can be scaled and how it can generate revenue.</a:t>
            </a:r>
            <a:endParaRPr>
              <a:solidFill>
                <a:srgbClr val="242424"/>
              </a:solidFill>
              <a:highlight>
                <a:srgbClr val="EBF2FF"/>
              </a:highlight>
              <a:latin typeface="Arial"/>
              <a:ea typeface="Arial"/>
              <a:cs typeface="Arial"/>
              <a:sym typeface="Arial"/>
            </a:endParaRPr>
          </a:p>
          <a:p>
            <a:pPr indent="0" lvl="0" marL="0" rtl="0" algn="l">
              <a:lnSpc>
                <a:spcPct val="100000"/>
              </a:lnSpc>
              <a:spcBef>
                <a:spcPts val="0"/>
              </a:spcBef>
              <a:spcAft>
                <a:spcPts val="0"/>
              </a:spcAft>
              <a:buSzPts val="1400"/>
              <a:buNone/>
            </a:pPr>
            <a:r>
              <a:t/>
            </a:r>
            <a:endParaRPr>
              <a:solidFill>
                <a:srgbClr val="242424"/>
              </a:solidFill>
              <a:highlight>
                <a:srgbClr val="EBF2FF"/>
              </a:highlight>
              <a:latin typeface="Arial"/>
              <a:ea typeface="Arial"/>
              <a:cs typeface="Arial"/>
              <a:sym typeface="Arial"/>
            </a:endParaRPr>
          </a:p>
          <a:p>
            <a:pPr indent="0" lvl="0" marL="0" rtl="0" algn="l">
              <a:lnSpc>
                <a:spcPct val="100000"/>
              </a:lnSpc>
              <a:spcBef>
                <a:spcPts val="0"/>
              </a:spcBef>
              <a:spcAft>
                <a:spcPts val="0"/>
              </a:spcAft>
              <a:buClr>
                <a:schemeClr val="dk1"/>
              </a:buClr>
              <a:buSzPts val="1400"/>
              <a:buFont typeface="Arial"/>
              <a:buNone/>
            </a:pPr>
            <a:r>
              <a:rPr b="1" lang="en-US" sz="1300">
                <a:solidFill>
                  <a:srgbClr val="242424"/>
                </a:solidFill>
                <a:highlight>
                  <a:srgbClr val="EBF2FF"/>
                </a:highlight>
                <a:latin typeface="Arial"/>
                <a:ea typeface="Arial"/>
                <a:cs typeface="Arial"/>
                <a:sym typeface="Arial"/>
              </a:rPr>
              <a:t>PRODUCT-MARKET FIT: </a:t>
            </a:r>
            <a:r>
              <a:rPr lang="en-US">
                <a:solidFill>
                  <a:srgbClr val="242424"/>
                </a:solidFill>
                <a:highlight>
                  <a:srgbClr val="EBF2FF"/>
                </a:highlight>
                <a:latin typeface="Arial"/>
                <a:ea typeface="Arial"/>
                <a:cs typeface="Arial"/>
                <a:sym typeface="Arial"/>
              </a:rPr>
              <a:t>The pitch video should demonstrate the startup's product-market fit and how it has identified its target audience. The founders should explain how they have validated their solution with their target audience and how they have received feedback. They should also highlight how they plan to expand their reach and how they can cater to different customer segments.</a:t>
            </a:r>
            <a:endParaRPr>
              <a:solidFill>
                <a:srgbClr val="242424"/>
              </a:solidFill>
              <a:highlight>
                <a:srgbClr val="EBF2FF"/>
              </a:highlight>
              <a:latin typeface="Arial"/>
              <a:ea typeface="Arial"/>
              <a:cs typeface="Arial"/>
              <a:sym typeface="Arial"/>
            </a:endParaRPr>
          </a:p>
          <a:p>
            <a:pPr indent="0" lvl="0" marL="0" rtl="0" algn="l">
              <a:lnSpc>
                <a:spcPct val="100000"/>
              </a:lnSpc>
              <a:spcBef>
                <a:spcPts val="0"/>
              </a:spcBef>
              <a:spcAft>
                <a:spcPts val="0"/>
              </a:spcAft>
              <a:buSzPts val="1400"/>
              <a:buNone/>
            </a:pPr>
            <a:r>
              <a:t/>
            </a:r>
            <a:endParaRPr>
              <a:solidFill>
                <a:srgbClr val="242424"/>
              </a:solidFill>
              <a:highlight>
                <a:srgbClr val="EBF2FF"/>
              </a:highlight>
              <a:latin typeface="Arial"/>
              <a:ea typeface="Arial"/>
              <a:cs typeface="Arial"/>
              <a:sym typeface="Arial"/>
            </a:endParaRPr>
          </a:p>
        </p:txBody>
      </p:sp>
      <p:sp>
        <p:nvSpPr>
          <p:cNvPr id="72" name="Google Shape;72;g29ba5c9d3c3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9ba5c9d3c3_0_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solidFill>
                <a:srgbClr val="242424"/>
              </a:solidFill>
              <a:highlight>
                <a:srgbClr val="EBF2FF"/>
              </a:highlight>
              <a:latin typeface="Arial"/>
              <a:ea typeface="Arial"/>
              <a:cs typeface="Arial"/>
              <a:sym typeface="Arial"/>
            </a:endParaRPr>
          </a:p>
          <a:p>
            <a:pPr indent="0" lvl="0" marL="0" rtl="0" algn="l">
              <a:lnSpc>
                <a:spcPct val="100000"/>
              </a:lnSpc>
              <a:spcBef>
                <a:spcPts val="0"/>
              </a:spcBef>
              <a:spcAft>
                <a:spcPts val="0"/>
              </a:spcAft>
              <a:buSzPts val="1400"/>
              <a:buNone/>
            </a:pPr>
            <a:r>
              <a:t/>
            </a:r>
            <a:endParaRPr>
              <a:solidFill>
                <a:srgbClr val="242424"/>
              </a:solidFill>
              <a:highlight>
                <a:srgbClr val="EBF2FF"/>
              </a:highlight>
              <a:latin typeface="Arial"/>
              <a:ea typeface="Arial"/>
              <a:cs typeface="Arial"/>
              <a:sym typeface="Arial"/>
            </a:endParaRPr>
          </a:p>
        </p:txBody>
      </p:sp>
      <p:sp>
        <p:nvSpPr>
          <p:cNvPr id="80" name="Google Shape;80;g29ba5c9d3c3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9ba5c9d3c3_0_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solidFill>
                <a:srgbClr val="242424"/>
              </a:solidFill>
              <a:highlight>
                <a:srgbClr val="EBF2FF"/>
              </a:highlight>
              <a:latin typeface="Arial"/>
              <a:ea typeface="Arial"/>
              <a:cs typeface="Arial"/>
              <a:sym typeface="Arial"/>
            </a:endParaRPr>
          </a:p>
          <a:p>
            <a:pPr indent="0" lvl="0" marL="0" rtl="0" algn="l">
              <a:lnSpc>
                <a:spcPct val="100000"/>
              </a:lnSpc>
              <a:spcBef>
                <a:spcPts val="0"/>
              </a:spcBef>
              <a:spcAft>
                <a:spcPts val="0"/>
              </a:spcAft>
              <a:buSzPts val="1400"/>
              <a:buNone/>
            </a:pPr>
            <a:r>
              <a:t/>
            </a:r>
            <a:endParaRPr>
              <a:solidFill>
                <a:srgbClr val="242424"/>
              </a:solidFill>
              <a:highlight>
                <a:srgbClr val="EBF2FF"/>
              </a:highlight>
              <a:latin typeface="Arial"/>
              <a:ea typeface="Arial"/>
              <a:cs typeface="Arial"/>
              <a:sym typeface="Arial"/>
            </a:endParaRPr>
          </a:p>
        </p:txBody>
      </p:sp>
      <p:sp>
        <p:nvSpPr>
          <p:cNvPr id="87" name="Google Shape;87;g29ba5c9d3c3_0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2" name="Shape 12"/>
        <p:cNvGrpSpPr/>
        <p:nvPr/>
      </p:nvGrpSpPr>
      <p:grpSpPr>
        <a:xfrm>
          <a:off x="0" y="0"/>
          <a:ext cx="0" cy="0"/>
          <a:chOff x="0" y="0"/>
          <a:chExt cx="0" cy="0"/>
        </a:xfrm>
      </p:grpSpPr>
      <p:sp>
        <p:nvSpPr>
          <p:cNvPr id="13" name="Google Shape;13;p6"/>
          <p:cNvSpPr txBox="1"/>
          <p:nvPr>
            <p:ph type="title"/>
          </p:nvPr>
        </p:nvSpPr>
        <p:spPr>
          <a:xfrm>
            <a:off x="838200" y="3053735"/>
            <a:ext cx="10515600" cy="6311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dk2"/>
              </a:buClr>
              <a:buSzPts val="4400"/>
              <a:buFont typeface="Calibri"/>
              <a:buNone/>
              <a:defRPr b="0" i="0" sz="4400" u="none" cap="none" strike="noStrike">
                <a:solidFill>
                  <a:schemeClr val="dk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 name="Google Shape;14;p6"/>
          <p:cNvSpPr txBox="1"/>
          <p:nvPr>
            <p:ph idx="1" type="subTitle"/>
          </p:nvPr>
        </p:nvSpPr>
        <p:spPr>
          <a:xfrm>
            <a:off x="1524000" y="4245878"/>
            <a:ext cx="9144000" cy="410403"/>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accent1"/>
              </a:buClr>
              <a:buSzPts val="2400"/>
              <a:buFont typeface="Arial"/>
              <a:buNone/>
              <a:defRPr b="0" i="0" sz="2400" u="none" cap="none" strike="noStrike">
                <a:solidFill>
                  <a:schemeClr val="accent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8"/>
          <p:cNvSpPr txBox="1"/>
          <p:nvPr>
            <p:ph type="title"/>
          </p:nvPr>
        </p:nvSpPr>
        <p:spPr>
          <a:xfrm>
            <a:off x="838200" y="1325880"/>
            <a:ext cx="10515600" cy="66198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4400"/>
              <a:buFont typeface="Calibri"/>
              <a:buNone/>
              <a:defRPr b="0" i="0" sz="44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 name="Google Shape;21;p8"/>
          <p:cNvSpPr txBox="1"/>
          <p:nvPr>
            <p:ph idx="1" type="body"/>
          </p:nvPr>
        </p:nvSpPr>
        <p:spPr>
          <a:xfrm>
            <a:off x="838200" y="2214245"/>
            <a:ext cx="10515600" cy="4003675"/>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accent1"/>
              </a:buClr>
              <a:buSzPts val="2800"/>
              <a:buFont typeface="Arial"/>
              <a:buChar char="•"/>
              <a:defRPr b="0" i="0" sz="2800" u="none" cap="none" strike="noStrike">
                <a:solidFill>
                  <a:schemeClr val="accen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accent2"/>
              </a:buClr>
              <a:buSzPts val="2400"/>
              <a:buFont typeface="Arial"/>
              <a:buChar char="•"/>
              <a:defRPr b="0" i="0" sz="2400" u="none" cap="none" strike="noStrike">
                <a:solidFill>
                  <a:schemeClr val="accent2"/>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accent1"/>
              </a:buClr>
              <a:buSzPts val="1800"/>
              <a:buFont typeface="Arial"/>
              <a:buChar char="•"/>
              <a:defRPr b="0" i="0" sz="1800" u="none" cap="none" strike="noStrike">
                <a:solidFill>
                  <a:schemeClr val="accen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 name="Google Shape;22;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 name="Shape 23"/>
        <p:cNvGrpSpPr/>
        <p:nvPr/>
      </p:nvGrpSpPr>
      <p:grpSpPr>
        <a:xfrm>
          <a:off x="0" y="0"/>
          <a:ext cx="0" cy="0"/>
          <a:chOff x="0" y="0"/>
          <a:chExt cx="0" cy="0"/>
        </a:xfrm>
      </p:grpSpPr>
      <p:sp>
        <p:nvSpPr>
          <p:cNvPr id="24" name="Google Shape;24;p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accent1"/>
              </a:buClr>
              <a:buSzPts val="6000"/>
              <a:buFont typeface="Calibri"/>
              <a:buNone/>
              <a:defRPr b="0" i="0" sz="60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5" name="Google Shape;25;p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2"/>
              </a:buClr>
              <a:buSzPts val="2400"/>
              <a:buFont typeface="Arial"/>
              <a:buNone/>
              <a:defRPr b="0" i="0" sz="2400" u="none" cap="none" strike="noStrike">
                <a:solidFill>
                  <a:schemeClr val="dk2"/>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26" name="Google Shape;26;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1.png"/><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A picture containing sitting, knife&#10;&#10;Description automatically generated" id="10" name="Google Shape;10;p5"/>
          <p:cNvPicPr preferRelativeResize="0"/>
          <p:nvPr/>
        </p:nvPicPr>
        <p:blipFill rotWithShape="1">
          <a:blip r:embed="rId1">
            <a:alphaModFix/>
          </a:blip>
          <a:srcRect b="0" l="0" r="0" t="0"/>
          <a:stretch/>
        </p:blipFill>
        <p:spPr>
          <a:xfrm>
            <a:off x="0" y="-1"/>
            <a:ext cx="12192000" cy="1998689"/>
          </a:xfrm>
          <a:prstGeom prst="rect">
            <a:avLst/>
          </a:prstGeom>
          <a:noFill/>
          <a:ln>
            <a:noFill/>
          </a:ln>
        </p:spPr>
      </p:pic>
      <p:pic>
        <p:nvPicPr>
          <p:cNvPr id="11" name="Google Shape;11;p5"/>
          <p:cNvPicPr preferRelativeResize="0"/>
          <p:nvPr/>
        </p:nvPicPr>
        <p:blipFill rotWithShape="1">
          <a:blip r:embed="rId2">
            <a:alphaModFix/>
          </a:blip>
          <a:srcRect b="0" l="0" r="0" t="0"/>
          <a:stretch/>
        </p:blipFill>
        <p:spPr>
          <a:xfrm>
            <a:off x="7661796" y="661120"/>
            <a:ext cx="3897245" cy="157212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 name="Shape 15"/>
        <p:cNvGrpSpPr/>
        <p:nvPr/>
      </p:nvGrpSpPr>
      <p:grpSpPr>
        <a:xfrm>
          <a:off x="0" y="0"/>
          <a:ext cx="0" cy="0"/>
          <a:chOff x="0" y="0"/>
          <a:chExt cx="0" cy="0"/>
        </a:xfrm>
      </p:grpSpPr>
      <p:pic>
        <p:nvPicPr>
          <p:cNvPr descr="A picture containing sitting, knife&#10;&#10;Description automatically generated" id="16" name="Google Shape;16;p7"/>
          <p:cNvPicPr preferRelativeResize="0"/>
          <p:nvPr/>
        </p:nvPicPr>
        <p:blipFill rotWithShape="1">
          <a:blip r:embed="rId1">
            <a:alphaModFix amt="20000"/>
          </a:blip>
          <a:srcRect b="0" l="0" r="0" t="0"/>
          <a:stretch/>
        </p:blipFill>
        <p:spPr>
          <a:xfrm>
            <a:off x="0" y="-1"/>
            <a:ext cx="12192000" cy="1998689"/>
          </a:xfrm>
          <a:prstGeom prst="rect">
            <a:avLst/>
          </a:prstGeom>
          <a:noFill/>
          <a:ln>
            <a:noFill/>
          </a:ln>
        </p:spPr>
      </p:pic>
      <p:sp>
        <p:nvSpPr>
          <p:cNvPr id="17" name="Google Shape;1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accen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pic>
        <p:nvPicPr>
          <p:cNvPr id="18" name="Google Shape;18;p7"/>
          <p:cNvPicPr preferRelativeResize="0"/>
          <p:nvPr/>
        </p:nvPicPr>
        <p:blipFill rotWithShape="1">
          <a:blip r:embed="rId2">
            <a:alphaModFix/>
          </a:blip>
          <a:srcRect b="0" l="0" r="0" t="0"/>
          <a:stretch/>
        </p:blipFill>
        <p:spPr>
          <a:xfrm>
            <a:off x="606398" y="0"/>
            <a:ext cx="3206804" cy="1293606"/>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inshot.com/" TargetMode="External"/><Relationship Id="rId4" Type="http://schemas.openxmlformats.org/officeDocument/2006/relationships/hyperlink" Target="https://capcut.com/" TargetMode="External"/><Relationship Id="rId5" Type="http://schemas.openxmlformats.org/officeDocument/2006/relationships/hyperlink" Target="https://kinemaster.com/" TargetMode="External"/><Relationship Id="rId6" Type="http://schemas.openxmlformats.org/officeDocument/2006/relationships/image" Target="../media/image12.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pitchdrive.com/academy/tips-guide-effective-investor-pitch-video-startup" TargetMode="External"/><Relationship Id="rId4" Type="http://schemas.openxmlformats.org/officeDocument/2006/relationships/hyperlink" Target="https://www.editmate.com/how-to-make-a-business-pitch-video-for-your-startup/" TargetMode="External"/><Relationship Id="rId5" Type="http://schemas.openxmlformats.org/officeDocument/2006/relationships/hyperlink" Target="https://viktori.co/agriculture-pitch-deck-presentation-guid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 name="Shape 30"/>
        <p:cNvGrpSpPr/>
        <p:nvPr/>
      </p:nvGrpSpPr>
      <p:grpSpPr>
        <a:xfrm>
          <a:off x="0" y="0"/>
          <a:ext cx="0" cy="0"/>
          <a:chOff x="0" y="0"/>
          <a:chExt cx="0" cy="0"/>
        </a:xfrm>
      </p:grpSpPr>
      <p:sp>
        <p:nvSpPr>
          <p:cNvPr id="31" name="Google Shape;31;p1"/>
          <p:cNvSpPr txBox="1"/>
          <p:nvPr>
            <p:ph type="title"/>
          </p:nvPr>
        </p:nvSpPr>
        <p:spPr>
          <a:xfrm>
            <a:off x="838200" y="3053735"/>
            <a:ext cx="10515600" cy="631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Calibri"/>
              <a:buNone/>
            </a:pPr>
            <a:r>
              <a:rPr lang="en-US"/>
              <a:t>KAKO NAPRAVITI VIDEO PREZENTACIJU</a:t>
            </a:r>
            <a:endParaRPr/>
          </a:p>
        </p:txBody>
      </p:sp>
      <p:sp>
        <p:nvSpPr>
          <p:cNvPr id="32" name="Google Shape;32;p1"/>
          <p:cNvSpPr txBox="1"/>
          <p:nvPr>
            <p:ph idx="1" type="subTitle"/>
          </p:nvPr>
        </p:nvSpPr>
        <p:spPr>
          <a:xfrm>
            <a:off x="6668654" y="5541817"/>
            <a:ext cx="5421745" cy="1192645"/>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2"/>
              </a:buClr>
              <a:buSzPts val="2400"/>
              <a:buNone/>
            </a:pPr>
            <a:r>
              <a:rPr lang="en-US">
                <a:solidFill>
                  <a:schemeClr val="dk2"/>
                </a:solidFill>
                <a:latin typeface="Calibri"/>
                <a:ea typeface="Calibri"/>
                <a:cs typeface="Calibri"/>
                <a:sym typeface="Calibri"/>
              </a:rPr>
              <a:t>PROGRAMME ERASMUS+      </a:t>
            </a:r>
            <a:endParaRPr>
              <a:solidFill>
                <a:schemeClr val="dk2"/>
              </a:solidFill>
              <a:latin typeface="Calibri"/>
              <a:ea typeface="Calibri"/>
              <a:cs typeface="Calibri"/>
              <a:sym typeface="Calibri"/>
            </a:endParaRPr>
          </a:p>
          <a:p>
            <a:pPr indent="0" lvl="0" marL="0" marR="312420" rtl="0" algn="ctr">
              <a:lnSpc>
                <a:spcPct val="90000"/>
              </a:lnSpc>
              <a:spcBef>
                <a:spcPts val="0"/>
              </a:spcBef>
              <a:spcAft>
                <a:spcPts val="0"/>
              </a:spcAft>
              <a:buClr>
                <a:schemeClr val="dk2"/>
              </a:buClr>
              <a:buSzPts val="2400"/>
              <a:buNone/>
            </a:pPr>
            <a:r>
              <a:rPr lang="en-US">
                <a:solidFill>
                  <a:schemeClr val="dk2"/>
                </a:solidFill>
                <a:latin typeface="Calibri"/>
                <a:ea typeface="Calibri"/>
                <a:cs typeface="Calibri"/>
                <a:sym typeface="Calibri"/>
              </a:rPr>
              <a:t>Project ID KA220-YOU-37C49185</a:t>
            </a:r>
            <a:endParaRPr>
              <a:solidFill>
                <a:schemeClr val="dk2"/>
              </a:solidFill>
              <a:latin typeface="Calibri"/>
              <a:ea typeface="Calibri"/>
              <a:cs typeface="Calibri"/>
              <a:sym typeface="Calibri"/>
            </a:endParaRPr>
          </a:p>
          <a:p>
            <a:pPr indent="0" lvl="0" marL="0" marR="312420" rtl="0" algn="ctr">
              <a:lnSpc>
                <a:spcPct val="90000"/>
              </a:lnSpc>
              <a:spcBef>
                <a:spcPts val="0"/>
              </a:spcBef>
              <a:spcAft>
                <a:spcPts val="0"/>
              </a:spcAft>
              <a:buClr>
                <a:schemeClr val="dk2"/>
              </a:buClr>
              <a:buSzPts val="2400"/>
              <a:buNone/>
            </a:pPr>
            <a:r>
              <a:rPr lang="en-US">
                <a:solidFill>
                  <a:schemeClr val="dk2"/>
                </a:solidFill>
                <a:latin typeface="Calibri"/>
                <a:ea typeface="Calibri"/>
                <a:cs typeface="Calibri"/>
                <a:sym typeface="Calibri"/>
              </a:rPr>
              <a:t>Cooperation partnerships in youth Form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g29ba5c9d3c3_0_67"/>
          <p:cNvSpPr txBox="1"/>
          <p:nvPr>
            <p:ph type="title"/>
          </p:nvPr>
        </p:nvSpPr>
        <p:spPr>
          <a:xfrm>
            <a:off x="1039600" y="1093498"/>
            <a:ext cx="10515600" cy="662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alibri"/>
              <a:buNone/>
            </a:pPr>
            <a:r>
              <a:rPr lang="en-US"/>
              <a:t>PRIMJER </a:t>
            </a:r>
            <a:endParaRPr/>
          </a:p>
        </p:txBody>
      </p:sp>
      <p:sp>
        <p:nvSpPr>
          <p:cNvPr id="97" name="Google Shape;97;g29ba5c9d3c3_0_67"/>
          <p:cNvSpPr txBox="1"/>
          <p:nvPr>
            <p:ph idx="1" type="body"/>
          </p:nvPr>
        </p:nvSpPr>
        <p:spPr>
          <a:xfrm>
            <a:off x="838200" y="2632031"/>
            <a:ext cx="10515600" cy="4003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800"/>
              <a:buNone/>
            </a:pPr>
            <a:r>
              <a:rPr b="1" lang="en-US" sz="1900">
                <a:solidFill>
                  <a:srgbClr val="3A3A3A"/>
                </a:solidFill>
                <a:highlight>
                  <a:srgbClr val="FFFFFF"/>
                </a:highlight>
                <a:latin typeface="Arial"/>
                <a:ea typeface="Arial"/>
                <a:cs typeface="Arial"/>
                <a:sym typeface="Arial"/>
              </a:rPr>
              <a:t>AquaPure Solutions</a:t>
            </a:r>
            <a:endParaRPr b="1" sz="1900">
              <a:solidFill>
                <a:srgbClr val="3A3A3A"/>
              </a:solidFill>
              <a:highlight>
                <a:srgbClr val="FFFFFF"/>
              </a:highlight>
              <a:latin typeface="Arial"/>
              <a:ea typeface="Arial"/>
              <a:cs typeface="Arial"/>
              <a:sym typeface="Arial"/>
            </a:endParaRPr>
          </a:p>
          <a:p>
            <a:pPr indent="-336550" lvl="0" marL="876300" rtl="0" algn="l">
              <a:lnSpc>
                <a:spcPct val="115000"/>
              </a:lnSpc>
              <a:spcBef>
                <a:spcPts val="1500"/>
              </a:spcBef>
              <a:spcAft>
                <a:spcPts val="0"/>
              </a:spcAft>
              <a:buClr>
                <a:srgbClr val="3A3A3A"/>
              </a:buClr>
              <a:buSzPts val="1700"/>
              <a:buFont typeface="Times New Roman"/>
              <a:buChar char="●"/>
            </a:pPr>
            <a:r>
              <a:rPr b="1" lang="en-US" sz="1700">
                <a:solidFill>
                  <a:srgbClr val="3A3A3A"/>
                </a:solidFill>
                <a:highlight>
                  <a:srgbClr val="FFFFFF"/>
                </a:highlight>
                <a:latin typeface="Arial"/>
                <a:ea typeface="Arial"/>
                <a:cs typeface="Arial"/>
                <a:sym typeface="Arial"/>
              </a:rPr>
              <a:t>Niche</a:t>
            </a:r>
            <a:r>
              <a:rPr lang="en-US" sz="1700">
                <a:solidFill>
                  <a:srgbClr val="3A3A3A"/>
                </a:solidFill>
                <a:highlight>
                  <a:srgbClr val="FFFFFF"/>
                </a:highlight>
                <a:latin typeface="Arial"/>
                <a:ea typeface="Arial"/>
                <a:cs typeface="Arial"/>
                <a:sym typeface="Arial"/>
              </a:rPr>
              <a:t>: Održivi poljoprivredni sistemi akvaponike</a:t>
            </a:r>
            <a:endParaRPr sz="1700">
              <a:solidFill>
                <a:srgbClr val="3A3A3A"/>
              </a:solidFill>
              <a:highlight>
                <a:srgbClr val="FFFFFF"/>
              </a:highlight>
              <a:latin typeface="Arial"/>
              <a:ea typeface="Arial"/>
              <a:cs typeface="Arial"/>
              <a:sym typeface="Arial"/>
            </a:endParaRPr>
          </a:p>
          <a:p>
            <a:pPr indent="-336550" lvl="0" marL="876300" rtl="0" algn="l">
              <a:lnSpc>
                <a:spcPct val="115000"/>
              </a:lnSpc>
              <a:spcBef>
                <a:spcPts val="0"/>
              </a:spcBef>
              <a:spcAft>
                <a:spcPts val="0"/>
              </a:spcAft>
              <a:buClr>
                <a:srgbClr val="3A3A3A"/>
              </a:buClr>
              <a:buSzPts val="1700"/>
              <a:buFont typeface="Times New Roman"/>
              <a:buChar char="●"/>
            </a:pPr>
            <a:r>
              <a:rPr b="1" lang="en-US" sz="1700">
                <a:solidFill>
                  <a:srgbClr val="3A3A3A"/>
                </a:solidFill>
                <a:highlight>
                  <a:srgbClr val="FFFFFF"/>
                </a:highlight>
                <a:latin typeface="Arial"/>
                <a:ea typeface="Arial"/>
                <a:cs typeface="Arial"/>
                <a:sym typeface="Arial"/>
              </a:rPr>
              <a:t>Slajd 1 – Problem</a:t>
            </a:r>
            <a:r>
              <a:rPr lang="en-US" sz="1700">
                <a:solidFill>
                  <a:srgbClr val="3A3A3A"/>
                </a:solidFill>
                <a:highlight>
                  <a:srgbClr val="FFFFFF"/>
                </a:highlight>
                <a:latin typeface="Arial"/>
                <a:ea typeface="Arial"/>
                <a:cs typeface="Arial"/>
                <a:sym typeface="Arial"/>
              </a:rPr>
              <a:t>: </a:t>
            </a:r>
            <a:r>
              <a:rPr lang="en-US" sz="1800"/>
              <a:t>Prekomjeran ribolov i neodržive poljoprivredne prakse iscrpljuju resurse i štete ekosistemima.</a:t>
            </a:r>
            <a:endParaRPr sz="1700">
              <a:solidFill>
                <a:srgbClr val="3A3A3A"/>
              </a:solidFill>
              <a:highlight>
                <a:srgbClr val="FFFFFF"/>
              </a:highlight>
              <a:latin typeface="Arial"/>
              <a:ea typeface="Arial"/>
              <a:cs typeface="Arial"/>
              <a:sym typeface="Arial"/>
            </a:endParaRPr>
          </a:p>
          <a:p>
            <a:pPr indent="-336550" lvl="0" marL="876300" rtl="0" algn="l">
              <a:lnSpc>
                <a:spcPct val="115000"/>
              </a:lnSpc>
              <a:spcBef>
                <a:spcPts val="0"/>
              </a:spcBef>
              <a:spcAft>
                <a:spcPts val="0"/>
              </a:spcAft>
              <a:buClr>
                <a:srgbClr val="3A3A3A"/>
              </a:buClr>
              <a:buSzPts val="1700"/>
              <a:buFont typeface="Times New Roman"/>
              <a:buChar char="●"/>
            </a:pPr>
            <a:r>
              <a:rPr b="1" lang="en-US" sz="1700">
                <a:solidFill>
                  <a:srgbClr val="3A3A3A"/>
                </a:solidFill>
                <a:highlight>
                  <a:srgbClr val="FFFFFF"/>
                </a:highlight>
                <a:latin typeface="Arial"/>
                <a:ea typeface="Arial"/>
                <a:cs typeface="Arial"/>
                <a:sym typeface="Arial"/>
              </a:rPr>
              <a:t>Slajd 2 – Naše rješenje</a:t>
            </a:r>
            <a:r>
              <a:rPr lang="en-US" sz="1700">
                <a:solidFill>
                  <a:srgbClr val="3A3A3A"/>
                </a:solidFill>
                <a:highlight>
                  <a:srgbClr val="FFFFFF"/>
                </a:highlight>
                <a:latin typeface="Arial"/>
                <a:ea typeface="Arial"/>
                <a:cs typeface="Arial"/>
                <a:sym typeface="Arial"/>
              </a:rPr>
              <a:t>: </a:t>
            </a:r>
            <a:r>
              <a:rPr lang="en-US" sz="1800"/>
              <a:t>Integrisani sistemi akvaponike za održiv uzgoj ribe i povrća.</a:t>
            </a:r>
            <a:endParaRPr sz="1700">
              <a:solidFill>
                <a:srgbClr val="3A3A3A"/>
              </a:solidFill>
              <a:highlight>
                <a:srgbClr val="FFFFFF"/>
              </a:highlight>
              <a:latin typeface="Arial"/>
              <a:ea typeface="Arial"/>
              <a:cs typeface="Arial"/>
              <a:sym typeface="Arial"/>
            </a:endParaRPr>
          </a:p>
          <a:p>
            <a:pPr indent="-336550" lvl="0" marL="876300" rtl="0" algn="l">
              <a:lnSpc>
                <a:spcPct val="115000"/>
              </a:lnSpc>
              <a:spcBef>
                <a:spcPts val="0"/>
              </a:spcBef>
              <a:spcAft>
                <a:spcPts val="0"/>
              </a:spcAft>
              <a:buClr>
                <a:srgbClr val="3A3A3A"/>
              </a:buClr>
              <a:buSzPts val="1700"/>
              <a:buFont typeface="Times New Roman"/>
              <a:buChar char="●"/>
            </a:pPr>
            <a:r>
              <a:rPr b="1" lang="en-US" sz="1700">
                <a:solidFill>
                  <a:srgbClr val="3A3A3A"/>
                </a:solidFill>
                <a:highlight>
                  <a:srgbClr val="FFFFFF"/>
                </a:highlight>
                <a:latin typeface="Arial"/>
                <a:ea typeface="Arial"/>
                <a:cs typeface="Arial"/>
                <a:sym typeface="Arial"/>
              </a:rPr>
              <a:t>Slajd 3 – Tržišna prilika</a:t>
            </a:r>
            <a:r>
              <a:rPr lang="en-US" sz="1700">
                <a:solidFill>
                  <a:srgbClr val="3A3A3A"/>
                </a:solidFill>
                <a:highlight>
                  <a:srgbClr val="FFFFFF"/>
                </a:highlight>
                <a:latin typeface="Arial"/>
                <a:ea typeface="Arial"/>
                <a:cs typeface="Arial"/>
                <a:sym typeface="Arial"/>
              </a:rPr>
              <a:t>: </a:t>
            </a:r>
            <a:r>
              <a:rPr lang="en-US" sz="1800"/>
              <a:t>Podaci koji pokazuju smanjenje zaliha ribe i rastuću potražnju za ekološki prihvatljivim poljoprivrednim rješenjima.</a:t>
            </a:r>
            <a:endParaRPr sz="1700">
              <a:solidFill>
                <a:srgbClr val="3A3A3A"/>
              </a:solidFill>
              <a:highlight>
                <a:srgbClr val="FFFFFF"/>
              </a:highlight>
              <a:latin typeface="Arial"/>
              <a:ea typeface="Arial"/>
              <a:cs typeface="Arial"/>
              <a:sym typeface="Arial"/>
            </a:endParaRPr>
          </a:p>
          <a:p>
            <a:pPr indent="-336550" lvl="0" marL="876300" rtl="0" algn="l">
              <a:lnSpc>
                <a:spcPct val="115000"/>
              </a:lnSpc>
              <a:spcBef>
                <a:spcPts val="0"/>
              </a:spcBef>
              <a:spcAft>
                <a:spcPts val="0"/>
              </a:spcAft>
              <a:buClr>
                <a:srgbClr val="3A3A3A"/>
              </a:buClr>
              <a:buSzPts val="1700"/>
              <a:buFont typeface="Times New Roman"/>
              <a:buChar char="●"/>
            </a:pPr>
            <a:r>
              <a:rPr b="1" lang="en-US" sz="1700">
                <a:solidFill>
                  <a:srgbClr val="3A3A3A"/>
                </a:solidFill>
                <a:highlight>
                  <a:srgbClr val="FFFFFF"/>
                </a:highlight>
                <a:latin typeface="Arial"/>
                <a:ea typeface="Arial"/>
                <a:cs typeface="Arial"/>
                <a:sym typeface="Arial"/>
              </a:rPr>
              <a:t>Slajd 4 – Poslovni model</a:t>
            </a:r>
            <a:r>
              <a:rPr lang="en-US" sz="1700">
                <a:solidFill>
                  <a:srgbClr val="3A3A3A"/>
                </a:solidFill>
                <a:highlight>
                  <a:srgbClr val="FFFFFF"/>
                </a:highlight>
                <a:latin typeface="Arial"/>
                <a:ea typeface="Arial"/>
                <a:cs typeface="Arial"/>
                <a:sym typeface="Arial"/>
              </a:rPr>
              <a:t>: </a:t>
            </a:r>
            <a:r>
              <a:rPr lang="en-US" sz="1800"/>
              <a:t>Prodaja uređaja za akvaponiku, programi obuke i savjetovanje.</a:t>
            </a:r>
            <a:endParaRPr sz="1700">
              <a:solidFill>
                <a:srgbClr val="3A3A3A"/>
              </a:solidFill>
              <a:highlight>
                <a:srgbClr val="FFFFFF"/>
              </a:highlight>
              <a:latin typeface="Arial"/>
              <a:ea typeface="Arial"/>
              <a:cs typeface="Arial"/>
              <a:sym typeface="Arial"/>
            </a:endParaRPr>
          </a:p>
          <a:p>
            <a:pPr indent="-336550" lvl="0" marL="876300" rtl="0" algn="l">
              <a:lnSpc>
                <a:spcPct val="115000"/>
              </a:lnSpc>
              <a:spcBef>
                <a:spcPts val="0"/>
              </a:spcBef>
              <a:spcAft>
                <a:spcPts val="0"/>
              </a:spcAft>
              <a:buClr>
                <a:srgbClr val="3A3A3A"/>
              </a:buClr>
              <a:buSzPts val="1700"/>
              <a:buFont typeface="Times New Roman"/>
              <a:buChar char="●"/>
            </a:pPr>
            <a:r>
              <a:rPr b="1" lang="en-US" sz="1700">
                <a:solidFill>
                  <a:srgbClr val="3A3A3A"/>
                </a:solidFill>
                <a:highlight>
                  <a:srgbClr val="FFFFFF"/>
                </a:highlight>
                <a:latin typeface="Arial"/>
                <a:ea typeface="Arial"/>
                <a:cs typeface="Arial"/>
                <a:sym typeface="Arial"/>
              </a:rPr>
              <a:t>Slajd 5 – Trakcija</a:t>
            </a:r>
            <a:r>
              <a:rPr lang="en-US" sz="1700">
                <a:solidFill>
                  <a:srgbClr val="3A3A3A"/>
                </a:solidFill>
                <a:highlight>
                  <a:srgbClr val="FFFFFF"/>
                </a:highlight>
                <a:latin typeface="Arial"/>
                <a:ea typeface="Arial"/>
                <a:cs typeface="Arial"/>
                <a:sym typeface="Arial"/>
              </a:rPr>
              <a:t>: </a:t>
            </a:r>
            <a:r>
              <a:rPr lang="en-US" sz="1800"/>
              <a:t>Instalirano preko 200 podešavanja, s provedenih 5 programa obuke diljem zemlje.</a:t>
            </a:r>
            <a:endParaRPr sz="1700">
              <a:solidFill>
                <a:srgbClr val="3A3A3A"/>
              </a:solidFill>
              <a:highlight>
                <a:srgbClr val="FFFFFF"/>
              </a:highlight>
              <a:latin typeface="Arial"/>
              <a:ea typeface="Arial"/>
              <a:cs typeface="Arial"/>
              <a:sym typeface="Arial"/>
            </a:endParaRPr>
          </a:p>
          <a:p>
            <a:pPr indent="0" lvl="0" marL="0" rtl="0" algn="l">
              <a:lnSpc>
                <a:spcPct val="115000"/>
              </a:lnSpc>
              <a:spcBef>
                <a:spcPts val="1900"/>
              </a:spcBef>
              <a:spcAft>
                <a:spcPts val="0"/>
              </a:spcAft>
              <a:buSzPts val="2800"/>
              <a:buNone/>
            </a:pPr>
            <a:r>
              <a:t/>
            </a:r>
            <a:endParaRPr b="1" sz="1500">
              <a:solidFill>
                <a:srgbClr val="3A3A3A"/>
              </a:solidFill>
              <a:highlight>
                <a:srgbClr val="FFFFFF"/>
              </a:highlight>
              <a:latin typeface="Times New Roman"/>
              <a:ea typeface="Times New Roman"/>
              <a:cs typeface="Times New Roman"/>
              <a:sym typeface="Times New Roman"/>
            </a:endParaRPr>
          </a:p>
          <a:p>
            <a:pPr indent="0" lvl="0" marL="0" rtl="0" algn="l">
              <a:lnSpc>
                <a:spcPct val="115000"/>
              </a:lnSpc>
              <a:spcBef>
                <a:spcPts val="1900"/>
              </a:spcBef>
              <a:spcAft>
                <a:spcPts val="0"/>
              </a:spcAft>
              <a:buSzPts val="2800"/>
              <a:buNone/>
            </a:pPr>
            <a:r>
              <a:t/>
            </a:r>
            <a:endParaRPr b="1" sz="3700">
              <a:solidFill>
                <a:schemeClr val="dk1"/>
              </a:solidFill>
              <a:latin typeface="Arial"/>
              <a:ea typeface="Arial"/>
              <a:cs typeface="Arial"/>
              <a:sym typeface="Arial"/>
            </a:endParaRPr>
          </a:p>
          <a:p>
            <a:pPr indent="0" lvl="0" marL="457200" rtl="0" algn="l">
              <a:lnSpc>
                <a:spcPct val="115000"/>
              </a:lnSpc>
              <a:spcBef>
                <a:spcPts val="2000"/>
              </a:spcBef>
              <a:spcAft>
                <a:spcPts val="0"/>
              </a:spcAft>
              <a:buSzPts val="2800"/>
              <a:buNone/>
            </a:pPr>
            <a:r>
              <a:t/>
            </a:r>
            <a:endParaRPr b="1" sz="2900">
              <a:solidFill>
                <a:schemeClr val="dk1"/>
              </a:solidFill>
              <a:highlight>
                <a:srgbClr val="FFFFFF"/>
              </a:highlight>
              <a:latin typeface="Arial"/>
              <a:ea typeface="Arial"/>
              <a:cs typeface="Arial"/>
              <a:sym typeface="Arial"/>
            </a:endParaRPr>
          </a:p>
          <a:p>
            <a:pPr indent="0" lvl="0" marL="457200" rtl="0" algn="just">
              <a:lnSpc>
                <a:spcPct val="115000"/>
              </a:lnSpc>
              <a:spcBef>
                <a:spcPts val="2000"/>
              </a:spcBef>
              <a:spcAft>
                <a:spcPts val="2000"/>
              </a:spcAft>
              <a:buSzPts val="2800"/>
              <a:buNone/>
            </a:pPr>
            <a:r>
              <a:t/>
            </a:r>
            <a:endParaRPr b="1" sz="2400">
              <a:solidFill>
                <a:schemeClr val="dk1"/>
              </a:solidFill>
              <a:highlight>
                <a:srgbClr val="FFFFFF"/>
              </a:highlight>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g29ba5c9d3c3_0_72"/>
          <p:cNvSpPr txBox="1"/>
          <p:nvPr>
            <p:ph type="title"/>
          </p:nvPr>
        </p:nvSpPr>
        <p:spPr>
          <a:xfrm>
            <a:off x="1039600" y="1093498"/>
            <a:ext cx="10515600" cy="662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alibri"/>
              <a:buNone/>
            </a:pPr>
            <a:r>
              <a:rPr lang="en-US"/>
              <a:t>PRIMJER </a:t>
            </a:r>
            <a:endParaRPr/>
          </a:p>
        </p:txBody>
      </p:sp>
      <p:sp>
        <p:nvSpPr>
          <p:cNvPr id="103" name="Google Shape;103;g29ba5c9d3c3_0_72"/>
          <p:cNvSpPr txBox="1"/>
          <p:nvPr>
            <p:ph idx="1" type="body"/>
          </p:nvPr>
        </p:nvSpPr>
        <p:spPr>
          <a:xfrm>
            <a:off x="838200" y="2632031"/>
            <a:ext cx="10515600" cy="4003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800"/>
              <a:buNone/>
            </a:pPr>
            <a:r>
              <a:rPr b="1" lang="en-US" sz="2000">
                <a:solidFill>
                  <a:srgbClr val="3C4556"/>
                </a:solidFill>
                <a:latin typeface="Arial"/>
                <a:ea typeface="Arial"/>
                <a:cs typeface="Arial"/>
                <a:sym typeface="Arial"/>
              </a:rPr>
              <a:t>FarmBuddy: Upravljanje usjevima uz pomoć dronova</a:t>
            </a:r>
            <a:endParaRPr b="1" sz="1900">
              <a:solidFill>
                <a:srgbClr val="3A3A3A"/>
              </a:solidFill>
              <a:highlight>
                <a:srgbClr val="FFFFFF"/>
              </a:highlight>
              <a:latin typeface="Arial"/>
              <a:ea typeface="Arial"/>
              <a:cs typeface="Arial"/>
              <a:sym typeface="Arial"/>
            </a:endParaRPr>
          </a:p>
          <a:p>
            <a:pPr indent="-336550" lvl="0" marL="876300" rtl="0" algn="l">
              <a:lnSpc>
                <a:spcPct val="115000"/>
              </a:lnSpc>
              <a:spcBef>
                <a:spcPts val="1500"/>
              </a:spcBef>
              <a:spcAft>
                <a:spcPts val="0"/>
              </a:spcAft>
              <a:buClr>
                <a:srgbClr val="3A3A3A"/>
              </a:buClr>
              <a:buSzPts val="1700"/>
              <a:buFont typeface="Times New Roman"/>
              <a:buAutoNum type="arabicPeriod"/>
            </a:pPr>
            <a:r>
              <a:rPr b="1" lang="en-US" sz="1700">
                <a:solidFill>
                  <a:srgbClr val="3A3A3A"/>
                </a:solidFill>
                <a:highlight>
                  <a:srgbClr val="FFFFFF"/>
                </a:highlight>
                <a:latin typeface="Arial"/>
                <a:ea typeface="Arial"/>
                <a:cs typeface="Arial"/>
                <a:sym typeface="Arial"/>
              </a:rPr>
              <a:t>Slajd 1 – Uvod</a:t>
            </a:r>
            <a:r>
              <a:rPr lang="en-US" sz="1700">
                <a:solidFill>
                  <a:srgbClr val="3A3A3A"/>
                </a:solidFill>
                <a:highlight>
                  <a:srgbClr val="FFFFFF"/>
                </a:highlight>
                <a:latin typeface="Arial"/>
                <a:ea typeface="Arial"/>
                <a:cs typeface="Arial"/>
                <a:sym typeface="Arial"/>
              </a:rPr>
              <a:t>: </a:t>
            </a:r>
            <a:r>
              <a:rPr lang="en-US" sz="1700">
                <a:latin typeface="Arial"/>
                <a:ea typeface="Arial"/>
                <a:cs typeface="Arial"/>
                <a:sym typeface="Arial"/>
              </a:rPr>
              <a:t>Slika prostrane farme s dronom koji lebdi iznad, natpis "Budućnost poljoprivrede."</a:t>
            </a:r>
            <a:endParaRPr sz="1700">
              <a:solidFill>
                <a:srgbClr val="3A3A3A"/>
              </a:solidFill>
              <a:highlight>
                <a:srgbClr val="FFFFFF"/>
              </a:highlight>
              <a:latin typeface="Arial"/>
              <a:ea typeface="Arial"/>
              <a:cs typeface="Arial"/>
              <a:sym typeface="Arial"/>
            </a:endParaRPr>
          </a:p>
          <a:p>
            <a:pPr indent="-336550" lvl="0" marL="876300" rtl="0" algn="l">
              <a:lnSpc>
                <a:spcPct val="115000"/>
              </a:lnSpc>
              <a:spcBef>
                <a:spcPts val="0"/>
              </a:spcBef>
              <a:spcAft>
                <a:spcPts val="0"/>
              </a:spcAft>
              <a:buClr>
                <a:srgbClr val="3A3A3A"/>
              </a:buClr>
              <a:buSzPts val="1700"/>
              <a:buFont typeface="Times New Roman"/>
              <a:buAutoNum type="arabicPeriod"/>
            </a:pPr>
            <a:r>
              <a:rPr b="1" lang="en-US" sz="1700">
                <a:solidFill>
                  <a:srgbClr val="3A3A3A"/>
                </a:solidFill>
                <a:highlight>
                  <a:srgbClr val="FFFFFF"/>
                </a:highlight>
                <a:latin typeface="Arial"/>
                <a:ea typeface="Arial"/>
                <a:cs typeface="Arial"/>
                <a:sym typeface="Arial"/>
              </a:rPr>
              <a:t>Slajd 2 – Problem</a:t>
            </a:r>
            <a:r>
              <a:rPr lang="en-US" sz="1700">
                <a:solidFill>
                  <a:srgbClr val="3A3A3A"/>
                </a:solidFill>
                <a:highlight>
                  <a:srgbClr val="FFFFFF"/>
                </a:highlight>
                <a:latin typeface="Arial"/>
                <a:ea typeface="Arial"/>
                <a:cs typeface="Arial"/>
                <a:sym typeface="Arial"/>
              </a:rPr>
              <a:t>: </a:t>
            </a:r>
            <a:r>
              <a:rPr lang="en-US" sz="1700">
                <a:latin typeface="Arial"/>
                <a:ea typeface="Arial"/>
                <a:cs typeface="Arial"/>
                <a:sym typeface="Arial"/>
              </a:rPr>
              <a:t>Dijeljeni zaslon prikazuje farmera kako naporno radi s jedne strane, a na drugoj strani nezbrinuti, uvenuli usjevi.</a:t>
            </a:r>
            <a:endParaRPr sz="1700">
              <a:solidFill>
                <a:srgbClr val="3A3A3A"/>
              </a:solidFill>
              <a:highlight>
                <a:srgbClr val="FFFFFF"/>
              </a:highlight>
              <a:latin typeface="Arial"/>
              <a:ea typeface="Arial"/>
              <a:cs typeface="Arial"/>
              <a:sym typeface="Arial"/>
            </a:endParaRPr>
          </a:p>
          <a:p>
            <a:pPr indent="-336550" lvl="0" marL="876300" rtl="0" algn="l">
              <a:lnSpc>
                <a:spcPct val="115000"/>
              </a:lnSpc>
              <a:spcBef>
                <a:spcPts val="0"/>
              </a:spcBef>
              <a:spcAft>
                <a:spcPts val="0"/>
              </a:spcAft>
              <a:buClr>
                <a:srgbClr val="3A3A3A"/>
              </a:buClr>
              <a:buSzPts val="1700"/>
              <a:buFont typeface="Times New Roman"/>
              <a:buAutoNum type="arabicPeriod"/>
            </a:pPr>
            <a:r>
              <a:rPr b="1" lang="en-US" sz="1700">
                <a:solidFill>
                  <a:srgbClr val="3A3A3A"/>
                </a:solidFill>
                <a:highlight>
                  <a:srgbClr val="FFFFFF"/>
                </a:highlight>
                <a:latin typeface="Arial"/>
                <a:ea typeface="Arial"/>
                <a:cs typeface="Arial"/>
                <a:sym typeface="Arial"/>
              </a:rPr>
              <a:t>Slajd 3 – Naše rješenje</a:t>
            </a:r>
            <a:r>
              <a:rPr lang="en-US" sz="1700">
                <a:solidFill>
                  <a:srgbClr val="3A3A3A"/>
                </a:solidFill>
                <a:highlight>
                  <a:srgbClr val="FFFFFF"/>
                </a:highlight>
                <a:latin typeface="Arial"/>
                <a:ea typeface="Arial"/>
                <a:cs typeface="Arial"/>
                <a:sym typeface="Arial"/>
              </a:rPr>
              <a:t>: </a:t>
            </a:r>
            <a:r>
              <a:rPr lang="en-US" sz="1700">
                <a:latin typeface="Arial"/>
                <a:ea typeface="Arial"/>
                <a:cs typeface="Arial"/>
                <a:sym typeface="Arial"/>
              </a:rPr>
              <a:t>Video zapis drona FarmBuddy koji pregledava polja, analizira tlo i obavlja osnovne zadatke.</a:t>
            </a:r>
            <a:endParaRPr sz="1700">
              <a:solidFill>
                <a:srgbClr val="3A3A3A"/>
              </a:solidFill>
              <a:highlight>
                <a:srgbClr val="FFFFFF"/>
              </a:highlight>
              <a:latin typeface="Arial"/>
              <a:ea typeface="Arial"/>
              <a:cs typeface="Arial"/>
              <a:sym typeface="Arial"/>
            </a:endParaRPr>
          </a:p>
          <a:p>
            <a:pPr indent="-336550" lvl="0" marL="876300" rtl="0" algn="l">
              <a:lnSpc>
                <a:spcPct val="115000"/>
              </a:lnSpc>
              <a:spcBef>
                <a:spcPts val="0"/>
              </a:spcBef>
              <a:spcAft>
                <a:spcPts val="0"/>
              </a:spcAft>
              <a:buClr>
                <a:srgbClr val="3A3A3A"/>
              </a:buClr>
              <a:buSzPts val="1700"/>
              <a:buFont typeface="Times New Roman"/>
              <a:buAutoNum type="arabicPeriod"/>
            </a:pPr>
            <a:r>
              <a:rPr b="1" lang="en-US" sz="1700">
                <a:solidFill>
                  <a:srgbClr val="3A3A3A"/>
                </a:solidFill>
                <a:highlight>
                  <a:srgbClr val="FFFFFF"/>
                </a:highlight>
                <a:latin typeface="Arial"/>
                <a:ea typeface="Arial"/>
                <a:cs typeface="Arial"/>
                <a:sym typeface="Arial"/>
              </a:rPr>
              <a:t>Slajd 4 – Tržišni potencijal</a:t>
            </a:r>
            <a:r>
              <a:rPr lang="en-US" sz="1700">
                <a:solidFill>
                  <a:srgbClr val="3A3A3A"/>
                </a:solidFill>
                <a:highlight>
                  <a:srgbClr val="FFFFFF"/>
                </a:highlight>
                <a:latin typeface="Arial"/>
                <a:ea typeface="Arial"/>
                <a:cs typeface="Arial"/>
                <a:sym typeface="Arial"/>
              </a:rPr>
              <a:t>: </a:t>
            </a:r>
            <a:r>
              <a:rPr lang="en-US" sz="1700">
                <a:latin typeface="Arial"/>
                <a:ea typeface="Arial"/>
                <a:cs typeface="Arial"/>
                <a:sym typeface="Arial"/>
              </a:rPr>
              <a:t>Grafikoni koji pokazuju eksponencijalni porast usvajanja tehnologije u poljoprivredi.</a:t>
            </a:r>
            <a:endParaRPr sz="1700">
              <a:solidFill>
                <a:srgbClr val="3A3A3A"/>
              </a:solidFill>
              <a:highlight>
                <a:srgbClr val="FFFFFF"/>
              </a:highlight>
              <a:latin typeface="Arial"/>
              <a:ea typeface="Arial"/>
              <a:cs typeface="Arial"/>
              <a:sym typeface="Arial"/>
            </a:endParaRPr>
          </a:p>
          <a:p>
            <a:pPr indent="-336550" lvl="0" marL="876300" rtl="0" algn="l">
              <a:lnSpc>
                <a:spcPct val="115000"/>
              </a:lnSpc>
              <a:spcBef>
                <a:spcPts val="0"/>
              </a:spcBef>
              <a:spcAft>
                <a:spcPts val="0"/>
              </a:spcAft>
              <a:buClr>
                <a:srgbClr val="3A3A3A"/>
              </a:buClr>
              <a:buSzPts val="1700"/>
              <a:buFont typeface="Times New Roman"/>
              <a:buAutoNum type="arabicPeriod"/>
            </a:pPr>
            <a:r>
              <a:rPr b="1" lang="en-US" sz="1700">
                <a:solidFill>
                  <a:srgbClr val="3A3A3A"/>
                </a:solidFill>
                <a:highlight>
                  <a:srgbClr val="FFFFFF"/>
                </a:highlight>
                <a:latin typeface="Arial"/>
                <a:ea typeface="Arial"/>
                <a:cs typeface="Arial"/>
                <a:sym typeface="Arial"/>
              </a:rPr>
              <a:t>Slajd 5 – Jedinstvena prodajna ponuda</a:t>
            </a:r>
            <a:r>
              <a:rPr lang="en-US" sz="1700">
                <a:solidFill>
                  <a:srgbClr val="3A3A3A"/>
                </a:solidFill>
                <a:highlight>
                  <a:srgbClr val="FFFFFF"/>
                </a:highlight>
                <a:latin typeface="Arial"/>
                <a:ea typeface="Arial"/>
                <a:cs typeface="Arial"/>
                <a:sym typeface="Arial"/>
              </a:rPr>
              <a:t>: </a:t>
            </a:r>
            <a:r>
              <a:rPr lang="en-US" sz="1700">
                <a:latin typeface="Arial"/>
                <a:ea typeface="Arial"/>
                <a:cs typeface="Arial"/>
                <a:sym typeface="Arial"/>
              </a:rPr>
              <a:t>Ikone koje prikazuju analizu podataka u stvarnom vremenu, automatizovano upravljanje usjevima i smanjenje troškova radne snage.</a:t>
            </a:r>
            <a:endParaRPr sz="1700">
              <a:solidFill>
                <a:srgbClr val="3A3A3A"/>
              </a:solidFill>
              <a:highlight>
                <a:srgbClr val="FFFFFF"/>
              </a:highlight>
              <a:latin typeface="Arial"/>
              <a:ea typeface="Arial"/>
              <a:cs typeface="Arial"/>
              <a:sym typeface="Arial"/>
            </a:endParaRPr>
          </a:p>
          <a:p>
            <a:pPr indent="-336550" lvl="0" marL="876300" rtl="0" algn="l">
              <a:lnSpc>
                <a:spcPct val="115000"/>
              </a:lnSpc>
              <a:spcBef>
                <a:spcPts val="0"/>
              </a:spcBef>
              <a:spcAft>
                <a:spcPts val="0"/>
              </a:spcAft>
              <a:buClr>
                <a:srgbClr val="3A3A3A"/>
              </a:buClr>
              <a:buSzPts val="1700"/>
              <a:buFont typeface="Times New Roman"/>
              <a:buAutoNum type="arabicPeriod"/>
            </a:pPr>
            <a:r>
              <a:rPr b="1" lang="en-US" sz="1700">
                <a:solidFill>
                  <a:srgbClr val="3A3A3A"/>
                </a:solidFill>
                <a:highlight>
                  <a:srgbClr val="FFFFFF"/>
                </a:highlight>
                <a:latin typeface="Arial"/>
                <a:ea typeface="Arial"/>
                <a:cs typeface="Arial"/>
                <a:sym typeface="Arial"/>
              </a:rPr>
              <a:t>Slajd 6 – Izjave zadovoljnih korisnika</a:t>
            </a:r>
            <a:r>
              <a:rPr lang="en-US" sz="1700">
                <a:solidFill>
                  <a:srgbClr val="3A3A3A"/>
                </a:solidFill>
                <a:highlight>
                  <a:srgbClr val="FFFFFF"/>
                </a:highlight>
                <a:latin typeface="Arial"/>
                <a:ea typeface="Arial"/>
                <a:cs typeface="Arial"/>
                <a:sym typeface="Arial"/>
              </a:rPr>
              <a:t>: </a:t>
            </a:r>
            <a:r>
              <a:rPr lang="en-US" sz="1700">
                <a:latin typeface="Arial"/>
                <a:ea typeface="Arial"/>
                <a:cs typeface="Arial"/>
                <a:sym typeface="Arial"/>
              </a:rPr>
              <a:t>Citati od testera prototipa i početnih investitora.</a:t>
            </a:r>
            <a:endParaRPr sz="1700">
              <a:solidFill>
                <a:srgbClr val="3A3A3A"/>
              </a:solidFill>
              <a:highlight>
                <a:srgbClr val="FFFFFF"/>
              </a:highlight>
              <a:latin typeface="Arial"/>
              <a:ea typeface="Arial"/>
              <a:cs typeface="Arial"/>
              <a:sym typeface="Arial"/>
            </a:endParaRPr>
          </a:p>
          <a:p>
            <a:pPr indent="0" lvl="0" marL="0" rtl="0" algn="l">
              <a:lnSpc>
                <a:spcPct val="115000"/>
              </a:lnSpc>
              <a:spcBef>
                <a:spcPts val="1900"/>
              </a:spcBef>
              <a:spcAft>
                <a:spcPts val="0"/>
              </a:spcAft>
              <a:buSzPts val="2800"/>
              <a:buNone/>
            </a:pPr>
            <a:r>
              <a:t/>
            </a:r>
            <a:endParaRPr b="1" sz="3700">
              <a:solidFill>
                <a:schemeClr val="dk1"/>
              </a:solidFill>
              <a:latin typeface="Arial"/>
              <a:ea typeface="Arial"/>
              <a:cs typeface="Arial"/>
              <a:sym typeface="Arial"/>
            </a:endParaRPr>
          </a:p>
          <a:p>
            <a:pPr indent="0" lvl="0" marL="457200" rtl="0" algn="l">
              <a:lnSpc>
                <a:spcPct val="115000"/>
              </a:lnSpc>
              <a:spcBef>
                <a:spcPts val="2000"/>
              </a:spcBef>
              <a:spcAft>
                <a:spcPts val="0"/>
              </a:spcAft>
              <a:buSzPts val="2800"/>
              <a:buNone/>
            </a:pPr>
            <a:r>
              <a:t/>
            </a:r>
            <a:endParaRPr b="1" sz="2900">
              <a:solidFill>
                <a:schemeClr val="dk1"/>
              </a:solidFill>
              <a:highlight>
                <a:srgbClr val="FFFFFF"/>
              </a:highlight>
              <a:latin typeface="Arial"/>
              <a:ea typeface="Arial"/>
              <a:cs typeface="Arial"/>
              <a:sym typeface="Arial"/>
            </a:endParaRPr>
          </a:p>
          <a:p>
            <a:pPr indent="0" lvl="0" marL="457200" rtl="0" algn="just">
              <a:lnSpc>
                <a:spcPct val="115000"/>
              </a:lnSpc>
              <a:spcBef>
                <a:spcPts val="2000"/>
              </a:spcBef>
              <a:spcAft>
                <a:spcPts val="2000"/>
              </a:spcAft>
              <a:buSzPts val="2800"/>
              <a:buNone/>
            </a:pPr>
            <a:r>
              <a:t/>
            </a:r>
            <a:endParaRPr b="1" sz="2400">
              <a:solidFill>
                <a:schemeClr val="dk1"/>
              </a:solidFill>
              <a:highlight>
                <a:srgbClr val="FFFFFF"/>
              </a:highlight>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29ba5c9d3c3_0_83"/>
          <p:cNvSpPr txBox="1"/>
          <p:nvPr>
            <p:ph type="title"/>
          </p:nvPr>
        </p:nvSpPr>
        <p:spPr>
          <a:xfrm>
            <a:off x="838200" y="1325880"/>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US"/>
              <a:t>PRIMJER PRIČE U OBLIKU STORYBOARDA</a:t>
            </a:r>
            <a:endParaRPr/>
          </a:p>
        </p:txBody>
      </p:sp>
      <p:pic>
        <p:nvPicPr>
          <p:cNvPr id="110" name="Google Shape;110;g29ba5c9d3c3_0_83"/>
          <p:cNvPicPr preferRelativeResize="0"/>
          <p:nvPr/>
        </p:nvPicPr>
        <p:blipFill rotWithShape="1">
          <a:blip r:embed="rId3">
            <a:alphaModFix/>
          </a:blip>
          <a:srcRect b="0" l="0" r="0" t="0"/>
          <a:stretch/>
        </p:blipFill>
        <p:spPr>
          <a:xfrm>
            <a:off x="3058363" y="2256725"/>
            <a:ext cx="6075277" cy="46012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29ba5c9d3c3_0_77"/>
          <p:cNvSpPr txBox="1"/>
          <p:nvPr>
            <p:ph type="title"/>
          </p:nvPr>
        </p:nvSpPr>
        <p:spPr>
          <a:xfrm>
            <a:off x="838200" y="1325880"/>
            <a:ext cx="10515600" cy="662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4400"/>
              <a:buNone/>
            </a:pPr>
            <a:r>
              <a:rPr lang="en-US"/>
              <a:t>IZVORI ZA MONTAŽU VIDEA</a:t>
            </a:r>
            <a:endParaRPr/>
          </a:p>
        </p:txBody>
      </p:sp>
      <p:sp>
        <p:nvSpPr>
          <p:cNvPr id="117" name="Google Shape;117;g29ba5c9d3c3_0_77"/>
          <p:cNvSpPr txBox="1"/>
          <p:nvPr>
            <p:ph idx="1" type="body"/>
          </p:nvPr>
        </p:nvSpPr>
        <p:spPr>
          <a:xfrm>
            <a:off x="838200" y="2214245"/>
            <a:ext cx="10515600" cy="4003800"/>
          </a:xfrm>
          <a:prstGeom prst="rect">
            <a:avLst/>
          </a:prstGeom>
          <a:noFill/>
          <a:ln>
            <a:noFill/>
          </a:ln>
        </p:spPr>
        <p:txBody>
          <a:bodyPr anchorCtr="0" anchor="t" bIns="45700" lIns="91425" spcFirstLastPara="1" rIns="91425" wrap="square" tIns="45700">
            <a:noAutofit/>
          </a:bodyPr>
          <a:lstStyle/>
          <a:p>
            <a:pPr indent="-520700" lvl="0" marL="914400" rtl="0" algn="l">
              <a:lnSpc>
                <a:spcPct val="107916"/>
              </a:lnSpc>
              <a:spcBef>
                <a:spcPts val="0"/>
              </a:spcBef>
              <a:spcAft>
                <a:spcPts val="0"/>
              </a:spcAft>
              <a:buClr>
                <a:schemeClr val="dk1"/>
              </a:buClr>
              <a:buSzPts val="4600"/>
              <a:buAutoNum type="arabicParenR"/>
            </a:pPr>
            <a:r>
              <a:rPr lang="en-US" sz="4600" u="sng">
                <a:solidFill>
                  <a:srgbClr val="1155CC"/>
                </a:solidFill>
                <a:latin typeface="Arial"/>
                <a:ea typeface="Arial"/>
                <a:cs typeface="Arial"/>
                <a:sym typeface="Arial"/>
                <a:hlinkClick r:id="rId3">
                  <a:extLst>
                    <a:ext uri="{A12FA001-AC4F-418D-AE19-62706E023703}">
                      <ahyp:hlinkClr val="tx"/>
                    </a:ext>
                  </a:extLst>
                </a:hlinkClick>
              </a:rPr>
              <a:t>https://inshot.com/</a:t>
            </a:r>
            <a:endParaRPr sz="4600">
              <a:solidFill>
                <a:schemeClr val="dk1"/>
              </a:solidFill>
              <a:latin typeface="Arial"/>
              <a:ea typeface="Arial"/>
              <a:cs typeface="Arial"/>
              <a:sym typeface="Arial"/>
            </a:endParaRPr>
          </a:p>
          <a:p>
            <a:pPr indent="-520700" lvl="0" marL="914400" rtl="0" algn="l">
              <a:lnSpc>
                <a:spcPct val="107916"/>
              </a:lnSpc>
              <a:spcBef>
                <a:spcPts val="0"/>
              </a:spcBef>
              <a:spcAft>
                <a:spcPts val="0"/>
              </a:spcAft>
              <a:buClr>
                <a:schemeClr val="dk1"/>
              </a:buClr>
              <a:buSzPts val="4600"/>
              <a:buAutoNum type="arabicParenR"/>
            </a:pPr>
            <a:r>
              <a:rPr lang="en-US" sz="4600" u="sng">
                <a:solidFill>
                  <a:srgbClr val="1155CC"/>
                </a:solidFill>
                <a:latin typeface="Arial"/>
                <a:ea typeface="Arial"/>
                <a:cs typeface="Arial"/>
                <a:sym typeface="Arial"/>
                <a:hlinkClick r:id="rId4">
                  <a:extLst>
                    <a:ext uri="{A12FA001-AC4F-418D-AE19-62706E023703}">
                      <ahyp:hlinkClr val="tx"/>
                    </a:ext>
                  </a:extLst>
                </a:hlinkClick>
              </a:rPr>
              <a:t>https://capcut.com/</a:t>
            </a:r>
            <a:endParaRPr sz="4600">
              <a:solidFill>
                <a:schemeClr val="dk1"/>
              </a:solidFill>
              <a:latin typeface="Arial"/>
              <a:ea typeface="Arial"/>
              <a:cs typeface="Arial"/>
              <a:sym typeface="Arial"/>
            </a:endParaRPr>
          </a:p>
          <a:p>
            <a:pPr indent="-520700" lvl="0" marL="914400" rtl="0" algn="l">
              <a:lnSpc>
                <a:spcPct val="107916"/>
              </a:lnSpc>
              <a:spcBef>
                <a:spcPts val="0"/>
              </a:spcBef>
              <a:spcAft>
                <a:spcPts val="0"/>
              </a:spcAft>
              <a:buClr>
                <a:schemeClr val="dk1"/>
              </a:buClr>
              <a:buSzPts val="4600"/>
              <a:buAutoNum type="arabicParenR"/>
            </a:pPr>
            <a:r>
              <a:rPr lang="en-US" sz="4600" u="sng">
                <a:solidFill>
                  <a:srgbClr val="1155CC"/>
                </a:solidFill>
                <a:latin typeface="Arial"/>
                <a:ea typeface="Arial"/>
                <a:cs typeface="Arial"/>
                <a:sym typeface="Arial"/>
                <a:hlinkClick r:id="rId5">
                  <a:extLst>
                    <a:ext uri="{A12FA001-AC4F-418D-AE19-62706E023703}">
                      <ahyp:hlinkClr val="tx"/>
                    </a:ext>
                  </a:extLst>
                </a:hlinkClick>
              </a:rPr>
              <a:t>https://kinemaster.com/</a:t>
            </a:r>
            <a:r>
              <a:rPr lang="en-US" sz="4600">
                <a:solidFill>
                  <a:schemeClr val="dk1"/>
                </a:solidFill>
                <a:latin typeface="Arial"/>
                <a:ea typeface="Arial"/>
                <a:cs typeface="Arial"/>
                <a:sym typeface="Arial"/>
              </a:rPr>
              <a:t> </a:t>
            </a:r>
            <a:endParaRPr sz="6300">
              <a:latin typeface="Arial"/>
              <a:ea typeface="Arial"/>
              <a:cs typeface="Arial"/>
              <a:sym typeface="Arial"/>
            </a:endParaRPr>
          </a:p>
        </p:txBody>
      </p:sp>
      <p:pic>
        <p:nvPicPr>
          <p:cNvPr id="118" name="Google Shape;118;g29ba5c9d3c3_0_77"/>
          <p:cNvPicPr preferRelativeResize="0"/>
          <p:nvPr/>
        </p:nvPicPr>
        <p:blipFill rotWithShape="1">
          <a:blip r:embed="rId6">
            <a:alphaModFix/>
          </a:blip>
          <a:srcRect b="0" l="0" r="0" t="0"/>
          <a:stretch/>
        </p:blipFill>
        <p:spPr>
          <a:xfrm>
            <a:off x="8286750" y="2309800"/>
            <a:ext cx="2857500" cy="2857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g19e93ff5fc8_0_28"/>
          <p:cNvSpPr txBox="1"/>
          <p:nvPr>
            <p:ph type="title"/>
          </p:nvPr>
        </p:nvSpPr>
        <p:spPr>
          <a:xfrm>
            <a:off x="1039600" y="1093498"/>
            <a:ext cx="10515600" cy="662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alibri"/>
              <a:buNone/>
            </a:pPr>
            <a:r>
              <a:rPr lang="en-US"/>
              <a:t>Reference:</a:t>
            </a:r>
            <a:endParaRPr/>
          </a:p>
          <a:p>
            <a:pPr indent="0" lvl="0" marL="0" rtl="0" algn="l">
              <a:lnSpc>
                <a:spcPct val="90000"/>
              </a:lnSpc>
              <a:spcBef>
                <a:spcPts val="0"/>
              </a:spcBef>
              <a:spcAft>
                <a:spcPts val="0"/>
              </a:spcAft>
              <a:buClr>
                <a:schemeClr val="accent1"/>
              </a:buClr>
              <a:buSzPts val="4400"/>
              <a:buFont typeface="Calibri"/>
              <a:buNone/>
            </a:pPr>
            <a:r>
              <a:t/>
            </a:r>
            <a:endParaRPr/>
          </a:p>
        </p:txBody>
      </p:sp>
      <p:sp>
        <p:nvSpPr>
          <p:cNvPr id="124" name="Google Shape;124;g19e93ff5fc8_0_28"/>
          <p:cNvSpPr txBox="1"/>
          <p:nvPr>
            <p:ph idx="1" type="body"/>
          </p:nvPr>
        </p:nvSpPr>
        <p:spPr>
          <a:xfrm>
            <a:off x="838200" y="2632031"/>
            <a:ext cx="10515600" cy="4003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800"/>
              <a:buNone/>
            </a:pPr>
            <a:r>
              <a:rPr b="1" lang="en-US" sz="2100" u="sng">
                <a:solidFill>
                  <a:schemeClr val="hlink"/>
                </a:solidFill>
                <a:hlinkClick r:id="rId3"/>
              </a:rPr>
              <a:t>https://www.pitchdrive.com/academy/tips-guide-effective-investor-pitch-video-startup</a:t>
            </a:r>
            <a:endParaRPr b="1" sz="2100">
              <a:solidFill>
                <a:srgbClr val="427B83"/>
              </a:solidFill>
            </a:endParaRPr>
          </a:p>
          <a:p>
            <a:pPr indent="0" lvl="0" marL="0" rtl="0" algn="l">
              <a:lnSpc>
                <a:spcPct val="90000"/>
              </a:lnSpc>
              <a:spcBef>
                <a:spcPts val="0"/>
              </a:spcBef>
              <a:spcAft>
                <a:spcPts val="0"/>
              </a:spcAft>
              <a:buSzPts val="2800"/>
              <a:buNone/>
            </a:pPr>
            <a:r>
              <a:rPr b="1" lang="en-US" sz="2100" u="sng">
                <a:solidFill>
                  <a:schemeClr val="hlink"/>
                </a:solidFill>
                <a:hlinkClick r:id="rId4"/>
              </a:rPr>
              <a:t>https://www.editmate.com/how-to-make-a-business-pitch-video-for-your-startup/</a:t>
            </a:r>
            <a:endParaRPr b="1" sz="2100">
              <a:solidFill>
                <a:srgbClr val="427B83"/>
              </a:solidFill>
            </a:endParaRPr>
          </a:p>
          <a:p>
            <a:pPr indent="0" lvl="0" marL="0" rtl="0" algn="l">
              <a:lnSpc>
                <a:spcPct val="90000"/>
              </a:lnSpc>
              <a:spcBef>
                <a:spcPts val="0"/>
              </a:spcBef>
              <a:spcAft>
                <a:spcPts val="0"/>
              </a:spcAft>
              <a:buSzPts val="2800"/>
              <a:buNone/>
            </a:pPr>
            <a:r>
              <a:rPr b="1" lang="en-US" sz="2100" u="sng">
                <a:solidFill>
                  <a:schemeClr val="hlink"/>
                </a:solidFill>
                <a:hlinkClick r:id="rId5"/>
              </a:rPr>
              <a:t>https://viktori.co/agriculture-pitch-deck-presentation-guide/</a:t>
            </a:r>
            <a:endParaRPr b="1" sz="2100">
              <a:solidFill>
                <a:srgbClr val="427B83"/>
              </a:solidFill>
            </a:endParaRPr>
          </a:p>
          <a:p>
            <a:pPr indent="0" lvl="0" marL="0" rtl="0" algn="l">
              <a:lnSpc>
                <a:spcPct val="90000"/>
              </a:lnSpc>
              <a:spcBef>
                <a:spcPts val="0"/>
              </a:spcBef>
              <a:spcAft>
                <a:spcPts val="0"/>
              </a:spcAft>
              <a:buSzPts val="2800"/>
              <a:buNone/>
            </a:pPr>
            <a:r>
              <a:t/>
            </a:r>
            <a:endParaRPr b="1" sz="2100">
              <a:solidFill>
                <a:srgbClr val="427B83"/>
              </a:solidFill>
            </a:endParaRPr>
          </a:p>
          <a:p>
            <a:pPr indent="0" lvl="0" marL="0" rtl="0" algn="l">
              <a:lnSpc>
                <a:spcPct val="90000"/>
              </a:lnSpc>
              <a:spcBef>
                <a:spcPts val="0"/>
              </a:spcBef>
              <a:spcAft>
                <a:spcPts val="0"/>
              </a:spcAft>
              <a:buSzPts val="2800"/>
              <a:buNone/>
            </a:pPr>
            <a:r>
              <a:t/>
            </a:r>
            <a:endParaRPr b="1" sz="2100">
              <a:solidFill>
                <a:srgbClr val="427B83"/>
              </a:solidFill>
            </a:endParaRPr>
          </a:p>
          <a:p>
            <a:pPr indent="0" lvl="0" marL="0" rtl="0" algn="l">
              <a:lnSpc>
                <a:spcPct val="90000"/>
              </a:lnSpc>
              <a:spcBef>
                <a:spcPts val="0"/>
              </a:spcBef>
              <a:spcAft>
                <a:spcPts val="0"/>
              </a:spcAft>
              <a:buSzPts val="2800"/>
              <a:buNone/>
            </a:pPr>
            <a:r>
              <a:t/>
            </a:r>
            <a:endParaRPr b="1" sz="2100">
              <a:solidFill>
                <a:srgbClr val="427B83"/>
              </a:solidFill>
            </a:endParaRPr>
          </a:p>
          <a:p>
            <a:pPr indent="0" lvl="0" marL="0" rtl="0" algn="l">
              <a:lnSpc>
                <a:spcPct val="90000"/>
              </a:lnSpc>
              <a:spcBef>
                <a:spcPts val="0"/>
              </a:spcBef>
              <a:spcAft>
                <a:spcPts val="0"/>
              </a:spcAft>
              <a:buSzPts val="2800"/>
              <a:buNone/>
            </a:pPr>
            <a:r>
              <a:t/>
            </a:r>
            <a:endParaRPr b="1" sz="2100">
              <a:solidFill>
                <a:srgbClr val="427B8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3"/>
          <p:cNvSpPr txBox="1"/>
          <p:nvPr>
            <p:ph type="title"/>
          </p:nvPr>
        </p:nvSpPr>
        <p:spPr>
          <a:xfrm>
            <a:off x="838200" y="1899098"/>
            <a:ext cx="10515600" cy="66198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US"/>
              <a:t>SADA MOŽETE KONAČNO POČETI SA SVOJIM VIDEO PREZENTACIJSKIM ZAPISEM OD 60 SEKUNDI!</a:t>
            </a:r>
            <a:br>
              <a:rPr lang="en-US"/>
            </a:br>
            <a:endParaRPr/>
          </a:p>
          <a:p>
            <a:pPr indent="0" lvl="0" marL="0" rtl="0" algn="l">
              <a:lnSpc>
                <a:spcPct val="90000"/>
              </a:lnSpc>
              <a:spcBef>
                <a:spcPts val="0"/>
              </a:spcBef>
              <a:spcAft>
                <a:spcPts val="0"/>
              </a:spcAft>
              <a:buClr>
                <a:schemeClr val="accent1"/>
              </a:buClr>
              <a:buSzPts val="4400"/>
              <a:buFont typeface="Calibri"/>
              <a:buNone/>
            </a:pPr>
            <a:r>
              <a:rPr lang="en-US"/>
              <a:t>SRETNO!</a:t>
            </a:r>
            <a:endParaRPr/>
          </a:p>
        </p:txBody>
      </p:sp>
      <p:pic>
        <p:nvPicPr>
          <p:cNvPr id="130" name="Google Shape;130;p3"/>
          <p:cNvPicPr preferRelativeResize="0"/>
          <p:nvPr/>
        </p:nvPicPr>
        <p:blipFill rotWithShape="1">
          <a:blip r:embed="rId3">
            <a:alphaModFix/>
          </a:blip>
          <a:srcRect b="0" l="0" r="0" t="0"/>
          <a:stretch/>
        </p:blipFill>
        <p:spPr>
          <a:xfrm>
            <a:off x="8772525" y="3452800"/>
            <a:ext cx="2871800" cy="2871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4"/>
          <p:cNvSpPr txBox="1"/>
          <p:nvPr>
            <p:ph type="title"/>
          </p:nvPr>
        </p:nvSpPr>
        <p:spPr>
          <a:xfrm>
            <a:off x="838200" y="3053735"/>
            <a:ext cx="10515600" cy="6311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Calibri"/>
              <a:buNone/>
            </a:pPr>
            <a:r>
              <a:rPr lang="en-US"/>
              <a:t>Hvala vam na pažnji!</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
        <p:nvSpPr>
          <p:cNvPr id="37" name="Google Shape;37;g29ba5c9d3c3_0_5"/>
          <p:cNvSpPr txBox="1"/>
          <p:nvPr>
            <p:ph type="title"/>
          </p:nvPr>
        </p:nvSpPr>
        <p:spPr>
          <a:xfrm>
            <a:off x="1039600" y="1093498"/>
            <a:ext cx="10515600" cy="662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4400"/>
              <a:buNone/>
            </a:pPr>
            <a:r>
              <a:rPr lang="en-US"/>
              <a:t>KORAK PO KORAK KAKO NAPRAVITI VIDEO PREZENTACIJU VAŠEG POSLOVNOG PITCHA?</a:t>
            </a:r>
            <a:endParaRPr/>
          </a:p>
        </p:txBody>
      </p:sp>
      <p:sp>
        <p:nvSpPr>
          <p:cNvPr id="38" name="Google Shape;38;g29ba5c9d3c3_0_5"/>
          <p:cNvSpPr txBox="1"/>
          <p:nvPr>
            <p:ph idx="1" type="body"/>
          </p:nvPr>
        </p:nvSpPr>
        <p:spPr>
          <a:xfrm>
            <a:off x="838200" y="3273631"/>
            <a:ext cx="10515600" cy="40038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SzPts val="1100"/>
              <a:buNone/>
            </a:pPr>
            <a:r>
              <a:rPr b="1" lang="en-US" sz="2000">
                <a:solidFill>
                  <a:schemeClr val="dk1"/>
                </a:solidFill>
                <a:latin typeface="Arial"/>
                <a:ea typeface="Arial"/>
                <a:cs typeface="Arial"/>
                <a:sym typeface="Arial"/>
              </a:rPr>
              <a:t>Storiboard vaš video zapis</a:t>
            </a:r>
            <a:endParaRPr b="1" sz="2000">
              <a:solidFill>
                <a:schemeClr val="dk1"/>
              </a:solidFill>
              <a:latin typeface="Arial"/>
              <a:ea typeface="Arial"/>
              <a:cs typeface="Arial"/>
              <a:sym typeface="Arial"/>
            </a:endParaRPr>
          </a:p>
          <a:p>
            <a:pPr indent="0" lvl="0" marL="0" rtl="0" algn="ctr">
              <a:lnSpc>
                <a:spcPct val="115000"/>
              </a:lnSpc>
              <a:spcBef>
                <a:spcPts val="0"/>
              </a:spcBef>
              <a:spcAft>
                <a:spcPts val="0"/>
              </a:spcAft>
              <a:buSzPts val="1100"/>
              <a:buNone/>
            </a:pPr>
            <a:r>
              <a:t/>
            </a:r>
            <a:endParaRPr b="1" sz="2000">
              <a:solidFill>
                <a:schemeClr val="dk1"/>
              </a:solidFill>
              <a:latin typeface="Arial"/>
              <a:ea typeface="Arial"/>
              <a:cs typeface="Arial"/>
              <a:sym typeface="Arial"/>
            </a:endParaRPr>
          </a:p>
          <a:p>
            <a:pPr indent="0" lvl="0" marL="0" rtl="0" algn="ctr">
              <a:lnSpc>
                <a:spcPct val="115000"/>
              </a:lnSpc>
              <a:spcBef>
                <a:spcPts val="0"/>
              </a:spcBef>
              <a:spcAft>
                <a:spcPts val="0"/>
              </a:spcAft>
              <a:buSzPts val="1100"/>
              <a:buNone/>
            </a:pPr>
            <a:r>
              <a:rPr lang="en-US" sz="1850">
                <a:solidFill>
                  <a:schemeClr val="dk1"/>
                </a:solidFill>
                <a:latin typeface="Arial"/>
                <a:ea typeface="Arial"/>
                <a:cs typeface="Arial"/>
                <a:sym typeface="Arial"/>
              </a:rPr>
              <a:t>Izrada storyboardsa je jedan od najvažnijih koraka u izradi vašeg video pich-a. To će biti vizualni vodič koji će vam pomoći da odredite koje snimke trebate, kao i redoslijed vašeg videa. </a:t>
            </a:r>
            <a:endParaRPr sz="1850">
              <a:solidFill>
                <a:schemeClr val="dk1"/>
              </a:solidFill>
              <a:latin typeface="Arial"/>
              <a:ea typeface="Arial"/>
              <a:cs typeface="Arial"/>
              <a:sym typeface="Arial"/>
            </a:endParaRPr>
          </a:p>
          <a:p>
            <a:pPr indent="0" lvl="0" marL="0" rtl="0" algn="ctr">
              <a:lnSpc>
                <a:spcPct val="115000"/>
              </a:lnSpc>
              <a:spcBef>
                <a:spcPts val="0"/>
              </a:spcBef>
              <a:spcAft>
                <a:spcPts val="0"/>
              </a:spcAft>
              <a:buSzPts val="1100"/>
              <a:buNone/>
            </a:pPr>
            <a:r>
              <a:t/>
            </a:r>
            <a:endParaRPr sz="1850">
              <a:solidFill>
                <a:schemeClr val="dk1"/>
              </a:solidFill>
              <a:latin typeface="Arial"/>
              <a:ea typeface="Arial"/>
              <a:cs typeface="Arial"/>
              <a:sym typeface="Arial"/>
            </a:endParaRPr>
          </a:p>
          <a:p>
            <a:pPr indent="0" lvl="0" marL="0" rtl="0" algn="l">
              <a:lnSpc>
                <a:spcPct val="115000"/>
              </a:lnSpc>
              <a:spcBef>
                <a:spcPts val="0"/>
              </a:spcBef>
              <a:spcAft>
                <a:spcPts val="0"/>
              </a:spcAft>
              <a:buSzPts val="1100"/>
              <a:buNone/>
            </a:pPr>
            <a:r>
              <a:rPr lang="en-US" sz="1850">
                <a:solidFill>
                  <a:schemeClr val="dk1"/>
                </a:solidFill>
                <a:latin typeface="Arial"/>
                <a:ea typeface="Arial"/>
                <a:cs typeface="Arial"/>
                <a:sym typeface="Arial"/>
              </a:rPr>
              <a:t>Pri izradi storyboardsa, imajte na umu sljedeće:</a:t>
            </a:r>
            <a:endParaRPr sz="1850">
              <a:solidFill>
                <a:schemeClr val="dk1"/>
              </a:solidFill>
              <a:latin typeface="Arial"/>
              <a:ea typeface="Arial"/>
              <a:cs typeface="Arial"/>
              <a:sym typeface="Arial"/>
            </a:endParaRPr>
          </a:p>
          <a:p>
            <a:pPr indent="0" lvl="0" marL="0" rtl="0" algn="l">
              <a:lnSpc>
                <a:spcPct val="115000"/>
              </a:lnSpc>
              <a:spcBef>
                <a:spcPts val="0"/>
              </a:spcBef>
              <a:spcAft>
                <a:spcPts val="0"/>
              </a:spcAft>
              <a:buSzPts val="1100"/>
              <a:buNone/>
            </a:pPr>
            <a:r>
              <a:t/>
            </a:r>
            <a:endParaRPr sz="1850">
              <a:solidFill>
                <a:schemeClr val="dk1"/>
              </a:solidFill>
              <a:latin typeface="Arial"/>
              <a:ea typeface="Arial"/>
              <a:cs typeface="Arial"/>
              <a:sym typeface="Arial"/>
            </a:endParaRPr>
          </a:p>
          <a:p>
            <a:pPr indent="-69850" lvl="0" marL="0" rtl="0" algn="l">
              <a:lnSpc>
                <a:spcPct val="115000"/>
              </a:lnSpc>
              <a:spcBef>
                <a:spcPts val="0"/>
              </a:spcBef>
              <a:spcAft>
                <a:spcPts val="0"/>
              </a:spcAft>
              <a:buSzPts val="1100"/>
              <a:buFont typeface="Arial"/>
              <a:buChar char="•"/>
            </a:pPr>
            <a:r>
              <a:rPr lang="en-US" sz="1850">
                <a:solidFill>
                  <a:schemeClr val="dk1"/>
                </a:solidFill>
                <a:latin typeface="Arial"/>
                <a:ea typeface="Arial"/>
                <a:cs typeface="Arial"/>
                <a:sym typeface="Arial"/>
              </a:rPr>
              <a:t> Vaš pitch treba imati početak, sredinu i kraj </a:t>
            </a:r>
            <a:endParaRPr sz="1850">
              <a:solidFill>
                <a:schemeClr val="dk1"/>
              </a:solidFill>
              <a:latin typeface="Arial"/>
              <a:ea typeface="Arial"/>
              <a:cs typeface="Arial"/>
              <a:sym typeface="Arial"/>
            </a:endParaRPr>
          </a:p>
          <a:p>
            <a:pPr indent="-69850" lvl="0" marL="0" rtl="0" algn="l">
              <a:lnSpc>
                <a:spcPct val="115000"/>
              </a:lnSpc>
              <a:spcBef>
                <a:spcPts val="0"/>
              </a:spcBef>
              <a:spcAft>
                <a:spcPts val="0"/>
              </a:spcAft>
              <a:buSzPts val="1100"/>
              <a:buFont typeface="Arial"/>
              <a:buChar char="•"/>
            </a:pPr>
            <a:r>
              <a:rPr lang="en-US" sz="1850">
                <a:solidFill>
                  <a:schemeClr val="dk1"/>
                </a:solidFill>
                <a:latin typeface="Arial"/>
                <a:ea typeface="Arial"/>
                <a:cs typeface="Arial"/>
                <a:sym typeface="Arial"/>
              </a:rPr>
              <a:t> Svaka scena treba imati određenu svrhu</a:t>
            </a:r>
            <a:endParaRPr b="1" sz="1850">
              <a:solidFill>
                <a:schemeClr val="dk1"/>
              </a:solidFill>
              <a:latin typeface="Arial"/>
              <a:ea typeface="Arial"/>
              <a:cs typeface="Arial"/>
              <a:sym typeface="Arial"/>
            </a:endParaRPr>
          </a:p>
        </p:txBody>
      </p:sp>
      <p:sp>
        <p:nvSpPr>
          <p:cNvPr id="39" name="Google Shape;39;g29ba5c9d3c3_0_5"/>
          <p:cNvSpPr txBox="1"/>
          <p:nvPr>
            <p:ph type="title"/>
          </p:nvPr>
        </p:nvSpPr>
        <p:spPr>
          <a:xfrm>
            <a:off x="838200" y="2269560"/>
            <a:ext cx="10515600" cy="631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Calibri"/>
              <a:buNone/>
            </a:pPr>
            <a:r>
              <a:rPr lang="en-US"/>
              <a:t>Korak 1: prije snimanja videa</a:t>
            </a:r>
            <a:endParaRPr/>
          </a:p>
        </p:txBody>
      </p:sp>
      <p:pic>
        <p:nvPicPr>
          <p:cNvPr id="40" name="Google Shape;40;g29ba5c9d3c3_0_5"/>
          <p:cNvPicPr preferRelativeResize="0"/>
          <p:nvPr/>
        </p:nvPicPr>
        <p:blipFill rotWithShape="1">
          <a:blip r:embed="rId3">
            <a:alphaModFix/>
          </a:blip>
          <a:srcRect b="0" l="0" r="0" t="0"/>
          <a:stretch/>
        </p:blipFill>
        <p:spPr>
          <a:xfrm>
            <a:off x="9995850" y="1524025"/>
            <a:ext cx="1793175" cy="19287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g19e93ff5fc8_0_22"/>
          <p:cNvSpPr txBox="1"/>
          <p:nvPr>
            <p:ph type="title"/>
          </p:nvPr>
        </p:nvSpPr>
        <p:spPr>
          <a:xfrm>
            <a:off x="1039600" y="1093498"/>
            <a:ext cx="10515600" cy="662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4400"/>
              <a:buNone/>
            </a:pPr>
            <a:r>
              <a:rPr lang="en-US"/>
              <a:t>KORAK PO KORAK KAKO NAPRAVITI VIDEO PREZENTACIJU VAŠEG POSLOVNOG PITCHA?</a:t>
            </a:r>
            <a:endParaRPr/>
          </a:p>
        </p:txBody>
      </p:sp>
      <p:sp>
        <p:nvSpPr>
          <p:cNvPr id="46" name="Google Shape;46;g19e93ff5fc8_0_22"/>
          <p:cNvSpPr txBox="1"/>
          <p:nvPr>
            <p:ph idx="1" type="body"/>
          </p:nvPr>
        </p:nvSpPr>
        <p:spPr>
          <a:xfrm>
            <a:off x="838200" y="2632031"/>
            <a:ext cx="10515600" cy="40038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SzPts val="2800"/>
              <a:buNone/>
            </a:pPr>
            <a:r>
              <a:rPr b="1" lang="en-US" sz="2400">
                <a:solidFill>
                  <a:schemeClr val="dk1"/>
                </a:solidFill>
                <a:latin typeface="Arial"/>
                <a:ea typeface="Arial"/>
                <a:cs typeface="Arial"/>
                <a:sym typeface="Arial"/>
              </a:rPr>
              <a:t>Napišite scenario za vaš video</a:t>
            </a:r>
            <a:endParaRPr b="1" sz="2400">
              <a:solidFill>
                <a:schemeClr val="dk1"/>
              </a:solidFill>
              <a:highlight>
                <a:srgbClr val="FFFFFF"/>
              </a:highlight>
              <a:latin typeface="Arial"/>
              <a:ea typeface="Arial"/>
              <a:cs typeface="Arial"/>
              <a:sym typeface="Arial"/>
            </a:endParaRPr>
          </a:p>
          <a:p>
            <a:pPr indent="0" lvl="0" marL="0" rtl="0" algn="l">
              <a:lnSpc>
                <a:spcPct val="115000"/>
              </a:lnSpc>
              <a:spcBef>
                <a:spcPts val="1500"/>
              </a:spcBef>
              <a:spcAft>
                <a:spcPts val="0"/>
              </a:spcAft>
              <a:buSzPts val="2800"/>
              <a:buNone/>
            </a:pPr>
            <a:r>
              <a:rPr lang="en-US" sz="1800">
                <a:solidFill>
                  <a:schemeClr val="dk1"/>
                </a:solidFill>
                <a:latin typeface="Arial"/>
                <a:ea typeface="Arial"/>
                <a:cs typeface="Arial"/>
                <a:sym typeface="Arial"/>
              </a:rPr>
              <a:t>Kada imate izrađen storyboard, vrijeme je da počnete pisati scenarij. Ovdje ćete odrediti što ćete točno reći u svakoj sceni.</a:t>
            </a:r>
            <a:endParaRPr sz="1800">
              <a:solidFill>
                <a:schemeClr val="dk1"/>
              </a:solidFill>
              <a:latin typeface="Arial"/>
              <a:ea typeface="Arial"/>
              <a:cs typeface="Arial"/>
              <a:sym typeface="Arial"/>
            </a:endParaRPr>
          </a:p>
          <a:p>
            <a:pPr indent="0" lvl="0" marL="0" rtl="0" algn="l">
              <a:lnSpc>
                <a:spcPct val="115000"/>
              </a:lnSpc>
              <a:spcBef>
                <a:spcPts val="1500"/>
              </a:spcBef>
              <a:spcAft>
                <a:spcPts val="0"/>
              </a:spcAft>
              <a:buSzPts val="2800"/>
              <a:buNone/>
            </a:pPr>
            <a:r>
              <a:rPr lang="en-US" sz="1800">
                <a:solidFill>
                  <a:schemeClr val="dk1"/>
                </a:solidFill>
                <a:latin typeface="Arial"/>
                <a:ea typeface="Arial"/>
                <a:cs typeface="Arial"/>
                <a:sym typeface="Arial"/>
              </a:rPr>
              <a:t>Pri pisanju vašeg scenarija, imajte na umu sljedeće:</a:t>
            </a:r>
            <a:endParaRPr sz="1800">
              <a:solidFill>
                <a:schemeClr val="dk1"/>
              </a:solidFill>
              <a:highlight>
                <a:srgbClr val="FFFFFF"/>
              </a:highlight>
              <a:latin typeface="Arial"/>
              <a:ea typeface="Arial"/>
              <a:cs typeface="Arial"/>
              <a:sym typeface="Arial"/>
            </a:endParaRPr>
          </a:p>
          <a:p>
            <a:pPr indent="-339725" lvl="0" marL="876300" rtl="0" algn="l">
              <a:lnSpc>
                <a:spcPct val="115000"/>
              </a:lnSpc>
              <a:spcBef>
                <a:spcPts val="900"/>
              </a:spcBef>
              <a:spcAft>
                <a:spcPts val="0"/>
              </a:spcAft>
              <a:buClr>
                <a:schemeClr val="dk1"/>
              </a:buClr>
              <a:buSzPts val="1750"/>
              <a:buChar char="●"/>
            </a:pPr>
            <a:r>
              <a:rPr lang="en-US" sz="1800">
                <a:solidFill>
                  <a:schemeClr val="dk1"/>
                </a:solidFill>
                <a:latin typeface="Arial"/>
                <a:ea typeface="Arial"/>
                <a:cs typeface="Arial"/>
                <a:sym typeface="Arial"/>
              </a:rPr>
              <a:t>Vaš pitch treba biti jasan i sažet.</a:t>
            </a:r>
            <a:endParaRPr sz="1800">
              <a:solidFill>
                <a:schemeClr val="dk1"/>
              </a:solidFill>
              <a:latin typeface="Arial"/>
              <a:ea typeface="Arial"/>
              <a:cs typeface="Arial"/>
              <a:sym typeface="Arial"/>
            </a:endParaRPr>
          </a:p>
          <a:p>
            <a:pPr indent="-339725" lvl="0" marL="876300" rtl="0" algn="l">
              <a:lnSpc>
                <a:spcPct val="115000"/>
              </a:lnSpc>
              <a:spcBef>
                <a:spcPts val="900"/>
              </a:spcBef>
              <a:spcAft>
                <a:spcPts val="0"/>
              </a:spcAft>
              <a:buClr>
                <a:schemeClr val="dk1"/>
              </a:buClr>
              <a:buSzPts val="1750"/>
              <a:buChar char="●"/>
            </a:pPr>
            <a:r>
              <a:rPr lang="en-US" sz="1800">
                <a:solidFill>
                  <a:schemeClr val="dk1"/>
                </a:solidFill>
                <a:latin typeface="Arial"/>
                <a:ea typeface="Arial"/>
                <a:cs typeface="Arial"/>
                <a:sym typeface="Arial"/>
              </a:rPr>
              <a:t>Izbjegavajte korišćenje stručnog žargona.</a:t>
            </a:r>
            <a:endParaRPr/>
          </a:p>
          <a:p>
            <a:pPr indent="-339725" lvl="0" marL="876300" rtl="0" algn="l">
              <a:lnSpc>
                <a:spcPct val="115000"/>
              </a:lnSpc>
              <a:spcBef>
                <a:spcPts val="900"/>
              </a:spcBef>
              <a:spcAft>
                <a:spcPts val="0"/>
              </a:spcAft>
              <a:buClr>
                <a:schemeClr val="dk1"/>
              </a:buClr>
              <a:buSzPts val="1750"/>
              <a:buChar char="●"/>
            </a:pPr>
            <a:r>
              <a:rPr lang="en-US" sz="1800">
                <a:solidFill>
                  <a:schemeClr val="dk1"/>
                </a:solidFill>
                <a:latin typeface="Arial"/>
                <a:ea typeface="Arial"/>
                <a:cs typeface="Arial"/>
                <a:sym typeface="Arial"/>
              </a:rPr>
              <a:t>Vaš pitch treba ispričati priču.</a:t>
            </a:r>
            <a:endParaRPr sz="1800">
              <a:solidFill>
                <a:schemeClr val="dk1"/>
              </a:solidFill>
              <a:highlight>
                <a:srgbClr val="FFFFFF"/>
              </a:highlight>
              <a:latin typeface="Arial"/>
              <a:ea typeface="Arial"/>
              <a:cs typeface="Arial"/>
              <a:sym typeface="Arial"/>
            </a:endParaRPr>
          </a:p>
        </p:txBody>
      </p:sp>
      <p:pic>
        <p:nvPicPr>
          <p:cNvPr id="47" name="Google Shape;47;g19e93ff5fc8_0_22"/>
          <p:cNvPicPr preferRelativeResize="0"/>
          <p:nvPr/>
        </p:nvPicPr>
        <p:blipFill rotWithShape="1">
          <a:blip r:embed="rId3">
            <a:alphaModFix/>
          </a:blip>
          <a:srcRect b="0" l="0" r="0" t="0"/>
          <a:stretch/>
        </p:blipFill>
        <p:spPr>
          <a:xfrm>
            <a:off x="8096250" y="3524250"/>
            <a:ext cx="3595699" cy="35956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g29ba5c9d3c3_0_11"/>
          <p:cNvSpPr txBox="1"/>
          <p:nvPr>
            <p:ph type="title"/>
          </p:nvPr>
        </p:nvSpPr>
        <p:spPr>
          <a:xfrm>
            <a:off x="1039600" y="1093498"/>
            <a:ext cx="10515600" cy="662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4400"/>
              <a:buNone/>
            </a:pPr>
            <a:r>
              <a:rPr lang="en-US"/>
              <a:t>KORAK PO KORAK KAKO NAPRAVITI VIDEO PREZENTACIJU VAŠEG POSLOVNOG PITCHA?</a:t>
            </a:r>
            <a:endParaRPr/>
          </a:p>
        </p:txBody>
      </p:sp>
      <p:sp>
        <p:nvSpPr>
          <p:cNvPr id="53" name="Google Shape;53;g29ba5c9d3c3_0_11"/>
          <p:cNvSpPr txBox="1"/>
          <p:nvPr>
            <p:ph idx="1" type="body"/>
          </p:nvPr>
        </p:nvSpPr>
        <p:spPr>
          <a:xfrm>
            <a:off x="838200" y="3159581"/>
            <a:ext cx="10515600" cy="4003800"/>
          </a:xfrm>
          <a:prstGeom prst="rect">
            <a:avLst/>
          </a:prstGeom>
          <a:noFill/>
          <a:ln>
            <a:noFill/>
          </a:ln>
        </p:spPr>
        <p:txBody>
          <a:bodyPr anchorCtr="0" anchor="t" bIns="45700" lIns="91425" spcFirstLastPara="1" rIns="91425" wrap="square" tIns="45700">
            <a:noAutofit/>
          </a:bodyPr>
          <a:lstStyle/>
          <a:p>
            <a:pPr indent="0" lvl="0" marL="457200" rtl="0" algn="ctr">
              <a:lnSpc>
                <a:spcPct val="115000"/>
              </a:lnSpc>
              <a:spcBef>
                <a:spcPts val="0"/>
              </a:spcBef>
              <a:spcAft>
                <a:spcPts val="0"/>
              </a:spcAft>
              <a:buSzPts val="2800"/>
              <a:buNone/>
            </a:pPr>
            <a:r>
              <a:rPr b="1" lang="en-US" sz="2200">
                <a:solidFill>
                  <a:schemeClr val="dk1"/>
                </a:solidFill>
                <a:highlight>
                  <a:srgbClr val="FFFFFF"/>
                </a:highlight>
                <a:latin typeface="Arial"/>
                <a:ea typeface="Arial"/>
                <a:cs typeface="Arial"/>
                <a:sym typeface="Arial"/>
              </a:rPr>
              <a:t>Ispričaj svoju priču</a:t>
            </a:r>
            <a:endParaRPr b="1" sz="2200">
              <a:solidFill>
                <a:schemeClr val="dk1"/>
              </a:solidFill>
              <a:highlight>
                <a:srgbClr val="FFFFFF"/>
              </a:highlight>
              <a:latin typeface="Arial"/>
              <a:ea typeface="Arial"/>
              <a:cs typeface="Arial"/>
              <a:sym typeface="Arial"/>
            </a:endParaRPr>
          </a:p>
          <a:p>
            <a:pPr indent="-371475" lvl="0" marL="457200" rtl="0" algn="just">
              <a:lnSpc>
                <a:spcPct val="115000"/>
              </a:lnSpc>
              <a:spcBef>
                <a:spcPts val="1500"/>
              </a:spcBef>
              <a:spcAft>
                <a:spcPts val="0"/>
              </a:spcAft>
              <a:buClr>
                <a:schemeClr val="dk1"/>
              </a:buClr>
              <a:buSzPts val="2250"/>
              <a:buChar char="●"/>
            </a:pPr>
            <a:r>
              <a:rPr lang="en-US" sz="1850">
                <a:solidFill>
                  <a:schemeClr val="dk1"/>
                </a:solidFill>
                <a:latin typeface="Arial"/>
                <a:ea typeface="Arial"/>
                <a:cs typeface="Arial"/>
                <a:sym typeface="Arial"/>
              </a:rPr>
              <a:t>Prvih nekoliko sekundi trebalo bi započeti pozdravom, zatim vašim imenom, vašim poslom u startupu, imenom startupa i problemom koji startup pokušava riješiti.</a:t>
            </a:r>
            <a:endParaRPr sz="1850">
              <a:solidFill>
                <a:schemeClr val="dk1"/>
              </a:solidFill>
              <a:highlight>
                <a:srgbClr val="FFFFFF"/>
              </a:highlight>
              <a:latin typeface="Arial"/>
              <a:ea typeface="Arial"/>
              <a:cs typeface="Arial"/>
              <a:sym typeface="Arial"/>
            </a:endParaRPr>
          </a:p>
          <a:p>
            <a:pPr indent="-371475" lvl="0" marL="457200" rtl="0" algn="just">
              <a:lnSpc>
                <a:spcPct val="115000"/>
              </a:lnSpc>
              <a:spcBef>
                <a:spcPts val="0"/>
              </a:spcBef>
              <a:spcAft>
                <a:spcPts val="0"/>
              </a:spcAft>
              <a:buClr>
                <a:schemeClr val="dk1"/>
              </a:buClr>
              <a:buSzPts val="2250"/>
              <a:buChar char="●"/>
            </a:pPr>
            <a:r>
              <a:rPr lang="en-US" sz="1850">
                <a:solidFill>
                  <a:schemeClr val="dk1"/>
                </a:solidFill>
                <a:latin typeface="Arial"/>
                <a:ea typeface="Arial"/>
                <a:cs typeface="Arial"/>
                <a:sym typeface="Arial"/>
              </a:rPr>
              <a:t>Na primjer, "Pozdrav, ja sam izvršni direktor startupa AgroThink, Antony Heathway." Za one koji su previše zauzeti da bi kupovali hranu, mi dostavljamo namirnice. </a:t>
            </a:r>
            <a:endParaRPr sz="1850">
              <a:solidFill>
                <a:schemeClr val="dk1"/>
              </a:solidFill>
              <a:highlight>
                <a:srgbClr val="FFFFFF"/>
              </a:highlight>
              <a:latin typeface="Arial"/>
              <a:ea typeface="Arial"/>
              <a:cs typeface="Arial"/>
              <a:sym typeface="Arial"/>
            </a:endParaRPr>
          </a:p>
          <a:p>
            <a:pPr indent="-371475" lvl="0" marL="457200" rtl="0" algn="just">
              <a:lnSpc>
                <a:spcPct val="115000"/>
              </a:lnSpc>
              <a:spcBef>
                <a:spcPts val="0"/>
              </a:spcBef>
              <a:spcAft>
                <a:spcPts val="0"/>
              </a:spcAft>
              <a:buClr>
                <a:schemeClr val="dk1"/>
              </a:buClr>
              <a:buSzPts val="2250"/>
              <a:buChar char="●"/>
            </a:pPr>
            <a:r>
              <a:rPr lang="en-US" sz="1850">
                <a:solidFill>
                  <a:schemeClr val="dk1"/>
                </a:solidFill>
                <a:latin typeface="Arial"/>
                <a:ea typeface="Arial"/>
                <a:cs typeface="Arial"/>
                <a:sym typeface="Arial"/>
              </a:rPr>
              <a:t>Ovdje biste trebali razviti svoju jedinstvenu vrijednosnu ponudu. Postoji nebrojeno mnogo dostupnih roba i usluga. Što vas čini jedinstvenima? Imati jedinstvenu vrijednosnu ponudu učinit će vas prepoznatljivima među konkurencijom.</a:t>
            </a:r>
            <a:endParaRPr b="1" sz="1850">
              <a:solidFill>
                <a:schemeClr val="dk1"/>
              </a:solidFill>
              <a:highlight>
                <a:srgbClr val="FFFFFF"/>
              </a:highlight>
              <a:latin typeface="Arial"/>
              <a:ea typeface="Arial"/>
              <a:cs typeface="Arial"/>
              <a:sym typeface="Arial"/>
            </a:endParaRPr>
          </a:p>
          <a:p>
            <a:pPr indent="0" lvl="0" marL="457200" rtl="0" algn="l">
              <a:lnSpc>
                <a:spcPct val="115000"/>
              </a:lnSpc>
              <a:spcBef>
                <a:spcPts val="900"/>
              </a:spcBef>
              <a:spcAft>
                <a:spcPts val="0"/>
              </a:spcAft>
              <a:buSzPts val="2800"/>
              <a:buNone/>
            </a:pPr>
            <a:r>
              <a:t/>
            </a:r>
            <a:endParaRPr b="1" sz="2400">
              <a:solidFill>
                <a:schemeClr val="dk1"/>
              </a:solidFill>
              <a:highlight>
                <a:srgbClr val="FFFFFF"/>
              </a:highlight>
              <a:latin typeface="Arial"/>
              <a:ea typeface="Arial"/>
              <a:cs typeface="Arial"/>
              <a:sym typeface="Arial"/>
            </a:endParaRPr>
          </a:p>
          <a:p>
            <a:pPr indent="0" lvl="0" marL="457200" rtl="0" algn="just">
              <a:lnSpc>
                <a:spcPct val="115000"/>
              </a:lnSpc>
              <a:spcBef>
                <a:spcPts val="2000"/>
              </a:spcBef>
              <a:spcAft>
                <a:spcPts val="2000"/>
              </a:spcAft>
              <a:buSzPts val="2800"/>
              <a:buNone/>
            </a:pPr>
            <a:r>
              <a:t/>
            </a:r>
            <a:endParaRPr sz="1750">
              <a:solidFill>
                <a:schemeClr val="dk1"/>
              </a:solidFill>
              <a:highlight>
                <a:srgbClr val="FFFFFF"/>
              </a:highlight>
              <a:latin typeface="Arial"/>
              <a:ea typeface="Arial"/>
              <a:cs typeface="Arial"/>
              <a:sym typeface="Arial"/>
            </a:endParaRPr>
          </a:p>
        </p:txBody>
      </p:sp>
      <p:sp>
        <p:nvSpPr>
          <p:cNvPr id="54" name="Google Shape;54;g29ba5c9d3c3_0_11"/>
          <p:cNvSpPr txBox="1"/>
          <p:nvPr>
            <p:ph type="title"/>
          </p:nvPr>
        </p:nvSpPr>
        <p:spPr>
          <a:xfrm>
            <a:off x="838200" y="2269560"/>
            <a:ext cx="10515600" cy="6312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2"/>
              </a:buClr>
              <a:buSzPts val="4400"/>
              <a:buFont typeface="Calibri"/>
              <a:buNone/>
            </a:pPr>
            <a:r>
              <a:rPr lang="en-US"/>
              <a:t>Korak 2: tokom videa</a:t>
            </a:r>
            <a:endParaRPr/>
          </a:p>
        </p:txBody>
      </p:sp>
      <p:pic>
        <p:nvPicPr>
          <p:cNvPr id="55" name="Google Shape;55;g29ba5c9d3c3_0_11"/>
          <p:cNvPicPr preferRelativeResize="0"/>
          <p:nvPr/>
        </p:nvPicPr>
        <p:blipFill rotWithShape="1">
          <a:blip r:embed="rId3">
            <a:alphaModFix/>
          </a:blip>
          <a:srcRect b="0" l="0" r="0" t="0"/>
          <a:stretch/>
        </p:blipFill>
        <p:spPr>
          <a:xfrm>
            <a:off x="838200" y="1357325"/>
            <a:ext cx="2095500" cy="2095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g29ba5c9d3c3_0_20"/>
          <p:cNvSpPr txBox="1"/>
          <p:nvPr>
            <p:ph type="title"/>
          </p:nvPr>
        </p:nvSpPr>
        <p:spPr>
          <a:xfrm>
            <a:off x="1039600" y="1093498"/>
            <a:ext cx="10515600" cy="662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4400"/>
              <a:buNone/>
            </a:pPr>
            <a:r>
              <a:rPr lang="en-US"/>
              <a:t>KORAK PO KORAK KAKO NAPRAVITI VIDEO PREZENTACIJU VAŠEG POSLOVNOG PITCHA?</a:t>
            </a:r>
            <a:endParaRPr/>
          </a:p>
        </p:txBody>
      </p:sp>
      <p:sp>
        <p:nvSpPr>
          <p:cNvPr id="61" name="Google Shape;61;g29ba5c9d3c3_0_20"/>
          <p:cNvSpPr txBox="1"/>
          <p:nvPr>
            <p:ph idx="1" type="body"/>
          </p:nvPr>
        </p:nvSpPr>
        <p:spPr>
          <a:xfrm>
            <a:off x="838200" y="2632031"/>
            <a:ext cx="10515600" cy="40038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SzPts val="2800"/>
              <a:buNone/>
            </a:pPr>
            <a:r>
              <a:rPr b="1" lang="en-US" sz="2400">
                <a:solidFill>
                  <a:schemeClr val="dk1"/>
                </a:solidFill>
                <a:highlight>
                  <a:srgbClr val="FFFFFF"/>
                </a:highlight>
                <a:latin typeface="Arial"/>
                <a:ea typeface="Arial"/>
                <a:cs typeface="Arial"/>
                <a:sym typeface="Arial"/>
              </a:rPr>
              <a:t>Definišite problem</a:t>
            </a:r>
            <a:endParaRPr b="1" sz="2400">
              <a:solidFill>
                <a:schemeClr val="dk1"/>
              </a:solidFill>
              <a:highlight>
                <a:srgbClr val="FFFFFF"/>
              </a:highlight>
              <a:latin typeface="Arial"/>
              <a:ea typeface="Arial"/>
              <a:cs typeface="Arial"/>
              <a:sym typeface="Arial"/>
            </a:endParaRPr>
          </a:p>
          <a:p>
            <a:pPr indent="-339725" lvl="0" marL="876300" rtl="0" algn="just">
              <a:lnSpc>
                <a:spcPct val="115000"/>
              </a:lnSpc>
              <a:spcBef>
                <a:spcPts val="1500"/>
              </a:spcBef>
              <a:spcAft>
                <a:spcPts val="0"/>
              </a:spcAft>
              <a:buClr>
                <a:schemeClr val="dk1"/>
              </a:buClr>
              <a:buSzPts val="1750"/>
              <a:buChar char="●"/>
            </a:pPr>
            <a:r>
              <a:rPr lang="en-US" sz="1800">
                <a:solidFill>
                  <a:schemeClr val="dk1"/>
                </a:solidFill>
                <a:latin typeface="Arial"/>
                <a:ea typeface="Arial"/>
                <a:cs typeface="Arial"/>
                <a:sym typeface="Arial"/>
              </a:rPr>
              <a:t>Informišite publiku o poteškoćama koje ste imali, a vaša spoznaja da su i mnogi drugi u sličnim situacijama izaziva želju da predložite rešenje. Oni bi trebalo da budu u stanju da shvate iz vaših objašnjenja zašto se problem pojavljuje i zašto je potrebno brzo rješenje.</a:t>
            </a:r>
            <a:endParaRPr sz="1800">
              <a:solidFill>
                <a:schemeClr val="dk1"/>
              </a:solidFill>
              <a:highlight>
                <a:srgbClr val="FFFFFF"/>
              </a:highlight>
              <a:latin typeface="Arial"/>
              <a:ea typeface="Arial"/>
              <a:cs typeface="Arial"/>
              <a:sym typeface="Arial"/>
            </a:endParaRPr>
          </a:p>
        </p:txBody>
      </p:sp>
      <p:pic>
        <p:nvPicPr>
          <p:cNvPr id="62" name="Google Shape;62;g29ba5c9d3c3_0_20"/>
          <p:cNvPicPr preferRelativeResize="0"/>
          <p:nvPr/>
        </p:nvPicPr>
        <p:blipFill rotWithShape="1">
          <a:blip r:embed="rId3">
            <a:alphaModFix/>
          </a:blip>
          <a:srcRect b="0" l="0" r="0" t="0"/>
          <a:stretch/>
        </p:blipFill>
        <p:spPr>
          <a:xfrm>
            <a:off x="9088225" y="4168850"/>
            <a:ext cx="2466975" cy="2466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g29ba5c9d3c3_0_30"/>
          <p:cNvSpPr txBox="1"/>
          <p:nvPr>
            <p:ph type="title"/>
          </p:nvPr>
        </p:nvSpPr>
        <p:spPr>
          <a:xfrm>
            <a:off x="1039600" y="1093498"/>
            <a:ext cx="10515600" cy="662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4400"/>
              <a:buNone/>
            </a:pPr>
            <a:r>
              <a:rPr lang="en-US"/>
              <a:t>KORAK PO KORAK KAKO NAPRAVITI VIDEO PREZENTACIJU VAŠEG POSLOVNOG PITCHA?</a:t>
            </a:r>
            <a:endParaRPr/>
          </a:p>
        </p:txBody>
      </p:sp>
      <p:sp>
        <p:nvSpPr>
          <p:cNvPr id="68" name="Google Shape;68;g29ba5c9d3c3_0_30"/>
          <p:cNvSpPr txBox="1"/>
          <p:nvPr>
            <p:ph idx="1" type="body"/>
          </p:nvPr>
        </p:nvSpPr>
        <p:spPr>
          <a:xfrm>
            <a:off x="838200" y="2632031"/>
            <a:ext cx="10515600" cy="40038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SzPts val="2800"/>
              <a:buNone/>
            </a:pPr>
            <a:r>
              <a:rPr b="1" lang="en-US" sz="2400">
                <a:solidFill>
                  <a:schemeClr val="dk1"/>
                </a:solidFill>
                <a:highlight>
                  <a:srgbClr val="FFFFFF"/>
                </a:highlight>
                <a:latin typeface="Arial"/>
                <a:ea typeface="Arial"/>
                <a:cs typeface="Arial"/>
                <a:sym typeface="Arial"/>
              </a:rPr>
              <a:t>Napravite rezervnu kopiju svojih tvrdnji</a:t>
            </a:r>
            <a:endParaRPr b="1" sz="2400">
              <a:solidFill>
                <a:schemeClr val="dk1"/>
              </a:solidFill>
              <a:highlight>
                <a:srgbClr val="FFFFFF"/>
              </a:highlight>
              <a:latin typeface="Arial"/>
              <a:ea typeface="Arial"/>
              <a:cs typeface="Arial"/>
              <a:sym typeface="Arial"/>
            </a:endParaRPr>
          </a:p>
          <a:p>
            <a:pPr indent="-339725" lvl="0" marL="457200" rtl="0" algn="just">
              <a:lnSpc>
                <a:spcPct val="115000"/>
              </a:lnSpc>
              <a:spcBef>
                <a:spcPts val="1500"/>
              </a:spcBef>
              <a:spcAft>
                <a:spcPts val="0"/>
              </a:spcAft>
              <a:buClr>
                <a:schemeClr val="dk1"/>
              </a:buClr>
              <a:buSzPts val="1750"/>
              <a:buChar char="●"/>
            </a:pPr>
            <a:r>
              <a:rPr lang="en-US" sz="1800">
                <a:solidFill>
                  <a:schemeClr val="dk1"/>
                </a:solidFill>
                <a:latin typeface="Arial"/>
                <a:ea typeface="Arial"/>
                <a:cs typeface="Arial"/>
                <a:sym typeface="Arial"/>
              </a:rPr>
              <a:t>Upotrijebite statistiku kako biste poduprli svoje objašnjenje rješenja i kako biste privukli pažnju gledalaca. Pobrinite se da im podaci objasne razloge postojanja vaše kompanije i superiornost vašeg predloženog rješenja. </a:t>
            </a:r>
            <a:endParaRPr sz="1800">
              <a:solidFill>
                <a:schemeClr val="dk1"/>
              </a:solidFill>
              <a:latin typeface="Arial"/>
              <a:ea typeface="Arial"/>
              <a:cs typeface="Arial"/>
              <a:sym typeface="Arial"/>
            </a:endParaRPr>
          </a:p>
          <a:p>
            <a:pPr indent="-339725" lvl="0" marL="457200" rtl="0" algn="just">
              <a:lnSpc>
                <a:spcPct val="115000"/>
              </a:lnSpc>
              <a:spcBef>
                <a:spcPts val="1500"/>
              </a:spcBef>
              <a:spcAft>
                <a:spcPts val="0"/>
              </a:spcAft>
              <a:buClr>
                <a:schemeClr val="dk1"/>
              </a:buClr>
              <a:buSzPts val="1750"/>
              <a:buChar char="●"/>
            </a:pPr>
            <a:r>
              <a:rPr lang="en-US" sz="1800">
                <a:solidFill>
                  <a:schemeClr val="dk1"/>
                </a:solidFill>
                <a:highlight>
                  <a:srgbClr val="FFFFFF"/>
                </a:highlight>
                <a:latin typeface="Arial"/>
                <a:ea typeface="Arial"/>
                <a:cs typeface="Arial"/>
                <a:sym typeface="Arial"/>
              </a:rPr>
              <a:t>Ne zaboravite dodati slijedeće detalje</a:t>
            </a:r>
            <a:r>
              <a:rPr lang="en-US" sz="1750">
                <a:solidFill>
                  <a:schemeClr val="dk1"/>
                </a:solidFill>
                <a:highlight>
                  <a:srgbClr val="FFFFFF"/>
                </a:highlight>
                <a:latin typeface="Arial"/>
                <a:ea typeface="Arial"/>
                <a:cs typeface="Arial"/>
                <a:sym typeface="Arial"/>
              </a:rPr>
              <a:t>:</a:t>
            </a:r>
            <a:endParaRPr sz="1750">
              <a:solidFill>
                <a:schemeClr val="dk1"/>
              </a:solidFill>
              <a:highlight>
                <a:srgbClr val="FFFFFF"/>
              </a:highlight>
              <a:latin typeface="Arial"/>
              <a:ea typeface="Arial"/>
              <a:cs typeface="Arial"/>
              <a:sym typeface="Arial"/>
            </a:endParaRPr>
          </a:p>
          <a:p>
            <a:pPr indent="-339725" lvl="0" marL="457200" rtl="0" algn="just">
              <a:lnSpc>
                <a:spcPct val="115000"/>
              </a:lnSpc>
              <a:spcBef>
                <a:spcPts val="0"/>
              </a:spcBef>
              <a:spcAft>
                <a:spcPts val="0"/>
              </a:spcAft>
              <a:buClr>
                <a:schemeClr val="dk1"/>
              </a:buClr>
              <a:buSzPts val="1750"/>
              <a:buChar char="●"/>
            </a:pPr>
            <a:r>
              <a:rPr lang="en-US" sz="1750">
                <a:solidFill>
                  <a:schemeClr val="dk1"/>
                </a:solidFill>
                <a:highlight>
                  <a:srgbClr val="FFFFFF"/>
                </a:highlight>
                <a:latin typeface="Arial"/>
                <a:ea typeface="Arial"/>
                <a:cs typeface="Arial"/>
                <a:sym typeface="Arial"/>
              </a:rPr>
              <a:t>Potencijalno tržište</a:t>
            </a:r>
            <a:endParaRPr sz="1750">
              <a:solidFill>
                <a:schemeClr val="dk1"/>
              </a:solidFill>
              <a:highlight>
                <a:srgbClr val="FFFFFF"/>
              </a:highlight>
              <a:latin typeface="Arial"/>
              <a:ea typeface="Arial"/>
              <a:cs typeface="Arial"/>
              <a:sym typeface="Arial"/>
            </a:endParaRPr>
          </a:p>
          <a:p>
            <a:pPr indent="-339725" lvl="0" marL="457200" rtl="0" algn="just">
              <a:lnSpc>
                <a:spcPct val="115000"/>
              </a:lnSpc>
              <a:spcBef>
                <a:spcPts val="0"/>
              </a:spcBef>
              <a:spcAft>
                <a:spcPts val="0"/>
              </a:spcAft>
              <a:buClr>
                <a:schemeClr val="dk1"/>
              </a:buClr>
              <a:buSzPts val="1750"/>
              <a:buChar char="●"/>
            </a:pPr>
            <a:r>
              <a:rPr lang="en-US" sz="1750">
                <a:solidFill>
                  <a:schemeClr val="dk1"/>
                </a:solidFill>
                <a:highlight>
                  <a:srgbClr val="FFFFFF"/>
                </a:highlight>
                <a:latin typeface="Arial"/>
                <a:ea typeface="Arial"/>
                <a:cs typeface="Arial"/>
                <a:sym typeface="Arial"/>
              </a:rPr>
              <a:t>Vaši budući ciljevi</a:t>
            </a:r>
            <a:endParaRPr sz="1750">
              <a:solidFill>
                <a:schemeClr val="dk1"/>
              </a:solidFill>
              <a:highlight>
                <a:srgbClr val="FFFFFF"/>
              </a:highlight>
              <a:latin typeface="Arial"/>
              <a:ea typeface="Arial"/>
              <a:cs typeface="Arial"/>
              <a:sym typeface="Arial"/>
            </a:endParaRPr>
          </a:p>
        </p:txBody>
      </p:sp>
      <p:pic>
        <p:nvPicPr>
          <p:cNvPr id="69" name="Google Shape;69;g29ba5c9d3c3_0_30"/>
          <p:cNvPicPr preferRelativeResize="0"/>
          <p:nvPr/>
        </p:nvPicPr>
        <p:blipFill rotWithShape="1">
          <a:blip r:embed="rId3">
            <a:alphaModFix/>
          </a:blip>
          <a:srcRect b="0" l="0" r="0" t="0"/>
          <a:stretch/>
        </p:blipFill>
        <p:spPr>
          <a:xfrm>
            <a:off x="8673875" y="4095750"/>
            <a:ext cx="2881326" cy="28813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g29ba5c9d3c3_0_38"/>
          <p:cNvSpPr txBox="1"/>
          <p:nvPr>
            <p:ph type="title"/>
          </p:nvPr>
        </p:nvSpPr>
        <p:spPr>
          <a:xfrm>
            <a:off x="457200" y="1093498"/>
            <a:ext cx="11277600" cy="662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4400"/>
              <a:buNone/>
            </a:pPr>
            <a:r>
              <a:rPr lang="en-US"/>
              <a:t>Osnovni elementi videozapisa za predstavljanje…</a:t>
            </a:r>
            <a:endParaRPr/>
          </a:p>
        </p:txBody>
      </p:sp>
      <p:sp>
        <p:nvSpPr>
          <p:cNvPr id="75" name="Google Shape;75;g29ba5c9d3c3_0_38"/>
          <p:cNvSpPr txBox="1"/>
          <p:nvPr>
            <p:ph idx="1" type="body"/>
          </p:nvPr>
        </p:nvSpPr>
        <p:spPr>
          <a:xfrm>
            <a:off x="838200" y="2632031"/>
            <a:ext cx="10515600" cy="4003800"/>
          </a:xfrm>
          <a:prstGeom prst="rect">
            <a:avLst/>
          </a:prstGeom>
          <a:noFill/>
          <a:ln>
            <a:noFill/>
          </a:ln>
        </p:spPr>
        <p:txBody>
          <a:bodyPr anchorCtr="0" anchor="t" bIns="45700" lIns="91425" spcFirstLastPara="1" rIns="91425" wrap="square" tIns="45700">
            <a:noAutofit/>
          </a:bodyPr>
          <a:lstStyle/>
          <a:p>
            <a:pPr indent="-457200" lvl="0" marL="457200" rtl="0" algn="ctr">
              <a:lnSpc>
                <a:spcPct val="115000"/>
              </a:lnSpc>
              <a:spcBef>
                <a:spcPts val="0"/>
              </a:spcBef>
              <a:spcAft>
                <a:spcPts val="0"/>
              </a:spcAft>
              <a:buClr>
                <a:schemeClr val="dk1"/>
              </a:buClr>
              <a:buSzPts val="3800"/>
              <a:buFont typeface="Arial"/>
              <a:buChar char="●"/>
            </a:pPr>
            <a:r>
              <a:rPr b="1" lang="en-US" sz="3800">
                <a:solidFill>
                  <a:schemeClr val="dk1"/>
                </a:solidFill>
                <a:highlight>
                  <a:srgbClr val="FFFFFF"/>
                </a:highlight>
                <a:latin typeface="Arial"/>
                <a:ea typeface="Arial"/>
                <a:cs typeface="Arial"/>
                <a:sym typeface="Arial"/>
              </a:rPr>
              <a:t>Problem</a:t>
            </a:r>
            <a:endParaRPr b="1" sz="3800">
              <a:solidFill>
                <a:schemeClr val="dk1"/>
              </a:solidFill>
              <a:highlight>
                <a:srgbClr val="FFFFFF"/>
              </a:highlight>
              <a:latin typeface="Arial"/>
              <a:ea typeface="Arial"/>
              <a:cs typeface="Arial"/>
              <a:sym typeface="Arial"/>
            </a:endParaRPr>
          </a:p>
          <a:p>
            <a:pPr indent="-457200" lvl="0" marL="457200" rtl="0" algn="ctr">
              <a:lnSpc>
                <a:spcPct val="115000"/>
              </a:lnSpc>
              <a:spcBef>
                <a:spcPts val="0"/>
              </a:spcBef>
              <a:spcAft>
                <a:spcPts val="0"/>
              </a:spcAft>
              <a:buClr>
                <a:schemeClr val="dk1"/>
              </a:buClr>
              <a:buSzPts val="3800"/>
              <a:buFont typeface="Arial"/>
              <a:buChar char="●"/>
            </a:pPr>
            <a:r>
              <a:rPr b="1" lang="en-US" sz="3800">
                <a:solidFill>
                  <a:schemeClr val="dk1"/>
                </a:solidFill>
                <a:highlight>
                  <a:srgbClr val="FFFFFF"/>
                </a:highlight>
                <a:latin typeface="Arial"/>
                <a:ea typeface="Arial"/>
                <a:cs typeface="Arial"/>
                <a:sym typeface="Arial"/>
              </a:rPr>
              <a:t>Rješenje</a:t>
            </a:r>
            <a:endParaRPr b="1" sz="3800">
              <a:solidFill>
                <a:schemeClr val="dk1"/>
              </a:solidFill>
              <a:highlight>
                <a:srgbClr val="FFFFFF"/>
              </a:highlight>
              <a:latin typeface="Arial"/>
              <a:ea typeface="Arial"/>
              <a:cs typeface="Arial"/>
              <a:sym typeface="Arial"/>
            </a:endParaRPr>
          </a:p>
          <a:p>
            <a:pPr indent="-457200" lvl="0" marL="457200" rtl="0" algn="ctr">
              <a:lnSpc>
                <a:spcPct val="115000"/>
              </a:lnSpc>
              <a:spcBef>
                <a:spcPts val="0"/>
              </a:spcBef>
              <a:spcAft>
                <a:spcPts val="0"/>
              </a:spcAft>
              <a:buClr>
                <a:schemeClr val="dk1"/>
              </a:buClr>
              <a:buSzPts val="3800"/>
              <a:buFont typeface="Arial"/>
              <a:buChar char="●"/>
            </a:pPr>
            <a:r>
              <a:rPr b="1" lang="en-US" sz="3800">
                <a:solidFill>
                  <a:schemeClr val="dk1"/>
                </a:solidFill>
                <a:highlight>
                  <a:srgbClr val="FFFFFF"/>
                </a:highlight>
                <a:latin typeface="Arial"/>
                <a:ea typeface="Arial"/>
                <a:cs typeface="Arial"/>
                <a:sym typeface="Arial"/>
              </a:rPr>
              <a:t>Proizvod</a:t>
            </a:r>
            <a:endParaRPr b="1" sz="3800">
              <a:solidFill>
                <a:schemeClr val="dk1"/>
              </a:solidFill>
              <a:highlight>
                <a:srgbClr val="FFFFFF"/>
              </a:highlight>
              <a:latin typeface="Arial"/>
              <a:ea typeface="Arial"/>
              <a:cs typeface="Arial"/>
              <a:sym typeface="Arial"/>
            </a:endParaRPr>
          </a:p>
          <a:p>
            <a:pPr indent="-457200" lvl="0" marL="457200" rtl="0" algn="ctr">
              <a:lnSpc>
                <a:spcPct val="115000"/>
              </a:lnSpc>
              <a:spcBef>
                <a:spcPts val="0"/>
              </a:spcBef>
              <a:spcAft>
                <a:spcPts val="0"/>
              </a:spcAft>
              <a:buClr>
                <a:schemeClr val="dk1"/>
              </a:buClr>
              <a:buSzPts val="3800"/>
              <a:buFont typeface="Arial"/>
              <a:buChar char="●"/>
            </a:pPr>
            <a:r>
              <a:rPr b="1" lang="en-US" sz="3800">
                <a:solidFill>
                  <a:schemeClr val="dk1"/>
                </a:solidFill>
                <a:highlight>
                  <a:srgbClr val="FFFFFF"/>
                </a:highlight>
                <a:latin typeface="Arial"/>
                <a:ea typeface="Arial"/>
                <a:cs typeface="Arial"/>
                <a:sym typeface="Arial"/>
              </a:rPr>
              <a:t>Prilagođavanje </a:t>
            </a:r>
            <a:endParaRPr/>
          </a:p>
          <a:p>
            <a:pPr indent="-457200" lvl="0" marL="457200" rtl="0" algn="ctr">
              <a:lnSpc>
                <a:spcPct val="115000"/>
              </a:lnSpc>
              <a:spcBef>
                <a:spcPts val="0"/>
              </a:spcBef>
              <a:spcAft>
                <a:spcPts val="0"/>
              </a:spcAft>
              <a:buClr>
                <a:schemeClr val="dk1"/>
              </a:buClr>
              <a:buSzPts val="3800"/>
              <a:buNone/>
            </a:pPr>
            <a:r>
              <a:rPr b="1" lang="en-US" sz="3800">
                <a:solidFill>
                  <a:schemeClr val="dk1"/>
                </a:solidFill>
                <a:highlight>
                  <a:srgbClr val="FFFFFF"/>
                </a:highlight>
                <a:latin typeface="Arial"/>
                <a:ea typeface="Arial"/>
                <a:cs typeface="Arial"/>
                <a:sym typeface="Arial"/>
              </a:rPr>
              <a:t>  proizvoda i tržišta</a:t>
            </a:r>
            <a:endParaRPr b="1" sz="3800">
              <a:solidFill>
                <a:schemeClr val="dk1"/>
              </a:solidFill>
              <a:highlight>
                <a:srgbClr val="FFFFFF"/>
              </a:highlight>
              <a:latin typeface="Arial"/>
              <a:ea typeface="Arial"/>
              <a:cs typeface="Arial"/>
              <a:sym typeface="Arial"/>
            </a:endParaRPr>
          </a:p>
          <a:p>
            <a:pPr indent="0" lvl="0" marL="457200" rtl="0" algn="just">
              <a:lnSpc>
                <a:spcPct val="115000"/>
              </a:lnSpc>
              <a:spcBef>
                <a:spcPts val="2000"/>
              </a:spcBef>
              <a:spcAft>
                <a:spcPts val="2000"/>
              </a:spcAft>
              <a:buSzPts val="2800"/>
              <a:buNone/>
            </a:pPr>
            <a:r>
              <a:t/>
            </a:r>
            <a:endParaRPr b="1" sz="2400">
              <a:solidFill>
                <a:schemeClr val="dk1"/>
              </a:solidFill>
              <a:highlight>
                <a:srgbClr val="FFFFFF"/>
              </a:highlight>
              <a:latin typeface="Arial"/>
              <a:ea typeface="Arial"/>
              <a:cs typeface="Arial"/>
              <a:sym typeface="Arial"/>
            </a:endParaRPr>
          </a:p>
        </p:txBody>
      </p:sp>
      <p:pic>
        <p:nvPicPr>
          <p:cNvPr id="76" name="Google Shape;76;g29ba5c9d3c3_0_38"/>
          <p:cNvPicPr preferRelativeResize="0"/>
          <p:nvPr/>
        </p:nvPicPr>
        <p:blipFill rotWithShape="1">
          <a:blip r:embed="rId3">
            <a:alphaModFix/>
          </a:blip>
          <a:srcRect b="0" l="0" r="0" t="0"/>
          <a:stretch/>
        </p:blipFill>
        <p:spPr>
          <a:xfrm>
            <a:off x="1143000" y="2381250"/>
            <a:ext cx="1524000" cy="3657575"/>
          </a:xfrm>
          <a:prstGeom prst="rect">
            <a:avLst/>
          </a:prstGeom>
          <a:noFill/>
          <a:ln>
            <a:noFill/>
          </a:ln>
        </p:spPr>
      </p:pic>
      <p:pic>
        <p:nvPicPr>
          <p:cNvPr id="77" name="Google Shape;77;g29ba5c9d3c3_0_38"/>
          <p:cNvPicPr preferRelativeResize="0"/>
          <p:nvPr/>
        </p:nvPicPr>
        <p:blipFill rotWithShape="1">
          <a:blip r:embed="rId3">
            <a:alphaModFix/>
          </a:blip>
          <a:srcRect b="0" l="0" r="0" t="0"/>
          <a:stretch/>
        </p:blipFill>
        <p:spPr>
          <a:xfrm>
            <a:off x="9605950" y="2381250"/>
            <a:ext cx="1524000" cy="3657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g29ba5c9d3c3_0_49"/>
          <p:cNvSpPr txBox="1"/>
          <p:nvPr>
            <p:ph type="title"/>
          </p:nvPr>
        </p:nvSpPr>
        <p:spPr>
          <a:xfrm>
            <a:off x="1039600" y="1093498"/>
            <a:ext cx="10515600" cy="662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alibri"/>
              <a:buNone/>
            </a:pPr>
            <a:r>
              <a:rPr lang="en-US"/>
              <a:t>3 Zašto</a:t>
            </a:r>
            <a:endParaRPr/>
          </a:p>
        </p:txBody>
      </p:sp>
      <p:sp>
        <p:nvSpPr>
          <p:cNvPr id="83" name="Google Shape;83;g29ba5c9d3c3_0_49"/>
          <p:cNvSpPr txBox="1"/>
          <p:nvPr>
            <p:ph idx="1" type="body"/>
          </p:nvPr>
        </p:nvSpPr>
        <p:spPr>
          <a:xfrm>
            <a:off x="838200" y="2632031"/>
            <a:ext cx="10515600" cy="4003800"/>
          </a:xfrm>
          <a:prstGeom prst="rect">
            <a:avLst/>
          </a:prstGeom>
          <a:noFill/>
          <a:ln>
            <a:noFill/>
          </a:ln>
        </p:spPr>
        <p:txBody>
          <a:bodyPr anchorCtr="0" anchor="t" bIns="45700" lIns="91425" spcFirstLastPara="1" rIns="91425" wrap="square" tIns="45700">
            <a:noAutofit/>
          </a:bodyPr>
          <a:lstStyle/>
          <a:p>
            <a:pPr indent="-457200" lvl="0" marL="457200" rtl="0" algn="ctr">
              <a:lnSpc>
                <a:spcPct val="115000"/>
              </a:lnSpc>
              <a:spcBef>
                <a:spcPts val="0"/>
              </a:spcBef>
              <a:spcAft>
                <a:spcPts val="0"/>
              </a:spcAft>
              <a:buClr>
                <a:schemeClr val="dk1"/>
              </a:buClr>
              <a:buSzPts val="3900"/>
              <a:buFont typeface="Arial"/>
              <a:buChar char="●"/>
            </a:pPr>
            <a:r>
              <a:rPr b="1" lang="en-US" sz="3900">
                <a:solidFill>
                  <a:schemeClr val="dk1"/>
                </a:solidFill>
                <a:highlight>
                  <a:srgbClr val="FFFFFF"/>
                </a:highlight>
                <a:latin typeface="Arial"/>
                <a:ea typeface="Arial"/>
                <a:cs typeface="Arial"/>
                <a:sym typeface="Arial"/>
              </a:rPr>
              <a:t>Zašto ovaj problem?</a:t>
            </a:r>
            <a:endParaRPr b="1" sz="3900">
              <a:solidFill>
                <a:schemeClr val="dk1"/>
              </a:solidFill>
              <a:highlight>
                <a:srgbClr val="FFFFFF"/>
              </a:highlight>
              <a:latin typeface="Arial"/>
              <a:ea typeface="Arial"/>
              <a:cs typeface="Arial"/>
              <a:sym typeface="Arial"/>
            </a:endParaRPr>
          </a:p>
          <a:p>
            <a:pPr indent="-457200" lvl="0" marL="457200" rtl="0" algn="ctr">
              <a:lnSpc>
                <a:spcPct val="115000"/>
              </a:lnSpc>
              <a:spcBef>
                <a:spcPts val="0"/>
              </a:spcBef>
              <a:spcAft>
                <a:spcPts val="0"/>
              </a:spcAft>
              <a:buClr>
                <a:schemeClr val="dk1"/>
              </a:buClr>
              <a:buSzPts val="3900"/>
              <a:buFont typeface="Arial"/>
              <a:buChar char="●"/>
            </a:pPr>
            <a:r>
              <a:rPr b="1" lang="en-US" sz="3900">
                <a:solidFill>
                  <a:schemeClr val="dk1"/>
                </a:solidFill>
                <a:highlight>
                  <a:srgbClr val="FFFFFF"/>
                </a:highlight>
                <a:latin typeface="Arial"/>
                <a:ea typeface="Arial"/>
                <a:cs typeface="Arial"/>
                <a:sym typeface="Arial"/>
              </a:rPr>
              <a:t>Zašto ovo rješenje?</a:t>
            </a:r>
            <a:endParaRPr b="1" sz="3900">
              <a:solidFill>
                <a:schemeClr val="dk1"/>
              </a:solidFill>
              <a:highlight>
                <a:srgbClr val="FFFFFF"/>
              </a:highlight>
              <a:latin typeface="Arial"/>
              <a:ea typeface="Arial"/>
              <a:cs typeface="Arial"/>
              <a:sym typeface="Arial"/>
            </a:endParaRPr>
          </a:p>
          <a:p>
            <a:pPr indent="-457200" lvl="0" marL="457200" rtl="0" algn="ctr">
              <a:lnSpc>
                <a:spcPct val="115000"/>
              </a:lnSpc>
              <a:spcBef>
                <a:spcPts val="0"/>
              </a:spcBef>
              <a:spcAft>
                <a:spcPts val="0"/>
              </a:spcAft>
              <a:buClr>
                <a:schemeClr val="dk1"/>
              </a:buClr>
              <a:buSzPts val="3900"/>
              <a:buFont typeface="Arial"/>
              <a:buChar char="●"/>
            </a:pPr>
            <a:r>
              <a:rPr b="1" lang="en-US" sz="3900">
                <a:solidFill>
                  <a:schemeClr val="dk1"/>
                </a:solidFill>
                <a:highlight>
                  <a:srgbClr val="FFFFFF"/>
                </a:highlight>
                <a:latin typeface="Arial"/>
                <a:ea typeface="Arial"/>
                <a:cs typeface="Arial"/>
                <a:sym typeface="Arial"/>
              </a:rPr>
              <a:t>Zašto ovaj tim?</a:t>
            </a:r>
            <a:endParaRPr b="1" sz="3900">
              <a:solidFill>
                <a:schemeClr val="dk1"/>
              </a:solidFill>
              <a:highlight>
                <a:srgbClr val="FFFFFF"/>
              </a:highlight>
              <a:latin typeface="Arial"/>
              <a:ea typeface="Arial"/>
              <a:cs typeface="Arial"/>
              <a:sym typeface="Arial"/>
            </a:endParaRPr>
          </a:p>
          <a:p>
            <a:pPr indent="0" lvl="0" marL="457200" rtl="0" algn="just">
              <a:lnSpc>
                <a:spcPct val="115000"/>
              </a:lnSpc>
              <a:spcBef>
                <a:spcPts val="2000"/>
              </a:spcBef>
              <a:spcAft>
                <a:spcPts val="2000"/>
              </a:spcAft>
              <a:buSzPts val="2800"/>
              <a:buNone/>
            </a:pPr>
            <a:r>
              <a:t/>
            </a:r>
            <a:endParaRPr b="1" sz="2400">
              <a:solidFill>
                <a:schemeClr val="dk1"/>
              </a:solidFill>
              <a:highlight>
                <a:srgbClr val="FFFFFF"/>
              </a:highlight>
              <a:latin typeface="Arial"/>
              <a:ea typeface="Arial"/>
              <a:cs typeface="Arial"/>
              <a:sym typeface="Arial"/>
            </a:endParaRPr>
          </a:p>
        </p:txBody>
      </p:sp>
      <p:pic>
        <p:nvPicPr>
          <p:cNvPr id="84" name="Google Shape;84;g29ba5c9d3c3_0_49"/>
          <p:cNvPicPr preferRelativeResize="0"/>
          <p:nvPr/>
        </p:nvPicPr>
        <p:blipFill rotWithShape="1">
          <a:blip r:embed="rId3">
            <a:alphaModFix/>
          </a:blip>
          <a:srcRect b="0" l="0" r="0" t="0"/>
          <a:stretch/>
        </p:blipFill>
        <p:spPr>
          <a:xfrm>
            <a:off x="9444025" y="1281100"/>
            <a:ext cx="1638300" cy="1200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g29ba5c9d3c3_0_55"/>
          <p:cNvSpPr txBox="1"/>
          <p:nvPr>
            <p:ph type="title"/>
          </p:nvPr>
        </p:nvSpPr>
        <p:spPr>
          <a:xfrm>
            <a:off x="1039600" y="1093498"/>
            <a:ext cx="10515600" cy="662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accent1"/>
              </a:buClr>
              <a:buSzPts val="4400"/>
              <a:buFont typeface="Calibri"/>
              <a:buNone/>
            </a:pPr>
            <a:r>
              <a:rPr lang="en-US"/>
              <a:t>PRIMJERI </a:t>
            </a:r>
            <a:endParaRPr/>
          </a:p>
        </p:txBody>
      </p:sp>
      <p:sp>
        <p:nvSpPr>
          <p:cNvPr id="90" name="Google Shape;90;g29ba5c9d3c3_0_55"/>
          <p:cNvSpPr txBox="1"/>
          <p:nvPr>
            <p:ph idx="1" type="body"/>
          </p:nvPr>
        </p:nvSpPr>
        <p:spPr>
          <a:xfrm>
            <a:off x="838200" y="2632031"/>
            <a:ext cx="10515600" cy="40038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chemeClr val="dk1"/>
              </a:buClr>
              <a:buSzPts val="1100"/>
              <a:buFont typeface="Arial"/>
              <a:buNone/>
            </a:pPr>
            <a:r>
              <a:rPr b="1" lang="en-US" sz="1900">
                <a:solidFill>
                  <a:srgbClr val="3A3A3A"/>
                </a:solidFill>
                <a:highlight>
                  <a:srgbClr val="FFFFFF"/>
                </a:highlight>
                <a:latin typeface="Arial"/>
                <a:ea typeface="Arial"/>
                <a:cs typeface="Arial"/>
                <a:sym typeface="Arial"/>
              </a:rPr>
              <a:t>Organski užici</a:t>
            </a:r>
            <a:endParaRPr b="1" sz="1900">
              <a:solidFill>
                <a:srgbClr val="3A3A3A"/>
              </a:solidFill>
              <a:highlight>
                <a:srgbClr val="FFFFFF"/>
              </a:highlight>
              <a:latin typeface="Arial"/>
              <a:ea typeface="Arial"/>
              <a:cs typeface="Arial"/>
              <a:sym typeface="Arial"/>
            </a:endParaRPr>
          </a:p>
          <a:p>
            <a:pPr indent="-336550" lvl="0" marL="876300" rtl="0" algn="l">
              <a:lnSpc>
                <a:spcPct val="115000"/>
              </a:lnSpc>
              <a:spcBef>
                <a:spcPts val="1500"/>
              </a:spcBef>
              <a:spcAft>
                <a:spcPts val="0"/>
              </a:spcAft>
              <a:buClr>
                <a:srgbClr val="3A3A3A"/>
              </a:buClr>
              <a:buSzPts val="1700"/>
              <a:buFont typeface="Times New Roman"/>
              <a:buChar char="●"/>
            </a:pPr>
            <a:r>
              <a:rPr b="1" lang="en-US" sz="1700">
                <a:solidFill>
                  <a:schemeClr val="dk1"/>
                </a:solidFill>
                <a:highlight>
                  <a:srgbClr val="FFFFFF"/>
                </a:highlight>
                <a:latin typeface="Arial"/>
                <a:ea typeface="Arial"/>
                <a:cs typeface="Arial"/>
                <a:sym typeface="Arial"/>
              </a:rPr>
              <a:t>Niche</a:t>
            </a:r>
            <a:r>
              <a:rPr lang="en-US" sz="1700">
                <a:solidFill>
                  <a:schemeClr val="dk1"/>
                </a:solidFill>
                <a:highlight>
                  <a:srgbClr val="FFFFFF"/>
                </a:highlight>
                <a:latin typeface="Arial"/>
                <a:ea typeface="Arial"/>
                <a:cs typeface="Arial"/>
                <a:sym typeface="Arial"/>
              </a:rPr>
              <a:t>: </a:t>
            </a:r>
            <a:r>
              <a:rPr lang="en-US" sz="1700">
                <a:solidFill>
                  <a:schemeClr val="dk1"/>
                </a:solidFill>
                <a:latin typeface="Arial"/>
                <a:ea typeface="Arial"/>
                <a:cs typeface="Arial"/>
                <a:sym typeface="Arial"/>
              </a:rPr>
              <a:t>Dostava organske hrane izravno s farme na stol</a:t>
            </a:r>
            <a:endParaRPr sz="1700">
              <a:solidFill>
                <a:schemeClr val="dk1"/>
              </a:solidFill>
              <a:highlight>
                <a:srgbClr val="FFFFFF"/>
              </a:highlight>
              <a:latin typeface="Arial"/>
              <a:ea typeface="Arial"/>
              <a:cs typeface="Arial"/>
              <a:sym typeface="Arial"/>
            </a:endParaRPr>
          </a:p>
          <a:p>
            <a:pPr indent="-336550" lvl="0" marL="876300" rtl="0" algn="l">
              <a:lnSpc>
                <a:spcPct val="115000"/>
              </a:lnSpc>
              <a:spcBef>
                <a:spcPts val="0"/>
              </a:spcBef>
              <a:spcAft>
                <a:spcPts val="0"/>
              </a:spcAft>
              <a:buClr>
                <a:srgbClr val="3A3A3A"/>
              </a:buClr>
              <a:buSzPts val="1700"/>
              <a:buFont typeface="Times New Roman"/>
              <a:buChar char="●"/>
            </a:pPr>
            <a:r>
              <a:rPr b="1" lang="en-US" sz="1700">
                <a:solidFill>
                  <a:schemeClr val="dk1"/>
                </a:solidFill>
                <a:highlight>
                  <a:srgbClr val="FFFFFF"/>
                </a:highlight>
                <a:latin typeface="Arial"/>
                <a:ea typeface="Arial"/>
                <a:cs typeface="Arial"/>
                <a:sym typeface="Arial"/>
              </a:rPr>
              <a:t>Slajd 1 – Problem</a:t>
            </a:r>
            <a:r>
              <a:rPr lang="en-US" sz="1700">
                <a:solidFill>
                  <a:schemeClr val="dk1"/>
                </a:solidFill>
                <a:highlight>
                  <a:srgbClr val="FFFFFF"/>
                </a:highlight>
                <a:latin typeface="Arial"/>
                <a:ea typeface="Arial"/>
                <a:cs typeface="Arial"/>
                <a:sym typeface="Arial"/>
              </a:rPr>
              <a:t>: </a:t>
            </a:r>
            <a:r>
              <a:rPr lang="en-US" sz="1700">
                <a:solidFill>
                  <a:schemeClr val="dk1"/>
                </a:solidFill>
                <a:latin typeface="Arial"/>
                <a:ea typeface="Arial"/>
                <a:cs typeface="Arial"/>
                <a:sym typeface="Arial"/>
              </a:rPr>
              <a:t>Rastuća potražnja za organskom hranom, ali ograničen pristup i svježina u urbanoj sredini.</a:t>
            </a:r>
            <a:endParaRPr sz="1700">
              <a:solidFill>
                <a:schemeClr val="dk1"/>
              </a:solidFill>
              <a:highlight>
                <a:srgbClr val="FFFFFF"/>
              </a:highlight>
              <a:latin typeface="Arial"/>
              <a:ea typeface="Arial"/>
              <a:cs typeface="Arial"/>
              <a:sym typeface="Arial"/>
            </a:endParaRPr>
          </a:p>
          <a:p>
            <a:pPr indent="-336550" lvl="0" marL="876300" rtl="0" algn="l">
              <a:lnSpc>
                <a:spcPct val="115000"/>
              </a:lnSpc>
              <a:spcBef>
                <a:spcPts val="0"/>
              </a:spcBef>
              <a:spcAft>
                <a:spcPts val="0"/>
              </a:spcAft>
              <a:buClr>
                <a:srgbClr val="3A3A3A"/>
              </a:buClr>
              <a:buSzPts val="1700"/>
              <a:buFont typeface="Times New Roman"/>
              <a:buChar char="●"/>
            </a:pPr>
            <a:r>
              <a:rPr b="1" lang="en-US" sz="1700">
                <a:solidFill>
                  <a:schemeClr val="dk1"/>
                </a:solidFill>
                <a:highlight>
                  <a:srgbClr val="FFFFFF"/>
                </a:highlight>
                <a:latin typeface="Arial"/>
                <a:ea typeface="Arial"/>
                <a:cs typeface="Arial"/>
                <a:sym typeface="Arial"/>
              </a:rPr>
              <a:t>Slajd 2 – Naše rješenje</a:t>
            </a:r>
            <a:r>
              <a:rPr lang="en-US" sz="1700">
                <a:solidFill>
                  <a:schemeClr val="dk1"/>
                </a:solidFill>
                <a:highlight>
                  <a:srgbClr val="FFFFFF"/>
                </a:highlight>
                <a:latin typeface="Arial"/>
                <a:ea typeface="Arial"/>
                <a:cs typeface="Arial"/>
                <a:sym typeface="Arial"/>
              </a:rPr>
              <a:t>: Direktno</a:t>
            </a:r>
            <a:r>
              <a:rPr lang="en-US" sz="1700">
                <a:solidFill>
                  <a:schemeClr val="dk1"/>
                </a:solidFill>
                <a:latin typeface="Arial"/>
                <a:ea typeface="Arial"/>
                <a:cs typeface="Arial"/>
                <a:sym typeface="Arial"/>
              </a:rPr>
              <a:t> nabavljena organska roba, dostavljena na vaš prag u roku od 24 sata od berbe.</a:t>
            </a:r>
            <a:endParaRPr sz="1700">
              <a:solidFill>
                <a:schemeClr val="dk1"/>
              </a:solidFill>
              <a:highlight>
                <a:srgbClr val="FFFFFF"/>
              </a:highlight>
              <a:latin typeface="Arial"/>
              <a:ea typeface="Arial"/>
              <a:cs typeface="Arial"/>
              <a:sym typeface="Arial"/>
            </a:endParaRPr>
          </a:p>
          <a:p>
            <a:pPr indent="-336550" lvl="0" marL="876300" rtl="0" algn="l">
              <a:lnSpc>
                <a:spcPct val="115000"/>
              </a:lnSpc>
              <a:spcBef>
                <a:spcPts val="0"/>
              </a:spcBef>
              <a:spcAft>
                <a:spcPts val="0"/>
              </a:spcAft>
              <a:buClr>
                <a:srgbClr val="3A3A3A"/>
              </a:buClr>
              <a:buSzPts val="1700"/>
              <a:buFont typeface="Times New Roman"/>
              <a:buChar char="●"/>
            </a:pPr>
            <a:r>
              <a:rPr b="1" lang="en-US" sz="1700">
                <a:solidFill>
                  <a:schemeClr val="dk1"/>
                </a:solidFill>
                <a:highlight>
                  <a:srgbClr val="FFFFFF"/>
                </a:highlight>
                <a:latin typeface="Arial"/>
                <a:ea typeface="Arial"/>
                <a:cs typeface="Arial"/>
                <a:sym typeface="Arial"/>
              </a:rPr>
              <a:t>Slajd 3 – Tržišna prilika</a:t>
            </a:r>
            <a:r>
              <a:rPr lang="en-US" sz="1700">
                <a:solidFill>
                  <a:schemeClr val="dk1"/>
                </a:solidFill>
                <a:highlight>
                  <a:srgbClr val="FFFFFF"/>
                </a:highlight>
                <a:latin typeface="Arial"/>
                <a:ea typeface="Arial"/>
                <a:cs typeface="Arial"/>
                <a:sym typeface="Arial"/>
              </a:rPr>
              <a:t>: </a:t>
            </a:r>
            <a:r>
              <a:rPr lang="en-US" sz="1700">
                <a:solidFill>
                  <a:schemeClr val="dk1"/>
                </a:solidFill>
                <a:latin typeface="Arial"/>
                <a:ea typeface="Arial"/>
                <a:cs typeface="Arial"/>
                <a:sym typeface="Arial"/>
              </a:rPr>
              <a:t>Pozivanje na studije koje pokazuju porast potrošnje organske hrane i pokret farme-na-stol.</a:t>
            </a:r>
            <a:endParaRPr sz="1700">
              <a:solidFill>
                <a:schemeClr val="dk1"/>
              </a:solidFill>
              <a:highlight>
                <a:srgbClr val="FFFFFF"/>
              </a:highlight>
              <a:latin typeface="Arial"/>
              <a:ea typeface="Arial"/>
              <a:cs typeface="Arial"/>
              <a:sym typeface="Arial"/>
            </a:endParaRPr>
          </a:p>
          <a:p>
            <a:pPr indent="-336550" lvl="0" marL="876300" rtl="0" algn="l">
              <a:lnSpc>
                <a:spcPct val="115000"/>
              </a:lnSpc>
              <a:spcBef>
                <a:spcPts val="0"/>
              </a:spcBef>
              <a:spcAft>
                <a:spcPts val="0"/>
              </a:spcAft>
              <a:buClr>
                <a:srgbClr val="3A3A3A"/>
              </a:buClr>
              <a:buSzPts val="1700"/>
              <a:buFont typeface="Times New Roman"/>
              <a:buChar char="●"/>
            </a:pPr>
            <a:r>
              <a:rPr b="1" lang="en-US" sz="1700">
                <a:solidFill>
                  <a:schemeClr val="dk1"/>
                </a:solidFill>
                <a:highlight>
                  <a:srgbClr val="FFFFFF"/>
                </a:highlight>
                <a:latin typeface="Arial"/>
                <a:ea typeface="Arial"/>
                <a:cs typeface="Arial"/>
                <a:sym typeface="Arial"/>
              </a:rPr>
              <a:t>Slajd 4 – Poslovni model</a:t>
            </a:r>
            <a:r>
              <a:rPr lang="en-US" sz="1700">
                <a:solidFill>
                  <a:schemeClr val="dk1"/>
                </a:solidFill>
                <a:highlight>
                  <a:srgbClr val="FFFFFF"/>
                </a:highlight>
                <a:latin typeface="Arial"/>
                <a:ea typeface="Arial"/>
                <a:cs typeface="Arial"/>
                <a:sym typeface="Arial"/>
              </a:rPr>
              <a:t>: </a:t>
            </a:r>
            <a:r>
              <a:rPr lang="en-US" sz="1700">
                <a:solidFill>
                  <a:schemeClr val="dk1"/>
                </a:solidFill>
                <a:latin typeface="Arial"/>
                <a:ea typeface="Arial"/>
                <a:cs typeface="Arial"/>
                <a:sym typeface="Arial"/>
              </a:rPr>
              <a:t>Pretplatničke kutije različitih veličina i opcije prilagođavanja</a:t>
            </a:r>
            <a:endParaRPr sz="1700">
              <a:solidFill>
                <a:schemeClr val="dk1"/>
              </a:solidFill>
              <a:highlight>
                <a:srgbClr val="FFFFFF"/>
              </a:highlight>
              <a:latin typeface="Arial"/>
              <a:ea typeface="Arial"/>
              <a:cs typeface="Arial"/>
              <a:sym typeface="Arial"/>
            </a:endParaRPr>
          </a:p>
          <a:p>
            <a:pPr indent="-336550" lvl="0" marL="876300" rtl="0" algn="l">
              <a:lnSpc>
                <a:spcPct val="115000"/>
              </a:lnSpc>
              <a:spcBef>
                <a:spcPts val="0"/>
              </a:spcBef>
              <a:spcAft>
                <a:spcPts val="0"/>
              </a:spcAft>
              <a:buClr>
                <a:srgbClr val="3A3A3A"/>
              </a:buClr>
              <a:buSzPts val="1700"/>
              <a:buFont typeface="Times New Roman"/>
              <a:buChar char="●"/>
            </a:pPr>
            <a:r>
              <a:rPr b="1" lang="en-US" sz="1700">
                <a:solidFill>
                  <a:schemeClr val="dk1"/>
                </a:solidFill>
                <a:highlight>
                  <a:srgbClr val="FFFFFF"/>
                </a:highlight>
                <a:latin typeface="Arial"/>
                <a:ea typeface="Arial"/>
                <a:cs typeface="Arial"/>
                <a:sym typeface="Arial"/>
              </a:rPr>
              <a:t>Slajd 5 – Trakcija</a:t>
            </a:r>
            <a:r>
              <a:rPr lang="en-US" sz="1700">
                <a:solidFill>
                  <a:schemeClr val="dk1"/>
                </a:solidFill>
                <a:highlight>
                  <a:srgbClr val="FFFFFF"/>
                </a:highlight>
                <a:latin typeface="Arial"/>
                <a:ea typeface="Arial"/>
                <a:cs typeface="Arial"/>
                <a:sym typeface="Arial"/>
              </a:rPr>
              <a:t>: </a:t>
            </a:r>
            <a:r>
              <a:rPr lang="en-US" sz="1700">
                <a:solidFill>
                  <a:schemeClr val="dk1"/>
                </a:solidFill>
                <a:latin typeface="Arial"/>
                <a:ea typeface="Arial"/>
                <a:cs typeface="Arial"/>
                <a:sym typeface="Arial"/>
              </a:rPr>
              <a:t>Preko 3,000 aktivnih pretplatnika i partnerstva s više od 50 lokalnih organskih farmi.</a:t>
            </a:r>
            <a:endParaRPr sz="1700">
              <a:solidFill>
                <a:schemeClr val="dk1"/>
              </a:solidFill>
              <a:highlight>
                <a:srgbClr val="FFFFFF"/>
              </a:highlight>
              <a:latin typeface="Arial"/>
              <a:ea typeface="Arial"/>
              <a:cs typeface="Arial"/>
              <a:sym typeface="Arial"/>
            </a:endParaRPr>
          </a:p>
          <a:p>
            <a:pPr indent="0" lvl="0" marL="0" rtl="0" algn="l">
              <a:lnSpc>
                <a:spcPct val="115000"/>
              </a:lnSpc>
              <a:spcBef>
                <a:spcPts val="1900"/>
              </a:spcBef>
              <a:spcAft>
                <a:spcPts val="0"/>
              </a:spcAft>
              <a:buSzPts val="2800"/>
              <a:buNone/>
            </a:pPr>
            <a:r>
              <a:t/>
            </a:r>
            <a:endParaRPr b="1" sz="3700">
              <a:solidFill>
                <a:schemeClr val="dk1"/>
              </a:solidFill>
              <a:latin typeface="Arial"/>
              <a:ea typeface="Arial"/>
              <a:cs typeface="Arial"/>
              <a:sym typeface="Arial"/>
            </a:endParaRPr>
          </a:p>
          <a:p>
            <a:pPr indent="0" lvl="0" marL="457200" rtl="0" algn="l">
              <a:lnSpc>
                <a:spcPct val="115000"/>
              </a:lnSpc>
              <a:spcBef>
                <a:spcPts val="2000"/>
              </a:spcBef>
              <a:spcAft>
                <a:spcPts val="0"/>
              </a:spcAft>
              <a:buSzPts val="2800"/>
              <a:buNone/>
            </a:pPr>
            <a:r>
              <a:t/>
            </a:r>
            <a:endParaRPr b="1" sz="2900">
              <a:solidFill>
                <a:schemeClr val="dk1"/>
              </a:solidFill>
              <a:highlight>
                <a:srgbClr val="FFFFFF"/>
              </a:highlight>
              <a:latin typeface="Arial"/>
              <a:ea typeface="Arial"/>
              <a:cs typeface="Arial"/>
              <a:sym typeface="Arial"/>
            </a:endParaRPr>
          </a:p>
          <a:p>
            <a:pPr indent="0" lvl="0" marL="457200" rtl="0" algn="just">
              <a:lnSpc>
                <a:spcPct val="115000"/>
              </a:lnSpc>
              <a:spcBef>
                <a:spcPts val="2000"/>
              </a:spcBef>
              <a:spcAft>
                <a:spcPts val="2000"/>
              </a:spcAft>
              <a:buSzPts val="2800"/>
              <a:buNone/>
            </a:pPr>
            <a:r>
              <a:t/>
            </a:r>
            <a:endParaRPr b="1" sz="2400">
              <a:solidFill>
                <a:schemeClr val="dk1"/>
              </a:solidFill>
              <a:highlight>
                <a:srgbClr val="FFFFFF"/>
              </a:highlight>
              <a:latin typeface="Arial"/>
              <a:ea typeface="Arial"/>
              <a:cs typeface="Arial"/>
              <a:sym typeface="Arial"/>
            </a:endParaRPr>
          </a:p>
        </p:txBody>
      </p:sp>
      <p:pic>
        <p:nvPicPr>
          <p:cNvPr id="91" name="Google Shape;91;g29ba5c9d3c3_0_55"/>
          <p:cNvPicPr preferRelativeResize="0"/>
          <p:nvPr/>
        </p:nvPicPr>
        <p:blipFill rotWithShape="1">
          <a:blip r:embed="rId3">
            <a:alphaModFix/>
          </a:blip>
          <a:srcRect b="0" l="0" r="0" t="0"/>
          <a:stretch/>
        </p:blipFill>
        <p:spPr>
          <a:xfrm>
            <a:off x="9112025" y="747700"/>
            <a:ext cx="2443176" cy="24431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EntRenew Regular Slides">
  <a:themeElements>
    <a:clrScheme name="EntRenew">
      <a:dk1>
        <a:srgbClr val="000000"/>
      </a:dk1>
      <a:lt1>
        <a:srgbClr val="FFFFFF"/>
      </a:lt1>
      <a:dk2>
        <a:srgbClr val="44546A"/>
      </a:dk2>
      <a:lt2>
        <a:srgbClr val="E7E6E6"/>
      </a:lt2>
      <a:accent1>
        <a:srgbClr val="3C4556"/>
      </a:accent1>
      <a:accent2>
        <a:srgbClr val="5CA3AC"/>
      </a:accent2>
      <a:accent3>
        <a:srgbClr val="98C461"/>
      </a:accent3>
      <a:accent4>
        <a:srgbClr val="8CBD76"/>
      </a:accent4>
      <a:accent5>
        <a:srgbClr val="F8B040"/>
      </a:accent5>
      <a:accent6>
        <a:srgbClr val="ED6E5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ntRenew Presentation Slid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2020-10-27T14:07:00Z</dcterms:created>
  <dc:creator>Quentin Fanjas</dc:creator>
</cp:coreProperties>
</file>