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Lato Black"/>
      <p:bold r:id="rId25"/>
      <p:boldItalic r:id="rId26"/>
    </p:embeddedFont>
    <p:embeddedFont>
      <p:font typeface="Comfortaa"/>
      <p:regular r:id="rId27"/>
      <p:bold r:id="rId28"/>
    </p:embeddedFont>
    <p:embeddedFont>
      <p:font typeface="Vesper Libre"/>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p7I760WCM6PSJBkWwZogexmT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Black-boldItalic.fntdata"/><Relationship Id="rId25" Type="http://schemas.openxmlformats.org/officeDocument/2006/relationships/font" Target="fonts/LatoBlack-bold.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VesperLibre-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VesperLibre-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9cab07dab5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9cab07dab5_1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29cab07dab5_1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cab07dab5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9cab07dab5_1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29cab07dab5_1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cab07dab5_1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29cab07dab5_1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9cab07dab5_1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c35552449_0_3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29c35552449_0_3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9c35552449_0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29c35552449_0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c35552449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29c35552449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cab07dab5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9cab07dab5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29cab07dab5_1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ac9a1c5fc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9ac9a1c5fc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9ac9a1c5fc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c35552449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29c35552449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9a41eef8b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29a41eef8b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9ac9a1c5f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29ac9a1c5f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c3555244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29c3555244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cab07dab5_1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9cab07dab5_1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9cab07dab5_1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cab07dab5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29cab07dab5_1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29cab07dab5_1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29ac9a1c5fc_0_38"/>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g29ac9a1c5fc_0_38"/>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g29ac9a1c5fc_0_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g29c35552449_0_257"/>
          <p:cNvSpPr txBox="1"/>
          <p:nvPr>
            <p:ph idx="10" type="dt"/>
          </p:nvPr>
        </p:nvSpPr>
        <p:spPr>
          <a:xfrm>
            <a:off x="304800" y="4237567"/>
            <a:ext cx="1422300" cy="243300"/>
          </a:xfrm>
          <a:prstGeom prst="rect">
            <a:avLst/>
          </a:prstGeom>
          <a:noFill/>
          <a:ln>
            <a:noFill/>
          </a:ln>
        </p:spPr>
        <p:txBody>
          <a:bodyPr anchorCtr="0" anchor="ctr" bIns="30475" lIns="60950" spcFirstLastPara="1" rIns="60950" wrap="square" tIns="30475">
            <a:noAutofit/>
          </a:bodyPr>
          <a:lstStyle>
            <a:lvl1pPr lvl="0"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1" name="Google Shape;21;g29c35552449_0_257"/>
          <p:cNvSpPr txBox="1"/>
          <p:nvPr>
            <p:ph idx="11" type="ftr"/>
          </p:nvPr>
        </p:nvSpPr>
        <p:spPr>
          <a:xfrm>
            <a:off x="2082800" y="4237567"/>
            <a:ext cx="1930500" cy="243300"/>
          </a:xfrm>
          <a:prstGeom prst="rect">
            <a:avLst/>
          </a:prstGeom>
          <a:noFill/>
          <a:ln>
            <a:noFill/>
          </a:ln>
        </p:spPr>
        <p:txBody>
          <a:bodyPr anchorCtr="0" anchor="ctr" bIns="30475" lIns="60950" spcFirstLastPara="1" rIns="60950" wrap="square" tIns="3047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2" name="Google Shape;22;g29c35552449_0_257"/>
          <p:cNvSpPr txBox="1"/>
          <p:nvPr>
            <p:ph idx="12" type="sldNum"/>
          </p:nvPr>
        </p:nvSpPr>
        <p:spPr>
          <a:xfrm>
            <a:off x="4368800" y="4237567"/>
            <a:ext cx="1422300" cy="243300"/>
          </a:xfrm>
          <a:prstGeom prst="rect">
            <a:avLst/>
          </a:prstGeom>
          <a:noFill/>
          <a:ln>
            <a:noFill/>
          </a:ln>
        </p:spPr>
        <p:txBody>
          <a:bodyPr anchorCtr="0" anchor="ctr" bIns="30475" lIns="60950" spcFirstLastPara="1" rIns="60950" wrap="square" tIns="304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27" name="Shape 27"/>
        <p:cNvGrpSpPr/>
        <p:nvPr/>
      </p:nvGrpSpPr>
      <p:grpSpPr>
        <a:xfrm>
          <a:off x="0" y="0"/>
          <a:ext cx="0" cy="0"/>
          <a:chOff x="0" y="0"/>
          <a:chExt cx="0" cy="0"/>
        </a:xfrm>
      </p:grpSpPr>
      <p:sp>
        <p:nvSpPr>
          <p:cNvPr id="28" name="Google Shape;28;g29a41eef8ba_0_36"/>
          <p:cNvSpPr txBox="1"/>
          <p:nvPr>
            <p:ph idx="1" type="body"/>
          </p:nvPr>
        </p:nvSpPr>
        <p:spPr>
          <a:xfrm>
            <a:off x="3657600" y="1295400"/>
            <a:ext cx="4876800" cy="330300"/>
          </a:xfrm>
          <a:prstGeom prst="rect">
            <a:avLst/>
          </a:prstGeom>
          <a:noFill/>
          <a:ln>
            <a:noFill/>
          </a:ln>
        </p:spPr>
        <p:txBody>
          <a:bodyPr anchorCtr="0" anchor="b" bIns="60925" lIns="121900" spcFirstLastPara="1" rIns="121900" wrap="square" tIns="60925">
            <a:noAutofit/>
          </a:bodyPr>
          <a:lstStyle>
            <a:lvl1pPr indent="-228600" lvl="0" marL="457200" marR="0" rtl="0" algn="ctr">
              <a:lnSpc>
                <a:spcPct val="90000"/>
              </a:lnSpc>
              <a:spcBef>
                <a:spcPts val="1000"/>
              </a:spcBef>
              <a:spcAft>
                <a:spcPts val="0"/>
              </a:spcAft>
              <a:buClr>
                <a:schemeClr val="accent2"/>
              </a:buClr>
              <a:buSzPts val="1300"/>
              <a:buFont typeface="Arial"/>
              <a:buNone/>
              <a:defRPr b="1" i="0" sz="1300" u="none" cap="none" strike="noStrike">
                <a:solidFill>
                  <a:schemeClr val="accent2"/>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g29a41eef8ba_0_36"/>
          <p:cNvSpPr txBox="1"/>
          <p:nvPr>
            <p:ph idx="2" type="body"/>
          </p:nvPr>
        </p:nvSpPr>
        <p:spPr>
          <a:xfrm>
            <a:off x="3657600" y="685800"/>
            <a:ext cx="4876800" cy="609600"/>
          </a:xfrm>
          <a:prstGeom prst="rect">
            <a:avLst/>
          </a:prstGeom>
          <a:noFill/>
          <a:ln>
            <a:noFill/>
          </a:ln>
        </p:spPr>
        <p:txBody>
          <a:bodyPr anchorCtr="0" anchor="ctr" bIns="0" lIns="0" spcFirstLastPara="1" rIns="0" wrap="square" tIns="0">
            <a:noAutofit/>
          </a:bodyPr>
          <a:lstStyle>
            <a:lvl1pPr indent="-228600" lvl="0" marL="457200" marR="0" rtl="0" algn="ctr">
              <a:lnSpc>
                <a:spcPct val="90000"/>
              </a:lnSpc>
              <a:spcBef>
                <a:spcPts val="1000"/>
              </a:spcBef>
              <a:spcAft>
                <a:spcPts val="0"/>
              </a:spcAft>
              <a:buClr>
                <a:srgbClr val="3F3F3F"/>
              </a:buClr>
              <a:buSzPts val="4000"/>
              <a:buFont typeface="Arial"/>
              <a:buNone/>
              <a:defRPr b="1" i="0" sz="4000" u="none" cap="none" strike="noStrike">
                <a:solidFill>
                  <a:srgbClr val="3F3F3F"/>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 name="Google Shape;32;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g29c35552449_0_84"/>
          <p:cNvSpPr txBox="1"/>
          <p:nvPr>
            <p:ph idx="10" type="dt"/>
          </p:nvPr>
        </p:nvSpPr>
        <p:spPr>
          <a:xfrm>
            <a:off x="304800" y="4237567"/>
            <a:ext cx="1422300" cy="243300"/>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6" name="Google Shape;36;g29c35552449_0_84"/>
          <p:cNvSpPr txBox="1"/>
          <p:nvPr>
            <p:ph idx="11" type="ftr"/>
          </p:nvPr>
        </p:nvSpPr>
        <p:spPr>
          <a:xfrm>
            <a:off x="2082800" y="4237567"/>
            <a:ext cx="1930500" cy="243300"/>
          </a:xfrm>
          <a:prstGeom prst="rect">
            <a:avLst/>
          </a:prstGeom>
          <a:noFill/>
          <a:ln>
            <a:noFill/>
          </a:ln>
        </p:spPr>
        <p:txBody>
          <a:bodyPr anchorCtr="0" anchor="ctr" bIns="30475" lIns="60950" spcFirstLastPara="1" rIns="60950" wrap="square" tIns="3047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37" name="Google Shape;37;g29c35552449_0_84"/>
          <p:cNvSpPr txBox="1"/>
          <p:nvPr>
            <p:ph idx="12" type="sldNum"/>
          </p:nvPr>
        </p:nvSpPr>
        <p:spPr>
          <a:xfrm>
            <a:off x="4368800" y="4237567"/>
            <a:ext cx="1422300" cy="243300"/>
          </a:xfrm>
          <a:prstGeom prst="rect">
            <a:avLst/>
          </a:prstGeom>
          <a:noFill/>
          <a:ln>
            <a:noFill/>
          </a:ln>
        </p:spPr>
        <p:txBody>
          <a:bodyPr anchorCtr="0" anchor="ctr" bIns="30475" lIns="60950" spcFirstLastPara="1" rIns="60950" wrap="square" tIns="304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1" name="Google Shape;4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descr="A picture containing sitting, knife&#10;&#10;Description automatically generated" id="24" name="Google Shape;24;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25" name="Google Shape;2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6" name="Google Shape;26;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hyperlink" Target="https://www.youtube.com/watch?v=3uzjegDCE8o" TargetMode="External"/><Relationship Id="rId7" Type="http://schemas.openxmlformats.org/officeDocument/2006/relationships/hyperlink" Target="https://www.youtube.com/watch?v=3uzjegDCE8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gif"/><Relationship Id="rId4" Type="http://schemas.openxmlformats.org/officeDocument/2006/relationships/image" Target="../media/image8.gif"/><Relationship Id="rId5" Type="http://schemas.openxmlformats.org/officeDocument/2006/relationships/image" Target="../media/image6.gif"/><Relationship Id="rId6" Type="http://schemas.openxmlformats.org/officeDocument/2006/relationships/image" Target="../media/image7.gif"/><Relationship Id="rId7"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Raising of livestock</a:t>
            </a:r>
            <a:endParaRPr sz="4000">
              <a:latin typeface="Comfortaa"/>
              <a:ea typeface="Comfortaa"/>
              <a:cs typeface="Comfortaa"/>
              <a:sym typeface="Comfortaa"/>
            </a:endParaRPr>
          </a:p>
        </p:txBody>
      </p:sp>
      <p:sp>
        <p:nvSpPr>
          <p:cNvPr id="47" name="Google Shape;47;p1"/>
          <p:cNvSpPr txBox="1"/>
          <p:nvPr/>
        </p:nvSpPr>
        <p:spPr>
          <a:xfrm>
            <a:off x="1006925" y="4017825"/>
            <a:ext cx="9593100" cy="1192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900"/>
              <a:buFont typeface="Arial"/>
              <a:buNone/>
            </a:pPr>
            <a:r>
              <a:rPr i="0" lang="en-US" sz="2500" u="none" cap="none" strike="noStrike">
                <a:solidFill>
                  <a:srgbClr val="4472C4"/>
                </a:solidFill>
                <a:latin typeface="Comfortaa"/>
                <a:ea typeface="Comfortaa"/>
                <a:cs typeface="Comfortaa"/>
                <a:sym typeface="Comfortaa"/>
              </a:rPr>
              <a:t>Balancing Productivity and Sustainability</a:t>
            </a:r>
            <a:endParaRPr i="0" sz="2500" u="none" cap="none" strike="noStrike">
              <a:solidFill>
                <a:srgbClr val="4472C4"/>
              </a:solidFill>
              <a:latin typeface="Comfortaa"/>
              <a:ea typeface="Comfortaa"/>
              <a:cs typeface="Comfortaa"/>
              <a:sym typeface="Comfortaa"/>
            </a:endParaRPr>
          </a:p>
          <a:p>
            <a:pPr indent="0" lvl="0" marL="0" marR="0" rtl="0" algn="ctr">
              <a:lnSpc>
                <a:spcPct val="90000"/>
              </a:lnSpc>
              <a:spcBef>
                <a:spcPts val="0"/>
              </a:spcBef>
              <a:spcAft>
                <a:spcPts val="0"/>
              </a:spcAft>
              <a:buClr>
                <a:srgbClr val="000000"/>
              </a:buClr>
              <a:buSzPts val="2900"/>
              <a:buFont typeface="Arial"/>
              <a:buNone/>
            </a:pPr>
            <a:r>
              <a:t/>
            </a:r>
            <a:endParaRPr b="0" i="0" sz="2900" u="none" cap="none" strike="noStrike">
              <a:solidFill>
                <a:srgbClr val="4472C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9cab07dab5_1_51"/>
          <p:cNvSpPr txBox="1"/>
          <p:nvPr>
            <p:ph type="title"/>
          </p:nvPr>
        </p:nvSpPr>
        <p:spPr>
          <a:xfrm>
            <a:off x="838200" y="16306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sz="4000">
                <a:latin typeface="Comfortaa"/>
                <a:ea typeface="Comfortaa"/>
                <a:cs typeface="Comfortaa"/>
                <a:sym typeface="Comfortaa"/>
              </a:rPr>
              <a:t>Feeding the animals</a:t>
            </a:r>
            <a:endParaRPr sz="4000">
              <a:latin typeface="Comfortaa"/>
              <a:ea typeface="Comfortaa"/>
              <a:cs typeface="Comfortaa"/>
              <a:sym typeface="Comfortaa"/>
            </a:endParaRPr>
          </a:p>
        </p:txBody>
      </p:sp>
      <p:sp>
        <p:nvSpPr>
          <p:cNvPr id="146" name="Google Shape;146;g29cab07dab5_1_51"/>
          <p:cNvSpPr txBox="1"/>
          <p:nvPr>
            <p:ph idx="1" type="body"/>
          </p:nvPr>
        </p:nvSpPr>
        <p:spPr>
          <a:xfrm>
            <a:off x="359750" y="2504250"/>
            <a:ext cx="10183800" cy="40038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SzPts val="2800"/>
              <a:buNone/>
            </a:pPr>
            <a:r>
              <a:rPr lang="en-US" sz="2500">
                <a:latin typeface="Comfortaa"/>
                <a:ea typeface="Comfortaa"/>
                <a:cs typeface="Comfortaa"/>
                <a:sym typeface="Comfortaa"/>
              </a:rPr>
              <a:t>The quality of food that an animal consumes</a:t>
            </a:r>
            <a:endParaRPr sz="2500">
              <a:latin typeface="Comfortaa"/>
              <a:ea typeface="Comfortaa"/>
              <a:cs typeface="Comfortaa"/>
              <a:sym typeface="Comfortaa"/>
            </a:endParaRPr>
          </a:p>
          <a:p>
            <a:pPr indent="0" lvl="0" marL="0" rtl="0" algn="l">
              <a:lnSpc>
                <a:spcPct val="70000"/>
              </a:lnSpc>
              <a:spcBef>
                <a:spcPts val="0"/>
              </a:spcBef>
              <a:spcAft>
                <a:spcPts val="0"/>
              </a:spcAft>
              <a:buSzPts val="2800"/>
              <a:buNone/>
            </a:pPr>
            <a:r>
              <a:rPr lang="en-US" sz="2500">
                <a:latin typeface="Comfortaa"/>
                <a:ea typeface="Comfortaa"/>
                <a:cs typeface="Comfortaa"/>
                <a:sym typeface="Comfortaa"/>
              </a:rPr>
              <a:t>highly impacts the quality of their lives,</a:t>
            </a:r>
            <a:endParaRPr sz="2500">
              <a:latin typeface="Comfortaa"/>
              <a:ea typeface="Comfortaa"/>
              <a:cs typeface="Comfortaa"/>
              <a:sym typeface="Comfortaa"/>
            </a:endParaRPr>
          </a:p>
          <a:p>
            <a:pPr indent="0" lvl="0" marL="0" rtl="0" algn="l">
              <a:lnSpc>
                <a:spcPct val="70000"/>
              </a:lnSpc>
              <a:spcBef>
                <a:spcPts val="0"/>
              </a:spcBef>
              <a:spcAft>
                <a:spcPts val="0"/>
              </a:spcAft>
              <a:buSzPts val="2800"/>
              <a:buNone/>
            </a:pPr>
            <a:r>
              <a:rPr lang="en-US" sz="2500">
                <a:latin typeface="Comfortaa"/>
                <a:ea typeface="Comfortaa"/>
                <a:cs typeface="Comfortaa"/>
                <a:sym typeface="Comfortaa"/>
              </a:rPr>
              <a:t>along with those of their products.</a:t>
            </a:r>
            <a:endParaRPr sz="2500">
              <a:latin typeface="Comfortaa"/>
              <a:ea typeface="Comfortaa"/>
              <a:cs typeface="Comfortaa"/>
              <a:sym typeface="Comfortaa"/>
            </a:endParaRPr>
          </a:p>
          <a:p>
            <a:pPr indent="0" lvl="0" marL="0" rtl="0" algn="l">
              <a:lnSpc>
                <a:spcPct val="70000"/>
              </a:lnSpc>
              <a:spcBef>
                <a:spcPts val="1000"/>
              </a:spcBef>
              <a:spcAft>
                <a:spcPts val="0"/>
              </a:spcAft>
              <a:buSzPts val="2800"/>
              <a:buNone/>
            </a:pPr>
            <a:r>
              <a:rPr lang="en-US" sz="2500">
                <a:latin typeface="Comfortaa"/>
                <a:ea typeface="Comfortaa"/>
                <a:cs typeface="Comfortaa"/>
                <a:sym typeface="Comfortaa"/>
              </a:rPr>
              <a:t>Moreover, the production of livestock food </a:t>
            </a:r>
            <a:endParaRPr sz="2500">
              <a:latin typeface="Comfortaa"/>
              <a:ea typeface="Comfortaa"/>
              <a:cs typeface="Comfortaa"/>
              <a:sym typeface="Comfortaa"/>
            </a:endParaRPr>
          </a:p>
          <a:p>
            <a:pPr indent="0" lvl="0" marL="0" rtl="0" algn="l">
              <a:lnSpc>
                <a:spcPct val="70000"/>
              </a:lnSpc>
              <a:spcBef>
                <a:spcPts val="0"/>
              </a:spcBef>
              <a:spcAft>
                <a:spcPts val="0"/>
              </a:spcAft>
              <a:buSzPts val="2800"/>
              <a:buNone/>
            </a:pPr>
            <a:r>
              <a:rPr lang="en-US" sz="2500">
                <a:latin typeface="Comfortaa"/>
                <a:ea typeface="Comfortaa"/>
                <a:cs typeface="Comfortaa"/>
                <a:sym typeface="Comfortaa"/>
              </a:rPr>
              <a:t>has a great impact on the environment.</a:t>
            </a:r>
            <a:endParaRPr sz="2500">
              <a:latin typeface="Comfortaa"/>
              <a:ea typeface="Comfortaa"/>
              <a:cs typeface="Comfortaa"/>
              <a:sym typeface="Comfortaa"/>
            </a:endParaRPr>
          </a:p>
          <a:p>
            <a:pPr indent="0" lvl="0" marL="0" rtl="0" algn="l">
              <a:lnSpc>
                <a:spcPct val="70000"/>
              </a:lnSpc>
              <a:spcBef>
                <a:spcPts val="1000"/>
              </a:spcBef>
              <a:spcAft>
                <a:spcPts val="0"/>
              </a:spcAft>
              <a:buSzPts val="2800"/>
              <a:buNone/>
            </a:pPr>
            <a:r>
              <a:rPr lang="en-US" sz="2500">
                <a:latin typeface="Comfortaa"/>
                <a:ea typeface="Comfortaa"/>
                <a:cs typeface="Comfortaa"/>
                <a:sym typeface="Comfortaa"/>
              </a:rPr>
              <a:t>Leaning towards sustainable and healthier choices in feeds is a conscious choice that benefits every link of the chain, from the animal itself to the consumers.</a:t>
            </a:r>
            <a:endParaRPr sz="2500">
              <a:latin typeface="Comfortaa"/>
              <a:ea typeface="Comfortaa"/>
              <a:cs typeface="Comfortaa"/>
              <a:sym typeface="Comfortaa"/>
            </a:endParaRPr>
          </a:p>
          <a:p>
            <a:pPr indent="0" lvl="0" marL="0" rtl="0" algn="l">
              <a:lnSpc>
                <a:spcPct val="70000"/>
              </a:lnSpc>
              <a:spcBef>
                <a:spcPts val="1000"/>
              </a:spcBef>
              <a:spcAft>
                <a:spcPts val="0"/>
              </a:spcAft>
              <a:buSzPts val="2800"/>
              <a:buNone/>
            </a:pPr>
            <a:r>
              <a:rPr lang="en-US" sz="2500">
                <a:latin typeface="Comfortaa"/>
                <a:ea typeface="Comfortaa"/>
                <a:cs typeface="Comfortaa"/>
                <a:sym typeface="Comfortaa"/>
              </a:rPr>
              <a:t>Avoid at all cost the employment of practices such as overfeeding, which are exclusively aimed at making bigger profits while damaging the life of the animals and those of the consumers of your products.</a:t>
            </a:r>
            <a:endParaRPr sz="2500">
              <a:latin typeface="Comfortaa"/>
              <a:ea typeface="Comfortaa"/>
              <a:cs typeface="Comfortaa"/>
              <a:sym typeface="Comfortaa"/>
            </a:endParaRPr>
          </a:p>
        </p:txBody>
      </p:sp>
      <p:pic>
        <p:nvPicPr>
          <p:cNvPr id="147" name="Google Shape;147;g29cab07dab5_1_51"/>
          <p:cNvPicPr preferRelativeResize="0"/>
          <p:nvPr/>
        </p:nvPicPr>
        <p:blipFill rotWithShape="1">
          <a:blip r:embed="rId3">
            <a:alphaModFix/>
          </a:blip>
          <a:srcRect b="0" l="0" r="0" t="0"/>
          <a:stretch/>
        </p:blipFill>
        <p:spPr>
          <a:xfrm>
            <a:off x="8143277" y="1242475"/>
            <a:ext cx="3792300" cy="24240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9cab07dab5_1_28"/>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Sustainable farming: how can we improve?</a:t>
            </a:r>
            <a:endParaRPr sz="4000">
              <a:latin typeface="Comfortaa"/>
              <a:ea typeface="Comfortaa"/>
              <a:cs typeface="Comfortaa"/>
              <a:sym typeface="Comfortaa"/>
            </a:endParaRPr>
          </a:p>
        </p:txBody>
      </p:sp>
      <p:sp>
        <p:nvSpPr>
          <p:cNvPr id="154" name="Google Shape;154;g29cab07dab5_1_28"/>
          <p:cNvSpPr txBox="1"/>
          <p:nvPr>
            <p:ph idx="1" type="body"/>
          </p:nvPr>
        </p:nvSpPr>
        <p:spPr>
          <a:xfrm>
            <a:off x="417750" y="2605700"/>
            <a:ext cx="9147000" cy="4003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SzPct val="108108"/>
              <a:buNone/>
            </a:pPr>
            <a:r>
              <a:rPr lang="en-US">
                <a:latin typeface="Comfortaa"/>
                <a:ea typeface="Comfortaa"/>
                <a:cs typeface="Comfortaa"/>
                <a:sym typeface="Comfortaa"/>
              </a:rPr>
              <a:t>Sustainability in livestock farming is </a:t>
            </a:r>
            <a:endParaRPr>
              <a:latin typeface="Comfortaa"/>
              <a:ea typeface="Comfortaa"/>
              <a:cs typeface="Comfortaa"/>
              <a:sym typeface="Comfortaa"/>
            </a:endParaRPr>
          </a:p>
          <a:p>
            <a:pPr indent="0" lvl="0" marL="0" rtl="0" algn="l">
              <a:lnSpc>
                <a:spcPct val="90000"/>
              </a:lnSpc>
              <a:spcBef>
                <a:spcPts val="0"/>
              </a:spcBef>
              <a:spcAft>
                <a:spcPts val="0"/>
              </a:spcAft>
              <a:buSzPct val="108108"/>
              <a:buNone/>
            </a:pPr>
            <a:r>
              <a:rPr lang="en-US">
                <a:latin typeface="Comfortaa"/>
                <a:ea typeface="Comfortaa"/>
                <a:cs typeface="Comfortaa"/>
                <a:sym typeface="Comfortaa"/>
              </a:rPr>
              <a:t>mostly linked to the treatment of the </a:t>
            </a:r>
            <a:endParaRPr>
              <a:latin typeface="Comfortaa"/>
              <a:ea typeface="Comfortaa"/>
              <a:cs typeface="Comfortaa"/>
              <a:sym typeface="Comfortaa"/>
            </a:endParaRPr>
          </a:p>
          <a:p>
            <a:pPr indent="0" lvl="0" marL="0" rtl="0" algn="l">
              <a:lnSpc>
                <a:spcPct val="90000"/>
              </a:lnSpc>
              <a:spcBef>
                <a:spcPts val="0"/>
              </a:spcBef>
              <a:spcAft>
                <a:spcPts val="0"/>
              </a:spcAft>
              <a:buSzPct val="108108"/>
              <a:buNone/>
            </a:pPr>
            <a:r>
              <a:rPr lang="en-US">
                <a:latin typeface="Comfortaa"/>
                <a:ea typeface="Comfortaa"/>
                <a:cs typeface="Comfortaa"/>
                <a:sym typeface="Comfortaa"/>
              </a:rPr>
              <a:t>animals and the limitation of their </a:t>
            </a:r>
            <a:endParaRPr>
              <a:latin typeface="Comfortaa"/>
              <a:ea typeface="Comfortaa"/>
              <a:cs typeface="Comfortaa"/>
              <a:sym typeface="Comfortaa"/>
            </a:endParaRPr>
          </a:p>
          <a:p>
            <a:pPr indent="0" lvl="0" marL="0" rtl="0" algn="l">
              <a:lnSpc>
                <a:spcPct val="90000"/>
              </a:lnSpc>
              <a:spcBef>
                <a:spcPts val="0"/>
              </a:spcBef>
              <a:spcAft>
                <a:spcPts val="0"/>
              </a:spcAft>
              <a:buSzPct val="108108"/>
              <a:buNone/>
            </a:pPr>
            <a:r>
              <a:rPr lang="en-US">
                <a:latin typeface="Comfortaa"/>
                <a:ea typeface="Comfortaa"/>
                <a:cs typeface="Comfortaa"/>
                <a:sym typeface="Comfortaa"/>
              </a:rPr>
              <a:t>impact on the environment.</a:t>
            </a:r>
            <a:endParaRPr>
              <a:latin typeface="Comfortaa"/>
              <a:ea typeface="Comfortaa"/>
              <a:cs typeface="Comfortaa"/>
              <a:sym typeface="Comfortaa"/>
            </a:endParaRPr>
          </a:p>
          <a:p>
            <a:pPr indent="0" lvl="0" marL="0" rtl="0" algn="l">
              <a:lnSpc>
                <a:spcPct val="90000"/>
              </a:lnSpc>
              <a:spcBef>
                <a:spcPts val="1000"/>
              </a:spcBef>
              <a:spcAft>
                <a:spcPts val="0"/>
              </a:spcAft>
              <a:buSzPct val="108108"/>
              <a:buNone/>
            </a:pPr>
            <a:r>
              <a:rPr lang="en-US">
                <a:latin typeface="Comfortaa"/>
                <a:ea typeface="Comfortaa"/>
                <a:cs typeface="Comfortaa"/>
                <a:sym typeface="Comfortaa"/>
              </a:rPr>
              <a:t>Use of organic feed, rotational grazing, </a:t>
            </a:r>
            <a:endParaRPr>
              <a:latin typeface="Comfortaa"/>
              <a:ea typeface="Comfortaa"/>
              <a:cs typeface="Comfortaa"/>
              <a:sym typeface="Comfortaa"/>
            </a:endParaRPr>
          </a:p>
          <a:p>
            <a:pPr indent="0" lvl="0" marL="0" rtl="0" algn="l">
              <a:lnSpc>
                <a:spcPct val="90000"/>
              </a:lnSpc>
              <a:spcBef>
                <a:spcPts val="0"/>
              </a:spcBef>
              <a:spcAft>
                <a:spcPts val="0"/>
              </a:spcAft>
              <a:buSzPct val="108108"/>
              <a:buNone/>
            </a:pPr>
            <a:r>
              <a:rPr lang="en-US">
                <a:latin typeface="Comfortaa"/>
                <a:ea typeface="Comfortaa"/>
                <a:cs typeface="Comfortaa"/>
                <a:sym typeface="Comfortaa"/>
              </a:rPr>
              <a:t>and ethical treatment of animals are just </a:t>
            </a:r>
            <a:endParaRPr>
              <a:latin typeface="Comfortaa"/>
              <a:ea typeface="Comfortaa"/>
              <a:cs typeface="Comfortaa"/>
              <a:sym typeface="Comfortaa"/>
            </a:endParaRPr>
          </a:p>
          <a:p>
            <a:pPr indent="0" lvl="0" marL="0" rtl="0" algn="l">
              <a:lnSpc>
                <a:spcPct val="90000"/>
              </a:lnSpc>
              <a:spcBef>
                <a:spcPts val="0"/>
              </a:spcBef>
              <a:spcAft>
                <a:spcPts val="0"/>
              </a:spcAft>
              <a:buSzPct val="108108"/>
              <a:buNone/>
            </a:pPr>
            <a:r>
              <a:rPr lang="en-US">
                <a:latin typeface="Comfortaa"/>
                <a:ea typeface="Comfortaa"/>
                <a:cs typeface="Comfortaa"/>
                <a:sym typeface="Comfortaa"/>
              </a:rPr>
              <a:t>some of the practices that are currently </a:t>
            </a:r>
            <a:endParaRPr>
              <a:latin typeface="Comfortaa"/>
              <a:ea typeface="Comfortaa"/>
              <a:cs typeface="Comfortaa"/>
              <a:sym typeface="Comfortaa"/>
            </a:endParaRPr>
          </a:p>
          <a:p>
            <a:pPr indent="0" lvl="0" marL="0" rtl="0" algn="l">
              <a:lnSpc>
                <a:spcPct val="90000"/>
              </a:lnSpc>
              <a:spcBef>
                <a:spcPts val="0"/>
              </a:spcBef>
              <a:spcAft>
                <a:spcPts val="0"/>
              </a:spcAft>
              <a:buSzPct val="108108"/>
              <a:buNone/>
            </a:pPr>
            <a:r>
              <a:rPr lang="en-US">
                <a:latin typeface="Comfortaa"/>
                <a:ea typeface="Comfortaa"/>
                <a:cs typeface="Comfortaa"/>
                <a:sym typeface="Comfortaa"/>
              </a:rPr>
              <a:t>being employed recently in the field.</a:t>
            </a:r>
            <a:endParaRPr>
              <a:latin typeface="Comfortaa"/>
              <a:ea typeface="Comfortaa"/>
              <a:cs typeface="Comfortaa"/>
              <a:sym typeface="Comfortaa"/>
            </a:endParaRPr>
          </a:p>
          <a:p>
            <a:pPr indent="0" lvl="0" marL="0" rtl="0" algn="l">
              <a:lnSpc>
                <a:spcPct val="90000"/>
              </a:lnSpc>
              <a:spcBef>
                <a:spcPts val="1000"/>
              </a:spcBef>
              <a:spcAft>
                <a:spcPts val="0"/>
              </a:spcAft>
              <a:buSzPct val="108108"/>
              <a:buNone/>
            </a:pPr>
            <a:r>
              <a:t/>
            </a:r>
            <a:endParaRPr>
              <a:latin typeface="Comfortaa"/>
              <a:ea typeface="Comfortaa"/>
              <a:cs typeface="Comfortaa"/>
              <a:sym typeface="Comfortaa"/>
            </a:endParaRPr>
          </a:p>
          <a:p>
            <a:pPr indent="0" lvl="0" marL="0" rtl="0" algn="l">
              <a:lnSpc>
                <a:spcPct val="90000"/>
              </a:lnSpc>
              <a:spcBef>
                <a:spcPts val="1000"/>
              </a:spcBef>
              <a:spcAft>
                <a:spcPts val="0"/>
              </a:spcAft>
              <a:buSzPct val="108108"/>
              <a:buNone/>
            </a:pPr>
            <a:r>
              <a:rPr lang="en-US">
                <a:latin typeface="Comfortaa"/>
                <a:ea typeface="Comfortaa"/>
                <a:cs typeface="Comfortaa"/>
                <a:sym typeface="Comfortaa"/>
              </a:rPr>
              <a:t>It is a common belief that the only way to significantly impact the ethical and ecological aspect of livestock farming is to reduce considerably the consume of its products (especially their meat).</a:t>
            </a:r>
            <a:endParaRPr>
              <a:latin typeface="Comfortaa"/>
              <a:ea typeface="Comfortaa"/>
              <a:cs typeface="Comfortaa"/>
              <a:sym typeface="Comfortaa"/>
            </a:endParaRPr>
          </a:p>
        </p:txBody>
      </p:sp>
      <p:pic>
        <p:nvPicPr>
          <p:cNvPr id="155" name="Google Shape;155;g29cab07dab5_1_28"/>
          <p:cNvPicPr preferRelativeResize="0"/>
          <p:nvPr/>
        </p:nvPicPr>
        <p:blipFill rotWithShape="1">
          <a:blip r:embed="rId3">
            <a:alphaModFix/>
          </a:blip>
          <a:srcRect b="0" l="0" r="0" t="0"/>
          <a:stretch/>
        </p:blipFill>
        <p:spPr>
          <a:xfrm>
            <a:off x="7803700" y="2000250"/>
            <a:ext cx="4098751" cy="2195750"/>
          </a:xfrm>
          <a:prstGeom prst="rect">
            <a:avLst/>
          </a:prstGeom>
          <a:noFill/>
          <a:ln>
            <a:noFill/>
          </a:ln>
        </p:spPr>
      </p:pic>
      <p:sp>
        <p:nvSpPr>
          <p:cNvPr id="156" name="Google Shape;156;g29cab07dab5_1_28"/>
          <p:cNvSpPr txBox="1"/>
          <p:nvPr/>
        </p:nvSpPr>
        <p:spPr>
          <a:xfrm>
            <a:off x="9789738" y="4208275"/>
            <a:ext cx="2288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ift.org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9cab07dab5_1_8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The present and future of livestock farming</a:t>
            </a:r>
            <a:endParaRPr sz="4000">
              <a:latin typeface="Comfortaa"/>
              <a:ea typeface="Comfortaa"/>
              <a:cs typeface="Comfortaa"/>
              <a:sym typeface="Comfortaa"/>
            </a:endParaRPr>
          </a:p>
        </p:txBody>
      </p:sp>
      <p:sp>
        <p:nvSpPr>
          <p:cNvPr id="163" name="Google Shape;163;g29cab07dab5_1_86"/>
          <p:cNvSpPr txBox="1"/>
          <p:nvPr>
            <p:ph idx="1" type="body"/>
          </p:nvPr>
        </p:nvSpPr>
        <p:spPr>
          <a:xfrm>
            <a:off x="925175" y="2644800"/>
            <a:ext cx="10515600" cy="1434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800"/>
              <a:buNone/>
            </a:pPr>
            <a:r>
              <a:rPr lang="en-US" sz="2500">
                <a:latin typeface="Comfortaa"/>
                <a:ea typeface="Comfortaa"/>
                <a:cs typeface="Comfortaa"/>
                <a:sym typeface="Comfortaa"/>
              </a:rPr>
              <a:t>It is becoming more common for newer technologies to be integrated in livestock farming.</a:t>
            </a:r>
            <a:endParaRPr sz="2500">
              <a:latin typeface="Comfortaa"/>
              <a:ea typeface="Comfortaa"/>
              <a:cs typeface="Comfortaa"/>
              <a:sym typeface="Comfortaa"/>
            </a:endParaRPr>
          </a:p>
          <a:p>
            <a:pPr indent="0" lvl="0" marL="0" rtl="0" algn="ctr">
              <a:lnSpc>
                <a:spcPct val="90000"/>
              </a:lnSpc>
              <a:spcBef>
                <a:spcPts val="1000"/>
              </a:spcBef>
              <a:spcAft>
                <a:spcPts val="0"/>
              </a:spcAft>
              <a:buSzPts val="2800"/>
              <a:buNone/>
            </a:pPr>
            <a:r>
              <a:rPr lang="en-US" sz="2500">
                <a:latin typeface="Comfortaa"/>
                <a:ea typeface="Comfortaa"/>
                <a:cs typeface="Comfortaa"/>
                <a:sym typeface="Comfortaa"/>
              </a:rPr>
              <a:t>Some of these modern practices include:</a:t>
            </a:r>
            <a:endParaRPr sz="2500">
              <a:latin typeface="Comfortaa"/>
              <a:ea typeface="Comfortaa"/>
              <a:cs typeface="Comfortaa"/>
              <a:sym typeface="Comfortaa"/>
            </a:endParaRPr>
          </a:p>
        </p:txBody>
      </p:sp>
      <p:pic>
        <p:nvPicPr>
          <p:cNvPr id="164" name="Google Shape;164;g29cab07dab5_1_86"/>
          <p:cNvPicPr preferRelativeResize="0"/>
          <p:nvPr/>
        </p:nvPicPr>
        <p:blipFill rotWithShape="1">
          <a:blip r:embed="rId3">
            <a:alphaModFix/>
          </a:blip>
          <a:srcRect b="0" l="0" r="0" t="0"/>
          <a:stretch/>
        </p:blipFill>
        <p:spPr>
          <a:xfrm>
            <a:off x="9496500" y="3981700"/>
            <a:ext cx="2374625" cy="2374625"/>
          </a:xfrm>
          <a:prstGeom prst="rect">
            <a:avLst/>
          </a:prstGeom>
          <a:noFill/>
          <a:ln>
            <a:noFill/>
          </a:ln>
        </p:spPr>
      </p:pic>
      <p:sp>
        <p:nvSpPr>
          <p:cNvPr id="165" name="Google Shape;165;g29cab07dab5_1_86"/>
          <p:cNvSpPr txBox="1"/>
          <p:nvPr/>
        </p:nvSpPr>
        <p:spPr>
          <a:xfrm>
            <a:off x="9496488" y="6422400"/>
            <a:ext cx="2288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storybird.ai</a:t>
            </a:r>
            <a:endParaRPr b="0" i="0" sz="1400" u="none" cap="none" strike="noStrike">
              <a:solidFill>
                <a:srgbClr val="000000"/>
              </a:solidFill>
              <a:latin typeface="Arial"/>
              <a:ea typeface="Arial"/>
              <a:cs typeface="Arial"/>
              <a:sym typeface="Arial"/>
            </a:endParaRPr>
          </a:p>
        </p:txBody>
      </p:sp>
      <p:sp>
        <p:nvSpPr>
          <p:cNvPr id="166" name="Google Shape;166;g29cab07dab5_1_86"/>
          <p:cNvSpPr txBox="1"/>
          <p:nvPr/>
        </p:nvSpPr>
        <p:spPr>
          <a:xfrm>
            <a:off x="602200" y="4079100"/>
            <a:ext cx="8305500" cy="2778900"/>
          </a:xfrm>
          <a:prstGeom prst="rect">
            <a:avLst/>
          </a:prstGeom>
          <a:noFill/>
          <a:ln>
            <a:noFill/>
          </a:ln>
        </p:spPr>
        <p:txBody>
          <a:bodyPr anchorCtr="0" anchor="ctr" bIns="91425" lIns="91425" spcFirstLastPara="1" rIns="91425" wrap="square" tIns="91425">
            <a:spAutoFit/>
          </a:bodyPr>
          <a:lstStyle/>
          <a:p>
            <a:pPr indent="-387350" lvl="0" marL="457200" marR="0" rtl="0" algn="l">
              <a:lnSpc>
                <a:spcPct val="90000"/>
              </a:lnSpc>
              <a:spcBef>
                <a:spcPts val="1000"/>
              </a:spcBef>
              <a:spcAft>
                <a:spcPts val="0"/>
              </a:spcAft>
              <a:buClr>
                <a:schemeClr val="accent1"/>
              </a:buClr>
              <a:buSzPts val="2500"/>
              <a:buFont typeface="Comfortaa"/>
              <a:buChar char="-"/>
            </a:pPr>
            <a:r>
              <a:rPr i="0" lang="en-US" sz="2500" u="none" cap="none" strike="noStrike">
                <a:solidFill>
                  <a:schemeClr val="accent1"/>
                </a:solidFill>
                <a:latin typeface="Comfortaa"/>
                <a:ea typeface="Comfortaa"/>
                <a:cs typeface="Comfortaa"/>
                <a:sym typeface="Comfortaa"/>
              </a:rPr>
              <a:t>Precision livestock farming</a:t>
            </a:r>
            <a:endParaRPr i="0" sz="2500" u="none" cap="none" strike="noStrike">
              <a:solidFill>
                <a:schemeClr val="accent1"/>
              </a:solidFill>
              <a:latin typeface="Comfortaa"/>
              <a:ea typeface="Comfortaa"/>
              <a:cs typeface="Comfortaa"/>
              <a:sym typeface="Comfortaa"/>
            </a:endParaRPr>
          </a:p>
          <a:p>
            <a:pPr indent="-387350" lvl="0" marL="457200" marR="0" rtl="0" algn="l">
              <a:lnSpc>
                <a:spcPct val="90000"/>
              </a:lnSpc>
              <a:spcBef>
                <a:spcPts val="0"/>
              </a:spcBef>
              <a:spcAft>
                <a:spcPts val="0"/>
              </a:spcAft>
              <a:buClr>
                <a:schemeClr val="accent1"/>
              </a:buClr>
              <a:buSzPts val="2500"/>
              <a:buFont typeface="Comfortaa"/>
              <a:buChar char="-"/>
            </a:pPr>
            <a:r>
              <a:rPr i="0" lang="en-US" sz="2500" u="none" cap="none" strike="noStrike">
                <a:solidFill>
                  <a:schemeClr val="accent1"/>
                </a:solidFill>
                <a:latin typeface="Comfortaa"/>
                <a:ea typeface="Comfortaa"/>
                <a:cs typeface="Comfortaa"/>
                <a:sym typeface="Comfortaa"/>
              </a:rPr>
              <a:t>Integration of robots</a:t>
            </a:r>
            <a:endParaRPr i="0" sz="2500" u="none" cap="none" strike="noStrike">
              <a:solidFill>
                <a:schemeClr val="accent1"/>
              </a:solidFill>
              <a:latin typeface="Comfortaa"/>
              <a:ea typeface="Comfortaa"/>
              <a:cs typeface="Comfortaa"/>
              <a:sym typeface="Comfortaa"/>
            </a:endParaRPr>
          </a:p>
          <a:p>
            <a:pPr indent="-387350" lvl="0" marL="457200" marR="0" rtl="0" algn="l">
              <a:lnSpc>
                <a:spcPct val="90000"/>
              </a:lnSpc>
              <a:spcBef>
                <a:spcPts val="0"/>
              </a:spcBef>
              <a:spcAft>
                <a:spcPts val="0"/>
              </a:spcAft>
              <a:buClr>
                <a:schemeClr val="accent1"/>
              </a:buClr>
              <a:buSzPts val="2500"/>
              <a:buFont typeface="Comfortaa"/>
              <a:buChar char="-"/>
            </a:pPr>
            <a:r>
              <a:rPr i="0" lang="en-US" sz="2500" u="none" cap="none" strike="noStrike">
                <a:solidFill>
                  <a:schemeClr val="accent1"/>
                </a:solidFill>
                <a:latin typeface="Comfortaa"/>
                <a:ea typeface="Comfortaa"/>
                <a:cs typeface="Comfortaa"/>
                <a:sym typeface="Comfortaa"/>
              </a:rPr>
              <a:t>Genetic selection of stronger breeds</a:t>
            </a:r>
            <a:endParaRPr i="0" sz="2500" u="none" cap="none" strike="noStrike">
              <a:solidFill>
                <a:schemeClr val="accent1"/>
              </a:solidFill>
              <a:latin typeface="Comfortaa"/>
              <a:ea typeface="Comfortaa"/>
              <a:cs typeface="Comfortaa"/>
              <a:sym typeface="Comfortaa"/>
            </a:endParaRPr>
          </a:p>
          <a:p>
            <a:pPr indent="-387350" lvl="0" marL="457200" marR="0" rtl="0" algn="l">
              <a:lnSpc>
                <a:spcPct val="90000"/>
              </a:lnSpc>
              <a:spcBef>
                <a:spcPts val="0"/>
              </a:spcBef>
              <a:spcAft>
                <a:spcPts val="0"/>
              </a:spcAft>
              <a:buClr>
                <a:schemeClr val="accent1"/>
              </a:buClr>
              <a:buSzPts val="2500"/>
              <a:buFont typeface="Comfortaa"/>
              <a:buChar char="-"/>
            </a:pPr>
            <a:r>
              <a:rPr i="0" lang="en-US" sz="2500" u="none" cap="none" strike="noStrike">
                <a:solidFill>
                  <a:schemeClr val="accent1"/>
                </a:solidFill>
                <a:latin typeface="Comfortaa"/>
                <a:ea typeface="Comfortaa"/>
                <a:cs typeface="Comfortaa"/>
                <a:sym typeface="Comfortaa"/>
              </a:rPr>
              <a:t>Formulation of nutriment</a:t>
            </a:r>
            <a:endParaRPr i="0" sz="2500" u="none" cap="none" strike="noStrike">
              <a:solidFill>
                <a:schemeClr val="accent1"/>
              </a:solidFill>
              <a:latin typeface="Comfortaa"/>
              <a:ea typeface="Comfortaa"/>
              <a:cs typeface="Comfortaa"/>
              <a:sym typeface="Comfortaa"/>
            </a:endParaRPr>
          </a:p>
          <a:p>
            <a:pPr indent="-387350" lvl="0" marL="457200" marR="0" rtl="0" algn="l">
              <a:lnSpc>
                <a:spcPct val="90000"/>
              </a:lnSpc>
              <a:spcBef>
                <a:spcPts val="0"/>
              </a:spcBef>
              <a:spcAft>
                <a:spcPts val="0"/>
              </a:spcAft>
              <a:buClr>
                <a:schemeClr val="accent1"/>
              </a:buClr>
              <a:buSzPts val="2500"/>
              <a:buFont typeface="Comfortaa"/>
              <a:buChar char="-"/>
            </a:pPr>
            <a:r>
              <a:rPr i="0" lang="en-US" sz="2500" u="none" cap="none" strike="noStrike">
                <a:solidFill>
                  <a:schemeClr val="accent1"/>
                </a:solidFill>
                <a:latin typeface="Comfortaa"/>
                <a:ea typeface="Comfortaa"/>
                <a:cs typeface="Comfortaa"/>
                <a:sym typeface="Comfortaa"/>
              </a:rPr>
              <a:t>Biometric Sensors for Health Monitoring</a:t>
            </a:r>
            <a:endParaRPr i="0" sz="2500" u="none" cap="none" strike="noStrike">
              <a:solidFill>
                <a:schemeClr val="accent1"/>
              </a:solidFill>
              <a:latin typeface="Comfortaa"/>
              <a:ea typeface="Comfortaa"/>
              <a:cs typeface="Comfortaa"/>
              <a:sym typeface="Comfortaa"/>
            </a:endParaRPr>
          </a:p>
          <a:p>
            <a:pPr indent="-387350" lvl="0" marL="457200" marR="0" rtl="0" algn="l">
              <a:lnSpc>
                <a:spcPct val="90000"/>
              </a:lnSpc>
              <a:spcBef>
                <a:spcPts val="0"/>
              </a:spcBef>
              <a:spcAft>
                <a:spcPts val="0"/>
              </a:spcAft>
              <a:buClr>
                <a:schemeClr val="accent1"/>
              </a:buClr>
              <a:buSzPts val="2500"/>
              <a:buFont typeface="Comfortaa"/>
              <a:buChar char="-"/>
            </a:pPr>
            <a:r>
              <a:rPr i="0" lang="en-US" sz="2500" u="none" cap="none" strike="sngStrike">
                <a:solidFill>
                  <a:schemeClr val="accent1"/>
                </a:solidFill>
                <a:latin typeface="Comfortaa"/>
                <a:ea typeface="Comfortaa"/>
                <a:cs typeface="Comfortaa"/>
                <a:sym typeface="Comfortaa"/>
              </a:rPr>
              <a:t>Weaponized cows for mass destruction </a:t>
            </a:r>
            <a:endParaRPr i="0" sz="2500" u="none" cap="none" strike="sngStrike">
              <a:solidFill>
                <a:schemeClr val="accent1"/>
              </a:solidFill>
              <a:latin typeface="Comfortaa"/>
              <a:ea typeface="Comfortaa"/>
              <a:cs typeface="Comfortaa"/>
              <a:sym typeface="Comfortaa"/>
            </a:endParaRPr>
          </a:p>
          <a:p>
            <a:pPr indent="0" lvl="0" marL="0" marR="0" rtl="0" algn="ctr">
              <a:lnSpc>
                <a:spcPct val="90000"/>
              </a:lnSpc>
              <a:spcBef>
                <a:spcPts val="1000"/>
              </a:spcBef>
              <a:spcAft>
                <a:spcPts val="0"/>
              </a:spcAft>
              <a:buClr>
                <a:srgbClr val="000000"/>
              </a:buClr>
              <a:buSzPts val="2800"/>
              <a:buFont typeface="Arial"/>
              <a:buNone/>
            </a:pPr>
            <a:r>
              <a:t/>
            </a:r>
            <a:endParaRPr b="0" i="0" sz="2800" u="none" cap="none" strike="noStrike">
              <a:solidFill>
                <a:schemeClr val="accen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29c35552449_0_344"/>
          <p:cNvPicPr preferRelativeResize="0"/>
          <p:nvPr/>
        </p:nvPicPr>
        <p:blipFill rotWithShape="1">
          <a:blip r:embed="rId3">
            <a:alphaModFix/>
          </a:blip>
          <a:srcRect b="0" l="0" r="0" t="8020"/>
          <a:stretch/>
        </p:blipFill>
        <p:spPr>
          <a:xfrm>
            <a:off x="3524249" y="2267450"/>
            <a:ext cx="6133374" cy="4285749"/>
          </a:xfrm>
          <a:prstGeom prst="rect">
            <a:avLst/>
          </a:prstGeom>
          <a:noFill/>
          <a:ln>
            <a:noFill/>
          </a:ln>
        </p:spPr>
      </p:pic>
      <p:sp>
        <p:nvSpPr>
          <p:cNvPr id="172" name="Google Shape;172;g29c35552449_0_344"/>
          <p:cNvSpPr/>
          <p:nvPr/>
        </p:nvSpPr>
        <p:spPr>
          <a:xfrm>
            <a:off x="204150" y="1224650"/>
            <a:ext cx="11783700" cy="1042800"/>
          </a:xfrm>
          <a:prstGeom prst="rect">
            <a:avLst/>
          </a:prstGeom>
          <a:solidFill>
            <a:srgbClr val="315240"/>
          </a:solidFill>
          <a:ln>
            <a:noFill/>
          </a:ln>
        </p:spPr>
        <p:txBody>
          <a:bodyPr anchorCtr="0" anchor="ctr" bIns="60975" lIns="60975" spcFirstLastPara="1" rIns="60975" wrap="square" tIns="609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73" name="Google Shape;173;g29c35552449_0_344"/>
          <p:cNvSpPr txBox="1"/>
          <p:nvPr/>
        </p:nvSpPr>
        <p:spPr>
          <a:xfrm>
            <a:off x="408300" y="1399700"/>
            <a:ext cx="11783700" cy="692700"/>
          </a:xfrm>
          <a:prstGeom prst="rect">
            <a:avLst/>
          </a:prstGeom>
          <a:noFill/>
          <a:ln>
            <a:noFill/>
          </a:ln>
        </p:spPr>
        <p:txBody>
          <a:bodyPr anchorCtr="0" anchor="t" bIns="0" lIns="0" spcFirstLastPara="1" rIns="0" wrap="square" tIns="0">
            <a:spAutoFit/>
          </a:bodyPr>
          <a:lstStyle/>
          <a:p>
            <a:pPr indent="0" lvl="0" marL="0" marR="0" rtl="0" algn="l">
              <a:lnSpc>
                <a:spcPct val="130015"/>
              </a:lnSpc>
              <a:spcBef>
                <a:spcPts val="0"/>
              </a:spcBef>
              <a:spcAft>
                <a:spcPts val="0"/>
              </a:spcAft>
              <a:buClr>
                <a:srgbClr val="000000"/>
              </a:buClr>
              <a:buSzPts val="3100"/>
              <a:buFont typeface="Arial"/>
              <a:buNone/>
            </a:pPr>
            <a:r>
              <a:rPr b="1" i="0" lang="en-US" sz="4500" u="none" cap="none" strike="noStrike">
                <a:solidFill>
                  <a:schemeClr val="lt1"/>
                </a:solidFill>
                <a:latin typeface="Comfortaa"/>
                <a:ea typeface="Comfortaa"/>
                <a:cs typeface="Comfortaa"/>
                <a:sym typeface="Comfortaa"/>
              </a:rPr>
              <a:t>Foodprint by diet type: t CO2e/person</a:t>
            </a:r>
            <a:endParaRPr b="1" i="0" sz="4000" u="none" cap="none" strike="noStrike">
              <a:solidFill>
                <a:schemeClr val="lt1"/>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29c35552449_0_261"/>
          <p:cNvPicPr preferRelativeResize="0"/>
          <p:nvPr/>
        </p:nvPicPr>
        <p:blipFill rotWithShape="1">
          <a:blip r:embed="rId3">
            <a:alphaModFix/>
          </a:blip>
          <a:srcRect b="0" l="0" r="0" t="0"/>
          <a:stretch/>
        </p:blipFill>
        <p:spPr>
          <a:xfrm>
            <a:off x="1145175" y="1750125"/>
            <a:ext cx="9400538" cy="51078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29c35552449_0_88"/>
          <p:cNvPicPr preferRelativeResize="0"/>
          <p:nvPr/>
        </p:nvPicPr>
        <p:blipFill rotWithShape="1">
          <a:blip r:embed="rId3">
            <a:alphaModFix amt="36000"/>
          </a:blip>
          <a:srcRect b="0" l="0" r="0" t="0"/>
          <a:stretch/>
        </p:blipFill>
        <p:spPr>
          <a:xfrm rot="-4059850">
            <a:off x="5367884" y="55935"/>
            <a:ext cx="2508781" cy="2743200"/>
          </a:xfrm>
          <a:prstGeom prst="rect">
            <a:avLst/>
          </a:prstGeom>
          <a:noFill/>
          <a:ln>
            <a:noFill/>
          </a:ln>
        </p:spPr>
      </p:pic>
      <p:pic>
        <p:nvPicPr>
          <p:cNvPr id="184" name="Google Shape;184;g29c35552449_0_88"/>
          <p:cNvPicPr preferRelativeResize="0"/>
          <p:nvPr/>
        </p:nvPicPr>
        <p:blipFill rotWithShape="1">
          <a:blip r:embed="rId4">
            <a:alphaModFix/>
          </a:blip>
          <a:srcRect b="0" l="0" r="0" t="0"/>
          <a:stretch/>
        </p:blipFill>
        <p:spPr>
          <a:xfrm>
            <a:off x="0" y="2508131"/>
            <a:ext cx="7733102" cy="4349870"/>
          </a:xfrm>
          <a:prstGeom prst="rect">
            <a:avLst/>
          </a:prstGeom>
          <a:noFill/>
          <a:ln>
            <a:noFill/>
          </a:ln>
        </p:spPr>
      </p:pic>
      <p:sp>
        <p:nvSpPr>
          <p:cNvPr id="185" name="Google Shape;185;g29c35552449_0_88"/>
          <p:cNvSpPr/>
          <p:nvPr/>
        </p:nvSpPr>
        <p:spPr>
          <a:xfrm>
            <a:off x="7543800" y="-81650"/>
            <a:ext cx="4648500" cy="6939600"/>
          </a:xfrm>
          <a:prstGeom prst="rect">
            <a:avLst/>
          </a:prstGeom>
          <a:solidFill>
            <a:srgbClr val="315240"/>
          </a:solidFill>
          <a:ln>
            <a:noFill/>
          </a:ln>
        </p:spPr>
        <p:txBody>
          <a:bodyPr anchorCtr="0" anchor="ctr" bIns="60975" lIns="60975" spcFirstLastPara="1" rIns="60975" wrap="square" tIns="609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186" name="Google Shape;186;g29c35552449_0_88"/>
          <p:cNvPicPr preferRelativeResize="0"/>
          <p:nvPr/>
        </p:nvPicPr>
        <p:blipFill rotWithShape="1">
          <a:blip r:embed="rId5">
            <a:alphaModFix/>
          </a:blip>
          <a:srcRect b="0" l="0" r="0" t="0"/>
          <a:stretch/>
        </p:blipFill>
        <p:spPr>
          <a:xfrm rot="-5400000">
            <a:off x="4010863" y="3135763"/>
            <a:ext cx="6858000" cy="586475"/>
          </a:xfrm>
          <a:prstGeom prst="rect">
            <a:avLst/>
          </a:prstGeom>
          <a:noFill/>
          <a:ln>
            <a:noFill/>
          </a:ln>
        </p:spPr>
      </p:pic>
      <p:sp>
        <p:nvSpPr>
          <p:cNvPr id="187" name="Google Shape;187;g29c35552449_0_88"/>
          <p:cNvSpPr txBox="1"/>
          <p:nvPr/>
        </p:nvSpPr>
        <p:spPr>
          <a:xfrm>
            <a:off x="7932600" y="1023383"/>
            <a:ext cx="3870900" cy="5249400"/>
          </a:xfrm>
          <a:prstGeom prst="rect">
            <a:avLst/>
          </a:prstGeom>
          <a:noFill/>
          <a:ln>
            <a:noFill/>
          </a:ln>
        </p:spPr>
        <p:txBody>
          <a:bodyPr anchorCtr="0" anchor="t" bIns="0" lIns="0" spcFirstLastPara="1" rIns="0" wrap="square" tIns="0">
            <a:spAutoFit/>
          </a:bodyPr>
          <a:lstStyle/>
          <a:p>
            <a:pPr indent="0" lvl="0" marL="0" marR="0" rtl="0" algn="ctr">
              <a:lnSpc>
                <a:spcPct val="130015"/>
              </a:lnSpc>
              <a:spcBef>
                <a:spcPts val="0"/>
              </a:spcBef>
              <a:spcAft>
                <a:spcPts val="0"/>
              </a:spcAft>
              <a:buClr>
                <a:srgbClr val="000000"/>
              </a:buClr>
              <a:buSzPts val="3100"/>
              <a:buFont typeface="Arial"/>
              <a:buNone/>
            </a:pPr>
            <a:r>
              <a:rPr b="1" i="0" lang="en-US" sz="5500" u="none" cap="none" strike="noStrike">
                <a:solidFill>
                  <a:schemeClr val="lt1"/>
                </a:solidFill>
                <a:latin typeface="Comfortaa"/>
                <a:ea typeface="Comfortaa"/>
                <a:cs typeface="Comfortaa"/>
                <a:sym typeface="Comfortaa"/>
              </a:rPr>
              <a:t>Could one solution be…</a:t>
            </a:r>
            <a:endParaRPr i="0" sz="3300" u="none" cap="none" strike="noStrike">
              <a:solidFill>
                <a:schemeClr val="lt1"/>
              </a:solidFill>
              <a:latin typeface="Comfortaa"/>
              <a:ea typeface="Comfortaa"/>
              <a:cs typeface="Comfortaa"/>
              <a:sym typeface="Comfortaa"/>
            </a:endParaRPr>
          </a:p>
          <a:p>
            <a:pPr indent="0" lvl="0" marL="0" marR="0" rtl="0" algn="ctr">
              <a:lnSpc>
                <a:spcPct val="130015"/>
              </a:lnSpc>
              <a:spcBef>
                <a:spcPts val="0"/>
              </a:spcBef>
              <a:spcAft>
                <a:spcPts val="0"/>
              </a:spcAft>
              <a:buClr>
                <a:srgbClr val="000000"/>
              </a:buClr>
              <a:buSzPts val="3100"/>
              <a:buFont typeface="Arial"/>
              <a:buNone/>
            </a:pPr>
            <a:r>
              <a:rPr b="1" i="0" lang="en-US" sz="5500" u="sng" cap="none" strike="noStrike">
                <a:solidFill>
                  <a:schemeClr val="hlink"/>
                </a:solidFill>
                <a:latin typeface="Comfortaa"/>
                <a:ea typeface="Comfortaa"/>
                <a:cs typeface="Comfortaa"/>
                <a:sym typeface="Comfortaa"/>
                <a:hlinkClick r:id="rId6"/>
              </a:rPr>
              <a:t>Video</a:t>
            </a:r>
            <a:endParaRPr b="1" i="0" sz="5500" u="none" cap="none" strike="noStrike">
              <a:solidFill>
                <a:schemeClr val="lt1"/>
              </a:solidFill>
              <a:latin typeface="Comfortaa"/>
              <a:ea typeface="Comfortaa"/>
              <a:cs typeface="Comfortaa"/>
              <a:sym typeface="Comfortaa"/>
            </a:endParaRPr>
          </a:p>
          <a:p>
            <a:pPr indent="0" lvl="0" marL="0" marR="0" rtl="0" algn="l">
              <a:lnSpc>
                <a:spcPct val="130015"/>
              </a:lnSpc>
              <a:spcBef>
                <a:spcPts val="0"/>
              </a:spcBef>
              <a:spcAft>
                <a:spcPts val="0"/>
              </a:spcAft>
              <a:buClr>
                <a:srgbClr val="000000"/>
              </a:buClr>
              <a:buSzPts val="3100"/>
              <a:buFont typeface="Arial"/>
              <a:buNone/>
            </a:pPr>
            <a:r>
              <a:t/>
            </a:r>
            <a:endParaRPr b="1" i="0" sz="5500" u="none" cap="none" strike="noStrike">
              <a:solidFill>
                <a:schemeClr val="lt1"/>
              </a:solidFill>
              <a:latin typeface="Vesper Libre"/>
              <a:ea typeface="Vesper Libre"/>
              <a:cs typeface="Vesper Libre"/>
              <a:sym typeface="Vesper Libre"/>
            </a:endParaRPr>
          </a:p>
        </p:txBody>
      </p:sp>
      <p:sp>
        <p:nvSpPr>
          <p:cNvPr id="188" name="Google Shape;188;g29c35552449_0_88"/>
          <p:cNvSpPr txBox="1"/>
          <p:nvPr/>
        </p:nvSpPr>
        <p:spPr>
          <a:xfrm>
            <a:off x="9110725" y="557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hlink"/>
                </a:solidFill>
                <a:latin typeface="Arial"/>
                <a:ea typeface="Arial"/>
                <a:cs typeface="Arial"/>
                <a:sym typeface="Arial"/>
                <a:hlinkClick r:id="rId7"/>
              </a:rPr>
              <a:t>Why eating insects makes sense The Economist euTBQOrpOmM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3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9cab07dab5_1_38"/>
          <p:cNvSpPr txBox="1"/>
          <p:nvPr/>
        </p:nvSpPr>
        <p:spPr>
          <a:xfrm>
            <a:off x="7379225" y="3541775"/>
            <a:ext cx="3855600" cy="30633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rgbClr val="000000"/>
              </a:buClr>
              <a:buSzPts val="2500"/>
              <a:buFont typeface="Comfortaa"/>
              <a:buChar char="-"/>
            </a:pPr>
            <a:r>
              <a:rPr i="0" lang="en-US" sz="2500" u="none" cap="none" strike="noStrike">
                <a:solidFill>
                  <a:srgbClr val="000000"/>
                </a:solidFill>
                <a:latin typeface="Comfortaa"/>
                <a:ea typeface="Comfortaa"/>
                <a:cs typeface="Comfortaa"/>
                <a:sym typeface="Comfortaa"/>
              </a:rPr>
              <a:t>Has yet to be culturally accepted in many realities</a:t>
            </a:r>
            <a:endParaRPr i="0" sz="2500" u="none" cap="none" strike="noStrike">
              <a:solidFill>
                <a:srgbClr val="000000"/>
              </a:solidFill>
              <a:latin typeface="Comfortaa"/>
              <a:ea typeface="Comfortaa"/>
              <a:cs typeface="Comfortaa"/>
              <a:sym typeface="Comfortaa"/>
            </a:endParaRPr>
          </a:p>
          <a:p>
            <a:pPr indent="-387350" lvl="0" marL="457200" marR="0" rtl="0" algn="l">
              <a:lnSpc>
                <a:spcPct val="100000"/>
              </a:lnSpc>
              <a:spcBef>
                <a:spcPts val="0"/>
              </a:spcBef>
              <a:spcAft>
                <a:spcPts val="0"/>
              </a:spcAft>
              <a:buClr>
                <a:srgbClr val="000000"/>
              </a:buClr>
              <a:buSzPts val="2500"/>
              <a:buFont typeface="Comfortaa"/>
              <a:buChar char="-"/>
            </a:pPr>
            <a:r>
              <a:rPr i="0" lang="en-US" sz="2500" u="none" cap="none" strike="noStrike">
                <a:solidFill>
                  <a:srgbClr val="000000"/>
                </a:solidFill>
                <a:latin typeface="Comfortaa"/>
                <a:ea typeface="Comfortaa"/>
                <a:cs typeface="Comfortaa"/>
                <a:sym typeface="Comfortaa"/>
              </a:rPr>
              <a:t>Only few species can be cultivated for now</a:t>
            </a:r>
            <a:endParaRPr i="0" sz="2500" u="none" cap="none" strike="noStrike">
              <a:solidFill>
                <a:srgbClr val="000000"/>
              </a:solidFill>
              <a:latin typeface="Comfortaa"/>
              <a:ea typeface="Comfortaa"/>
              <a:cs typeface="Comfortaa"/>
              <a:sym typeface="Comfortaa"/>
            </a:endParaRPr>
          </a:p>
          <a:p>
            <a:pPr indent="-387350" lvl="0" marL="457200" marR="0" rtl="0" algn="l">
              <a:lnSpc>
                <a:spcPct val="100000"/>
              </a:lnSpc>
              <a:spcBef>
                <a:spcPts val="0"/>
              </a:spcBef>
              <a:spcAft>
                <a:spcPts val="0"/>
              </a:spcAft>
              <a:buClr>
                <a:srgbClr val="000000"/>
              </a:buClr>
              <a:buSzPts val="2500"/>
              <a:buFont typeface="Comfortaa"/>
              <a:buChar char="-"/>
            </a:pPr>
            <a:r>
              <a:rPr i="0" lang="en-US" sz="2500" u="none" cap="none" strike="noStrike">
                <a:solidFill>
                  <a:srgbClr val="000000"/>
                </a:solidFill>
                <a:latin typeface="Comfortaa"/>
                <a:ea typeface="Comfortaa"/>
                <a:cs typeface="Comfortaa"/>
                <a:sym typeface="Comfortaa"/>
              </a:rPr>
              <a:t>Legal framework is still unstable</a:t>
            </a:r>
            <a:endParaRPr i="0" sz="2500" u="none" cap="none" strike="noStrike">
              <a:solidFill>
                <a:srgbClr val="000000"/>
              </a:solidFill>
              <a:latin typeface="Comfortaa"/>
              <a:ea typeface="Comfortaa"/>
              <a:cs typeface="Comfortaa"/>
              <a:sym typeface="Comfortaa"/>
            </a:endParaRPr>
          </a:p>
        </p:txBody>
      </p:sp>
      <p:sp>
        <p:nvSpPr>
          <p:cNvPr id="195" name="Google Shape;195;g29cab07dab5_1_38"/>
          <p:cNvSpPr txBox="1"/>
          <p:nvPr>
            <p:ph type="title"/>
          </p:nvPr>
        </p:nvSpPr>
        <p:spPr>
          <a:xfrm>
            <a:off x="838200" y="1441900"/>
            <a:ext cx="10762500" cy="6621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960"/>
              <a:buFont typeface="Arial"/>
              <a:buNone/>
            </a:pPr>
            <a:r>
              <a:rPr i="0" lang="en-US" sz="3759" u="none" cap="none" strike="noStrike">
                <a:solidFill>
                  <a:schemeClr val="accent1"/>
                </a:solidFill>
                <a:latin typeface="Comfortaa"/>
                <a:ea typeface="Comfortaa"/>
                <a:cs typeface="Comfortaa"/>
                <a:sym typeface="Comfortaa"/>
              </a:rPr>
              <a:t>Insect farming: a new frontier in livestock farming?</a:t>
            </a:r>
            <a:endParaRPr i="0" sz="3759" u="none" cap="none" strike="noStrike">
              <a:solidFill>
                <a:schemeClr val="accent1"/>
              </a:solidFill>
              <a:latin typeface="Comfortaa"/>
              <a:ea typeface="Comfortaa"/>
              <a:cs typeface="Comfortaa"/>
              <a:sym typeface="Comfortaa"/>
            </a:endParaRPr>
          </a:p>
        </p:txBody>
      </p:sp>
      <p:sp>
        <p:nvSpPr>
          <p:cNvPr id="196" name="Google Shape;196;g29cab07dab5_1_38"/>
          <p:cNvSpPr txBox="1"/>
          <p:nvPr>
            <p:ph idx="1" type="body"/>
          </p:nvPr>
        </p:nvSpPr>
        <p:spPr>
          <a:xfrm>
            <a:off x="838200" y="2403425"/>
            <a:ext cx="10533900" cy="864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Arial"/>
              <a:buNone/>
            </a:pPr>
            <a:r>
              <a:rPr i="0" lang="en-US" sz="2400" u="none" cap="none" strike="noStrike">
                <a:solidFill>
                  <a:srgbClr val="427B83"/>
                </a:solidFill>
                <a:latin typeface="Comfortaa"/>
                <a:ea typeface="Comfortaa"/>
                <a:cs typeface="Comfortaa"/>
                <a:sym typeface="Comfortaa"/>
              </a:rPr>
              <a:t>Insect farming is seeing more and more attention globally.</a:t>
            </a:r>
            <a:endParaRPr i="0" sz="2400" u="none" cap="none" strike="noStrike">
              <a:solidFill>
                <a:srgbClr val="427B83"/>
              </a:solidFill>
              <a:latin typeface="Comfortaa"/>
              <a:ea typeface="Comfortaa"/>
              <a:cs typeface="Comfortaa"/>
              <a:sym typeface="Comfortaa"/>
            </a:endParaRPr>
          </a:p>
          <a:p>
            <a:pPr indent="0" lvl="0" marL="0" marR="0" rtl="0" algn="ctr">
              <a:lnSpc>
                <a:spcPct val="90000"/>
              </a:lnSpc>
              <a:spcBef>
                <a:spcPts val="0"/>
              </a:spcBef>
              <a:spcAft>
                <a:spcPts val="0"/>
              </a:spcAft>
              <a:buClr>
                <a:srgbClr val="000000"/>
              </a:buClr>
              <a:buSzPts val="2800"/>
              <a:buFont typeface="Arial"/>
              <a:buNone/>
            </a:pPr>
            <a:r>
              <a:rPr i="0" lang="en-US" sz="2400" u="none" cap="none" strike="noStrike">
                <a:solidFill>
                  <a:srgbClr val="427B83"/>
                </a:solidFill>
                <a:latin typeface="Comfortaa"/>
                <a:ea typeface="Comfortaa"/>
                <a:cs typeface="Comfortaa"/>
                <a:sym typeface="Comfortaa"/>
              </a:rPr>
              <a:t>Embarking now in a insect farm project could be a great way to stay ahead of the curve, but will come with challenges and risks.</a:t>
            </a:r>
            <a:endParaRPr i="0" sz="2400" u="none" cap="none" strike="noStrike">
              <a:solidFill>
                <a:srgbClr val="427B83"/>
              </a:solidFill>
              <a:latin typeface="Comfortaa"/>
              <a:ea typeface="Comfortaa"/>
              <a:cs typeface="Comfortaa"/>
              <a:sym typeface="Comfortaa"/>
            </a:endParaRPr>
          </a:p>
        </p:txBody>
      </p:sp>
      <p:sp>
        <p:nvSpPr>
          <p:cNvPr id="197" name="Google Shape;197;g29cab07dab5_1_38"/>
          <p:cNvSpPr/>
          <p:nvPr/>
        </p:nvSpPr>
        <p:spPr>
          <a:xfrm rot="-5400000">
            <a:off x="4478400" y="4863875"/>
            <a:ext cx="3063000" cy="419100"/>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29cab07dab5_1_38"/>
          <p:cNvSpPr/>
          <p:nvPr/>
        </p:nvSpPr>
        <p:spPr>
          <a:xfrm rot="5400000">
            <a:off x="4897500" y="4863875"/>
            <a:ext cx="3063000" cy="419100"/>
          </a:xfrm>
          <a:prstGeom prst="rightArrow">
            <a:avLst>
              <a:gd fmla="val 50000" name="adj1"/>
              <a:gd fmla="val 50000" name="adj2"/>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29cab07dab5_1_38"/>
          <p:cNvSpPr txBox="1"/>
          <p:nvPr/>
        </p:nvSpPr>
        <p:spPr>
          <a:xfrm>
            <a:off x="917450" y="3541775"/>
            <a:ext cx="4392000" cy="30633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rgbClr val="000000"/>
              </a:buClr>
              <a:buSzPts val="2500"/>
              <a:buFont typeface="Comfortaa"/>
              <a:buChar char="-"/>
            </a:pPr>
            <a:r>
              <a:rPr i="0" lang="en-US" sz="2500" u="none" cap="none" strike="noStrike">
                <a:solidFill>
                  <a:srgbClr val="000000"/>
                </a:solidFill>
                <a:latin typeface="Comfortaa"/>
                <a:ea typeface="Comfortaa"/>
                <a:cs typeface="Comfortaa"/>
                <a:sym typeface="Comfortaa"/>
              </a:rPr>
              <a:t>High nutritional value</a:t>
            </a:r>
            <a:endParaRPr i="0" sz="2500" u="none" cap="none" strike="noStrike">
              <a:solidFill>
                <a:srgbClr val="000000"/>
              </a:solidFill>
              <a:latin typeface="Comfortaa"/>
              <a:ea typeface="Comfortaa"/>
              <a:cs typeface="Comfortaa"/>
              <a:sym typeface="Comfortaa"/>
            </a:endParaRPr>
          </a:p>
          <a:p>
            <a:pPr indent="-387350" lvl="0" marL="457200" marR="0" rtl="0" algn="l">
              <a:lnSpc>
                <a:spcPct val="100000"/>
              </a:lnSpc>
              <a:spcBef>
                <a:spcPts val="0"/>
              </a:spcBef>
              <a:spcAft>
                <a:spcPts val="0"/>
              </a:spcAft>
              <a:buClr>
                <a:srgbClr val="000000"/>
              </a:buClr>
              <a:buSzPts val="2500"/>
              <a:buFont typeface="Comfortaa"/>
              <a:buChar char="-"/>
            </a:pPr>
            <a:r>
              <a:rPr i="0" lang="en-US" sz="2500" u="none" cap="none" strike="noStrike">
                <a:solidFill>
                  <a:srgbClr val="000000"/>
                </a:solidFill>
                <a:latin typeface="Comfortaa"/>
                <a:ea typeface="Comfortaa"/>
                <a:cs typeface="Comfortaa"/>
                <a:sym typeface="Comfortaa"/>
              </a:rPr>
              <a:t>More sustainable than most “traditional” counterparts</a:t>
            </a:r>
            <a:endParaRPr i="0" sz="2500" u="none" cap="none" strike="noStrike">
              <a:solidFill>
                <a:srgbClr val="000000"/>
              </a:solidFill>
              <a:latin typeface="Comfortaa"/>
              <a:ea typeface="Comfortaa"/>
              <a:cs typeface="Comfortaa"/>
              <a:sym typeface="Comfortaa"/>
            </a:endParaRPr>
          </a:p>
          <a:p>
            <a:pPr indent="-387350" lvl="0" marL="457200" marR="0" rtl="0" algn="l">
              <a:lnSpc>
                <a:spcPct val="100000"/>
              </a:lnSpc>
              <a:spcBef>
                <a:spcPts val="0"/>
              </a:spcBef>
              <a:spcAft>
                <a:spcPts val="0"/>
              </a:spcAft>
              <a:buClr>
                <a:srgbClr val="000000"/>
              </a:buClr>
              <a:buSzPts val="2500"/>
              <a:buFont typeface="Comfortaa"/>
              <a:buChar char="-"/>
            </a:pPr>
            <a:r>
              <a:rPr i="0" lang="en-US" sz="2500" u="none" cap="none" strike="noStrike">
                <a:solidFill>
                  <a:srgbClr val="000000"/>
                </a:solidFill>
                <a:latin typeface="Comfortaa"/>
                <a:ea typeface="Comfortaa"/>
                <a:cs typeface="Comfortaa"/>
                <a:sym typeface="Comfortaa"/>
              </a:rPr>
              <a:t>Possibility for recycling organic waste</a:t>
            </a:r>
            <a:endParaRPr i="0" sz="2500" u="none" cap="none" strike="noStrike">
              <a:solidFill>
                <a:srgbClr val="000000"/>
              </a:solidFill>
              <a:latin typeface="Comfortaa"/>
              <a:ea typeface="Comfortaa"/>
              <a:cs typeface="Comfortaa"/>
              <a:sym typeface="Comfortaa"/>
            </a:endParaRPr>
          </a:p>
          <a:p>
            <a:pPr indent="-387350" lvl="0" marL="457200" marR="0" rtl="0" algn="l">
              <a:lnSpc>
                <a:spcPct val="100000"/>
              </a:lnSpc>
              <a:spcBef>
                <a:spcPts val="0"/>
              </a:spcBef>
              <a:spcAft>
                <a:spcPts val="0"/>
              </a:spcAft>
              <a:buClr>
                <a:srgbClr val="000000"/>
              </a:buClr>
              <a:buSzPts val="2500"/>
              <a:buFont typeface="Comfortaa"/>
              <a:buChar char="-"/>
            </a:pPr>
            <a:r>
              <a:rPr i="0" lang="en-US" sz="2500" u="none" cap="none" strike="noStrike">
                <a:solidFill>
                  <a:srgbClr val="000000"/>
                </a:solidFill>
                <a:latin typeface="Comfortaa"/>
                <a:ea typeface="Comfortaa"/>
                <a:cs typeface="Comfortaa"/>
                <a:sym typeface="Comfortaa"/>
              </a:rPr>
              <a:t>Less space needed</a:t>
            </a:r>
            <a:endParaRPr i="0" sz="25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9ac9a1c5fc_0_20"/>
          <p:cNvSpPr txBox="1"/>
          <p:nvPr>
            <p:ph type="title"/>
          </p:nvPr>
        </p:nvSpPr>
        <p:spPr>
          <a:xfrm>
            <a:off x="1368050" y="1990975"/>
            <a:ext cx="102630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Activity n°1- Where do you stand?</a:t>
            </a:r>
            <a:endParaRPr sz="4000">
              <a:latin typeface="Comfortaa"/>
              <a:ea typeface="Comfortaa"/>
              <a:cs typeface="Comfortaa"/>
              <a:sym typeface="Comfortaa"/>
            </a:endParaRPr>
          </a:p>
          <a:p>
            <a:pPr indent="0" lvl="0" marL="0" rtl="0" algn="l">
              <a:lnSpc>
                <a:spcPct val="90000"/>
              </a:lnSpc>
              <a:spcBef>
                <a:spcPts val="0"/>
              </a:spcBef>
              <a:spcAft>
                <a:spcPts val="0"/>
              </a:spcAft>
              <a:buSzPts val="4400"/>
              <a:buNone/>
            </a:pPr>
            <a:r>
              <a:t/>
            </a:r>
            <a:endParaRPr/>
          </a:p>
        </p:txBody>
      </p:sp>
      <p:sp>
        <p:nvSpPr>
          <p:cNvPr id="206" name="Google Shape;206;g29ac9a1c5fc_0_20"/>
          <p:cNvSpPr txBox="1"/>
          <p:nvPr/>
        </p:nvSpPr>
        <p:spPr>
          <a:xfrm>
            <a:off x="1055050" y="2766302"/>
            <a:ext cx="7108800" cy="1609200"/>
          </a:xfrm>
          <a:prstGeom prst="rect">
            <a:avLst/>
          </a:prstGeom>
          <a:solidFill>
            <a:srgbClr val="FFFFFF"/>
          </a:solidFill>
          <a:ln cap="flat" cmpd="sng" w="38100">
            <a:solidFill>
              <a:srgbClr val="427B8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rgbClr val="000000"/>
              </a:buClr>
              <a:buSzPts val="1300"/>
              <a:buFont typeface="Arial"/>
              <a:buNone/>
            </a:pPr>
            <a:r>
              <a:rPr b="1" i="0" lang="en-US" sz="1300" u="none" cap="none" strike="noStrike">
                <a:solidFill>
                  <a:srgbClr val="427B83"/>
                </a:solidFill>
                <a:latin typeface="Comfortaa"/>
                <a:ea typeface="Comfortaa"/>
                <a:cs typeface="Comfortaa"/>
                <a:sym typeface="Comfortaa"/>
              </a:rPr>
              <a:t>Materials needed:</a:t>
            </a:r>
            <a:endParaRPr b="1" i="0" sz="1300" u="none" cap="none" strike="noStrike">
              <a:solidFill>
                <a:srgbClr val="427B83"/>
              </a:solidFill>
              <a:latin typeface="Comfortaa"/>
              <a:ea typeface="Comfortaa"/>
              <a:cs typeface="Comfortaa"/>
              <a:sym typeface="Comfortaa"/>
            </a:endParaRPr>
          </a:p>
          <a:p>
            <a:pPr indent="-311150" lvl="0" marL="457200" marR="0" rtl="0" algn="l">
              <a:lnSpc>
                <a:spcPct val="107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2 signs indicating “Agree” and “Disagree” </a:t>
            </a:r>
            <a:endParaRPr i="0" sz="1300" u="none" cap="none" strike="noStrike">
              <a:solidFill>
                <a:srgbClr val="000000"/>
              </a:solidFill>
              <a:latin typeface="Comfortaa"/>
              <a:ea typeface="Comfortaa"/>
              <a:cs typeface="Comfortaa"/>
              <a:sym typeface="Comfortaa"/>
            </a:endParaRPr>
          </a:p>
          <a:p>
            <a:pPr indent="-311150" lvl="0" marL="457200" marR="0" rtl="0" algn="l">
              <a:lnSpc>
                <a:spcPct val="107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Tape (optional) to draw a line in the floor </a:t>
            </a:r>
            <a:endParaRPr i="0" sz="1300" u="none" cap="none" strike="noStrike">
              <a:solidFill>
                <a:srgbClr val="000000"/>
              </a:solidFill>
              <a:latin typeface="Comfortaa"/>
              <a:ea typeface="Comfortaa"/>
              <a:cs typeface="Comfortaa"/>
              <a:sym typeface="Comfortaa"/>
            </a:endParaRPr>
          </a:p>
          <a:p>
            <a:pPr indent="-311150" lvl="0" marL="457200" marR="0" rtl="0" algn="l">
              <a:lnSpc>
                <a:spcPct val="107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Space for people to move about</a:t>
            </a:r>
            <a:endParaRPr i="0" sz="1300" u="none" cap="none" strike="noStrike">
              <a:solidFill>
                <a:srgbClr val="000000"/>
              </a:solidFill>
              <a:latin typeface="Comfortaa"/>
              <a:ea typeface="Comfortaa"/>
              <a:cs typeface="Comfortaa"/>
              <a:sym typeface="Comfortaa"/>
            </a:endParaRPr>
          </a:p>
          <a:p>
            <a:pPr indent="0" lvl="0" marL="0" marR="0" rtl="0" algn="l">
              <a:lnSpc>
                <a:spcPct val="107000"/>
              </a:lnSpc>
              <a:spcBef>
                <a:spcPts val="0"/>
              </a:spcBef>
              <a:spcAft>
                <a:spcPts val="0"/>
              </a:spcAft>
              <a:buClr>
                <a:srgbClr val="000000"/>
              </a:buClr>
              <a:buSzPts val="1300"/>
              <a:buFont typeface="Arial"/>
              <a:buNone/>
            </a:pPr>
            <a:r>
              <a:rPr b="1" i="0" lang="en-US" sz="1300" u="none" cap="none" strike="noStrike">
                <a:solidFill>
                  <a:srgbClr val="427B83"/>
                </a:solidFill>
                <a:latin typeface="Comfortaa"/>
                <a:ea typeface="Comfortaa"/>
                <a:cs typeface="Comfortaa"/>
                <a:sym typeface="Comfortaa"/>
              </a:rPr>
              <a:t>Aim</a:t>
            </a:r>
            <a:endParaRPr b="1" i="0" sz="1300" u="none" cap="none" strike="noStrike">
              <a:solidFill>
                <a:srgbClr val="427B83"/>
              </a:solidFill>
              <a:latin typeface="Comfortaa"/>
              <a:ea typeface="Comfortaa"/>
              <a:cs typeface="Comfortaa"/>
              <a:sym typeface="Comfortaa"/>
            </a:endParaRPr>
          </a:p>
          <a:p>
            <a:pPr indent="0" lvl="0" marL="0" marR="0" rtl="0" algn="l">
              <a:lnSpc>
                <a:spcPct val="115000"/>
              </a:lnSpc>
              <a:spcBef>
                <a:spcPts val="1200"/>
              </a:spcBef>
              <a:spcAft>
                <a:spcPts val="1200"/>
              </a:spcAft>
              <a:buClr>
                <a:srgbClr val="000000"/>
              </a:buClr>
              <a:buSzPts val="1300"/>
              <a:buFont typeface="Arial"/>
              <a:buNone/>
            </a:pPr>
            <a:r>
              <a:rPr i="0" lang="en-US" sz="1300" u="none" cap="none" strike="noStrike">
                <a:solidFill>
                  <a:schemeClr val="dk1"/>
                </a:solidFill>
                <a:highlight>
                  <a:srgbClr val="FFFFFF"/>
                </a:highlight>
                <a:latin typeface="Comfortaa"/>
                <a:ea typeface="Comfortaa"/>
                <a:cs typeface="Comfortaa"/>
                <a:sym typeface="Comfortaa"/>
              </a:rPr>
              <a:t>In this discussion activity participants  literally stand up for their opinions.</a:t>
            </a:r>
            <a:r>
              <a:rPr b="1" i="0" lang="en-US" sz="1300" u="none" cap="none" strike="noStrike">
                <a:solidFill>
                  <a:srgbClr val="427B83"/>
                </a:solidFill>
                <a:latin typeface="Comfortaa"/>
                <a:ea typeface="Comfortaa"/>
                <a:cs typeface="Comfortaa"/>
                <a:sym typeface="Comfortaa"/>
              </a:rPr>
              <a:t> </a:t>
            </a:r>
            <a:endParaRPr b="1" i="0" sz="1300" u="none" cap="none" strike="noStrike">
              <a:solidFill>
                <a:srgbClr val="427B83"/>
              </a:solidFill>
              <a:latin typeface="Comfortaa"/>
              <a:ea typeface="Comfortaa"/>
              <a:cs typeface="Comfortaa"/>
              <a:sym typeface="Comfortaa"/>
            </a:endParaRPr>
          </a:p>
        </p:txBody>
      </p:sp>
      <p:sp>
        <p:nvSpPr>
          <p:cNvPr id="207" name="Google Shape;207;g29ac9a1c5fc_0_20"/>
          <p:cNvSpPr txBox="1"/>
          <p:nvPr/>
        </p:nvSpPr>
        <p:spPr>
          <a:xfrm>
            <a:off x="1055050" y="4715175"/>
            <a:ext cx="9544800" cy="2108700"/>
          </a:xfrm>
          <a:prstGeom prst="rect">
            <a:avLst/>
          </a:prstGeom>
          <a:solidFill>
            <a:srgbClr val="FFFFFF"/>
          </a:solidFill>
          <a:ln cap="flat" cmpd="sng" w="38100">
            <a:solidFill>
              <a:srgbClr val="427B83"/>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427B83"/>
                </a:solidFill>
                <a:latin typeface="Comfortaa"/>
                <a:ea typeface="Comfortaa"/>
                <a:cs typeface="Comfortaa"/>
                <a:sym typeface="Comfortaa"/>
              </a:rPr>
              <a:t>Method and explanation:</a:t>
            </a:r>
            <a:endParaRPr i="0" sz="1400" u="none" cap="none" strike="noStrike">
              <a:solidFill>
                <a:srgbClr val="000000"/>
              </a:solidFill>
              <a:latin typeface="Comfortaa"/>
              <a:ea typeface="Comfortaa"/>
              <a:cs typeface="Comfortaa"/>
              <a:sym typeface="Comfortaa"/>
            </a:endParaRPr>
          </a:p>
          <a:p>
            <a:pPr indent="-285750" lvl="0" marL="285750" marR="0" rtl="0" algn="l">
              <a:lnSpc>
                <a:spcPct val="100000"/>
              </a:lnSpc>
              <a:spcBef>
                <a:spcPts val="0"/>
              </a:spcBef>
              <a:spcAft>
                <a:spcPts val="0"/>
              </a:spcAft>
              <a:buClr>
                <a:schemeClr val="dk1"/>
              </a:buClr>
              <a:buSzPts val="1300"/>
              <a:buFont typeface="Comfortaa"/>
              <a:buChar char="•"/>
            </a:pPr>
            <a:r>
              <a:rPr i="0" lang="en-US" sz="1300" u="none" cap="none" strike="noStrike">
                <a:solidFill>
                  <a:schemeClr val="dk1"/>
                </a:solidFill>
                <a:latin typeface="Comfortaa"/>
                <a:ea typeface="Comfortaa"/>
                <a:cs typeface="Comfortaa"/>
                <a:sym typeface="Comfortaa"/>
              </a:rPr>
              <a:t>Have all the participants gather in circle either standing or seating.</a:t>
            </a:r>
            <a:endParaRPr i="0" sz="1300" u="none" cap="none" strike="noStrike">
              <a:solidFill>
                <a:schemeClr val="dk1"/>
              </a:solidFill>
              <a:latin typeface="Comfortaa"/>
              <a:ea typeface="Comfortaa"/>
              <a:cs typeface="Comfortaa"/>
              <a:sym typeface="Comfortaa"/>
            </a:endParaRPr>
          </a:p>
          <a:p>
            <a:pPr indent="-285750" lvl="0" marL="285750" marR="0" rtl="0" algn="l">
              <a:lnSpc>
                <a:spcPct val="100000"/>
              </a:lnSpc>
              <a:spcBef>
                <a:spcPts val="0"/>
              </a:spcBef>
              <a:spcAft>
                <a:spcPts val="0"/>
              </a:spcAft>
              <a:buClr>
                <a:schemeClr val="dk1"/>
              </a:buClr>
              <a:buSzPts val="1300"/>
              <a:buFont typeface="Comfortaa"/>
              <a:buChar char="•"/>
            </a:pPr>
            <a:r>
              <a:rPr i="0" lang="en-US" sz="1300" u="none" cap="none" strike="noStrike">
                <a:solidFill>
                  <a:schemeClr val="dk1"/>
                </a:solidFill>
                <a:latin typeface="Comfortaa"/>
                <a:ea typeface="Comfortaa"/>
                <a:cs typeface="Comfortaa"/>
                <a:sym typeface="Comfortaa"/>
              </a:rPr>
              <a:t>The facilitator should come up with a series of statements starting with 'Where do you stand if …”  There is a list of statements in the next slide. Feel free to adapt and remove/add new ones as you see fit.</a:t>
            </a:r>
            <a:endParaRPr i="0" sz="1300" u="none" cap="none" strike="noStrike">
              <a:solidFill>
                <a:schemeClr val="dk1"/>
              </a:solidFill>
              <a:latin typeface="Comfortaa"/>
              <a:ea typeface="Comfortaa"/>
              <a:cs typeface="Comfortaa"/>
              <a:sym typeface="Comfortaa"/>
            </a:endParaRPr>
          </a:p>
          <a:p>
            <a:pPr indent="-285750" lvl="0" marL="285750" marR="0" rtl="0" algn="l">
              <a:lnSpc>
                <a:spcPct val="100000"/>
              </a:lnSpc>
              <a:spcBef>
                <a:spcPts val="0"/>
              </a:spcBef>
              <a:spcAft>
                <a:spcPts val="0"/>
              </a:spcAft>
              <a:buClr>
                <a:schemeClr val="dk1"/>
              </a:buClr>
              <a:buSzPts val="1300"/>
              <a:buFont typeface="Comfortaa"/>
              <a:buChar char="•"/>
            </a:pPr>
            <a:r>
              <a:rPr i="0" lang="en-US" sz="1300" u="none" cap="none" strike="noStrike">
                <a:solidFill>
                  <a:schemeClr val="dk1"/>
                </a:solidFill>
                <a:latin typeface="Comfortaa"/>
                <a:ea typeface="Comfortaa"/>
                <a:cs typeface="Comfortaa"/>
                <a:sym typeface="Comfortaa"/>
              </a:rPr>
              <a:t>After each statement, participants should move to one side of the circle if they agree with the statement or the other side if they disagree or remain neutral based on their preferences</a:t>
            </a:r>
            <a:endParaRPr i="0" sz="1300" u="none" cap="none" strike="noStrike">
              <a:solidFill>
                <a:schemeClr val="dk1"/>
              </a:solidFill>
              <a:latin typeface="Comfortaa"/>
              <a:ea typeface="Comfortaa"/>
              <a:cs typeface="Comfortaa"/>
              <a:sym typeface="Comfortaa"/>
            </a:endParaRPr>
          </a:p>
          <a:p>
            <a:pPr indent="-285750" lvl="0" marL="285750" marR="0" rtl="0" algn="l">
              <a:lnSpc>
                <a:spcPct val="100000"/>
              </a:lnSpc>
              <a:spcBef>
                <a:spcPts val="0"/>
              </a:spcBef>
              <a:spcAft>
                <a:spcPts val="0"/>
              </a:spcAft>
              <a:buClr>
                <a:schemeClr val="dk1"/>
              </a:buClr>
              <a:buSzPts val="1300"/>
              <a:buFont typeface="Comfortaa"/>
              <a:buChar char="•"/>
            </a:pPr>
            <a:r>
              <a:rPr i="0" lang="en-US" sz="1300" u="none" cap="none" strike="noStrike">
                <a:solidFill>
                  <a:schemeClr val="dk1"/>
                </a:solidFill>
                <a:latin typeface="Comfortaa"/>
                <a:ea typeface="Comfortaa"/>
                <a:cs typeface="Comfortaa"/>
                <a:sym typeface="Comfortaa"/>
              </a:rPr>
              <a:t>Encourage participants to share their reasons for standing on a particular side of the circle. This can spark conversation and help people get to know each other better.</a:t>
            </a:r>
            <a:endParaRPr i="0" sz="1300" u="none" cap="none" strike="noStrike">
              <a:solidFill>
                <a:schemeClr val="dk1"/>
              </a:solidFill>
              <a:latin typeface="Comfortaa"/>
              <a:ea typeface="Comfortaa"/>
              <a:cs typeface="Comfortaa"/>
              <a:sym typeface="Comfortaa"/>
            </a:endParaRPr>
          </a:p>
          <a:p>
            <a:pPr indent="-285750" lvl="0" marL="285750" marR="0" rtl="0" algn="l">
              <a:lnSpc>
                <a:spcPct val="100000"/>
              </a:lnSpc>
              <a:spcBef>
                <a:spcPts val="0"/>
              </a:spcBef>
              <a:spcAft>
                <a:spcPts val="0"/>
              </a:spcAft>
              <a:buClr>
                <a:schemeClr val="dk1"/>
              </a:buClr>
              <a:buSzPts val="1300"/>
              <a:buFont typeface="Comfortaa"/>
              <a:buChar char="•"/>
            </a:pPr>
            <a:r>
              <a:rPr i="0" lang="en-US" sz="1350" u="none" cap="none" strike="noStrike">
                <a:solidFill>
                  <a:schemeClr val="dk1"/>
                </a:solidFill>
                <a:latin typeface="Comfortaa"/>
                <a:ea typeface="Comfortaa"/>
                <a:cs typeface="Comfortaa"/>
                <a:sym typeface="Comfortaa"/>
              </a:rPr>
              <a:t>After several rounds, conclude the activity and encourage the participants to reflect on the discussion.</a:t>
            </a:r>
            <a:endParaRPr i="0" sz="1300" u="none" cap="none" strike="noStrike">
              <a:solidFill>
                <a:schemeClr val="dk1"/>
              </a:solidFill>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9c35552449_0_173"/>
          <p:cNvPicPr preferRelativeResize="0"/>
          <p:nvPr/>
        </p:nvPicPr>
        <p:blipFill rotWithShape="1">
          <a:blip r:embed="rId3">
            <a:alphaModFix/>
          </a:blip>
          <a:srcRect b="0" l="0" r="0" t="0"/>
          <a:stretch/>
        </p:blipFill>
        <p:spPr>
          <a:xfrm rot="10800000">
            <a:off x="6772463" y="5604718"/>
            <a:ext cx="4876800" cy="567482"/>
          </a:xfrm>
          <a:prstGeom prst="rect">
            <a:avLst/>
          </a:prstGeom>
          <a:noFill/>
          <a:ln>
            <a:noFill/>
          </a:ln>
        </p:spPr>
      </p:pic>
      <p:sp>
        <p:nvSpPr>
          <p:cNvPr id="213" name="Google Shape;213;g29c35552449_0_173"/>
          <p:cNvSpPr txBox="1"/>
          <p:nvPr/>
        </p:nvSpPr>
        <p:spPr>
          <a:xfrm>
            <a:off x="639475" y="2503400"/>
            <a:ext cx="10656000" cy="4125300"/>
          </a:xfrm>
          <a:prstGeom prst="rect">
            <a:avLst/>
          </a:prstGeom>
          <a:noFill/>
          <a:ln>
            <a:noFill/>
          </a:ln>
        </p:spPr>
        <p:txBody>
          <a:bodyPr anchorCtr="0" anchor="t" bIns="0" lIns="0" spcFirstLastPara="1" rIns="0" wrap="square" tIns="0">
            <a:spAutoFit/>
          </a:bodyPr>
          <a:lstStyle/>
          <a:p>
            <a:pPr indent="-355600" lvl="0" marL="457200" marR="0" rtl="0" algn="l">
              <a:lnSpc>
                <a:spcPct val="130015"/>
              </a:lnSpc>
              <a:spcBef>
                <a:spcPts val="0"/>
              </a:spcBef>
              <a:spcAft>
                <a:spcPts val="0"/>
              </a:spcAft>
              <a:buClr>
                <a:srgbClr val="315240"/>
              </a:buClr>
              <a:buSzPts val="2000"/>
              <a:buFont typeface="Comfortaa"/>
              <a:buChar char="●"/>
            </a:pPr>
            <a:r>
              <a:rPr i="0" lang="en-US" sz="2000" u="none" cap="none" strike="noStrike">
                <a:solidFill>
                  <a:srgbClr val="315240"/>
                </a:solidFill>
                <a:latin typeface="Comfortaa"/>
                <a:ea typeface="Comfortaa"/>
                <a:cs typeface="Comfortaa"/>
                <a:sym typeface="Comfortaa"/>
              </a:rPr>
              <a:t>I am not interested in sustainability, I just want to live my life.</a:t>
            </a:r>
            <a:endParaRPr i="0" sz="2000" u="none" cap="none" strike="noStrike">
              <a:solidFill>
                <a:srgbClr val="315240"/>
              </a:solidFill>
              <a:latin typeface="Comfortaa"/>
              <a:ea typeface="Comfortaa"/>
              <a:cs typeface="Comfortaa"/>
              <a:sym typeface="Comfortaa"/>
            </a:endParaRPr>
          </a:p>
          <a:p>
            <a:pPr indent="-355600" lvl="0" marL="457200" marR="0" rtl="0" algn="l">
              <a:lnSpc>
                <a:spcPct val="115000"/>
              </a:lnSpc>
              <a:spcBef>
                <a:spcPts val="0"/>
              </a:spcBef>
              <a:spcAft>
                <a:spcPts val="0"/>
              </a:spcAft>
              <a:buClr>
                <a:srgbClr val="315240"/>
              </a:buClr>
              <a:buSzPts val="2000"/>
              <a:buFont typeface="Comfortaa"/>
              <a:buChar char="●"/>
            </a:pPr>
            <a:r>
              <a:rPr i="0" lang="en-US" sz="2000" u="none" cap="none" strike="noStrike">
                <a:solidFill>
                  <a:srgbClr val="315240"/>
                </a:solidFill>
                <a:highlight>
                  <a:srgbClr val="FFFFFF"/>
                </a:highlight>
                <a:latin typeface="Comfortaa"/>
                <a:ea typeface="Comfortaa"/>
                <a:cs typeface="Comfortaa"/>
                <a:sym typeface="Comfortaa"/>
              </a:rPr>
              <a:t>We cannot change the current livestock practices – sustainable livestock farming is very expensive.</a:t>
            </a:r>
            <a:endParaRPr i="0" sz="2000" u="none" cap="none" strike="noStrike">
              <a:solidFill>
                <a:srgbClr val="315240"/>
              </a:solidFill>
              <a:latin typeface="Comfortaa"/>
              <a:ea typeface="Comfortaa"/>
              <a:cs typeface="Comfortaa"/>
              <a:sym typeface="Comfortaa"/>
            </a:endParaRPr>
          </a:p>
          <a:p>
            <a:pPr indent="-355600" lvl="0" marL="457200" marR="0" rtl="0" algn="l">
              <a:lnSpc>
                <a:spcPct val="130015"/>
              </a:lnSpc>
              <a:spcBef>
                <a:spcPts val="0"/>
              </a:spcBef>
              <a:spcAft>
                <a:spcPts val="0"/>
              </a:spcAft>
              <a:buClr>
                <a:srgbClr val="315240"/>
              </a:buClr>
              <a:buSzPts val="2000"/>
              <a:buFont typeface="Comfortaa"/>
              <a:buChar char="●"/>
            </a:pPr>
            <a:r>
              <a:rPr i="0" lang="en-US" sz="2000" u="none" cap="none" strike="noStrike">
                <a:solidFill>
                  <a:srgbClr val="315240"/>
                </a:solidFill>
                <a:latin typeface="Comfortaa"/>
                <a:ea typeface="Comfortaa"/>
                <a:cs typeface="Comfortaa"/>
                <a:sym typeface="Comfortaa"/>
              </a:rPr>
              <a:t>Livestock farming can ensure ethical treatment of animals while meeting the demands of sustainable production.</a:t>
            </a:r>
            <a:endParaRPr i="0" sz="2000" u="none" cap="none" strike="noStrike">
              <a:solidFill>
                <a:srgbClr val="315240"/>
              </a:solidFill>
              <a:latin typeface="Comfortaa"/>
              <a:ea typeface="Comfortaa"/>
              <a:cs typeface="Comfortaa"/>
              <a:sym typeface="Comfortaa"/>
            </a:endParaRPr>
          </a:p>
          <a:p>
            <a:pPr indent="-355600" lvl="0" marL="457200" marR="0" rtl="0" algn="l">
              <a:lnSpc>
                <a:spcPct val="115000"/>
              </a:lnSpc>
              <a:spcBef>
                <a:spcPts val="0"/>
              </a:spcBef>
              <a:spcAft>
                <a:spcPts val="0"/>
              </a:spcAft>
              <a:buClr>
                <a:srgbClr val="315240"/>
              </a:buClr>
              <a:buSzPts val="2000"/>
              <a:buFont typeface="Comfortaa"/>
              <a:buChar char="●"/>
            </a:pPr>
            <a:r>
              <a:rPr i="0" lang="en-US" sz="2000" u="none" cap="none" strike="noStrike">
                <a:solidFill>
                  <a:srgbClr val="315240"/>
                </a:solidFill>
                <a:highlight>
                  <a:srgbClr val="FFFFFF"/>
                </a:highlight>
                <a:latin typeface="Comfortaa"/>
                <a:ea typeface="Comfortaa"/>
                <a:cs typeface="Comfortaa"/>
                <a:sym typeface="Comfortaa"/>
              </a:rPr>
              <a:t>We do not need to lower our meat consumption: science will find a solution for sources available on a mass scale.</a:t>
            </a:r>
            <a:endParaRPr i="0" sz="2000" u="none" cap="none" strike="noStrike">
              <a:solidFill>
                <a:srgbClr val="315240"/>
              </a:solidFill>
              <a:latin typeface="Comfortaa"/>
              <a:ea typeface="Comfortaa"/>
              <a:cs typeface="Comfortaa"/>
              <a:sym typeface="Comfortaa"/>
            </a:endParaRPr>
          </a:p>
          <a:p>
            <a:pPr indent="-355600" lvl="0" marL="457200" marR="0" rtl="0" algn="l">
              <a:lnSpc>
                <a:spcPct val="130015"/>
              </a:lnSpc>
              <a:spcBef>
                <a:spcPts val="0"/>
              </a:spcBef>
              <a:spcAft>
                <a:spcPts val="0"/>
              </a:spcAft>
              <a:buClr>
                <a:srgbClr val="315240"/>
              </a:buClr>
              <a:buSzPts val="2000"/>
              <a:buFont typeface="Comfortaa"/>
              <a:buChar char="●"/>
            </a:pPr>
            <a:r>
              <a:rPr i="0" lang="en-US" sz="2000" u="none" cap="none" strike="noStrike">
                <a:solidFill>
                  <a:srgbClr val="315240"/>
                </a:solidFill>
                <a:latin typeface="Comfortaa"/>
                <a:ea typeface="Comfortaa"/>
                <a:cs typeface="Comfortaa"/>
                <a:sym typeface="Comfortaa"/>
              </a:rPr>
              <a:t>Vegans are just a trend that will fade over in the near future.</a:t>
            </a:r>
            <a:endParaRPr i="0" sz="2000" u="none" cap="none" strike="noStrike">
              <a:solidFill>
                <a:srgbClr val="315240"/>
              </a:solidFill>
              <a:latin typeface="Comfortaa"/>
              <a:ea typeface="Comfortaa"/>
              <a:cs typeface="Comfortaa"/>
              <a:sym typeface="Comfortaa"/>
            </a:endParaRPr>
          </a:p>
          <a:p>
            <a:pPr indent="-355600" lvl="0" marL="457200" marR="0" rtl="0" algn="l">
              <a:lnSpc>
                <a:spcPct val="130015"/>
              </a:lnSpc>
              <a:spcBef>
                <a:spcPts val="0"/>
              </a:spcBef>
              <a:spcAft>
                <a:spcPts val="0"/>
              </a:spcAft>
              <a:buClr>
                <a:srgbClr val="315240"/>
              </a:buClr>
              <a:buSzPts val="2000"/>
              <a:buFont typeface="Comfortaa"/>
              <a:buChar char="●"/>
            </a:pPr>
            <a:r>
              <a:rPr i="0" lang="en-US" sz="2000" u="none" cap="none" strike="noStrike">
                <a:solidFill>
                  <a:srgbClr val="315240"/>
                </a:solidFill>
                <a:latin typeface="Comfortaa"/>
                <a:ea typeface="Comfortaa"/>
                <a:cs typeface="Comfortaa"/>
                <a:sym typeface="Comfortaa"/>
              </a:rPr>
              <a:t>I am open to alternative protein options in my diet.</a:t>
            </a:r>
            <a:endParaRPr i="0" sz="2000" u="none" cap="none" strike="noStrike">
              <a:solidFill>
                <a:srgbClr val="315240"/>
              </a:solidFill>
              <a:latin typeface="Comfortaa"/>
              <a:ea typeface="Comfortaa"/>
              <a:cs typeface="Comfortaa"/>
              <a:sym typeface="Comfortaa"/>
            </a:endParaRPr>
          </a:p>
          <a:p>
            <a:pPr indent="-355600" lvl="0" marL="457200" marR="0" rtl="0" algn="l">
              <a:lnSpc>
                <a:spcPct val="130015"/>
              </a:lnSpc>
              <a:spcBef>
                <a:spcPts val="0"/>
              </a:spcBef>
              <a:spcAft>
                <a:spcPts val="0"/>
              </a:spcAft>
              <a:buClr>
                <a:srgbClr val="315240"/>
              </a:buClr>
              <a:buSzPts val="2000"/>
              <a:buFont typeface="Comfortaa"/>
              <a:buChar char="●"/>
            </a:pPr>
            <a:r>
              <a:rPr i="0" lang="en-US" sz="2000" u="none" cap="none" strike="noStrike">
                <a:solidFill>
                  <a:srgbClr val="315240"/>
                </a:solidFill>
                <a:latin typeface="Comfortaa"/>
                <a:ea typeface="Comfortaa"/>
                <a:cs typeface="Comfortaa"/>
                <a:sym typeface="Comfortaa"/>
              </a:rPr>
              <a:t>I would eat insects.</a:t>
            </a:r>
            <a:endParaRPr i="0" sz="2000" u="none" cap="none" strike="noStrike">
              <a:solidFill>
                <a:srgbClr val="315240"/>
              </a:solidFill>
              <a:latin typeface="Comfortaa"/>
              <a:ea typeface="Comfortaa"/>
              <a:cs typeface="Comfortaa"/>
              <a:sym typeface="Comfortaa"/>
            </a:endParaRPr>
          </a:p>
          <a:p>
            <a:pPr indent="-355600" lvl="0" marL="457200" marR="0" rtl="0" algn="l">
              <a:lnSpc>
                <a:spcPct val="130015"/>
              </a:lnSpc>
              <a:spcBef>
                <a:spcPts val="0"/>
              </a:spcBef>
              <a:spcAft>
                <a:spcPts val="0"/>
              </a:spcAft>
              <a:buClr>
                <a:srgbClr val="315240"/>
              </a:buClr>
              <a:buSzPts val="2000"/>
              <a:buFont typeface="Comfortaa"/>
              <a:buChar char="●"/>
            </a:pPr>
            <a:r>
              <a:rPr i="0" lang="en-US" sz="2000" u="none" cap="none" strike="noStrike">
                <a:solidFill>
                  <a:srgbClr val="315240"/>
                </a:solidFill>
                <a:latin typeface="Comfortaa"/>
                <a:ea typeface="Comfortaa"/>
                <a:cs typeface="Comfortaa"/>
                <a:sym typeface="Comfortaa"/>
              </a:rPr>
              <a:t>In the next 50 years, the humankind will switch to a more plant-based diet.</a:t>
            </a:r>
            <a:endParaRPr i="0" sz="2000" u="none" cap="none" strike="noStrike">
              <a:solidFill>
                <a:srgbClr val="315240"/>
              </a:solidFill>
              <a:latin typeface="Comfortaa"/>
              <a:ea typeface="Comfortaa"/>
              <a:cs typeface="Comfortaa"/>
              <a:sym typeface="Comfortaa"/>
            </a:endParaRPr>
          </a:p>
        </p:txBody>
      </p:sp>
      <p:sp>
        <p:nvSpPr>
          <p:cNvPr id="214" name="Google Shape;214;g29c35552449_0_173"/>
          <p:cNvSpPr txBox="1"/>
          <p:nvPr>
            <p:ph type="title"/>
          </p:nvPr>
        </p:nvSpPr>
        <p:spPr>
          <a:xfrm>
            <a:off x="1368050" y="1841300"/>
            <a:ext cx="6551400" cy="6621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i="0" lang="en-US" sz="4000" u="none" cap="none" strike="noStrike">
                <a:solidFill>
                  <a:schemeClr val="accent1"/>
                </a:solidFill>
                <a:latin typeface="Comfortaa"/>
                <a:ea typeface="Comfortaa"/>
                <a:cs typeface="Comfortaa"/>
                <a:sym typeface="Comfortaa"/>
              </a:rPr>
              <a:t>Statements</a:t>
            </a:r>
            <a:endParaRPr i="0" sz="10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Thank you for the attention!</a:t>
            </a:r>
            <a:endParaRPr sz="4000">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9a41eef8ba_0_0"/>
          <p:cNvSpPr txBox="1"/>
          <p:nvPr>
            <p:ph idx="2" type="body"/>
          </p:nvPr>
        </p:nvSpPr>
        <p:spPr>
          <a:xfrm>
            <a:off x="974700" y="2783750"/>
            <a:ext cx="3216300" cy="609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3F3F3F"/>
              </a:buClr>
              <a:buSzPts val="4000"/>
              <a:buNone/>
            </a:pPr>
            <a:r>
              <a:rPr lang="en-US">
                <a:latin typeface="Comfortaa"/>
                <a:ea typeface="Comfortaa"/>
                <a:cs typeface="Comfortaa"/>
                <a:sym typeface="Comfortaa"/>
              </a:rPr>
              <a:t>CONTENTS</a:t>
            </a:r>
            <a:endParaRPr>
              <a:latin typeface="Comfortaa"/>
              <a:ea typeface="Comfortaa"/>
              <a:cs typeface="Comfortaa"/>
              <a:sym typeface="Comfortaa"/>
            </a:endParaRPr>
          </a:p>
        </p:txBody>
      </p:sp>
      <p:sp>
        <p:nvSpPr>
          <p:cNvPr id="53" name="Google Shape;53;g29a41eef8ba_0_0"/>
          <p:cNvSpPr txBox="1"/>
          <p:nvPr/>
        </p:nvSpPr>
        <p:spPr>
          <a:xfrm>
            <a:off x="5162550" y="1708426"/>
            <a:ext cx="4267200" cy="320100"/>
          </a:xfrm>
          <a:prstGeom prst="rect">
            <a:avLst/>
          </a:prstGeom>
          <a:noFill/>
          <a:ln>
            <a:noFill/>
          </a:ln>
        </p:spPr>
        <p:txBody>
          <a:bodyPr anchorCtr="0" anchor="ctr" bIns="60925" lIns="0" spcFirstLastPara="1" rIns="0" wrap="square" tIns="0">
            <a:noAutofit/>
          </a:bodyPr>
          <a:lstStyle/>
          <a:p>
            <a:pPr indent="0" lvl="0" marL="609600" marR="0" rtl="0" algn="l">
              <a:lnSpc>
                <a:spcPct val="107000"/>
              </a:lnSpc>
              <a:spcBef>
                <a:spcPts val="0"/>
              </a:spcBef>
              <a:spcAft>
                <a:spcPts val="0"/>
              </a:spcAft>
              <a:buClr>
                <a:schemeClr val="dk1"/>
              </a:buClr>
              <a:buSzPts val="1300"/>
              <a:buFont typeface="Arial"/>
              <a:buNone/>
            </a:pPr>
            <a:r>
              <a:rPr i="0" lang="en-US" sz="2300" u="none" cap="none" strike="noStrike">
                <a:solidFill>
                  <a:schemeClr val="dk1"/>
                </a:solidFill>
                <a:latin typeface="Comfortaa"/>
                <a:ea typeface="Comfortaa"/>
                <a:cs typeface="Comfortaa"/>
                <a:sym typeface="Comfortaa"/>
              </a:rPr>
              <a:t>1. About this module</a:t>
            </a:r>
            <a:endParaRPr i="0" sz="2300" u="none" cap="none" strike="noStrike">
              <a:solidFill>
                <a:schemeClr val="dk1"/>
              </a:solidFill>
              <a:latin typeface="Comfortaa"/>
              <a:ea typeface="Comfortaa"/>
              <a:cs typeface="Comfortaa"/>
              <a:sym typeface="Comfortaa"/>
            </a:endParaRPr>
          </a:p>
        </p:txBody>
      </p:sp>
      <p:sp>
        <p:nvSpPr>
          <p:cNvPr id="54" name="Google Shape;54;g29a41eef8ba_0_0"/>
          <p:cNvSpPr txBox="1"/>
          <p:nvPr/>
        </p:nvSpPr>
        <p:spPr>
          <a:xfrm>
            <a:off x="5162550" y="2263325"/>
            <a:ext cx="6874500" cy="320100"/>
          </a:xfrm>
          <a:prstGeom prst="rect">
            <a:avLst/>
          </a:prstGeom>
          <a:noFill/>
          <a:ln>
            <a:noFill/>
          </a:ln>
        </p:spPr>
        <p:txBody>
          <a:bodyPr anchorCtr="0" anchor="ctr" bIns="60925" lIns="0" spcFirstLastPara="1" rIns="0" wrap="square" tIns="0">
            <a:noAutofit/>
          </a:bodyPr>
          <a:lstStyle/>
          <a:p>
            <a:pPr indent="596900" lvl="0" marL="0" marR="0" rtl="0" algn="l">
              <a:lnSpc>
                <a:spcPct val="107000"/>
              </a:lnSpc>
              <a:spcBef>
                <a:spcPts val="0"/>
              </a:spcBef>
              <a:spcAft>
                <a:spcPts val="0"/>
              </a:spcAft>
              <a:buClr>
                <a:schemeClr val="dk1"/>
              </a:buClr>
              <a:buSzPts val="1300"/>
              <a:buFont typeface="Arial"/>
              <a:buNone/>
            </a:pPr>
            <a:r>
              <a:rPr i="0" lang="en-US" sz="2300" u="none" cap="none" strike="noStrike">
                <a:solidFill>
                  <a:schemeClr val="dk1"/>
                </a:solidFill>
                <a:latin typeface="Comfortaa"/>
                <a:ea typeface="Comfortaa"/>
                <a:cs typeface="Comfortaa"/>
                <a:sym typeface="Comfortaa"/>
              </a:rPr>
              <a:t>2. Introduction to raising of livestock</a:t>
            </a:r>
            <a:endParaRPr i="0" sz="2300" u="none" cap="none" strike="noStrike">
              <a:solidFill>
                <a:schemeClr val="dk1"/>
              </a:solidFill>
              <a:latin typeface="Comfortaa"/>
              <a:ea typeface="Comfortaa"/>
              <a:cs typeface="Comfortaa"/>
              <a:sym typeface="Comfortaa"/>
            </a:endParaRPr>
          </a:p>
        </p:txBody>
      </p:sp>
      <p:sp>
        <p:nvSpPr>
          <p:cNvPr id="55" name="Google Shape;55;g29a41eef8ba_0_0"/>
          <p:cNvSpPr txBox="1"/>
          <p:nvPr/>
        </p:nvSpPr>
        <p:spPr>
          <a:xfrm>
            <a:off x="5795575" y="4814550"/>
            <a:ext cx="4267200" cy="3201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rgbClr val="3F3F3F"/>
              </a:buClr>
              <a:buSzPts val="1300"/>
              <a:buFont typeface="Arial"/>
              <a:buNone/>
            </a:pPr>
            <a:r>
              <a:t/>
            </a:r>
            <a:endParaRPr b="0" i="0" sz="2300" u="none" cap="none" strike="noStrike">
              <a:solidFill>
                <a:srgbClr val="3F3F3F"/>
              </a:solidFill>
              <a:latin typeface="Calibri"/>
              <a:ea typeface="Calibri"/>
              <a:cs typeface="Calibri"/>
              <a:sym typeface="Calibri"/>
            </a:endParaRPr>
          </a:p>
        </p:txBody>
      </p:sp>
      <p:sp>
        <p:nvSpPr>
          <p:cNvPr id="56" name="Google Shape;56;g29a41eef8ba_0_0"/>
          <p:cNvSpPr txBox="1"/>
          <p:nvPr/>
        </p:nvSpPr>
        <p:spPr>
          <a:xfrm>
            <a:off x="5795575" y="5399325"/>
            <a:ext cx="6026700" cy="295200"/>
          </a:xfrm>
          <a:prstGeom prst="rect">
            <a:avLst/>
          </a:prstGeom>
          <a:noFill/>
          <a:ln>
            <a:noFill/>
          </a:ln>
        </p:spPr>
        <p:txBody>
          <a:bodyPr anchorCtr="0" anchor="ctr" bIns="60925" lIns="0" spcFirstLastPara="1" rIns="0" wrap="square" tIns="0">
            <a:noAutofit/>
          </a:bodyPr>
          <a:lstStyle/>
          <a:p>
            <a:pPr indent="0" lvl="0" marL="0" marR="0" rtl="0" algn="l">
              <a:lnSpc>
                <a:spcPct val="107000"/>
              </a:lnSpc>
              <a:spcBef>
                <a:spcPts val="0"/>
              </a:spcBef>
              <a:spcAft>
                <a:spcPts val="0"/>
              </a:spcAft>
              <a:buClr>
                <a:schemeClr val="dk1"/>
              </a:buClr>
              <a:buSzPts val="1300"/>
              <a:buFont typeface="Arial"/>
              <a:buNone/>
            </a:pPr>
            <a:r>
              <a:rPr i="0" lang="en-US" sz="2300" u="none" cap="none" strike="noStrike">
                <a:solidFill>
                  <a:schemeClr val="dk1"/>
                </a:solidFill>
                <a:latin typeface="Comfortaa"/>
                <a:ea typeface="Comfortaa"/>
                <a:cs typeface="Comfortaa"/>
                <a:sym typeface="Comfortaa"/>
              </a:rPr>
              <a:t>7. Insect farming: potential and challenges</a:t>
            </a:r>
            <a:endParaRPr i="1" sz="2300" u="none" cap="none" strike="noStrike">
              <a:solidFill>
                <a:schemeClr val="dk1"/>
              </a:solidFill>
              <a:highlight>
                <a:srgbClr val="FFFF00"/>
              </a:highlight>
              <a:latin typeface="Comfortaa"/>
              <a:ea typeface="Comfortaa"/>
              <a:cs typeface="Comfortaa"/>
              <a:sym typeface="Comfortaa"/>
            </a:endParaRPr>
          </a:p>
        </p:txBody>
      </p:sp>
      <p:sp>
        <p:nvSpPr>
          <p:cNvPr id="57" name="Google Shape;57;g29a41eef8ba_0_0"/>
          <p:cNvSpPr txBox="1"/>
          <p:nvPr/>
        </p:nvSpPr>
        <p:spPr>
          <a:xfrm>
            <a:off x="5772150" y="4346875"/>
            <a:ext cx="5914200" cy="5676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i="0" lang="en-US" sz="2300" u="none" cap="none" strike="noStrike">
                <a:solidFill>
                  <a:schemeClr val="dk1"/>
                </a:solidFill>
                <a:latin typeface="Comfortaa"/>
                <a:ea typeface="Comfortaa"/>
                <a:cs typeface="Comfortaa"/>
                <a:sym typeface="Comfortaa"/>
              </a:rPr>
              <a:t>6. Sustainable farming and the “future” of livestock</a:t>
            </a:r>
            <a:endParaRPr i="0" sz="2300" u="none" cap="none" strike="noStrike">
              <a:solidFill>
                <a:schemeClr val="dk1"/>
              </a:solidFill>
              <a:latin typeface="Comfortaa"/>
              <a:ea typeface="Comfortaa"/>
              <a:cs typeface="Comfortaa"/>
              <a:sym typeface="Comfortaa"/>
            </a:endParaRPr>
          </a:p>
        </p:txBody>
      </p:sp>
      <p:sp>
        <p:nvSpPr>
          <p:cNvPr id="58" name="Google Shape;58;g29a41eef8ba_0_0"/>
          <p:cNvSpPr txBox="1"/>
          <p:nvPr/>
        </p:nvSpPr>
        <p:spPr>
          <a:xfrm>
            <a:off x="5616302" y="5959200"/>
            <a:ext cx="3359700" cy="4770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300"/>
              <a:buFont typeface="Arial"/>
              <a:buNone/>
            </a:pPr>
            <a:r>
              <a:rPr i="0" lang="en-US" sz="2300" u="none" cap="none" strike="noStrike">
                <a:solidFill>
                  <a:schemeClr val="dk1"/>
                </a:solidFill>
                <a:latin typeface="Comfortaa"/>
                <a:ea typeface="Comfortaa"/>
                <a:cs typeface="Comfortaa"/>
                <a:sym typeface="Comfortaa"/>
              </a:rPr>
              <a:t>8. Exercise</a:t>
            </a:r>
            <a:r>
              <a:rPr i="0" lang="en-US" sz="2300" u="none" cap="none" strike="noStrike">
                <a:solidFill>
                  <a:schemeClr val="dk1"/>
                </a:solidFill>
                <a:highlight>
                  <a:srgbClr val="FFFF00"/>
                </a:highlight>
                <a:latin typeface="Comfortaa"/>
                <a:ea typeface="Comfortaa"/>
                <a:cs typeface="Comfortaa"/>
                <a:sym typeface="Comfortaa"/>
              </a:rPr>
              <a:t> </a:t>
            </a:r>
            <a:endParaRPr i="0" sz="2300" u="none" cap="none" strike="noStrike">
              <a:solidFill>
                <a:schemeClr val="dk1"/>
              </a:solidFill>
              <a:highlight>
                <a:srgbClr val="FFFF00"/>
              </a:highlight>
              <a:latin typeface="Comfortaa"/>
              <a:ea typeface="Comfortaa"/>
              <a:cs typeface="Comfortaa"/>
              <a:sym typeface="Comfortaa"/>
            </a:endParaRPr>
          </a:p>
        </p:txBody>
      </p:sp>
      <p:sp>
        <p:nvSpPr>
          <p:cNvPr id="59" name="Google Shape;59;g29a41eef8ba_0_0"/>
          <p:cNvSpPr txBox="1"/>
          <p:nvPr/>
        </p:nvSpPr>
        <p:spPr>
          <a:xfrm>
            <a:off x="5029200" y="2737575"/>
            <a:ext cx="6026700" cy="477000"/>
          </a:xfrm>
          <a:prstGeom prst="rect">
            <a:avLst/>
          </a:prstGeom>
          <a:noFill/>
          <a:ln>
            <a:noFill/>
          </a:ln>
        </p:spPr>
        <p:txBody>
          <a:bodyPr anchorCtr="0" anchor="t" bIns="60925" lIns="121900" spcFirstLastPara="1" rIns="121900" wrap="square" tIns="60925">
            <a:spAutoFit/>
          </a:bodyPr>
          <a:lstStyle/>
          <a:p>
            <a:pPr indent="0" lvl="0" marL="609600" marR="0" rtl="0" algn="l">
              <a:lnSpc>
                <a:spcPct val="107000"/>
              </a:lnSpc>
              <a:spcBef>
                <a:spcPts val="0"/>
              </a:spcBef>
              <a:spcAft>
                <a:spcPts val="0"/>
              </a:spcAft>
              <a:buClr>
                <a:srgbClr val="000000"/>
              </a:buClr>
              <a:buSzPts val="2300"/>
              <a:buFont typeface="Arial"/>
              <a:buNone/>
            </a:pPr>
            <a:r>
              <a:rPr i="0" lang="en-US" sz="2300" u="none" cap="none" strike="noStrike">
                <a:solidFill>
                  <a:schemeClr val="dk1"/>
                </a:solidFill>
                <a:latin typeface="Comfortaa"/>
                <a:ea typeface="Comfortaa"/>
                <a:cs typeface="Comfortaa"/>
                <a:sym typeface="Comfortaa"/>
              </a:rPr>
              <a:t>3. Livestock farming practices</a:t>
            </a:r>
            <a:endParaRPr i="0" sz="2300" u="none" cap="none" strike="noStrike">
              <a:solidFill>
                <a:srgbClr val="000000"/>
              </a:solidFill>
              <a:latin typeface="Comfortaa"/>
              <a:ea typeface="Comfortaa"/>
              <a:cs typeface="Comfortaa"/>
              <a:sym typeface="Comfortaa"/>
            </a:endParaRPr>
          </a:p>
        </p:txBody>
      </p:sp>
      <p:sp>
        <p:nvSpPr>
          <p:cNvPr id="60" name="Google Shape;60;g29a41eef8ba_0_0"/>
          <p:cNvSpPr txBox="1"/>
          <p:nvPr/>
        </p:nvSpPr>
        <p:spPr>
          <a:xfrm>
            <a:off x="5032374" y="3287342"/>
            <a:ext cx="6654000" cy="477000"/>
          </a:xfrm>
          <a:prstGeom prst="rect">
            <a:avLst/>
          </a:prstGeom>
          <a:noFill/>
          <a:ln>
            <a:noFill/>
          </a:ln>
        </p:spPr>
        <p:txBody>
          <a:bodyPr anchorCtr="0" anchor="t" bIns="60925" lIns="121900" spcFirstLastPara="1" rIns="121900" wrap="square" tIns="60925">
            <a:spAutoFit/>
          </a:bodyPr>
          <a:lstStyle/>
          <a:p>
            <a:pPr indent="0" lvl="0" marL="609600" marR="0" rtl="0" algn="l">
              <a:lnSpc>
                <a:spcPct val="107000"/>
              </a:lnSpc>
              <a:spcBef>
                <a:spcPts val="0"/>
              </a:spcBef>
              <a:spcAft>
                <a:spcPts val="0"/>
              </a:spcAft>
              <a:buClr>
                <a:srgbClr val="000000"/>
              </a:buClr>
              <a:buSzPts val="2300"/>
              <a:buFont typeface="Arial"/>
              <a:buNone/>
            </a:pPr>
            <a:r>
              <a:rPr i="0" lang="en-US" sz="2300" u="none" cap="none" strike="noStrike">
                <a:solidFill>
                  <a:schemeClr val="dk1"/>
                </a:solidFill>
                <a:latin typeface="Comfortaa"/>
                <a:ea typeface="Comfortaa"/>
                <a:cs typeface="Comfortaa"/>
                <a:sym typeface="Comfortaa"/>
              </a:rPr>
              <a:t>4. Treatment and health of animals</a:t>
            </a:r>
            <a:endParaRPr i="0" sz="2900" u="none" cap="none" strike="noStrike">
              <a:solidFill>
                <a:srgbClr val="000000"/>
              </a:solidFill>
              <a:latin typeface="Comfortaa"/>
              <a:ea typeface="Comfortaa"/>
              <a:cs typeface="Comfortaa"/>
              <a:sym typeface="Comfortaa"/>
            </a:endParaRPr>
          </a:p>
        </p:txBody>
      </p:sp>
      <p:sp>
        <p:nvSpPr>
          <p:cNvPr id="61" name="Google Shape;61;g29a41eef8ba_0_0"/>
          <p:cNvSpPr txBox="1"/>
          <p:nvPr/>
        </p:nvSpPr>
        <p:spPr>
          <a:xfrm>
            <a:off x="5795576" y="3831313"/>
            <a:ext cx="6026700" cy="3201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i="0" lang="en-US" sz="2300" u="none" cap="none" strike="noStrike">
                <a:solidFill>
                  <a:schemeClr val="dk1"/>
                </a:solidFill>
                <a:latin typeface="Comfortaa"/>
                <a:ea typeface="Comfortaa"/>
                <a:cs typeface="Comfortaa"/>
                <a:sym typeface="Comfortaa"/>
              </a:rPr>
              <a:t>5. Ethical and human treatment</a:t>
            </a:r>
            <a:endParaRPr i="0" sz="2300" u="none" cap="none" strike="noStrike">
              <a:solidFill>
                <a:schemeClr val="dk1"/>
              </a:solidFill>
              <a:latin typeface="Comfortaa"/>
              <a:ea typeface="Comfortaa"/>
              <a:cs typeface="Comfortaa"/>
              <a:sym typeface="Comfortaa"/>
            </a:endParaRPr>
          </a:p>
        </p:txBody>
      </p:sp>
      <p:pic>
        <p:nvPicPr>
          <p:cNvPr id="62" name="Google Shape;62;g29a41eef8ba_0_0"/>
          <p:cNvPicPr preferRelativeResize="0"/>
          <p:nvPr/>
        </p:nvPicPr>
        <p:blipFill rotWithShape="1">
          <a:blip r:embed="rId3">
            <a:alphaModFix/>
          </a:blip>
          <a:srcRect b="0" l="0" r="0" t="0"/>
          <a:stretch/>
        </p:blipFill>
        <p:spPr>
          <a:xfrm rot="10800000">
            <a:off x="144438" y="3639372"/>
            <a:ext cx="4876800" cy="5674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9ac9a1c5fc_0_0"/>
          <p:cNvSpPr txBox="1"/>
          <p:nvPr>
            <p:ph type="title"/>
          </p:nvPr>
        </p:nvSpPr>
        <p:spPr>
          <a:xfrm>
            <a:off x="917150" y="1420073"/>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About this module</a:t>
            </a:r>
            <a:endParaRPr sz="4000">
              <a:latin typeface="Comfortaa"/>
              <a:ea typeface="Comfortaa"/>
              <a:cs typeface="Comfortaa"/>
              <a:sym typeface="Comfortaa"/>
            </a:endParaRPr>
          </a:p>
        </p:txBody>
      </p:sp>
      <p:sp>
        <p:nvSpPr>
          <p:cNvPr id="68" name="Google Shape;68;g29ac9a1c5fc_0_0"/>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b="1" lang="en-US" sz="2100">
                <a:solidFill>
                  <a:srgbClr val="427B83"/>
                </a:solidFill>
                <a:latin typeface="Comfortaa"/>
                <a:ea typeface="Comfortaa"/>
                <a:cs typeface="Comfortaa"/>
                <a:sym typeface="Comfortaa"/>
              </a:rPr>
              <a:t>What are you going to find here?</a:t>
            </a:r>
            <a:endParaRPr b="1" sz="2100">
              <a:solidFill>
                <a:srgbClr val="427B83"/>
              </a:solidFill>
              <a:latin typeface="Comfortaa"/>
              <a:ea typeface="Comfortaa"/>
              <a:cs typeface="Comfortaa"/>
              <a:sym typeface="Comfortaa"/>
            </a:endParaRPr>
          </a:p>
          <a:p>
            <a:pPr indent="0" lvl="0" marL="0" rtl="0" algn="l">
              <a:lnSpc>
                <a:spcPct val="115000"/>
              </a:lnSpc>
              <a:spcBef>
                <a:spcPts val="0"/>
              </a:spcBef>
              <a:spcAft>
                <a:spcPts val="0"/>
              </a:spcAft>
              <a:buSzPts val="2800"/>
              <a:buNone/>
            </a:pPr>
            <a:r>
              <a:t/>
            </a:r>
            <a:endParaRPr b="1" sz="2100">
              <a:solidFill>
                <a:srgbClr val="427B83"/>
              </a:solidFill>
              <a:latin typeface="Comfortaa"/>
              <a:ea typeface="Comfortaa"/>
              <a:cs typeface="Comfortaa"/>
              <a:sym typeface="Comfortaa"/>
            </a:endParaRPr>
          </a:p>
          <a:p>
            <a:pPr indent="-330200" lvl="0" marL="457200" rtl="0" algn="l">
              <a:lnSpc>
                <a:spcPct val="110000"/>
              </a:lnSpc>
              <a:spcBef>
                <a:spcPts val="0"/>
              </a:spcBef>
              <a:spcAft>
                <a:spcPts val="0"/>
              </a:spcAft>
              <a:buClr>
                <a:schemeClr val="dk2"/>
              </a:buClr>
              <a:buSzPts val="1600"/>
              <a:buFont typeface="Lato"/>
              <a:buChar char="•"/>
            </a:pPr>
            <a:r>
              <a:rPr lang="en-US" sz="1600">
                <a:solidFill>
                  <a:schemeClr val="dk2"/>
                </a:solidFill>
                <a:latin typeface="Comfortaa"/>
                <a:ea typeface="Comfortaa"/>
                <a:cs typeface="Comfortaa"/>
                <a:sym typeface="Comfortaa"/>
              </a:rPr>
              <a:t>Brief introduction to the concept of </a:t>
            </a:r>
            <a:r>
              <a:rPr b="1" lang="en-US" sz="1600">
                <a:solidFill>
                  <a:schemeClr val="dk2"/>
                </a:solidFill>
                <a:latin typeface="Comfortaa"/>
                <a:ea typeface="Comfortaa"/>
                <a:cs typeface="Comfortaa"/>
                <a:sym typeface="Comfortaa"/>
              </a:rPr>
              <a:t>animal husbandry</a:t>
            </a:r>
            <a:endParaRPr b="1" sz="1600">
              <a:solidFill>
                <a:schemeClr val="dk2"/>
              </a:solidFill>
              <a:latin typeface="Comfortaa"/>
              <a:ea typeface="Comfortaa"/>
              <a:cs typeface="Comfortaa"/>
              <a:sym typeface="Comfortaa"/>
            </a:endParaRPr>
          </a:p>
          <a:p>
            <a:pPr indent="0" lvl="0" marL="457200" rtl="0" algn="l">
              <a:lnSpc>
                <a:spcPct val="110000"/>
              </a:lnSpc>
              <a:spcBef>
                <a:spcPts val="0"/>
              </a:spcBef>
              <a:spcAft>
                <a:spcPts val="0"/>
              </a:spcAft>
              <a:buClr>
                <a:schemeClr val="dk1"/>
              </a:buClr>
              <a:buSzPts val="1100"/>
              <a:buFont typeface="Arial"/>
              <a:buNone/>
            </a:pPr>
            <a:r>
              <a:t/>
            </a:r>
            <a:endParaRPr sz="1600">
              <a:solidFill>
                <a:schemeClr val="dk2"/>
              </a:solidFill>
              <a:latin typeface="Comfortaa"/>
              <a:ea typeface="Comfortaa"/>
              <a:cs typeface="Comfortaa"/>
              <a:sym typeface="Comfortaa"/>
            </a:endParaRPr>
          </a:p>
          <a:p>
            <a:pPr indent="-330200" lvl="0" marL="457200" rtl="0" algn="l">
              <a:lnSpc>
                <a:spcPct val="110000"/>
              </a:lnSpc>
              <a:spcBef>
                <a:spcPts val="0"/>
              </a:spcBef>
              <a:spcAft>
                <a:spcPts val="0"/>
              </a:spcAft>
              <a:buClr>
                <a:schemeClr val="dk2"/>
              </a:buClr>
              <a:buSzPts val="1600"/>
              <a:buFont typeface="Lato"/>
              <a:buChar char="•"/>
            </a:pPr>
            <a:r>
              <a:rPr b="1" lang="en-US" sz="1600">
                <a:solidFill>
                  <a:schemeClr val="dk2"/>
                </a:solidFill>
                <a:latin typeface="Comfortaa"/>
                <a:ea typeface="Comfortaa"/>
                <a:cs typeface="Comfortaa"/>
                <a:sym typeface="Comfortaa"/>
              </a:rPr>
              <a:t>Different types of livestock </a:t>
            </a:r>
            <a:r>
              <a:rPr lang="en-US" sz="1600">
                <a:solidFill>
                  <a:schemeClr val="dk2"/>
                </a:solidFill>
                <a:latin typeface="Comfortaa"/>
                <a:ea typeface="Comfortaa"/>
                <a:cs typeface="Comfortaa"/>
                <a:sym typeface="Comfortaa"/>
              </a:rPr>
              <a:t>and their main characteristics.</a:t>
            </a:r>
            <a:endParaRPr sz="1600">
              <a:solidFill>
                <a:schemeClr val="dk2"/>
              </a:solidFill>
              <a:latin typeface="Comfortaa"/>
              <a:ea typeface="Comfortaa"/>
              <a:cs typeface="Comfortaa"/>
              <a:sym typeface="Comfortaa"/>
            </a:endParaRPr>
          </a:p>
          <a:p>
            <a:pPr indent="0" lvl="0" marL="457200" rtl="0" algn="l">
              <a:lnSpc>
                <a:spcPct val="110000"/>
              </a:lnSpc>
              <a:spcBef>
                <a:spcPts val="0"/>
              </a:spcBef>
              <a:spcAft>
                <a:spcPts val="0"/>
              </a:spcAft>
              <a:buClr>
                <a:schemeClr val="dk1"/>
              </a:buClr>
              <a:buSzPts val="1100"/>
              <a:buFont typeface="Arial"/>
              <a:buNone/>
            </a:pPr>
            <a:r>
              <a:t/>
            </a:r>
            <a:endParaRPr sz="1600">
              <a:solidFill>
                <a:schemeClr val="dk2"/>
              </a:solidFill>
              <a:latin typeface="Comfortaa"/>
              <a:ea typeface="Comfortaa"/>
              <a:cs typeface="Comfortaa"/>
              <a:sym typeface="Comfortaa"/>
            </a:endParaRPr>
          </a:p>
          <a:p>
            <a:pPr indent="-330200" lvl="0" marL="457200" rtl="0" algn="l">
              <a:lnSpc>
                <a:spcPct val="110000"/>
              </a:lnSpc>
              <a:spcBef>
                <a:spcPts val="0"/>
              </a:spcBef>
              <a:spcAft>
                <a:spcPts val="0"/>
              </a:spcAft>
              <a:buClr>
                <a:schemeClr val="dk2"/>
              </a:buClr>
              <a:buSzPts val="1600"/>
              <a:buFont typeface="Lato"/>
              <a:buChar char="•"/>
            </a:pPr>
            <a:r>
              <a:rPr lang="en-US" sz="1600">
                <a:solidFill>
                  <a:schemeClr val="dk2"/>
                </a:solidFill>
                <a:latin typeface="Comfortaa"/>
                <a:ea typeface="Comfortaa"/>
                <a:cs typeface="Comfortaa"/>
                <a:sym typeface="Comfortaa"/>
              </a:rPr>
              <a:t>Differences between </a:t>
            </a:r>
            <a:r>
              <a:rPr b="1" lang="en-US" sz="1600">
                <a:solidFill>
                  <a:schemeClr val="dk2"/>
                </a:solidFill>
                <a:latin typeface="Comfortaa"/>
                <a:ea typeface="Comfortaa"/>
                <a:cs typeface="Comfortaa"/>
                <a:sym typeface="Comfortaa"/>
              </a:rPr>
              <a:t>extensive and intensive livestock farming</a:t>
            </a:r>
            <a:endParaRPr b="1" sz="1600">
              <a:solidFill>
                <a:schemeClr val="dk2"/>
              </a:solidFill>
              <a:latin typeface="Comfortaa"/>
              <a:ea typeface="Comfortaa"/>
              <a:cs typeface="Comfortaa"/>
              <a:sym typeface="Comfortaa"/>
            </a:endParaRPr>
          </a:p>
          <a:p>
            <a:pPr indent="0" lvl="0" marL="457200" rtl="0" algn="l">
              <a:lnSpc>
                <a:spcPct val="110000"/>
              </a:lnSpc>
              <a:spcBef>
                <a:spcPts val="0"/>
              </a:spcBef>
              <a:spcAft>
                <a:spcPts val="0"/>
              </a:spcAft>
              <a:buClr>
                <a:schemeClr val="dk1"/>
              </a:buClr>
              <a:buSzPts val="1100"/>
              <a:buFont typeface="Arial"/>
              <a:buNone/>
            </a:pPr>
            <a:r>
              <a:t/>
            </a:r>
            <a:endParaRPr sz="1600">
              <a:solidFill>
                <a:schemeClr val="dk2"/>
              </a:solidFill>
              <a:latin typeface="Comfortaa"/>
              <a:ea typeface="Comfortaa"/>
              <a:cs typeface="Comfortaa"/>
              <a:sym typeface="Comfortaa"/>
            </a:endParaRPr>
          </a:p>
          <a:p>
            <a:pPr indent="-330200" lvl="0" marL="457200" rtl="0" algn="l">
              <a:lnSpc>
                <a:spcPct val="110000"/>
              </a:lnSpc>
              <a:spcBef>
                <a:spcPts val="0"/>
              </a:spcBef>
              <a:spcAft>
                <a:spcPts val="0"/>
              </a:spcAft>
              <a:buClr>
                <a:schemeClr val="dk2"/>
              </a:buClr>
              <a:buSzPts val="1600"/>
              <a:buFont typeface="Lato"/>
              <a:buChar char="•"/>
            </a:pPr>
            <a:r>
              <a:rPr lang="en-US" sz="1600">
                <a:solidFill>
                  <a:schemeClr val="dk2"/>
                </a:solidFill>
                <a:latin typeface="Comfortaa"/>
                <a:ea typeface="Comfortaa"/>
                <a:cs typeface="Comfortaa"/>
                <a:sym typeface="Comfortaa"/>
              </a:rPr>
              <a:t>The </a:t>
            </a:r>
            <a:r>
              <a:rPr b="1" lang="en-US" sz="1600">
                <a:solidFill>
                  <a:schemeClr val="dk2"/>
                </a:solidFill>
                <a:latin typeface="Comfortaa"/>
                <a:ea typeface="Comfortaa"/>
                <a:cs typeface="Comfortaa"/>
                <a:sym typeface="Comfortaa"/>
              </a:rPr>
              <a:t>importance of healthy livestock and ethics in animal husbandry.</a:t>
            </a:r>
            <a:endParaRPr b="1" sz="1600">
              <a:solidFill>
                <a:schemeClr val="dk2"/>
              </a:solidFill>
              <a:latin typeface="Comfortaa"/>
              <a:ea typeface="Comfortaa"/>
              <a:cs typeface="Comfortaa"/>
              <a:sym typeface="Comfortaa"/>
            </a:endParaRPr>
          </a:p>
          <a:p>
            <a:pPr indent="0" lvl="0" marL="457200" rtl="0" algn="l">
              <a:lnSpc>
                <a:spcPct val="110000"/>
              </a:lnSpc>
              <a:spcBef>
                <a:spcPts val="0"/>
              </a:spcBef>
              <a:spcAft>
                <a:spcPts val="0"/>
              </a:spcAft>
              <a:buClr>
                <a:schemeClr val="dk1"/>
              </a:buClr>
              <a:buSzPts val="1100"/>
              <a:buFont typeface="Arial"/>
              <a:buNone/>
            </a:pPr>
            <a:r>
              <a:t/>
            </a:r>
            <a:endParaRPr b="1" sz="1600">
              <a:solidFill>
                <a:schemeClr val="dk2"/>
              </a:solidFill>
              <a:latin typeface="Comfortaa"/>
              <a:ea typeface="Comfortaa"/>
              <a:cs typeface="Comfortaa"/>
              <a:sym typeface="Comfortaa"/>
            </a:endParaRPr>
          </a:p>
          <a:p>
            <a:pPr indent="-330200" lvl="0" marL="457200" rtl="0" algn="l">
              <a:lnSpc>
                <a:spcPct val="110000"/>
              </a:lnSpc>
              <a:spcBef>
                <a:spcPts val="0"/>
              </a:spcBef>
              <a:spcAft>
                <a:spcPts val="0"/>
              </a:spcAft>
              <a:buClr>
                <a:schemeClr val="dk2"/>
              </a:buClr>
              <a:buSzPts val="1600"/>
              <a:buFont typeface="Lato"/>
              <a:buChar char="•"/>
            </a:pPr>
            <a:r>
              <a:rPr b="1" lang="en-US" sz="1600">
                <a:solidFill>
                  <a:schemeClr val="dk2"/>
                </a:solidFill>
                <a:latin typeface="Comfortaa"/>
                <a:ea typeface="Comfortaa"/>
                <a:cs typeface="Comfortaa"/>
                <a:sym typeface="Comfortaa"/>
              </a:rPr>
              <a:t>Sustainable farming: </a:t>
            </a:r>
            <a:r>
              <a:rPr lang="en-US" sz="1600">
                <a:solidFill>
                  <a:schemeClr val="dk2"/>
                </a:solidFill>
                <a:latin typeface="Comfortaa"/>
                <a:ea typeface="Comfortaa"/>
                <a:cs typeface="Comfortaa"/>
                <a:sym typeface="Comfortaa"/>
              </a:rPr>
              <a:t>present methodologies and future perspectives</a:t>
            </a:r>
            <a:r>
              <a:rPr b="1" lang="en-US" sz="1600">
                <a:solidFill>
                  <a:schemeClr val="dk2"/>
                </a:solidFill>
                <a:latin typeface="Comfortaa"/>
                <a:ea typeface="Comfortaa"/>
                <a:cs typeface="Comfortaa"/>
                <a:sym typeface="Comfortaa"/>
              </a:rPr>
              <a:t>.</a:t>
            </a:r>
            <a:endParaRPr b="1" sz="1600">
              <a:solidFill>
                <a:schemeClr val="dk2"/>
              </a:solidFill>
              <a:latin typeface="Comfortaa"/>
              <a:ea typeface="Comfortaa"/>
              <a:cs typeface="Comfortaa"/>
              <a:sym typeface="Comfortaa"/>
            </a:endParaRPr>
          </a:p>
          <a:p>
            <a:pPr indent="0" lvl="0" marL="457200" rtl="0" algn="l">
              <a:lnSpc>
                <a:spcPct val="110000"/>
              </a:lnSpc>
              <a:spcBef>
                <a:spcPts val="0"/>
              </a:spcBef>
              <a:spcAft>
                <a:spcPts val="0"/>
              </a:spcAft>
              <a:buClr>
                <a:schemeClr val="dk1"/>
              </a:buClr>
              <a:buSzPts val="1100"/>
              <a:buFont typeface="Arial"/>
              <a:buNone/>
            </a:pPr>
            <a:r>
              <a:t/>
            </a:r>
            <a:endParaRPr b="1" sz="1600">
              <a:solidFill>
                <a:schemeClr val="dk2"/>
              </a:solidFill>
              <a:latin typeface="Comfortaa"/>
              <a:ea typeface="Comfortaa"/>
              <a:cs typeface="Comfortaa"/>
              <a:sym typeface="Comfortaa"/>
            </a:endParaRPr>
          </a:p>
          <a:p>
            <a:pPr indent="-330200" lvl="0" marL="457200" rtl="0" algn="l">
              <a:lnSpc>
                <a:spcPct val="110000"/>
              </a:lnSpc>
              <a:spcBef>
                <a:spcPts val="0"/>
              </a:spcBef>
              <a:spcAft>
                <a:spcPts val="0"/>
              </a:spcAft>
              <a:buClr>
                <a:schemeClr val="dk2"/>
              </a:buClr>
              <a:buSzPts val="1600"/>
              <a:buFont typeface="Lato"/>
              <a:buChar char="•"/>
            </a:pPr>
            <a:r>
              <a:rPr b="1" lang="en-US" sz="1600">
                <a:solidFill>
                  <a:schemeClr val="dk2"/>
                </a:solidFill>
                <a:latin typeface="Comfortaa"/>
                <a:ea typeface="Comfortaa"/>
                <a:cs typeface="Comfortaa"/>
                <a:sym typeface="Comfortaa"/>
              </a:rPr>
              <a:t>Insect farming </a:t>
            </a:r>
            <a:r>
              <a:rPr lang="en-US" sz="1600">
                <a:solidFill>
                  <a:schemeClr val="dk2"/>
                </a:solidFill>
                <a:latin typeface="Comfortaa"/>
                <a:ea typeface="Comfortaa"/>
                <a:cs typeface="Comfortaa"/>
                <a:sym typeface="Comfortaa"/>
              </a:rPr>
              <a:t>as an alternative to current livestock habits.</a:t>
            </a:r>
            <a:endParaRPr sz="2200">
              <a:solidFill>
                <a:schemeClr val="dk2"/>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b="1" sz="2100">
              <a:solidFill>
                <a:srgbClr val="427B8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19e93ff5fc8_0_22"/>
          <p:cNvSpPr txBox="1"/>
          <p:nvPr>
            <p:ph type="title"/>
          </p:nvPr>
        </p:nvSpPr>
        <p:spPr>
          <a:xfrm>
            <a:off x="1039600" y="1474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Introduction to livestock farming</a:t>
            </a:r>
            <a:endParaRPr sz="4000">
              <a:latin typeface="Comfortaa"/>
              <a:ea typeface="Comfortaa"/>
              <a:cs typeface="Comfortaa"/>
              <a:sym typeface="Comfortaa"/>
            </a:endParaRPr>
          </a:p>
        </p:txBody>
      </p:sp>
      <p:sp>
        <p:nvSpPr>
          <p:cNvPr id="74" name="Google Shape;74;g19e93ff5fc8_0_22"/>
          <p:cNvSpPr txBox="1"/>
          <p:nvPr/>
        </p:nvSpPr>
        <p:spPr>
          <a:xfrm>
            <a:off x="1706850" y="2215875"/>
            <a:ext cx="87783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427B83"/>
                </a:solidFill>
                <a:latin typeface="Comfortaa"/>
                <a:ea typeface="Comfortaa"/>
                <a:cs typeface="Comfortaa"/>
                <a:sym typeface="Comfortaa"/>
              </a:rPr>
              <a:t>The process of raising and breeding animals to obtain:</a:t>
            </a:r>
            <a:endParaRPr b="1" i="0" sz="2100" u="none" cap="none" strike="noStrike">
              <a:solidFill>
                <a:srgbClr val="427B83"/>
              </a:solidFill>
              <a:latin typeface="Comfortaa"/>
              <a:ea typeface="Comfortaa"/>
              <a:cs typeface="Comfortaa"/>
              <a:sym typeface="Comfortaa"/>
            </a:endParaRPr>
          </a:p>
        </p:txBody>
      </p:sp>
      <p:sp>
        <p:nvSpPr>
          <p:cNvPr id="75" name="Google Shape;75;g19e93ff5fc8_0_22"/>
          <p:cNvSpPr txBox="1"/>
          <p:nvPr/>
        </p:nvSpPr>
        <p:spPr>
          <a:xfrm>
            <a:off x="1977888" y="3013350"/>
            <a:ext cx="2758500" cy="1154400"/>
          </a:xfrm>
          <a:prstGeom prst="rect">
            <a:avLst/>
          </a:prstGeom>
          <a:noFill/>
          <a:ln cap="flat" cmpd="sng" w="38100">
            <a:solidFill>
              <a:srgbClr val="38761D"/>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427B83"/>
                </a:solidFill>
                <a:latin typeface="Comfortaa"/>
                <a:ea typeface="Comfortaa"/>
                <a:cs typeface="Comfortaa"/>
                <a:sym typeface="Comfortaa"/>
              </a:rPr>
              <a:t>Products such as wool and other fibers </a:t>
            </a:r>
            <a:endParaRPr b="1" i="0" sz="2100" u="none" cap="none" strike="noStrike">
              <a:solidFill>
                <a:srgbClr val="427B83"/>
              </a:solidFill>
              <a:latin typeface="Comfortaa"/>
              <a:ea typeface="Comfortaa"/>
              <a:cs typeface="Comfortaa"/>
              <a:sym typeface="Comfortaa"/>
            </a:endParaRPr>
          </a:p>
        </p:txBody>
      </p:sp>
      <p:sp>
        <p:nvSpPr>
          <p:cNvPr id="76" name="Google Shape;76;g19e93ff5fc8_0_22"/>
          <p:cNvSpPr txBox="1"/>
          <p:nvPr/>
        </p:nvSpPr>
        <p:spPr>
          <a:xfrm>
            <a:off x="5119600" y="3184050"/>
            <a:ext cx="1045500" cy="507900"/>
          </a:xfrm>
          <a:prstGeom prst="rect">
            <a:avLst/>
          </a:prstGeom>
          <a:noFill/>
          <a:ln cap="flat" cmpd="sng" w="38100">
            <a:solidFill>
              <a:srgbClr val="38761D"/>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427B83"/>
                </a:solidFill>
                <a:latin typeface="Comfortaa"/>
                <a:ea typeface="Comfortaa"/>
                <a:cs typeface="Comfortaa"/>
                <a:sym typeface="Comfortaa"/>
              </a:rPr>
              <a:t>Labor</a:t>
            </a:r>
            <a:endParaRPr b="1" i="0" sz="2100" u="none" cap="none" strike="noStrike">
              <a:solidFill>
                <a:srgbClr val="427B83"/>
              </a:solidFill>
              <a:latin typeface="Comfortaa"/>
              <a:ea typeface="Comfortaa"/>
              <a:cs typeface="Comfortaa"/>
              <a:sym typeface="Comfortaa"/>
            </a:endParaRPr>
          </a:p>
        </p:txBody>
      </p:sp>
      <p:sp>
        <p:nvSpPr>
          <p:cNvPr id="77" name="Google Shape;77;g19e93ff5fc8_0_22"/>
          <p:cNvSpPr txBox="1"/>
          <p:nvPr/>
        </p:nvSpPr>
        <p:spPr>
          <a:xfrm>
            <a:off x="6371613" y="3184050"/>
            <a:ext cx="1264800" cy="507900"/>
          </a:xfrm>
          <a:prstGeom prst="rect">
            <a:avLst/>
          </a:prstGeom>
          <a:noFill/>
          <a:ln cap="flat" cmpd="sng" w="38100">
            <a:solidFill>
              <a:srgbClr val="38761D"/>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427B83"/>
                </a:solidFill>
                <a:latin typeface="Comfortaa"/>
                <a:ea typeface="Comfortaa"/>
                <a:cs typeface="Comfortaa"/>
                <a:sym typeface="Comfortaa"/>
              </a:rPr>
              <a:t>Food</a:t>
            </a:r>
            <a:endParaRPr b="1" i="0" sz="2100" u="none" cap="none" strike="noStrike">
              <a:solidFill>
                <a:srgbClr val="427B83"/>
              </a:solidFill>
              <a:latin typeface="Comfortaa"/>
              <a:ea typeface="Comfortaa"/>
              <a:cs typeface="Comfortaa"/>
              <a:sym typeface="Comfortaa"/>
            </a:endParaRPr>
          </a:p>
        </p:txBody>
      </p:sp>
      <p:sp>
        <p:nvSpPr>
          <p:cNvPr id="78" name="Google Shape;78;g19e93ff5fc8_0_22"/>
          <p:cNvSpPr txBox="1"/>
          <p:nvPr/>
        </p:nvSpPr>
        <p:spPr>
          <a:xfrm>
            <a:off x="8019613" y="3013350"/>
            <a:ext cx="2194500" cy="1154400"/>
          </a:xfrm>
          <a:prstGeom prst="rect">
            <a:avLst/>
          </a:prstGeom>
          <a:noFill/>
          <a:ln cap="flat" cmpd="sng" w="38100">
            <a:solidFill>
              <a:srgbClr val="38761D"/>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427B83"/>
                </a:solidFill>
                <a:latin typeface="Comfortaa"/>
                <a:ea typeface="Comfortaa"/>
                <a:cs typeface="Comfortaa"/>
                <a:sym typeface="Comfortaa"/>
              </a:rPr>
              <a:t>Dairy products and eggs</a:t>
            </a:r>
            <a:endParaRPr b="1" i="0" sz="2100" u="none" cap="none" strike="noStrike">
              <a:solidFill>
                <a:srgbClr val="427B83"/>
              </a:solidFill>
              <a:latin typeface="Comfortaa"/>
              <a:ea typeface="Comfortaa"/>
              <a:cs typeface="Comfortaa"/>
              <a:sym typeface="Comfortaa"/>
            </a:endParaRPr>
          </a:p>
        </p:txBody>
      </p:sp>
      <p:sp>
        <p:nvSpPr>
          <p:cNvPr id="79" name="Google Shape;79;g19e93ff5fc8_0_22"/>
          <p:cNvSpPr txBox="1"/>
          <p:nvPr/>
        </p:nvSpPr>
        <p:spPr>
          <a:xfrm>
            <a:off x="1908250" y="4486625"/>
            <a:ext cx="87783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i="0" lang="en-US" sz="2100" u="none" cap="none" strike="noStrike">
                <a:solidFill>
                  <a:srgbClr val="427B83"/>
                </a:solidFill>
                <a:latin typeface="Comfortaa"/>
                <a:ea typeface="Comfortaa"/>
                <a:cs typeface="Comfortaa"/>
                <a:sym typeface="Comfortaa"/>
              </a:rPr>
              <a:t>As of now, livestock farming accounts for a significant portion of the global food supply and workforce in the agricultural sector.</a:t>
            </a:r>
            <a:endParaRPr i="0" sz="2100" u="none" cap="none" strike="noStrike">
              <a:solidFill>
                <a:srgbClr val="427B83"/>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100"/>
              <a:buFont typeface="Arial"/>
              <a:buNone/>
            </a:pPr>
            <a:r>
              <a:rPr i="0" lang="en-US" sz="2100" u="none" cap="none" strike="noStrike">
                <a:solidFill>
                  <a:srgbClr val="427B83"/>
                </a:solidFill>
                <a:latin typeface="Comfortaa"/>
                <a:ea typeface="Comfortaa"/>
                <a:cs typeface="Comfortaa"/>
                <a:sym typeface="Comfortaa"/>
              </a:rPr>
              <a:t>Despite the importance it holds, it’s ecological footprint is substantial, bringing many individuals and communities to research and implement new methodologies.</a:t>
            </a:r>
            <a:endParaRPr i="0" sz="2100" u="none" cap="none" strike="noStrike">
              <a:solidFill>
                <a:srgbClr val="427B83"/>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9e93ff5fc8_0_28"/>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Main types of Livestock</a:t>
            </a:r>
            <a:endParaRPr sz="4000">
              <a:latin typeface="Comfortaa"/>
              <a:ea typeface="Comfortaa"/>
              <a:cs typeface="Comfortaa"/>
              <a:sym typeface="Comfortaa"/>
            </a:endParaRPr>
          </a:p>
        </p:txBody>
      </p:sp>
      <p:pic>
        <p:nvPicPr>
          <p:cNvPr id="85" name="Google Shape;85;g19e93ff5fc8_0_28"/>
          <p:cNvPicPr preferRelativeResize="0"/>
          <p:nvPr/>
        </p:nvPicPr>
        <p:blipFill rotWithShape="1">
          <a:blip r:embed="rId3">
            <a:alphaModFix/>
          </a:blip>
          <a:srcRect b="0" l="0" r="0" t="0"/>
          <a:stretch/>
        </p:blipFill>
        <p:spPr>
          <a:xfrm>
            <a:off x="9618225" y="2757147"/>
            <a:ext cx="2485625" cy="1780850"/>
          </a:xfrm>
          <a:prstGeom prst="rect">
            <a:avLst/>
          </a:prstGeom>
          <a:noFill/>
          <a:ln>
            <a:noFill/>
          </a:ln>
        </p:spPr>
      </p:pic>
      <p:sp>
        <p:nvSpPr>
          <p:cNvPr id="86" name="Google Shape;86;g19e93ff5fc8_0_28"/>
          <p:cNvSpPr txBox="1"/>
          <p:nvPr/>
        </p:nvSpPr>
        <p:spPr>
          <a:xfrm>
            <a:off x="1039600" y="1807800"/>
            <a:ext cx="1008000" cy="492600"/>
          </a:xfrm>
          <a:prstGeom prst="rect">
            <a:avLst/>
          </a:prstGeom>
          <a:noFill/>
          <a:ln cap="flat" cmpd="sng" w="38100">
            <a:solidFill>
              <a:srgbClr val="274E13"/>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mfortaa"/>
                <a:ea typeface="Comfortaa"/>
                <a:cs typeface="Comfortaa"/>
                <a:sym typeface="Comfortaa"/>
              </a:rPr>
              <a:t>Cattle</a:t>
            </a:r>
            <a:endParaRPr b="1" i="0" sz="2000" u="none" cap="none" strike="noStrike">
              <a:solidFill>
                <a:srgbClr val="000000"/>
              </a:solidFill>
              <a:latin typeface="Comfortaa"/>
              <a:ea typeface="Comfortaa"/>
              <a:cs typeface="Comfortaa"/>
              <a:sym typeface="Comfortaa"/>
            </a:endParaRPr>
          </a:p>
        </p:txBody>
      </p:sp>
      <p:sp>
        <p:nvSpPr>
          <p:cNvPr id="87" name="Google Shape;87;g19e93ff5fc8_0_28"/>
          <p:cNvSpPr txBox="1"/>
          <p:nvPr/>
        </p:nvSpPr>
        <p:spPr>
          <a:xfrm>
            <a:off x="3280377" y="1807800"/>
            <a:ext cx="1008000" cy="492600"/>
          </a:xfrm>
          <a:prstGeom prst="rect">
            <a:avLst/>
          </a:prstGeom>
          <a:noFill/>
          <a:ln cap="flat" cmpd="sng" w="38100">
            <a:solidFill>
              <a:srgbClr val="274E13"/>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mfortaa"/>
                <a:ea typeface="Comfortaa"/>
                <a:cs typeface="Comfortaa"/>
                <a:sym typeface="Comfortaa"/>
              </a:rPr>
              <a:t>Swine</a:t>
            </a:r>
            <a:endParaRPr b="1" i="0" sz="2000" u="none" cap="none" strike="noStrike">
              <a:solidFill>
                <a:srgbClr val="000000"/>
              </a:solidFill>
              <a:latin typeface="Comfortaa"/>
              <a:ea typeface="Comfortaa"/>
              <a:cs typeface="Comfortaa"/>
              <a:sym typeface="Comfortaa"/>
            </a:endParaRPr>
          </a:p>
        </p:txBody>
      </p:sp>
      <p:sp>
        <p:nvSpPr>
          <p:cNvPr id="88" name="Google Shape;88;g19e93ff5fc8_0_28"/>
          <p:cNvSpPr txBox="1"/>
          <p:nvPr/>
        </p:nvSpPr>
        <p:spPr>
          <a:xfrm>
            <a:off x="7646300" y="1820338"/>
            <a:ext cx="1160100" cy="492600"/>
          </a:xfrm>
          <a:prstGeom prst="rect">
            <a:avLst/>
          </a:prstGeom>
          <a:noFill/>
          <a:ln cap="flat" cmpd="sng" w="38100">
            <a:solidFill>
              <a:srgbClr val="274E13"/>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mfortaa"/>
                <a:ea typeface="Comfortaa"/>
                <a:cs typeface="Comfortaa"/>
                <a:sym typeface="Comfortaa"/>
              </a:rPr>
              <a:t>Poultry</a:t>
            </a:r>
            <a:endParaRPr b="1" i="0" sz="2000" u="none" cap="none" strike="noStrike">
              <a:solidFill>
                <a:srgbClr val="000000"/>
              </a:solidFill>
              <a:latin typeface="Comfortaa"/>
              <a:ea typeface="Comfortaa"/>
              <a:cs typeface="Comfortaa"/>
              <a:sym typeface="Comfortaa"/>
            </a:endParaRPr>
          </a:p>
        </p:txBody>
      </p:sp>
      <p:sp>
        <p:nvSpPr>
          <p:cNvPr id="89" name="Google Shape;89;g19e93ff5fc8_0_28"/>
          <p:cNvSpPr txBox="1"/>
          <p:nvPr/>
        </p:nvSpPr>
        <p:spPr>
          <a:xfrm>
            <a:off x="5521125" y="1807800"/>
            <a:ext cx="1160100" cy="492600"/>
          </a:xfrm>
          <a:prstGeom prst="rect">
            <a:avLst/>
          </a:prstGeom>
          <a:noFill/>
          <a:ln cap="flat" cmpd="sng" w="38100">
            <a:solidFill>
              <a:srgbClr val="274E13"/>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omfortaa"/>
                <a:ea typeface="Comfortaa"/>
                <a:cs typeface="Comfortaa"/>
                <a:sym typeface="Comfortaa"/>
              </a:rPr>
              <a:t>Sheeps</a:t>
            </a:r>
            <a:endParaRPr b="1" i="0" sz="2000" u="none" cap="none" strike="noStrike">
              <a:solidFill>
                <a:srgbClr val="000000"/>
              </a:solidFill>
              <a:latin typeface="Comfortaa"/>
              <a:ea typeface="Comfortaa"/>
              <a:cs typeface="Comfortaa"/>
              <a:sym typeface="Comfortaa"/>
            </a:endParaRPr>
          </a:p>
        </p:txBody>
      </p:sp>
      <p:sp>
        <p:nvSpPr>
          <p:cNvPr id="90" name="Google Shape;90;g19e93ff5fc8_0_28"/>
          <p:cNvSpPr txBox="1"/>
          <p:nvPr/>
        </p:nvSpPr>
        <p:spPr>
          <a:xfrm>
            <a:off x="401800" y="2377675"/>
            <a:ext cx="2133300" cy="2955300"/>
          </a:xfrm>
          <a:prstGeom prst="rect">
            <a:avLst/>
          </a:prstGeom>
          <a:noFill/>
          <a:ln cap="flat" cmpd="sng" w="38100">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mfortaa"/>
                <a:ea typeface="Comfortaa"/>
                <a:cs typeface="Comfortaa"/>
                <a:sym typeface="Comfortaa"/>
              </a:rPr>
              <a:t>Breeding of cows and bulls for the production of meats, dairy products and leathers.</a:t>
            </a:r>
            <a:endParaRPr i="0" sz="15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mfortaa"/>
                <a:ea typeface="Comfortaa"/>
                <a:cs typeface="Comfortaa"/>
                <a:sym typeface="Comfortaa"/>
              </a:rPr>
              <a:t>It requires big spaces and has the biggest ecological footprint out of all the different types of livestock.</a:t>
            </a:r>
            <a:endParaRPr i="0" sz="1500" u="none" cap="none" strike="noStrike">
              <a:solidFill>
                <a:srgbClr val="000000"/>
              </a:solidFill>
              <a:latin typeface="Comfortaa"/>
              <a:ea typeface="Comfortaa"/>
              <a:cs typeface="Comfortaa"/>
              <a:sym typeface="Comfortaa"/>
            </a:endParaRPr>
          </a:p>
        </p:txBody>
      </p:sp>
      <p:sp>
        <p:nvSpPr>
          <p:cNvPr id="91" name="Google Shape;91;g19e93ff5fc8_0_28"/>
          <p:cNvSpPr txBox="1"/>
          <p:nvPr/>
        </p:nvSpPr>
        <p:spPr>
          <a:xfrm>
            <a:off x="2679783" y="2377675"/>
            <a:ext cx="2133300" cy="2031900"/>
          </a:xfrm>
          <a:prstGeom prst="rect">
            <a:avLst/>
          </a:prstGeom>
          <a:noFill/>
          <a:ln cap="flat" cmpd="sng" w="38100">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mfortaa"/>
                <a:ea typeface="Comfortaa"/>
                <a:cs typeface="Comfortaa"/>
                <a:sym typeface="Comfortaa"/>
              </a:rPr>
              <a:t>Breeding of pigs almost solely for the production of meats.</a:t>
            </a:r>
            <a:endParaRPr i="0" sz="15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mfortaa"/>
                <a:ea typeface="Comfortaa"/>
                <a:cs typeface="Comfortaa"/>
                <a:sym typeface="Comfortaa"/>
              </a:rPr>
              <a:t>Requires less space than cattle and has a slightly minor ecological impact</a:t>
            </a:r>
            <a:endParaRPr i="0" sz="1500" u="none" cap="none" strike="noStrike">
              <a:solidFill>
                <a:srgbClr val="000000"/>
              </a:solidFill>
              <a:latin typeface="Comfortaa"/>
              <a:ea typeface="Comfortaa"/>
              <a:cs typeface="Comfortaa"/>
              <a:sym typeface="Comfortaa"/>
            </a:endParaRPr>
          </a:p>
        </p:txBody>
      </p:sp>
      <p:sp>
        <p:nvSpPr>
          <p:cNvPr id="92" name="Google Shape;92;g19e93ff5fc8_0_28"/>
          <p:cNvSpPr txBox="1"/>
          <p:nvPr/>
        </p:nvSpPr>
        <p:spPr>
          <a:xfrm>
            <a:off x="4957754" y="2377675"/>
            <a:ext cx="2133300" cy="1569900"/>
          </a:xfrm>
          <a:prstGeom prst="rect">
            <a:avLst/>
          </a:prstGeom>
          <a:noFill/>
          <a:ln cap="flat" cmpd="sng" w="38100">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mfortaa"/>
                <a:ea typeface="Comfortaa"/>
                <a:cs typeface="Comfortaa"/>
                <a:sym typeface="Comfortaa"/>
              </a:rPr>
              <a:t>Sheeps are bred for the production of mostly milk and different kinds of wool, along with their meat.</a:t>
            </a:r>
            <a:endParaRPr i="0" sz="1500" u="none" cap="none" strike="noStrike">
              <a:solidFill>
                <a:srgbClr val="000000"/>
              </a:solidFill>
              <a:latin typeface="Comfortaa"/>
              <a:ea typeface="Comfortaa"/>
              <a:cs typeface="Comfortaa"/>
              <a:sym typeface="Comfortaa"/>
            </a:endParaRPr>
          </a:p>
        </p:txBody>
      </p:sp>
      <p:sp>
        <p:nvSpPr>
          <p:cNvPr id="93" name="Google Shape;93;g19e93ff5fc8_0_28"/>
          <p:cNvSpPr txBox="1"/>
          <p:nvPr/>
        </p:nvSpPr>
        <p:spPr>
          <a:xfrm>
            <a:off x="7235750" y="2377675"/>
            <a:ext cx="2133300" cy="2493600"/>
          </a:xfrm>
          <a:prstGeom prst="rect">
            <a:avLst/>
          </a:prstGeom>
          <a:noFill/>
          <a:ln cap="flat" cmpd="sng" w="38100">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mfortaa"/>
                <a:ea typeface="Comfortaa"/>
                <a:cs typeface="Comfortaa"/>
                <a:sym typeface="Comfortaa"/>
              </a:rPr>
              <a:t>Consists mostly of chickens for their regular production of eggs and their meat.</a:t>
            </a:r>
            <a:endParaRPr i="0" sz="15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i="0" lang="en-US" sz="1500" u="none" cap="none" strike="noStrike">
                <a:solidFill>
                  <a:srgbClr val="000000"/>
                </a:solidFill>
                <a:latin typeface="Comfortaa"/>
                <a:ea typeface="Comfortaa"/>
                <a:cs typeface="Comfortaa"/>
                <a:sym typeface="Comfortaa"/>
              </a:rPr>
              <a:t>Their impact on the environment is significantly lower than the other types of livestock</a:t>
            </a:r>
            <a:endParaRPr i="0" sz="1500" u="none" cap="none" strike="noStrike">
              <a:solidFill>
                <a:srgbClr val="000000"/>
              </a:solidFill>
              <a:latin typeface="Comfortaa"/>
              <a:ea typeface="Comfortaa"/>
              <a:cs typeface="Comfortaa"/>
              <a:sym typeface="Comfortaa"/>
            </a:endParaRPr>
          </a:p>
        </p:txBody>
      </p:sp>
      <p:pic>
        <p:nvPicPr>
          <p:cNvPr id="94" name="Google Shape;94;g19e93ff5fc8_0_28"/>
          <p:cNvPicPr preferRelativeResize="0"/>
          <p:nvPr/>
        </p:nvPicPr>
        <p:blipFill rotWithShape="1">
          <a:blip r:embed="rId4">
            <a:alphaModFix/>
          </a:blip>
          <a:srcRect b="0" l="0" r="0" t="0"/>
          <a:stretch/>
        </p:blipFill>
        <p:spPr>
          <a:xfrm>
            <a:off x="928450" y="5499975"/>
            <a:ext cx="1080000" cy="1080000"/>
          </a:xfrm>
          <a:prstGeom prst="rect">
            <a:avLst/>
          </a:prstGeom>
          <a:noFill/>
          <a:ln>
            <a:noFill/>
          </a:ln>
        </p:spPr>
      </p:pic>
      <p:pic>
        <p:nvPicPr>
          <p:cNvPr id="95" name="Google Shape;95;g19e93ff5fc8_0_28"/>
          <p:cNvPicPr preferRelativeResize="0"/>
          <p:nvPr/>
        </p:nvPicPr>
        <p:blipFill rotWithShape="1">
          <a:blip r:embed="rId5">
            <a:alphaModFix/>
          </a:blip>
          <a:srcRect b="0" l="0" r="0" t="0"/>
          <a:stretch/>
        </p:blipFill>
        <p:spPr>
          <a:xfrm>
            <a:off x="5521125" y="5427475"/>
            <a:ext cx="1080000" cy="1080000"/>
          </a:xfrm>
          <a:prstGeom prst="rect">
            <a:avLst/>
          </a:prstGeom>
          <a:noFill/>
          <a:ln>
            <a:noFill/>
          </a:ln>
        </p:spPr>
      </p:pic>
      <p:pic>
        <p:nvPicPr>
          <p:cNvPr id="96" name="Google Shape;96;g19e93ff5fc8_0_28"/>
          <p:cNvPicPr preferRelativeResize="0"/>
          <p:nvPr/>
        </p:nvPicPr>
        <p:blipFill rotWithShape="1">
          <a:blip r:embed="rId6">
            <a:alphaModFix/>
          </a:blip>
          <a:srcRect b="0" l="0" r="0" t="0"/>
          <a:stretch/>
        </p:blipFill>
        <p:spPr>
          <a:xfrm>
            <a:off x="3129225" y="5427475"/>
            <a:ext cx="1160000" cy="1080000"/>
          </a:xfrm>
          <a:prstGeom prst="rect">
            <a:avLst/>
          </a:prstGeom>
          <a:noFill/>
          <a:ln>
            <a:noFill/>
          </a:ln>
        </p:spPr>
      </p:pic>
      <p:pic>
        <p:nvPicPr>
          <p:cNvPr id="97" name="Google Shape;97;g19e93ff5fc8_0_28"/>
          <p:cNvPicPr preferRelativeResize="0"/>
          <p:nvPr/>
        </p:nvPicPr>
        <p:blipFill rotWithShape="1">
          <a:blip r:embed="rId7">
            <a:alphaModFix/>
          </a:blip>
          <a:srcRect b="0" l="0" r="0" t="0"/>
          <a:stretch/>
        </p:blipFill>
        <p:spPr>
          <a:xfrm>
            <a:off x="7798400" y="5427474"/>
            <a:ext cx="1007998" cy="108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9c35552449_0_0"/>
          <p:cNvSpPr/>
          <p:nvPr/>
        </p:nvSpPr>
        <p:spPr>
          <a:xfrm>
            <a:off x="352950" y="2066250"/>
            <a:ext cx="4770900" cy="2925600"/>
          </a:xfrm>
          <a:prstGeom prst="rect">
            <a:avLst/>
          </a:prstGeom>
          <a:solidFill>
            <a:srgbClr val="315240"/>
          </a:solidFill>
          <a:ln>
            <a:noFill/>
          </a:ln>
        </p:spPr>
        <p:txBody>
          <a:bodyPr anchorCtr="0" anchor="ctr" bIns="60975" lIns="60975" spcFirstLastPara="1" rIns="60975" wrap="square" tIns="609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103" name="Google Shape;103;g29c35552449_0_0"/>
          <p:cNvPicPr preferRelativeResize="0"/>
          <p:nvPr/>
        </p:nvPicPr>
        <p:blipFill rotWithShape="1">
          <a:blip r:embed="rId3">
            <a:alphaModFix/>
          </a:blip>
          <a:srcRect b="0" l="0" r="0" t="13201"/>
          <a:stretch/>
        </p:blipFill>
        <p:spPr>
          <a:xfrm>
            <a:off x="5476800" y="1199249"/>
            <a:ext cx="6715201" cy="5658751"/>
          </a:xfrm>
          <a:prstGeom prst="rect">
            <a:avLst/>
          </a:prstGeom>
          <a:noFill/>
          <a:ln>
            <a:noFill/>
          </a:ln>
        </p:spPr>
      </p:pic>
      <p:sp>
        <p:nvSpPr>
          <p:cNvPr id="104" name="Google Shape;104;g29c35552449_0_0"/>
          <p:cNvSpPr txBox="1"/>
          <p:nvPr/>
        </p:nvSpPr>
        <p:spPr>
          <a:xfrm>
            <a:off x="0" y="2701650"/>
            <a:ext cx="5476800" cy="1654800"/>
          </a:xfrm>
          <a:prstGeom prst="rect">
            <a:avLst/>
          </a:prstGeom>
          <a:noFill/>
          <a:ln>
            <a:noFill/>
          </a:ln>
        </p:spPr>
        <p:txBody>
          <a:bodyPr anchorCtr="0" anchor="t" bIns="0" lIns="0" spcFirstLastPara="1" rIns="0" wrap="square" tIns="0">
            <a:spAutoFit/>
          </a:bodyPr>
          <a:lstStyle/>
          <a:p>
            <a:pPr indent="0" lvl="0" marL="0" marR="0" rtl="0" algn="ctr">
              <a:lnSpc>
                <a:spcPct val="95997"/>
              </a:lnSpc>
              <a:spcBef>
                <a:spcPts val="0"/>
              </a:spcBef>
              <a:spcAft>
                <a:spcPts val="0"/>
              </a:spcAft>
              <a:buClr>
                <a:srgbClr val="000000"/>
              </a:buClr>
              <a:buSzPts val="5600"/>
              <a:buFont typeface="Arial"/>
              <a:buNone/>
            </a:pPr>
            <a:r>
              <a:rPr b="1" i="0" lang="en-US" sz="5600" u="none" cap="none" strike="noStrike">
                <a:solidFill>
                  <a:srgbClr val="FFFFFF"/>
                </a:solidFill>
                <a:latin typeface="Comfortaa"/>
                <a:ea typeface="Comfortaa"/>
                <a:cs typeface="Comfortaa"/>
                <a:sym typeface="Comfortaa"/>
              </a:rPr>
              <a:t>Mammals</a:t>
            </a:r>
            <a:endParaRPr b="1" i="0" sz="5600" u="none" cap="none" strike="noStrike">
              <a:solidFill>
                <a:srgbClr val="FFFFFF"/>
              </a:solidFill>
              <a:latin typeface="Comfortaa"/>
              <a:ea typeface="Comfortaa"/>
              <a:cs typeface="Comfortaa"/>
              <a:sym typeface="Comfortaa"/>
            </a:endParaRPr>
          </a:p>
          <a:p>
            <a:pPr indent="0" lvl="0" marL="0" marR="0" rtl="0" algn="ctr">
              <a:lnSpc>
                <a:spcPct val="95997"/>
              </a:lnSpc>
              <a:spcBef>
                <a:spcPts val="0"/>
              </a:spcBef>
              <a:spcAft>
                <a:spcPts val="0"/>
              </a:spcAft>
              <a:buClr>
                <a:srgbClr val="000000"/>
              </a:buClr>
              <a:buSzPts val="5600"/>
              <a:buFont typeface="Arial"/>
              <a:buNone/>
            </a:pPr>
            <a:r>
              <a:rPr b="1" i="0" lang="en-US" sz="5600" u="none" cap="none" strike="noStrike">
                <a:solidFill>
                  <a:srgbClr val="FFFFFF"/>
                </a:solidFill>
                <a:latin typeface="Comfortaa"/>
                <a:ea typeface="Comfortaa"/>
                <a:cs typeface="Comfortaa"/>
                <a:sym typeface="Comfortaa"/>
              </a:rPr>
              <a:t>on Earth</a:t>
            </a:r>
            <a:endParaRPr i="0" sz="900" u="none" cap="none" strike="noStrike">
              <a:solidFill>
                <a:srgbClr val="FFFFFF"/>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838200" y="1670498"/>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Livestock Farming Practices</a:t>
            </a:r>
            <a:endParaRPr sz="4000">
              <a:latin typeface="Comfortaa"/>
              <a:ea typeface="Comfortaa"/>
              <a:cs typeface="Comfortaa"/>
              <a:sym typeface="Comfortaa"/>
            </a:endParaRPr>
          </a:p>
        </p:txBody>
      </p:sp>
      <p:sp>
        <p:nvSpPr>
          <p:cNvPr id="110" name="Google Shape;110;p3"/>
          <p:cNvSpPr txBox="1"/>
          <p:nvPr>
            <p:ph idx="1" type="body"/>
          </p:nvPr>
        </p:nvSpPr>
        <p:spPr>
          <a:xfrm>
            <a:off x="838200" y="2632031"/>
            <a:ext cx="10515600" cy="40036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500">
                <a:solidFill>
                  <a:srgbClr val="427B83"/>
                </a:solidFill>
                <a:latin typeface="Comfortaa"/>
                <a:ea typeface="Comfortaa"/>
                <a:cs typeface="Comfortaa"/>
                <a:sym typeface="Comfortaa"/>
              </a:rPr>
              <a:t>Farming of livestock is mainly carried out through two means: intensive and extensive farming.</a:t>
            </a:r>
            <a:endParaRPr sz="2500">
              <a:solidFill>
                <a:srgbClr val="427B83"/>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solidFill>
                  <a:srgbClr val="427B83"/>
                </a:solidFill>
                <a:latin typeface="Comfortaa"/>
                <a:ea typeface="Comfortaa"/>
                <a:cs typeface="Comfortaa"/>
                <a:sym typeface="Comfortaa"/>
              </a:rPr>
              <a:t>Intensive farming refers to the practices that optimize the space employed, but it comes with major drawbacks to the treatment and quality of life of the animals.</a:t>
            </a:r>
            <a:endParaRPr sz="2500">
              <a:solidFill>
                <a:srgbClr val="427B83"/>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solidFill>
                  <a:srgbClr val="427B83"/>
                </a:solidFill>
                <a:latin typeface="Comfortaa"/>
                <a:ea typeface="Comfortaa"/>
                <a:cs typeface="Comfortaa"/>
                <a:sym typeface="Comfortaa"/>
              </a:rPr>
              <a:t>Extensive farming is aimed at providing the animals the spaces that the would naturally need. It is by far more space consuming but also more humane and usually leads to a higher quality of the products (at all levels).</a:t>
            </a:r>
            <a:endParaRPr sz="2500">
              <a:solidFill>
                <a:srgbClr val="427B83"/>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9cab07dab5_1_45"/>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Treatment of animals and their health</a:t>
            </a:r>
            <a:endParaRPr sz="4000">
              <a:latin typeface="Comfortaa"/>
              <a:ea typeface="Comfortaa"/>
              <a:cs typeface="Comfortaa"/>
              <a:sym typeface="Comfortaa"/>
            </a:endParaRPr>
          </a:p>
        </p:txBody>
      </p:sp>
      <p:sp>
        <p:nvSpPr>
          <p:cNvPr id="117" name="Google Shape;117;g29cab07dab5_1_45"/>
          <p:cNvSpPr txBox="1"/>
          <p:nvPr>
            <p:ph idx="1" type="body"/>
          </p:nvPr>
        </p:nvSpPr>
        <p:spPr>
          <a:xfrm>
            <a:off x="3450300" y="2313497"/>
            <a:ext cx="5291400" cy="1266600"/>
          </a:xfrm>
          <a:prstGeom prst="rect">
            <a:avLst/>
          </a:prstGeom>
          <a:noFill/>
          <a:ln cap="flat" cmpd="sng" w="38100">
            <a:solidFill>
              <a:srgbClr val="38761D"/>
            </a:solidFill>
            <a:prstDash val="dash"/>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Over their lifetime, livestock are subject to different factors that influence their wellbeing</a:t>
            </a:r>
            <a:endParaRPr sz="2500">
              <a:latin typeface="Comfortaa"/>
              <a:ea typeface="Comfortaa"/>
              <a:cs typeface="Comfortaa"/>
              <a:sym typeface="Comfortaa"/>
            </a:endParaRPr>
          </a:p>
        </p:txBody>
      </p:sp>
      <p:sp>
        <p:nvSpPr>
          <p:cNvPr id="118" name="Google Shape;118;g29cab07dab5_1_45"/>
          <p:cNvSpPr txBox="1"/>
          <p:nvPr/>
        </p:nvSpPr>
        <p:spPr>
          <a:xfrm>
            <a:off x="493200" y="2307350"/>
            <a:ext cx="1554000" cy="531000"/>
          </a:xfrm>
          <a:prstGeom prst="rect">
            <a:avLst/>
          </a:prstGeom>
          <a:noFill/>
          <a:ln cap="flat" cmpd="sng" w="3810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i="0" lang="en-US" sz="2500" u="none" cap="none" strike="noStrike">
                <a:solidFill>
                  <a:schemeClr val="accent1"/>
                </a:solidFill>
                <a:latin typeface="Comfortaa"/>
                <a:ea typeface="Comfortaa"/>
                <a:cs typeface="Comfortaa"/>
                <a:sym typeface="Comfortaa"/>
              </a:rPr>
              <a:t>Stress</a:t>
            </a:r>
            <a:endParaRPr i="0" sz="2500" u="none" cap="none" strike="noStrike">
              <a:solidFill>
                <a:schemeClr val="accent1"/>
              </a:solidFill>
              <a:latin typeface="Comfortaa"/>
              <a:ea typeface="Comfortaa"/>
              <a:cs typeface="Comfortaa"/>
              <a:sym typeface="Comfortaa"/>
            </a:endParaRPr>
          </a:p>
        </p:txBody>
      </p:sp>
      <p:sp>
        <p:nvSpPr>
          <p:cNvPr id="119" name="Google Shape;119;g29cab07dab5_1_45"/>
          <p:cNvSpPr txBox="1"/>
          <p:nvPr/>
        </p:nvSpPr>
        <p:spPr>
          <a:xfrm>
            <a:off x="307375" y="3808700"/>
            <a:ext cx="2758800" cy="1223700"/>
          </a:xfrm>
          <a:prstGeom prst="rect">
            <a:avLst/>
          </a:prstGeom>
          <a:noFill/>
          <a:ln cap="flat" cmpd="sng" w="3810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800"/>
              <a:buFont typeface="Arial"/>
              <a:buNone/>
            </a:pPr>
            <a:r>
              <a:rPr lang="en-US" sz="2500">
                <a:solidFill>
                  <a:schemeClr val="accent1"/>
                </a:solidFill>
                <a:latin typeface="Comfortaa"/>
                <a:ea typeface="Comfortaa"/>
                <a:cs typeface="Comfortaa"/>
                <a:sym typeface="Comfortaa"/>
              </a:rPr>
              <a:t>Extreme temperatures and weather</a:t>
            </a:r>
            <a:endParaRPr sz="2500">
              <a:solidFill>
                <a:schemeClr val="accent1"/>
              </a:solidFill>
              <a:latin typeface="Comfortaa"/>
              <a:ea typeface="Comfortaa"/>
              <a:cs typeface="Comfortaa"/>
              <a:sym typeface="Comfortaa"/>
            </a:endParaRPr>
          </a:p>
        </p:txBody>
      </p:sp>
      <p:sp>
        <p:nvSpPr>
          <p:cNvPr id="120" name="Google Shape;120;g29cab07dab5_1_45"/>
          <p:cNvSpPr txBox="1"/>
          <p:nvPr/>
        </p:nvSpPr>
        <p:spPr>
          <a:xfrm>
            <a:off x="3298025" y="4652600"/>
            <a:ext cx="1807500" cy="531000"/>
          </a:xfrm>
          <a:prstGeom prst="rect">
            <a:avLst/>
          </a:prstGeom>
          <a:noFill/>
          <a:ln cap="flat" cmpd="sng" w="3810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800"/>
              <a:buFont typeface="Arial"/>
              <a:buNone/>
            </a:pPr>
            <a:r>
              <a:rPr i="0" lang="en-US" sz="2500" u="none" cap="none" strike="noStrike">
                <a:solidFill>
                  <a:schemeClr val="accent1"/>
                </a:solidFill>
                <a:latin typeface="Comfortaa"/>
                <a:ea typeface="Comfortaa"/>
                <a:cs typeface="Comfortaa"/>
                <a:sym typeface="Comfortaa"/>
              </a:rPr>
              <a:t>Parasites</a:t>
            </a:r>
            <a:endParaRPr i="0" sz="2500" u="none" cap="none" strike="noStrike">
              <a:solidFill>
                <a:schemeClr val="accent1"/>
              </a:solidFill>
              <a:latin typeface="Comfortaa"/>
              <a:ea typeface="Comfortaa"/>
              <a:cs typeface="Comfortaa"/>
              <a:sym typeface="Comfortaa"/>
            </a:endParaRPr>
          </a:p>
        </p:txBody>
      </p:sp>
      <p:sp>
        <p:nvSpPr>
          <p:cNvPr id="121" name="Google Shape;121;g29cab07dab5_1_45"/>
          <p:cNvSpPr txBox="1"/>
          <p:nvPr/>
        </p:nvSpPr>
        <p:spPr>
          <a:xfrm>
            <a:off x="9284375" y="4069413"/>
            <a:ext cx="1807500" cy="877200"/>
          </a:xfrm>
          <a:prstGeom prst="rect">
            <a:avLst/>
          </a:prstGeom>
          <a:noFill/>
          <a:ln cap="flat" cmpd="sng" w="3810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800"/>
              <a:buFont typeface="Arial"/>
              <a:buNone/>
            </a:pPr>
            <a:r>
              <a:rPr i="0" lang="en-US" sz="2500" u="none" cap="none" strike="noStrike">
                <a:solidFill>
                  <a:schemeClr val="accent1"/>
                </a:solidFill>
                <a:latin typeface="Comfortaa"/>
                <a:ea typeface="Comfortaa"/>
                <a:cs typeface="Comfortaa"/>
                <a:sym typeface="Comfortaa"/>
              </a:rPr>
              <a:t>Dental problems</a:t>
            </a:r>
            <a:endParaRPr i="0" sz="2500" u="none" cap="none" strike="noStrike">
              <a:solidFill>
                <a:schemeClr val="accent1"/>
              </a:solidFill>
              <a:latin typeface="Comfortaa"/>
              <a:ea typeface="Comfortaa"/>
              <a:cs typeface="Comfortaa"/>
              <a:sym typeface="Comfortaa"/>
            </a:endParaRPr>
          </a:p>
        </p:txBody>
      </p:sp>
      <p:sp>
        <p:nvSpPr>
          <p:cNvPr id="122" name="Google Shape;122;g29cab07dab5_1_45"/>
          <p:cNvSpPr txBox="1"/>
          <p:nvPr/>
        </p:nvSpPr>
        <p:spPr>
          <a:xfrm>
            <a:off x="9674400" y="2542100"/>
            <a:ext cx="1807500" cy="877200"/>
          </a:xfrm>
          <a:prstGeom prst="rect">
            <a:avLst/>
          </a:prstGeom>
          <a:noFill/>
          <a:ln cap="flat" cmpd="sng" w="3810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800"/>
              <a:buFont typeface="Arial"/>
              <a:buNone/>
            </a:pPr>
            <a:r>
              <a:rPr lang="en-US" sz="2500">
                <a:solidFill>
                  <a:schemeClr val="accent1"/>
                </a:solidFill>
                <a:latin typeface="Comfortaa"/>
                <a:ea typeface="Comfortaa"/>
                <a:cs typeface="Comfortaa"/>
                <a:sym typeface="Comfortaa"/>
              </a:rPr>
              <a:t>Genetic problems</a:t>
            </a:r>
            <a:endParaRPr i="0" sz="2500" u="none" cap="none" strike="noStrike">
              <a:solidFill>
                <a:schemeClr val="accent1"/>
              </a:solidFill>
              <a:latin typeface="Comfortaa"/>
              <a:ea typeface="Comfortaa"/>
              <a:cs typeface="Comfortaa"/>
              <a:sym typeface="Comfortaa"/>
            </a:endParaRPr>
          </a:p>
        </p:txBody>
      </p:sp>
      <p:sp>
        <p:nvSpPr>
          <p:cNvPr id="123" name="Google Shape;123;g29cab07dab5_1_45"/>
          <p:cNvSpPr txBox="1"/>
          <p:nvPr/>
        </p:nvSpPr>
        <p:spPr>
          <a:xfrm>
            <a:off x="7180963" y="4323513"/>
            <a:ext cx="1630800" cy="877200"/>
          </a:xfrm>
          <a:prstGeom prst="rect">
            <a:avLst/>
          </a:prstGeom>
          <a:noFill/>
          <a:ln cap="flat" cmpd="sng" w="3810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800"/>
              <a:buFont typeface="Arial"/>
              <a:buNone/>
            </a:pPr>
            <a:r>
              <a:rPr i="0" lang="en-US" sz="2500" u="none" cap="none" strike="noStrike">
                <a:solidFill>
                  <a:schemeClr val="accent1"/>
                </a:solidFill>
                <a:latin typeface="Comfortaa"/>
                <a:ea typeface="Comfortaa"/>
                <a:cs typeface="Comfortaa"/>
                <a:sym typeface="Comfortaa"/>
              </a:rPr>
              <a:t>Infective diseases</a:t>
            </a:r>
            <a:endParaRPr i="0" sz="2500" u="none" cap="none" strike="noStrike">
              <a:solidFill>
                <a:schemeClr val="accent1"/>
              </a:solidFill>
              <a:latin typeface="Comfortaa"/>
              <a:ea typeface="Comfortaa"/>
              <a:cs typeface="Comfortaa"/>
              <a:sym typeface="Comfortaa"/>
            </a:endParaRPr>
          </a:p>
        </p:txBody>
      </p:sp>
      <p:sp>
        <p:nvSpPr>
          <p:cNvPr id="124" name="Google Shape;124;g29cab07dab5_1_45"/>
          <p:cNvSpPr/>
          <p:nvPr/>
        </p:nvSpPr>
        <p:spPr>
          <a:xfrm rot="-10263424">
            <a:off x="2319589" y="2487057"/>
            <a:ext cx="963007" cy="320098"/>
          </a:xfrm>
          <a:prstGeom prst="rightArrow">
            <a:avLst>
              <a:gd fmla="val 50000" name="adj1"/>
              <a:gd fmla="val 50000" name="adj2"/>
            </a:avLst>
          </a:prstGeom>
          <a:solidFill>
            <a:srgbClr val="B6D7A8"/>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9cab07dab5_1_45"/>
          <p:cNvSpPr/>
          <p:nvPr/>
        </p:nvSpPr>
        <p:spPr>
          <a:xfrm rot="8097975">
            <a:off x="3146511" y="3769779"/>
            <a:ext cx="720401" cy="320319"/>
          </a:xfrm>
          <a:prstGeom prst="rightArrow">
            <a:avLst>
              <a:gd fmla="val 50000" name="adj1"/>
              <a:gd fmla="val 50000" name="adj2"/>
            </a:avLst>
          </a:prstGeom>
          <a:solidFill>
            <a:srgbClr val="B6D7A8"/>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9cab07dab5_1_45"/>
          <p:cNvSpPr/>
          <p:nvPr/>
        </p:nvSpPr>
        <p:spPr>
          <a:xfrm rot="4586053">
            <a:off x="7636107" y="3769952"/>
            <a:ext cx="620306" cy="320013"/>
          </a:xfrm>
          <a:prstGeom prst="rightArrow">
            <a:avLst>
              <a:gd fmla="val 50000" name="adj1"/>
              <a:gd fmla="val 50000" name="adj2"/>
            </a:avLst>
          </a:prstGeom>
          <a:solidFill>
            <a:srgbClr val="B6D7A8"/>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9cab07dab5_1_45"/>
          <p:cNvSpPr/>
          <p:nvPr/>
        </p:nvSpPr>
        <p:spPr>
          <a:xfrm rot="5400000">
            <a:off x="3951275" y="3945910"/>
            <a:ext cx="653400" cy="320100"/>
          </a:xfrm>
          <a:prstGeom prst="rightArrow">
            <a:avLst>
              <a:gd fmla="val 50000" name="adj1"/>
              <a:gd fmla="val 50000" name="adj2"/>
            </a:avLst>
          </a:prstGeom>
          <a:solidFill>
            <a:srgbClr val="B6D7A8"/>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29cab07dab5_1_45"/>
          <p:cNvSpPr/>
          <p:nvPr/>
        </p:nvSpPr>
        <p:spPr>
          <a:xfrm>
            <a:off x="8811775" y="2738300"/>
            <a:ext cx="739200" cy="320100"/>
          </a:xfrm>
          <a:prstGeom prst="rightArrow">
            <a:avLst>
              <a:gd fmla="val 50000" name="adj1"/>
              <a:gd fmla="val 50000" name="adj2"/>
            </a:avLst>
          </a:prstGeom>
          <a:solidFill>
            <a:srgbClr val="B6D7A8"/>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9cab07dab5_1_45"/>
          <p:cNvSpPr/>
          <p:nvPr/>
        </p:nvSpPr>
        <p:spPr>
          <a:xfrm rot="1917774">
            <a:off x="8784180" y="3626017"/>
            <a:ext cx="557644" cy="320066"/>
          </a:xfrm>
          <a:prstGeom prst="rightArrow">
            <a:avLst>
              <a:gd fmla="val 50000" name="adj1"/>
              <a:gd fmla="val 50000" name="adj2"/>
            </a:avLst>
          </a:prstGeom>
          <a:solidFill>
            <a:srgbClr val="B6D7A8"/>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9cab07dab5_1_45"/>
          <p:cNvSpPr txBox="1"/>
          <p:nvPr/>
        </p:nvSpPr>
        <p:spPr>
          <a:xfrm>
            <a:off x="582175" y="5538225"/>
            <a:ext cx="10771500" cy="960600"/>
          </a:xfrm>
          <a:prstGeom prst="rect">
            <a:avLst/>
          </a:prstGeom>
          <a:solidFill>
            <a:srgbClr val="B6D7A8"/>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2800"/>
              <a:buFont typeface="Arial"/>
              <a:buNone/>
            </a:pPr>
            <a:r>
              <a:rPr i="0" lang="en-US" sz="2300" u="none" cap="none" strike="noStrike">
                <a:solidFill>
                  <a:schemeClr val="accent1"/>
                </a:solidFill>
                <a:latin typeface="Comfortaa"/>
                <a:ea typeface="Comfortaa"/>
                <a:cs typeface="Comfortaa"/>
                <a:sym typeface="Comfortaa"/>
              </a:rPr>
              <a:t>Poor management of these aspects will impact the quality of the products, and most importantly will greatly worsen the quality of life of the animals.</a:t>
            </a:r>
            <a:endParaRPr i="0" sz="2300" u="none" cap="none" strike="noStrike">
              <a:solidFill>
                <a:schemeClr val="accent1"/>
              </a:solidFill>
              <a:latin typeface="Comfortaa"/>
              <a:ea typeface="Comfortaa"/>
              <a:cs typeface="Comfortaa"/>
              <a:sym typeface="Comfortaa"/>
            </a:endParaRPr>
          </a:p>
        </p:txBody>
      </p:sp>
      <p:sp>
        <p:nvSpPr>
          <p:cNvPr id="131" name="Google Shape;131;g29cab07dab5_1_45"/>
          <p:cNvSpPr txBox="1"/>
          <p:nvPr/>
        </p:nvSpPr>
        <p:spPr>
          <a:xfrm>
            <a:off x="5283675" y="4699075"/>
            <a:ext cx="1630800" cy="517200"/>
          </a:xfrm>
          <a:prstGeom prst="rect">
            <a:avLst/>
          </a:prstGeom>
          <a:noFill/>
          <a:ln cap="flat" cmpd="sng" w="3810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800"/>
              <a:buFont typeface="Arial"/>
              <a:buNone/>
            </a:pPr>
            <a:r>
              <a:rPr i="0" lang="en-US" sz="2400" u="none" cap="none" strike="noStrike">
                <a:solidFill>
                  <a:schemeClr val="accent1"/>
                </a:solidFill>
                <a:latin typeface="Comfortaa"/>
                <a:ea typeface="Comfortaa"/>
                <a:cs typeface="Comfortaa"/>
                <a:sym typeface="Comfortaa"/>
              </a:rPr>
              <a:t>Nutrition</a:t>
            </a:r>
            <a:endParaRPr i="0" sz="2400" u="none" cap="none" strike="noStrike">
              <a:solidFill>
                <a:schemeClr val="accent1"/>
              </a:solidFill>
              <a:latin typeface="Comfortaa"/>
              <a:ea typeface="Comfortaa"/>
              <a:cs typeface="Comfortaa"/>
              <a:sym typeface="Comfortaa"/>
            </a:endParaRPr>
          </a:p>
        </p:txBody>
      </p:sp>
      <p:sp>
        <p:nvSpPr>
          <p:cNvPr id="132" name="Google Shape;132;g29cab07dab5_1_45"/>
          <p:cNvSpPr/>
          <p:nvPr/>
        </p:nvSpPr>
        <p:spPr>
          <a:xfrm rot="5400000">
            <a:off x="5848575" y="4013197"/>
            <a:ext cx="653400" cy="320100"/>
          </a:xfrm>
          <a:prstGeom prst="rightArrow">
            <a:avLst>
              <a:gd fmla="val 50000" name="adj1"/>
              <a:gd fmla="val 50000" name="adj2"/>
            </a:avLst>
          </a:prstGeom>
          <a:solidFill>
            <a:srgbClr val="B6D7A8"/>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9cab07dab5_1_72"/>
          <p:cNvSpPr txBox="1"/>
          <p:nvPr>
            <p:ph type="title"/>
          </p:nvPr>
        </p:nvSpPr>
        <p:spPr>
          <a:xfrm>
            <a:off x="838200" y="16306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Ethical and human treatment</a:t>
            </a:r>
            <a:endParaRPr sz="4000">
              <a:latin typeface="Comfortaa"/>
              <a:ea typeface="Comfortaa"/>
              <a:cs typeface="Comfortaa"/>
              <a:sym typeface="Comfortaa"/>
            </a:endParaRPr>
          </a:p>
        </p:txBody>
      </p:sp>
      <p:sp>
        <p:nvSpPr>
          <p:cNvPr id="139" name="Google Shape;139;g29cab07dab5_1_72"/>
          <p:cNvSpPr txBox="1"/>
          <p:nvPr>
            <p:ph idx="1" type="body"/>
          </p:nvPr>
        </p:nvSpPr>
        <p:spPr>
          <a:xfrm>
            <a:off x="838200" y="2595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Regardless of your stance on meat-eating, we have to make sure that the animals are treated with respect and as humanly as possible.</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To do so, we have to make sure that they are being followed by vets and professionals in animal care, and that each animal has the space that it needs to live comfortably.</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Lean towards extensive farming practices rather than intensive ones, and avoid at all costs practices that are not ethical and humane (debeaking, bad treatment, etc.).</a:t>
            </a:r>
            <a:endParaRPr sz="25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