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embeddedFontLst>
    <p:embeddedFont>
      <p:font typeface="Lato"/>
      <p:regular r:id="rId29"/>
      <p:bold r:id="rId30"/>
      <p:italic r:id="rId31"/>
      <p:boldItalic r:id="rId32"/>
    </p:embeddedFont>
    <p:embeddedFont>
      <p:font typeface="Lato Black"/>
      <p:bold r:id="rId33"/>
      <p:boldItalic r:id="rId34"/>
    </p:embeddedFont>
    <p:embeddedFont>
      <p:font typeface="Comfortaa"/>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jUnyyqJKenOWVDvii+IRc+DBpt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6.xml"/><Relationship Id="rId33" Type="http://schemas.openxmlformats.org/officeDocument/2006/relationships/font" Target="fonts/LatoBlack-bold.fntdata"/><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35" Type="http://schemas.openxmlformats.org/officeDocument/2006/relationships/font" Target="fonts/Comfortaa-regular.fntdata"/><Relationship Id="rId12" Type="http://schemas.openxmlformats.org/officeDocument/2006/relationships/slide" Target="slides/slide7.xml"/><Relationship Id="rId34" Type="http://schemas.openxmlformats.org/officeDocument/2006/relationships/font" Target="fonts/LatoBlack-boldItalic.fntdata"/><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Comfortaa-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 name="Google Shape;3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9a4496f1d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9a4496f1d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g29a4496f1df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9a4496f1df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29a4496f1df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g29a4496f1df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9a4496f1df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29a4496f1df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g29a4496f1df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9ba0f6fec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9ba0f6fec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g29ba0f6fec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a4496f1df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9a4496f1df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g29a4496f1df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9a4496f1df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9a4496f1df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g29a4496f1df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61cb9dbad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61cb9dba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g261cb9dbad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9a4496f1df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29a4496f1df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g29a4496f1df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9a4496f1df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9a4496f1df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g29a4496f1df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c3123d4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29c3123d42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g29c3123d42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9a3992fb8c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 name="Google Shape;38;g29a3992fb8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9a4496f1df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9a4496f1df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g29a4496f1df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9c3123d429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9c3123d429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g29c3123d429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9d11d694e1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9d11d694e1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g29d11d694e1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19e93ff5fc8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 name="Google Shape;51;g19e93ff5fc8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19e93ff5fc8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 name="Google Shape;57;g19e93ff5fc8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 name="Google Shape;6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9a4496f1d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 name="Google Shape;71;g29a4496f1d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 name="Google Shape;72;g29a4496f1d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9a4496f1d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29a4496f1d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 name="Google Shape;79;g29a4496f1df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9d11d694e1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g29d11d694e1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g29d11d694e1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9a4496f1df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9a4496f1df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g29a4496f1df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 name="Shape 12"/>
        <p:cNvGrpSpPr/>
        <p:nvPr/>
      </p:nvGrpSpPr>
      <p:grpSpPr>
        <a:xfrm>
          <a:off x="0" y="0"/>
          <a:ext cx="0" cy="0"/>
          <a:chOff x="0" y="0"/>
          <a:chExt cx="0" cy="0"/>
        </a:xfrm>
      </p:grpSpPr>
      <p:sp>
        <p:nvSpPr>
          <p:cNvPr id="13" name="Google Shape;13;p6"/>
          <p:cNvSpPr txBox="1"/>
          <p:nvPr>
            <p:ph type="title"/>
          </p:nvPr>
        </p:nvSpPr>
        <p:spPr>
          <a:xfrm>
            <a:off x="838200" y="3053735"/>
            <a:ext cx="10515600" cy="6311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Calibri"/>
              <a:buNone/>
              <a:defRPr b="0" i="0" sz="44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6"/>
          <p:cNvSpPr txBox="1"/>
          <p:nvPr>
            <p:ph idx="1" type="subTitle"/>
          </p:nvPr>
        </p:nvSpPr>
        <p:spPr>
          <a:xfrm>
            <a:off x="1524000" y="4245878"/>
            <a:ext cx="9144000" cy="41040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p:cSld name="index">
    <p:spTree>
      <p:nvGrpSpPr>
        <p:cNvPr id="19" name="Shape 19"/>
        <p:cNvGrpSpPr/>
        <p:nvPr/>
      </p:nvGrpSpPr>
      <p:grpSpPr>
        <a:xfrm>
          <a:off x="0" y="0"/>
          <a:ext cx="0" cy="0"/>
          <a:chOff x="0" y="0"/>
          <a:chExt cx="0" cy="0"/>
        </a:xfrm>
      </p:grpSpPr>
      <p:sp>
        <p:nvSpPr>
          <p:cNvPr id="20" name="Google Shape;20;g29a3992fb8c_0_36"/>
          <p:cNvSpPr txBox="1"/>
          <p:nvPr>
            <p:ph idx="1" type="body"/>
          </p:nvPr>
        </p:nvSpPr>
        <p:spPr>
          <a:xfrm>
            <a:off x="3657600" y="1295400"/>
            <a:ext cx="4876800" cy="330300"/>
          </a:xfrm>
          <a:prstGeom prst="rect">
            <a:avLst/>
          </a:prstGeom>
          <a:noFill/>
          <a:ln>
            <a:noFill/>
          </a:ln>
        </p:spPr>
        <p:txBody>
          <a:bodyPr anchorCtr="0" anchor="b" bIns="60925" lIns="121900" spcFirstLastPara="1" rIns="121900" wrap="square" tIns="60925">
            <a:noAutofit/>
          </a:bodyPr>
          <a:lstStyle>
            <a:lvl1pPr indent="-228600" lvl="0" marL="457200" marR="0" rtl="0" algn="ctr">
              <a:lnSpc>
                <a:spcPct val="90000"/>
              </a:lnSpc>
              <a:spcBef>
                <a:spcPts val="1000"/>
              </a:spcBef>
              <a:spcAft>
                <a:spcPts val="0"/>
              </a:spcAft>
              <a:buClr>
                <a:schemeClr val="accent2"/>
              </a:buClr>
              <a:buSzPts val="1300"/>
              <a:buFont typeface="Arial"/>
              <a:buNone/>
              <a:defRPr b="1" i="0" sz="1300" u="none" cap="none" strike="noStrike">
                <a:solidFill>
                  <a:schemeClr val="accent2"/>
                </a:solidFill>
                <a:latin typeface="Lato Black"/>
                <a:ea typeface="Lato Black"/>
                <a:cs typeface="Lato Black"/>
                <a:sym typeface="Lato Black"/>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g29a3992fb8c_0_36"/>
          <p:cNvSpPr txBox="1"/>
          <p:nvPr>
            <p:ph idx="2" type="body"/>
          </p:nvPr>
        </p:nvSpPr>
        <p:spPr>
          <a:xfrm>
            <a:off x="3657600" y="685800"/>
            <a:ext cx="4876800" cy="609600"/>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rgbClr val="3F3F3F"/>
              </a:buClr>
              <a:buSzPts val="4000"/>
              <a:buFont typeface="Arial"/>
              <a:buNone/>
              <a:defRPr b="1" i="0" sz="4000" u="none" cap="none" strike="noStrike">
                <a:solidFill>
                  <a:srgbClr val="3F3F3F"/>
                </a:solidFill>
                <a:latin typeface="Lato Black"/>
                <a:ea typeface="Lato Black"/>
                <a:cs typeface="Lato Black"/>
                <a:sym typeface="Lato Black"/>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8"/>
          <p:cNvSpPr txBox="1"/>
          <p:nvPr>
            <p:ph type="title"/>
          </p:nvPr>
        </p:nvSpPr>
        <p:spPr>
          <a:xfrm>
            <a:off x="838200" y="1325880"/>
            <a:ext cx="10515600" cy="66198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Calibri"/>
              <a:buNone/>
              <a:defRPr b="0" i="0" sz="44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 name="Google Shape;24;p8"/>
          <p:cNvSpPr txBox="1"/>
          <p:nvPr>
            <p:ph idx="1" type="body"/>
          </p:nvPr>
        </p:nvSpPr>
        <p:spPr>
          <a:xfrm>
            <a:off x="838200" y="2214245"/>
            <a:ext cx="10515600" cy="40036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accent1"/>
              </a:buClr>
              <a:buSzPts val="2800"/>
              <a:buFont typeface="Arial"/>
              <a:buChar char="•"/>
              <a:defRPr b="0" i="0" sz="2800" u="none" cap="none" strike="noStrike">
                <a:solidFill>
                  <a:schemeClr val="accen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accent2"/>
              </a:buClr>
              <a:buSzPts val="2400"/>
              <a:buFont typeface="Arial"/>
              <a:buChar char="•"/>
              <a:defRPr b="0" i="0" sz="2400" u="none" cap="none" strike="noStrike">
                <a:solidFill>
                  <a:schemeClr val="accent2"/>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accent1"/>
              </a:buClr>
              <a:buSzPts val="1800"/>
              <a:buFont typeface="Arial"/>
              <a:buChar char="•"/>
              <a:defRPr b="0" i="0" sz="1800" u="none" cap="none" strike="noStrike">
                <a:solidFill>
                  <a:schemeClr val="accen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1"/>
              </a:buClr>
              <a:buSzPts val="6000"/>
              <a:buFont typeface="Calibri"/>
              <a:buNone/>
              <a:defRPr b="0" i="0" sz="60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2"/>
              </a:buClr>
              <a:buSzPts val="2400"/>
              <a:buFont typeface="Arial"/>
              <a:buNone/>
              <a:defRPr b="0" i="0" sz="2400" u="none" cap="none" strike="noStrike">
                <a:solidFill>
                  <a:schemeClr val="dk2"/>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29" name="Google Shape;2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2.png"/><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sitting, knife&#10;&#10;Description automatically generated" id="10" name="Google Shape;10;p5"/>
          <p:cNvPicPr preferRelativeResize="0"/>
          <p:nvPr/>
        </p:nvPicPr>
        <p:blipFill rotWithShape="1">
          <a:blip r:embed="rId1">
            <a:alphaModFix/>
          </a:blip>
          <a:srcRect b="0" l="0" r="0" t="0"/>
          <a:stretch/>
        </p:blipFill>
        <p:spPr>
          <a:xfrm>
            <a:off x="0" y="-1"/>
            <a:ext cx="12192000" cy="1998689"/>
          </a:xfrm>
          <a:prstGeom prst="rect">
            <a:avLst/>
          </a:prstGeom>
          <a:noFill/>
          <a:ln>
            <a:noFill/>
          </a:ln>
        </p:spPr>
      </p:pic>
      <p:pic>
        <p:nvPicPr>
          <p:cNvPr id="11" name="Google Shape;11;p5"/>
          <p:cNvPicPr preferRelativeResize="0"/>
          <p:nvPr/>
        </p:nvPicPr>
        <p:blipFill rotWithShape="1">
          <a:blip r:embed="rId2">
            <a:alphaModFix/>
          </a:blip>
          <a:srcRect b="0" l="0" r="0" t="0"/>
          <a:stretch/>
        </p:blipFill>
        <p:spPr>
          <a:xfrm>
            <a:off x="7661796" y="661120"/>
            <a:ext cx="3897245" cy="157212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 name="Shape 15"/>
        <p:cNvGrpSpPr/>
        <p:nvPr/>
      </p:nvGrpSpPr>
      <p:grpSpPr>
        <a:xfrm>
          <a:off x="0" y="0"/>
          <a:ext cx="0" cy="0"/>
          <a:chOff x="0" y="0"/>
          <a:chExt cx="0" cy="0"/>
        </a:xfrm>
      </p:grpSpPr>
      <p:pic>
        <p:nvPicPr>
          <p:cNvPr descr="A picture containing sitting, knife&#10;&#10;Description automatically generated" id="16" name="Google Shape;16;p7"/>
          <p:cNvPicPr preferRelativeResize="0"/>
          <p:nvPr/>
        </p:nvPicPr>
        <p:blipFill rotWithShape="1">
          <a:blip r:embed="rId1">
            <a:alphaModFix amt="20000"/>
          </a:blip>
          <a:srcRect b="0" l="0" r="0" t="0"/>
          <a:stretch/>
        </p:blipFill>
        <p:spPr>
          <a:xfrm>
            <a:off x="0" y="-1"/>
            <a:ext cx="12192000" cy="1998689"/>
          </a:xfrm>
          <a:prstGeom prst="rect">
            <a:avLst/>
          </a:prstGeom>
          <a:noFill/>
          <a:ln>
            <a:noFill/>
          </a:ln>
        </p:spPr>
      </p:pic>
      <p:sp>
        <p:nvSpPr>
          <p:cNvPr id="17" name="Google Shape;1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8" name="Google Shape;18;p7"/>
          <p:cNvPicPr preferRelativeResize="0"/>
          <p:nvPr/>
        </p:nvPicPr>
        <p:blipFill rotWithShape="1">
          <a:blip r:embed="rId2">
            <a:alphaModFix/>
          </a:blip>
          <a:srcRect b="0" l="0" r="0" t="0"/>
          <a:stretch/>
        </p:blipFill>
        <p:spPr>
          <a:xfrm>
            <a:off x="606398" y="0"/>
            <a:ext cx="3206804" cy="129360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 name="Shape 33"/>
        <p:cNvGrpSpPr/>
        <p:nvPr/>
      </p:nvGrpSpPr>
      <p:grpSpPr>
        <a:xfrm>
          <a:off x="0" y="0"/>
          <a:ext cx="0" cy="0"/>
          <a:chOff x="0" y="0"/>
          <a:chExt cx="0" cy="0"/>
        </a:xfrm>
      </p:grpSpPr>
      <p:sp>
        <p:nvSpPr>
          <p:cNvPr id="34" name="Google Shape;34;p1"/>
          <p:cNvSpPr txBox="1"/>
          <p:nvPr>
            <p:ph type="title"/>
          </p:nvPr>
        </p:nvSpPr>
        <p:spPr>
          <a:xfrm>
            <a:off x="892625" y="2771839"/>
            <a:ext cx="10714200" cy="1314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Calibri"/>
              <a:buNone/>
            </a:pPr>
            <a:r>
              <a:rPr lang="en-US" sz="4000">
                <a:latin typeface="Comfortaa"/>
                <a:ea typeface="Comfortaa"/>
                <a:cs typeface="Comfortaa"/>
                <a:sym typeface="Comfortaa"/>
              </a:rPr>
              <a:t>Module 3: Sustainable </a:t>
            </a:r>
            <a:endParaRPr sz="4000">
              <a:latin typeface="Comfortaa"/>
              <a:ea typeface="Comfortaa"/>
              <a:cs typeface="Comfortaa"/>
              <a:sym typeface="Comfortaa"/>
            </a:endParaRPr>
          </a:p>
          <a:p>
            <a:pPr indent="0" lvl="0" marL="0" rtl="0" algn="ctr">
              <a:lnSpc>
                <a:spcPct val="90000"/>
              </a:lnSpc>
              <a:spcBef>
                <a:spcPts val="0"/>
              </a:spcBef>
              <a:spcAft>
                <a:spcPts val="0"/>
              </a:spcAft>
              <a:buClr>
                <a:schemeClr val="dk2"/>
              </a:buClr>
              <a:buSzPts val="4400"/>
              <a:buFont typeface="Calibri"/>
              <a:buNone/>
            </a:pPr>
            <a:r>
              <a:rPr lang="en-US" sz="4000">
                <a:latin typeface="Comfortaa"/>
                <a:ea typeface="Comfortaa"/>
                <a:cs typeface="Comfortaa"/>
                <a:sym typeface="Comfortaa"/>
              </a:rPr>
              <a:t>methodologies and practices</a:t>
            </a:r>
            <a:endParaRPr sz="4000">
              <a:latin typeface="Comfortaa"/>
              <a:ea typeface="Comfortaa"/>
              <a:cs typeface="Comfortaa"/>
              <a:sym typeface="Comfortaa"/>
            </a:endParaRPr>
          </a:p>
        </p:txBody>
      </p:sp>
      <p:sp>
        <p:nvSpPr>
          <p:cNvPr id="35" name="Google Shape;35;p1"/>
          <p:cNvSpPr txBox="1"/>
          <p:nvPr>
            <p:ph idx="1" type="subTitle"/>
          </p:nvPr>
        </p:nvSpPr>
        <p:spPr>
          <a:xfrm>
            <a:off x="2007000" y="4330775"/>
            <a:ext cx="8178000" cy="663000"/>
          </a:xfrm>
          <a:prstGeom prst="rect">
            <a:avLst/>
          </a:prstGeom>
          <a:noFill/>
          <a:ln>
            <a:noFill/>
          </a:ln>
        </p:spPr>
        <p:txBody>
          <a:bodyPr anchorCtr="0" anchor="t" bIns="45700" lIns="91425" spcFirstLastPara="1" rIns="91425" wrap="square" tIns="45700">
            <a:noAutofit/>
          </a:bodyPr>
          <a:lstStyle/>
          <a:p>
            <a:pPr indent="0" lvl="0" marL="0" marR="312420" rtl="0" algn="ctr">
              <a:lnSpc>
                <a:spcPct val="90000"/>
              </a:lnSpc>
              <a:spcBef>
                <a:spcPts val="0"/>
              </a:spcBef>
              <a:spcAft>
                <a:spcPts val="0"/>
              </a:spcAft>
              <a:buClr>
                <a:schemeClr val="dk2"/>
              </a:buClr>
              <a:buSzPts val="2400"/>
              <a:buNone/>
            </a:pPr>
            <a:r>
              <a:rPr lang="en-US" sz="2500">
                <a:solidFill>
                  <a:schemeClr val="dk2"/>
                </a:solidFill>
                <a:latin typeface="Comfortaa"/>
                <a:ea typeface="Comfortaa"/>
                <a:cs typeface="Comfortaa"/>
                <a:sym typeface="Comfortaa"/>
              </a:rPr>
              <a:t>Cultivating Sustainability: Methods and practices in the modern agriculture</a:t>
            </a:r>
            <a:endParaRPr>
              <a:solidFill>
                <a:schemeClr val="dk2"/>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g29a4496f1df_0_12"/>
          <p:cNvPicPr preferRelativeResize="0"/>
          <p:nvPr/>
        </p:nvPicPr>
        <p:blipFill rotWithShape="1">
          <a:blip r:embed="rId3">
            <a:alphaModFix/>
          </a:blip>
          <a:srcRect b="0" l="0" r="0" t="0"/>
          <a:stretch/>
        </p:blipFill>
        <p:spPr>
          <a:xfrm>
            <a:off x="6096000" y="2621300"/>
            <a:ext cx="5428475" cy="3708224"/>
          </a:xfrm>
          <a:prstGeom prst="rect">
            <a:avLst/>
          </a:prstGeom>
          <a:noFill/>
          <a:ln>
            <a:noFill/>
          </a:ln>
        </p:spPr>
      </p:pic>
      <p:sp>
        <p:nvSpPr>
          <p:cNvPr id="105" name="Google Shape;105;g29a4496f1df_0_12"/>
          <p:cNvSpPr/>
          <p:nvPr/>
        </p:nvSpPr>
        <p:spPr>
          <a:xfrm>
            <a:off x="1169375" y="1796888"/>
            <a:ext cx="9821942" cy="749088"/>
          </a:xfrm>
          <a:prstGeom prst="rect">
            <a:avLst/>
          </a:prstGeom>
        </p:spPr>
        <p:txBody>
          <a:bodyPr>
            <a:prstTxWarp prst="textPlain"/>
          </a:bodyPr>
          <a:lstStyle/>
          <a:p>
            <a:pPr lvl="0" algn="ctr"/>
            <a:r>
              <a:rPr b="0" i="0">
                <a:ln cap="flat" cmpd="sng" w="9525">
                  <a:solidFill>
                    <a:srgbClr val="38761D"/>
                  </a:solidFill>
                  <a:prstDash val="solid"/>
                  <a:round/>
                  <a:headEnd len="sm" w="sm" type="none"/>
                  <a:tailEnd len="sm" w="sm" type="none"/>
                </a:ln>
                <a:solidFill>
                  <a:srgbClr val="B6D7A8"/>
                </a:solidFill>
                <a:latin typeface="Calibri"/>
              </a:rPr>
              <a:t>How about some examples?</a:t>
            </a:r>
          </a:p>
        </p:txBody>
      </p:sp>
      <p:sp>
        <p:nvSpPr>
          <p:cNvPr id="106" name="Google Shape;106;g29a4496f1df_0_12"/>
          <p:cNvSpPr txBox="1"/>
          <p:nvPr/>
        </p:nvSpPr>
        <p:spPr>
          <a:xfrm>
            <a:off x="7310225" y="63295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Comfortaa"/>
                <a:ea typeface="Comfortaa"/>
                <a:cs typeface="Comfortaa"/>
                <a:sym typeface="Comfortaa"/>
              </a:rPr>
              <a:t>©nhti.edu</a:t>
            </a:r>
            <a:endParaRPr i="0" sz="1200" u="none" cap="none" strike="noStrike">
              <a:solidFill>
                <a:srgbClr val="000000"/>
              </a:solidFill>
              <a:latin typeface="Comfortaa"/>
              <a:ea typeface="Comfortaa"/>
              <a:cs typeface="Comfortaa"/>
              <a:sym typeface="Comfortaa"/>
            </a:endParaRPr>
          </a:p>
        </p:txBody>
      </p:sp>
      <p:pic>
        <p:nvPicPr>
          <p:cNvPr id="107" name="Google Shape;107;g29a4496f1df_0_12"/>
          <p:cNvPicPr preferRelativeResize="0"/>
          <p:nvPr/>
        </p:nvPicPr>
        <p:blipFill rotWithShape="1">
          <a:blip r:embed="rId4">
            <a:alphaModFix/>
          </a:blip>
          <a:srcRect b="0" l="17505" r="0" t="0"/>
          <a:stretch/>
        </p:blipFill>
        <p:spPr>
          <a:xfrm>
            <a:off x="667523" y="2621300"/>
            <a:ext cx="5428474" cy="3708225"/>
          </a:xfrm>
          <a:prstGeom prst="rect">
            <a:avLst/>
          </a:prstGeom>
          <a:noFill/>
          <a:ln>
            <a:noFill/>
          </a:ln>
        </p:spPr>
      </p:pic>
      <p:sp>
        <p:nvSpPr>
          <p:cNvPr id="108" name="Google Shape;108;g29a4496f1df_0_12"/>
          <p:cNvSpPr txBox="1"/>
          <p:nvPr/>
        </p:nvSpPr>
        <p:spPr>
          <a:xfrm>
            <a:off x="1881763" y="63295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Comfortaa"/>
                <a:ea typeface="Comfortaa"/>
                <a:cs typeface="Comfortaa"/>
                <a:sym typeface="Comfortaa"/>
              </a:rPr>
              <a:t>©fyouture.fund</a:t>
            </a:r>
            <a:endParaRPr i="0" sz="1200" u="none" cap="none" strike="noStrike">
              <a:solidFill>
                <a:srgbClr val="000000"/>
              </a:solidFill>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29a4496f1df_0_24"/>
          <p:cNvSpPr txBox="1"/>
          <p:nvPr/>
        </p:nvSpPr>
        <p:spPr>
          <a:xfrm>
            <a:off x="4328100" y="2767200"/>
            <a:ext cx="35358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700"/>
              <a:buFont typeface="Arial"/>
              <a:buNone/>
            </a:pPr>
            <a:r>
              <a:rPr i="0" lang="en-US" sz="3500" u="none" cap="none" strike="noStrike">
                <a:solidFill>
                  <a:srgbClr val="38761D"/>
                </a:solidFill>
                <a:latin typeface="Comfortaa"/>
                <a:ea typeface="Comfortaa"/>
                <a:cs typeface="Comfortaa"/>
                <a:sym typeface="Comfortaa"/>
              </a:rPr>
              <a:t>Sustainable</a:t>
            </a:r>
            <a:r>
              <a:rPr i="0" lang="en-US" sz="2100" u="none" cap="none" strike="noStrike">
                <a:solidFill>
                  <a:srgbClr val="38761D"/>
                </a:solidFill>
                <a:latin typeface="Comfortaa"/>
                <a:ea typeface="Comfortaa"/>
                <a:cs typeface="Comfortaa"/>
                <a:sym typeface="Comfortaa"/>
              </a:rPr>
              <a:t> </a:t>
            </a:r>
            <a:r>
              <a:rPr i="0" lang="en-US" sz="3500" u="none" cap="none" strike="noStrike">
                <a:solidFill>
                  <a:srgbClr val="38761D"/>
                </a:solidFill>
                <a:latin typeface="Comfortaa"/>
                <a:ea typeface="Comfortaa"/>
                <a:cs typeface="Comfortaa"/>
                <a:sym typeface="Comfortaa"/>
              </a:rPr>
              <a:t>agriculture</a:t>
            </a:r>
            <a:endParaRPr i="0" sz="2100" u="none" cap="none" strike="noStrike">
              <a:solidFill>
                <a:srgbClr val="38761D"/>
              </a:solidFill>
              <a:latin typeface="Comfortaa"/>
              <a:ea typeface="Comfortaa"/>
              <a:cs typeface="Comfortaa"/>
              <a:sym typeface="Comfortaa"/>
            </a:endParaRPr>
          </a:p>
        </p:txBody>
      </p:sp>
      <p:sp>
        <p:nvSpPr>
          <p:cNvPr id="115" name="Google Shape;115;g29a4496f1df_0_24"/>
          <p:cNvSpPr/>
          <p:nvPr/>
        </p:nvSpPr>
        <p:spPr>
          <a:xfrm rot="-9884160">
            <a:off x="3246982" y="2891659"/>
            <a:ext cx="1188528" cy="274300"/>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g29a4496f1df_0_24"/>
          <p:cNvSpPr txBox="1"/>
          <p:nvPr/>
        </p:nvSpPr>
        <p:spPr>
          <a:xfrm>
            <a:off x="978425" y="2444475"/>
            <a:ext cx="2088000" cy="954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i="0" lang="en-US" sz="2500" u="none" cap="none" strike="noStrike">
                <a:solidFill>
                  <a:srgbClr val="274E13"/>
                </a:solidFill>
                <a:latin typeface="Comfortaa"/>
                <a:ea typeface="Comfortaa"/>
                <a:cs typeface="Comfortaa"/>
                <a:sym typeface="Comfortaa"/>
              </a:rPr>
              <a:t>Precision agriculture</a:t>
            </a:r>
            <a:endParaRPr i="0" sz="2500" u="none" cap="none" strike="noStrike">
              <a:solidFill>
                <a:srgbClr val="274E13"/>
              </a:solidFill>
              <a:latin typeface="Comfortaa"/>
              <a:ea typeface="Comfortaa"/>
              <a:cs typeface="Comfortaa"/>
              <a:sym typeface="Comfortaa"/>
            </a:endParaRPr>
          </a:p>
        </p:txBody>
      </p:sp>
      <p:sp>
        <p:nvSpPr>
          <p:cNvPr id="117" name="Google Shape;117;g29a4496f1df_0_24"/>
          <p:cNvSpPr/>
          <p:nvPr/>
        </p:nvSpPr>
        <p:spPr>
          <a:xfrm rot="9203768">
            <a:off x="3230243" y="4083263"/>
            <a:ext cx="1188426" cy="274097"/>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g29a4496f1df_0_24"/>
          <p:cNvSpPr/>
          <p:nvPr/>
        </p:nvSpPr>
        <p:spPr>
          <a:xfrm rot="-1035288">
            <a:off x="8065073" y="2891695"/>
            <a:ext cx="1188383" cy="274229"/>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29a4496f1df_0_24"/>
          <p:cNvSpPr/>
          <p:nvPr/>
        </p:nvSpPr>
        <p:spPr>
          <a:xfrm rot="7241307">
            <a:off x="4244013" y="4703293"/>
            <a:ext cx="1188550" cy="274280"/>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29a4496f1df_0_24"/>
          <p:cNvSpPr/>
          <p:nvPr/>
        </p:nvSpPr>
        <p:spPr>
          <a:xfrm rot="1771345">
            <a:off x="7973620" y="4083207"/>
            <a:ext cx="1188398" cy="274205"/>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29a4496f1df_0_24"/>
          <p:cNvSpPr/>
          <p:nvPr/>
        </p:nvSpPr>
        <p:spPr>
          <a:xfrm rot="3606912">
            <a:off x="6660806" y="4744859"/>
            <a:ext cx="1188542" cy="274278"/>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29a4496f1df_0_24"/>
          <p:cNvSpPr txBox="1"/>
          <p:nvPr/>
        </p:nvSpPr>
        <p:spPr>
          <a:xfrm>
            <a:off x="155150" y="4475375"/>
            <a:ext cx="35358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i="0" lang="en-US" sz="2500" u="none" cap="none" strike="noStrike">
                <a:solidFill>
                  <a:srgbClr val="274E13"/>
                </a:solidFill>
                <a:latin typeface="Comfortaa"/>
                <a:ea typeface="Comfortaa"/>
                <a:cs typeface="Comfortaa"/>
                <a:sym typeface="Comfortaa"/>
              </a:rPr>
              <a:t>Agroecology</a:t>
            </a:r>
            <a:endParaRPr i="0" sz="2500" u="none" cap="none" strike="noStrike">
              <a:solidFill>
                <a:srgbClr val="274E13"/>
              </a:solidFill>
              <a:latin typeface="Comfortaa"/>
              <a:ea typeface="Comfortaa"/>
              <a:cs typeface="Comfortaa"/>
              <a:sym typeface="Comfortaa"/>
            </a:endParaRPr>
          </a:p>
        </p:txBody>
      </p:sp>
      <p:sp>
        <p:nvSpPr>
          <p:cNvPr id="123" name="Google Shape;123;g29a4496f1df_0_24"/>
          <p:cNvSpPr txBox="1"/>
          <p:nvPr/>
        </p:nvSpPr>
        <p:spPr>
          <a:xfrm>
            <a:off x="1978825" y="5590075"/>
            <a:ext cx="35358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i="0" lang="en-US" sz="2600" u="none" cap="none" strike="noStrike">
                <a:solidFill>
                  <a:srgbClr val="274E13"/>
                </a:solidFill>
                <a:latin typeface="Comfortaa"/>
                <a:ea typeface="Comfortaa"/>
                <a:cs typeface="Comfortaa"/>
                <a:sym typeface="Comfortaa"/>
              </a:rPr>
              <a:t>Vertical farming</a:t>
            </a:r>
            <a:endParaRPr i="0" sz="1200" u="none" cap="none" strike="noStrike">
              <a:solidFill>
                <a:srgbClr val="274E13"/>
              </a:solidFill>
              <a:latin typeface="Comfortaa"/>
              <a:ea typeface="Comfortaa"/>
              <a:cs typeface="Comfortaa"/>
              <a:sym typeface="Comfortaa"/>
            </a:endParaRPr>
          </a:p>
        </p:txBody>
      </p:sp>
      <p:sp>
        <p:nvSpPr>
          <p:cNvPr id="124" name="Google Shape;124;g29a4496f1df_0_24"/>
          <p:cNvSpPr txBox="1"/>
          <p:nvPr/>
        </p:nvSpPr>
        <p:spPr>
          <a:xfrm>
            <a:off x="6008725" y="5590075"/>
            <a:ext cx="45495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i="0" lang="en-US" sz="2500" u="none" cap="none" strike="noStrike">
                <a:solidFill>
                  <a:srgbClr val="274E13"/>
                </a:solidFill>
                <a:latin typeface="Comfortaa"/>
                <a:ea typeface="Comfortaa"/>
                <a:cs typeface="Comfortaa"/>
                <a:sym typeface="Comfortaa"/>
              </a:rPr>
              <a:t>Hydroponics/Aeroponics</a:t>
            </a:r>
            <a:endParaRPr i="0" sz="1100" u="none" cap="none" strike="noStrike">
              <a:solidFill>
                <a:srgbClr val="274E13"/>
              </a:solidFill>
              <a:latin typeface="Comfortaa"/>
              <a:ea typeface="Comfortaa"/>
              <a:cs typeface="Comfortaa"/>
              <a:sym typeface="Comfortaa"/>
            </a:endParaRPr>
          </a:p>
        </p:txBody>
      </p:sp>
      <p:sp>
        <p:nvSpPr>
          <p:cNvPr id="125" name="Google Shape;125;g29a4496f1df_0_24"/>
          <p:cNvSpPr txBox="1"/>
          <p:nvPr/>
        </p:nvSpPr>
        <p:spPr>
          <a:xfrm>
            <a:off x="8580050" y="4574188"/>
            <a:ext cx="35358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i="0" lang="en-US" sz="2500" u="none" cap="none" strike="noStrike">
                <a:solidFill>
                  <a:srgbClr val="274E13"/>
                </a:solidFill>
                <a:latin typeface="Comfortaa"/>
                <a:ea typeface="Comfortaa"/>
                <a:cs typeface="Comfortaa"/>
                <a:sym typeface="Comfortaa"/>
              </a:rPr>
              <a:t>Bioengineering</a:t>
            </a:r>
            <a:endParaRPr i="0" sz="1100" u="none" cap="none" strike="noStrike">
              <a:solidFill>
                <a:srgbClr val="274E13"/>
              </a:solidFill>
              <a:latin typeface="Comfortaa"/>
              <a:ea typeface="Comfortaa"/>
              <a:cs typeface="Comfortaa"/>
              <a:sym typeface="Comfortaa"/>
            </a:endParaRPr>
          </a:p>
        </p:txBody>
      </p:sp>
      <p:sp>
        <p:nvSpPr>
          <p:cNvPr id="126" name="Google Shape;126;g29a4496f1df_0_24"/>
          <p:cNvSpPr txBox="1"/>
          <p:nvPr/>
        </p:nvSpPr>
        <p:spPr>
          <a:xfrm>
            <a:off x="8976300" y="2039150"/>
            <a:ext cx="2883600" cy="954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i="0" lang="en-US" sz="2500" u="none" cap="none" strike="noStrike">
                <a:solidFill>
                  <a:srgbClr val="274E13"/>
                </a:solidFill>
                <a:latin typeface="Comfortaa"/>
                <a:ea typeface="Comfortaa"/>
                <a:cs typeface="Comfortaa"/>
                <a:sym typeface="Comfortaa"/>
              </a:rPr>
              <a:t>Circular agriculture</a:t>
            </a:r>
            <a:endParaRPr i="0" sz="1100" u="none" cap="none" strike="noStrike">
              <a:solidFill>
                <a:srgbClr val="274E13"/>
              </a:solidFill>
              <a:latin typeface="Comfortaa"/>
              <a:ea typeface="Comfortaa"/>
              <a:cs typeface="Comfortaa"/>
              <a:sym typeface="Comfortaa"/>
            </a:endParaRPr>
          </a:p>
        </p:txBody>
      </p:sp>
      <p:sp>
        <p:nvSpPr>
          <p:cNvPr id="127" name="Google Shape;127;g29a4496f1df_0_24"/>
          <p:cNvSpPr txBox="1"/>
          <p:nvPr>
            <p:ph type="title"/>
          </p:nvPr>
        </p:nvSpPr>
        <p:spPr>
          <a:xfrm>
            <a:off x="838200" y="1377055"/>
            <a:ext cx="10515600" cy="662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4889"/>
              <a:buNone/>
            </a:pPr>
            <a:r>
              <a:rPr lang="en-US" sz="4000">
                <a:latin typeface="Comfortaa"/>
                <a:ea typeface="Comfortaa"/>
                <a:cs typeface="Comfortaa"/>
                <a:sym typeface="Comfortaa"/>
              </a:rPr>
              <a:t>Just to name a few!</a:t>
            </a:r>
            <a:endParaRPr sz="4000">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9a4496f1df_0_48"/>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Methods: Permaculture</a:t>
            </a:r>
            <a:endParaRPr sz="4000">
              <a:latin typeface="Comfortaa"/>
              <a:ea typeface="Comfortaa"/>
              <a:cs typeface="Comfortaa"/>
              <a:sym typeface="Comfortaa"/>
            </a:endParaRPr>
          </a:p>
        </p:txBody>
      </p:sp>
      <p:sp>
        <p:nvSpPr>
          <p:cNvPr id="134" name="Google Shape;134;g29a4496f1df_0_48"/>
          <p:cNvSpPr txBox="1"/>
          <p:nvPr>
            <p:ph idx="1" type="body"/>
          </p:nvPr>
        </p:nvSpPr>
        <p:spPr>
          <a:xfrm>
            <a:off x="292875" y="2254100"/>
            <a:ext cx="7177800" cy="248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400">
                <a:latin typeface="Comfortaa"/>
                <a:ea typeface="Comfortaa"/>
                <a:cs typeface="Comfortaa"/>
                <a:sym typeface="Comfortaa"/>
              </a:rPr>
              <a:t>A design system that aims at integrating harmonically human environments with nature and its products.</a:t>
            </a:r>
            <a:endParaRPr sz="24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400">
                <a:latin typeface="Comfortaa"/>
                <a:ea typeface="Comfortaa"/>
                <a:cs typeface="Comfortaa"/>
                <a:sym typeface="Comfortaa"/>
              </a:rPr>
              <a:t>It’s based on ethical principles aimed at safekeeping humans and nature in all its form, such as :</a:t>
            </a:r>
            <a:endParaRPr sz="2400">
              <a:latin typeface="Comfortaa"/>
              <a:ea typeface="Comfortaa"/>
              <a:cs typeface="Comfortaa"/>
              <a:sym typeface="Comfortaa"/>
            </a:endParaRPr>
          </a:p>
        </p:txBody>
      </p:sp>
      <p:pic>
        <p:nvPicPr>
          <p:cNvPr id="135" name="Google Shape;135;g29a4496f1df_0_48"/>
          <p:cNvPicPr preferRelativeResize="0"/>
          <p:nvPr/>
        </p:nvPicPr>
        <p:blipFill rotWithShape="1">
          <a:blip r:embed="rId3">
            <a:alphaModFix/>
          </a:blip>
          <a:srcRect b="0" l="0" r="0" t="0"/>
          <a:stretch/>
        </p:blipFill>
        <p:spPr>
          <a:xfrm>
            <a:off x="7589550" y="2550298"/>
            <a:ext cx="4239756" cy="3196260"/>
          </a:xfrm>
          <a:prstGeom prst="flowChartTerminator">
            <a:avLst/>
          </a:prstGeom>
          <a:noFill/>
          <a:ln>
            <a:noFill/>
          </a:ln>
        </p:spPr>
      </p:pic>
      <p:sp>
        <p:nvSpPr>
          <p:cNvPr id="136" name="Google Shape;136;g29a4496f1df_0_48"/>
          <p:cNvSpPr txBox="1"/>
          <p:nvPr/>
        </p:nvSpPr>
        <p:spPr>
          <a:xfrm>
            <a:off x="8209425" y="5746550"/>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signaturesustainability.com</a:t>
            </a:r>
            <a:endParaRPr b="0" i="0" sz="1200" u="none" cap="none" strike="noStrike">
              <a:solidFill>
                <a:srgbClr val="000000"/>
              </a:solidFill>
              <a:latin typeface="Arial"/>
              <a:ea typeface="Arial"/>
              <a:cs typeface="Arial"/>
              <a:sym typeface="Arial"/>
            </a:endParaRPr>
          </a:p>
        </p:txBody>
      </p:sp>
      <p:sp>
        <p:nvSpPr>
          <p:cNvPr id="137" name="Google Shape;137;g29a4496f1df_0_48"/>
          <p:cNvSpPr txBox="1"/>
          <p:nvPr/>
        </p:nvSpPr>
        <p:spPr>
          <a:xfrm>
            <a:off x="838200" y="5004825"/>
            <a:ext cx="3000" cy="1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29a4496f1df_0_48"/>
          <p:cNvSpPr txBox="1"/>
          <p:nvPr>
            <p:ph idx="1" type="body"/>
          </p:nvPr>
        </p:nvSpPr>
        <p:spPr>
          <a:xfrm>
            <a:off x="365750" y="4882875"/>
            <a:ext cx="1770900" cy="863700"/>
          </a:xfrm>
          <a:prstGeom prst="rect">
            <a:avLst/>
          </a:prstGeom>
          <a:noFill/>
          <a:ln cap="flat" cmpd="sng" w="38100">
            <a:solidFill>
              <a:srgbClr val="2D8B34"/>
            </a:solidFill>
            <a:prstDash val="dash"/>
            <a:round/>
            <a:headEnd len="sm" w="sm" type="none"/>
            <a:tailEnd len="sm" w="sm" type="none"/>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2380"/>
              <a:buNone/>
            </a:pPr>
            <a:r>
              <a:rPr lang="en-US" sz="2180">
                <a:latin typeface="Comfortaa"/>
                <a:ea typeface="Comfortaa"/>
                <a:cs typeface="Comfortaa"/>
                <a:sym typeface="Comfortaa"/>
              </a:rPr>
              <a:t>Reduction of waste</a:t>
            </a:r>
            <a:endParaRPr sz="2180">
              <a:latin typeface="Comfortaa"/>
              <a:ea typeface="Comfortaa"/>
              <a:cs typeface="Comfortaa"/>
              <a:sym typeface="Comfortaa"/>
            </a:endParaRPr>
          </a:p>
        </p:txBody>
      </p:sp>
      <p:sp>
        <p:nvSpPr>
          <p:cNvPr id="139" name="Google Shape;139;g29a4496f1df_0_48"/>
          <p:cNvSpPr txBox="1"/>
          <p:nvPr>
            <p:ph idx="1" type="body"/>
          </p:nvPr>
        </p:nvSpPr>
        <p:spPr>
          <a:xfrm>
            <a:off x="2468875" y="5208625"/>
            <a:ext cx="2075700" cy="1219200"/>
          </a:xfrm>
          <a:prstGeom prst="rect">
            <a:avLst/>
          </a:prstGeom>
          <a:noFill/>
          <a:ln cap="flat" cmpd="sng" w="38100">
            <a:solidFill>
              <a:srgbClr val="2D8B34"/>
            </a:solidFill>
            <a:prstDash val="dash"/>
            <a:round/>
            <a:headEnd len="sm" w="sm" type="none"/>
            <a:tailEnd len="sm" w="sm" type="none"/>
          </a:ln>
        </p:spPr>
        <p:txBody>
          <a:bodyPr anchorCtr="0" anchor="t" bIns="45700" lIns="91425" spcFirstLastPara="1" rIns="91425" wrap="square" tIns="45700">
            <a:noAutofit/>
          </a:bodyPr>
          <a:lstStyle/>
          <a:p>
            <a:pPr indent="0" lvl="0" marL="0" rtl="0" algn="ctr">
              <a:lnSpc>
                <a:spcPct val="80000"/>
              </a:lnSpc>
              <a:spcBef>
                <a:spcPts val="1000"/>
              </a:spcBef>
              <a:spcAft>
                <a:spcPts val="0"/>
              </a:spcAft>
              <a:buSzPts val="2346"/>
              <a:buNone/>
            </a:pPr>
            <a:r>
              <a:rPr lang="en-US" sz="2070">
                <a:latin typeface="Comfortaa"/>
                <a:ea typeface="Comfortaa"/>
                <a:cs typeface="Comfortaa"/>
                <a:sym typeface="Comfortaa"/>
              </a:rPr>
              <a:t>Embracing natural patterns and rhythms</a:t>
            </a:r>
            <a:endParaRPr sz="2070">
              <a:latin typeface="Comfortaa"/>
              <a:ea typeface="Comfortaa"/>
              <a:cs typeface="Comfortaa"/>
              <a:sym typeface="Comfortaa"/>
            </a:endParaRPr>
          </a:p>
        </p:txBody>
      </p:sp>
      <p:sp>
        <p:nvSpPr>
          <p:cNvPr id="140" name="Google Shape;140;g29a4496f1df_0_48"/>
          <p:cNvSpPr txBox="1"/>
          <p:nvPr>
            <p:ph idx="1" type="body"/>
          </p:nvPr>
        </p:nvSpPr>
        <p:spPr>
          <a:xfrm>
            <a:off x="4876800" y="4882875"/>
            <a:ext cx="2075700" cy="1092300"/>
          </a:xfrm>
          <a:prstGeom prst="rect">
            <a:avLst/>
          </a:prstGeom>
          <a:noFill/>
          <a:ln cap="flat" cmpd="sng" w="38100">
            <a:solidFill>
              <a:srgbClr val="2D8B34"/>
            </a:solidFill>
            <a:prstDash val="dash"/>
            <a:round/>
            <a:headEnd len="sm" w="sm" type="none"/>
            <a:tailEnd len="sm" w="sm" type="none"/>
          </a:ln>
        </p:spPr>
        <p:txBody>
          <a:bodyPr anchorCtr="0" anchor="t" bIns="45700" lIns="91425" spcFirstLastPara="1" rIns="91425" wrap="square" tIns="45700">
            <a:normAutofit/>
          </a:bodyPr>
          <a:lstStyle/>
          <a:p>
            <a:pPr indent="0" lvl="0" marL="0" rtl="0" algn="ctr">
              <a:lnSpc>
                <a:spcPct val="70000"/>
              </a:lnSpc>
              <a:spcBef>
                <a:spcPts val="1000"/>
              </a:spcBef>
              <a:spcAft>
                <a:spcPts val="0"/>
              </a:spcAft>
              <a:buSzPts val="2800"/>
              <a:buNone/>
            </a:pPr>
            <a:r>
              <a:rPr lang="en-US" sz="2200">
                <a:latin typeface="Comfortaa"/>
                <a:ea typeface="Comfortaa"/>
                <a:cs typeface="Comfortaa"/>
                <a:sym typeface="Comfortaa"/>
              </a:rPr>
              <a:t>Usage of renewable resources</a:t>
            </a:r>
            <a:endParaRPr sz="2200">
              <a:latin typeface="Comfortaa"/>
              <a:ea typeface="Comfortaa"/>
              <a:cs typeface="Comfortaa"/>
              <a:sym typeface="Comforta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29ba0f6fec5_0_0"/>
          <p:cNvSpPr txBox="1"/>
          <p:nvPr>
            <p:ph type="title"/>
          </p:nvPr>
        </p:nvSpPr>
        <p:spPr>
          <a:xfrm>
            <a:off x="838200" y="1528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Method: Permaculture</a:t>
            </a:r>
            <a:endParaRPr sz="4000">
              <a:latin typeface="Comfortaa"/>
              <a:ea typeface="Comfortaa"/>
              <a:cs typeface="Comfortaa"/>
              <a:sym typeface="Comfortaa"/>
            </a:endParaRPr>
          </a:p>
        </p:txBody>
      </p:sp>
      <p:sp>
        <p:nvSpPr>
          <p:cNvPr id="147" name="Google Shape;147;g29ba0f6fec5_0_0"/>
          <p:cNvSpPr txBox="1"/>
          <p:nvPr>
            <p:ph idx="1" type="body"/>
          </p:nvPr>
        </p:nvSpPr>
        <p:spPr>
          <a:xfrm>
            <a:off x="437875" y="2431725"/>
            <a:ext cx="6086400" cy="4070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sz="2500">
                <a:latin typeface="Comfortaa"/>
                <a:ea typeface="Comfortaa"/>
                <a:cs typeface="Comfortaa"/>
                <a:sym typeface="Comfortaa"/>
              </a:rPr>
              <a:t>This methodology minimizes ecological impact of human activities by promoting awareness of urbanization’s footprint.</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This approach is best suited in rural and suburban areas, but it’s seeing application in the development of more green-oriented urban areas.</a:t>
            </a:r>
            <a:endParaRPr sz="2500">
              <a:latin typeface="Comfortaa"/>
              <a:ea typeface="Comfortaa"/>
              <a:cs typeface="Comfortaa"/>
              <a:sym typeface="Comfortaa"/>
            </a:endParaRPr>
          </a:p>
        </p:txBody>
      </p:sp>
      <p:pic>
        <p:nvPicPr>
          <p:cNvPr id="148" name="Google Shape;148;g29ba0f6fec5_0_0"/>
          <p:cNvPicPr preferRelativeResize="0"/>
          <p:nvPr/>
        </p:nvPicPr>
        <p:blipFill rotWithShape="1">
          <a:blip r:embed="rId3">
            <a:alphaModFix/>
          </a:blip>
          <a:srcRect b="0" l="0" r="0" t="0"/>
          <a:stretch/>
        </p:blipFill>
        <p:spPr>
          <a:xfrm>
            <a:off x="6611250" y="2343380"/>
            <a:ext cx="5391900" cy="3348900"/>
          </a:xfrm>
          <a:prstGeom prst="round2DiagRect">
            <a:avLst>
              <a:gd fmla="val 16667" name="adj1"/>
              <a:gd fmla="val 0" name="adj2"/>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29a4496f1df_0_54"/>
          <p:cNvSpPr txBox="1"/>
          <p:nvPr>
            <p:ph type="title"/>
          </p:nvPr>
        </p:nvSpPr>
        <p:spPr>
          <a:xfrm>
            <a:off x="910700" y="1491105"/>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Methods: Zero Waste	</a:t>
            </a:r>
            <a:endParaRPr sz="4000">
              <a:latin typeface="Comfortaa"/>
              <a:ea typeface="Comfortaa"/>
              <a:cs typeface="Comfortaa"/>
              <a:sym typeface="Comfortaa"/>
            </a:endParaRPr>
          </a:p>
        </p:txBody>
      </p:sp>
      <p:sp>
        <p:nvSpPr>
          <p:cNvPr id="155" name="Google Shape;155;g29a4496f1df_0_54"/>
          <p:cNvSpPr txBox="1"/>
          <p:nvPr>
            <p:ph idx="1" type="body"/>
          </p:nvPr>
        </p:nvSpPr>
        <p:spPr>
          <a:xfrm>
            <a:off x="838200" y="2214250"/>
            <a:ext cx="10515600" cy="32172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1000"/>
              </a:spcBef>
              <a:spcAft>
                <a:spcPts val="0"/>
              </a:spcAft>
              <a:buSzPct val="117647"/>
              <a:buNone/>
            </a:pPr>
            <a:r>
              <a:rPr lang="en-US">
                <a:latin typeface="Comfortaa"/>
                <a:ea typeface="Comfortaa"/>
                <a:cs typeface="Comfortaa"/>
                <a:sym typeface="Comfortaa"/>
              </a:rPr>
              <a:t>Development of productive cycles and lifestyles that are aimed at the reduction (ideally to zero) of the waste produced in the process.</a:t>
            </a:r>
            <a:endParaRPr>
              <a:latin typeface="Comfortaa"/>
              <a:ea typeface="Comfortaa"/>
              <a:cs typeface="Comfortaa"/>
              <a:sym typeface="Comfortaa"/>
            </a:endParaRPr>
          </a:p>
          <a:p>
            <a:pPr indent="0" lvl="0" marL="0" rtl="0" algn="l">
              <a:lnSpc>
                <a:spcPct val="90000"/>
              </a:lnSpc>
              <a:spcBef>
                <a:spcPts val="1000"/>
              </a:spcBef>
              <a:spcAft>
                <a:spcPts val="0"/>
              </a:spcAft>
              <a:buSzPct val="117647"/>
              <a:buNone/>
            </a:pPr>
            <a:r>
              <a:rPr lang="en-US">
                <a:latin typeface="Comfortaa"/>
                <a:ea typeface="Comfortaa"/>
                <a:cs typeface="Comfortaa"/>
                <a:sym typeface="Comfortaa"/>
              </a:rPr>
              <a:t>This objective is sought in two main ways:</a:t>
            </a:r>
            <a:endParaRPr>
              <a:latin typeface="Comfortaa"/>
              <a:ea typeface="Comfortaa"/>
              <a:cs typeface="Comfortaa"/>
              <a:sym typeface="Comfortaa"/>
            </a:endParaRPr>
          </a:p>
          <a:p>
            <a:pPr indent="0" lvl="0" marL="0" rtl="0" algn="l">
              <a:lnSpc>
                <a:spcPct val="90000"/>
              </a:lnSpc>
              <a:spcBef>
                <a:spcPts val="1000"/>
              </a:spcBef>
              <a:spcAft>
                <a:spcPts val="0"/>
              </a:spcAft>
              <a:buSzPct val="117647"/>
              <a:buNone/>
            </a:pPr>
            <a:r>
              <a:t/>
            </a:r>
            <a:endParaRPr>
              <a:latin typeface="Comfortaa"/>
              <a:ea typeface="Comfortaa"/>
              <a:cs typeface="Comfortaa"/>
              <a:sym typeface="Comfortaa"/>
            </a:endParaRPr>
          </a:p>
          <a:p>
            <a:pPr indent="0" lvl="0" marL="0" rtl="0" algn="l">
              <a:lnSpc>
                <a:spcPct val="90000"/>
              </a:lnSpc>
              <a:spcBef>
                <a:spcPts val="1000"/>
              </a:spcBef>
              <a:spcAft>
                <a:spcPts val="0"/>
              </a:spcAft>
              <a:buSzPct val="117647"/>
              <a:buNone/>
            </a:pPr>
            <a:r>
              <a:t/>
            </a:r>
            <a:endParaRPr>
              <a:latin typeface="Comfortaa"/>
              <a:ea typeface="Comfortaa"/>
              <a:cs typeface="Comfortaa"/>
              <a:sym typeface="Comfortaa"/>
            </a:endParaRPr>
          </a:p>
          <a:p>
            <a:pPr indent="0" lvl="0" marL="0" rtl="0" algn="l">
              <a:lnSpc>
                <a:spcPct val="90000"/>
              </a:lnSpc>
              <a:spcBef>
                <a:spcPts val="1000"/>
              </a:spcBef>
              <a:spcAft>
                <a:spcPts val="0"/>
              </a:spcAft>
              <a:buSzPct val="117647"/>
              <a:buNone/>
            </a:pPr>
            <a:r>
              <a:t/>
            </a:r>
            <a:endParaRPr>
              <a:latin typeface="Comfortaa"/>
              <a:ea typeface="Comfortaa"/>
              <a:cs typeface="Comfortaa"/>
              <a:sym typeface="Comfortaa"/>
            </a:endParaRPr>
          </a:p>
          <a:p>
            <a:pPr indent="0" lvl="0" marL="0" rtl="0" algn="l">
              <a:lnSpc>
                <a:spcPct val="90000"/>
              </a:lnSpc>
              <a:spcBef>
                <a:spcPts val="1000"/>
              </a:spcBef>
              <a:spcAft>
                <a:spcPts val="0"/>
              </a:spcAft>
              <a:buSzPct val="117647"/>
              <a:buNone/>
            </a:pPr>
            <a:r>
              <a:t/>
            </a:r>
            <a:endParaRPr>
              <a:latin typeface="Comfortaa"/>
              <a:ea typeface="Comfortaa"/>
              <a:cs typeface="Comfortaa"/>
              <a:sym typeface="Comfortaa"/>
            </a:endParaRPr>
          </a:p>
          <a:p>
            <a:pPr indent="0" lvl="0" marL="0" rtl="0" algn="l">
              <a:lnSpc>
                <a:spcPct val="90000"/>
              </a:lnSpc>
              <a:spcBef>
                <a:spcPts val="1000"/>
              </a:spcBef>
              <a:spcAft>
                <a:spcPts val="0"/>
              </a:spcAft>
              <a:buSzPct val="117647"/>
              <a:buNone/>
            </a:pPr>
            <a:r>
              <a:rPr lang="en-US">
                <a:latin typeface="Comfortaa"/>
                <a:ea typeface="Comfortaa"/>
                <a:cs typeface="Comfortaa"/>
                <a:sym typeface="Comfortaa"/>
              </a:rPr>
              <a:t>This methodology is perfectly suited to be employed in agriculture, especially in smaller realities and enterprises.</a:t>
            </a:r>
            <a:endParaRPr>
              <a:latin typeface="Comfortaa"/>
              <a:ea typeface="Comfortaa"/>
              <a:cs typeface="Comfortaa"/>
              <a:sym typeface="Comfortaa"/>
            </a:endParaRPr>
          </a:p>
        </p:txBody>
      </p:sp>
      <p:pic>
        <p:nvPicPr>
          <p:cNvPr id="156" name="Google Shape;156;g29a4496f1df_0_54"/>
          <p:cNvPicPr preferRelativeResize="0"/>
          <p:nvPr/>
        </p:nvPicPr>
        <p:blipFill rotWithShape="1">
          <a:blip r:embed="rId3">
            <a:alphaModFix/>
          </a:blip>
          <a:srcRect b="74493" l="0" r="0" t="4480"/>
          <a:stretch/>
        </p:blipFill>
        <p:spPr>
          <a:xfrm>
            <a:off x="3450350" y="5492500"/>
            <a:ext cx="5291325" cy="1112525"/>
          </a:xfrm>
          <a:prstGeom prst="rect">
            <a:avLst/>
          </a:prstGeom>
          <a:noFill/>
          <a:ln>
            <a:noFill/>
          </a:ln>
        </p:spPr>
      </p:pic>
      <p:sp>
        <p:nvSpPr>
          <p:cNvPr id="157" name="Google Shape;157;g29a4496f1df_0_54"/>
          <p:cNvSpPr txBox="1"/>
          <p:nvPr/>
        </p:nvSpPr>
        <p:spPr>
          <a:xfrm>
            <a:off x="4521350" y="65288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teby.it</a:t>
            </a:r>
            <a:endParaRPr b="0" i="0" sz="1200" u="none" cap="none" strike="noStrike">
              <a:solidFill>
                <a:srgbClr val="000000"/>
              </a:solidFill>
              <a:latin typeface="Arial"/>
              <a:ea typeface="Arial"/>
              <a:cs typeface="Arial"/>
              <a:sym typeface="Arial"/>
            </a:endParaRPr>
          </a:p>
        </p:txBody>
      </p:sp>
      <p:sp>
        <p:nvSpPr>
          <p:cNvPr id="158" name="Google Shape;158;g29a4496f1df_0_54"/>
          <p:cNvSpPr txBox="1"/>
          <p:nvPr/>
        </p:nvSpPr>
        <p:spPr>
          <a:xfrm>
            <a:off x="1127775" y="3396250"/>
            <a:ext cx="4087500" cy="1112400"/>
          </a:xfrm>
          <a:prstGeom prst="rect">
            <a:avLst/>
          </a:prstGeom>
          <a:noFill/>
          <a:ln cap="flat" cmpd="sng" w="38100">
            <a:solidFill>
              <a:srgbClr val="2D8B34"/>
            </a:solidFill>
            <a:prstDash val="dash"/>
            <a:round/>
            <a:headEnd len="sm" w="sm" type="none"/>
            <a:tailEnd len="sm" w="sm" type="none"/>
          </a:ln>
        </p:spPr>
        <p:txBody>
          <a:bodyPr anchorCtr="0" anchor="t" bIns="91425" lIns="91425" spcFirstLastPara="1" rIns="91425" wrap="square" tIns="91425">
            <a:normAutofit fontScale="62500" lnSpcReduction="10000"/>
          </a:bodyPr>
          <a:lstStyle/>
          <a:p>
            <a:pPr indent="0" lvl="0" marL="0" marR="0" rtl="0" algn="l">
              <a:lnSpc>
                <a:spcPct val="90000"/>
              </a:lnSpc>
              <a:spcBef>
                <a:spcPts val="1000"/>
              </a:spcBef>
              <a:spcAft>
                <a:spcPts val="0"/>
              </a:spcAft>
              <a:buClr>
                <a:srgbClr val="000000"/>
              </a:buClr>
              <a:buSzPct val="100000"/>
              <a:buFont typeface="Arial"/>
              <a:buNone/>
            </a:pPr>
            <a:r>
              <a:rPr i="0" lang="en-US" sz="2800" u="none" cap="none" strike="noStrike">
                <a:solidFill>
                  <a:schemeClr val="accent1"/>
                </a:solidFill>
                <a:latin typeface="Comfortaa"/>
                <a:ea typeface="Comfortaa"/>
                <a:cs typeface="Comfortaa"/>
                <a:sym typeface="Comfortaa"/>
              </a:rPr>
              <a:t>Repurposing of byproducts (such as using materials that are not suitable for human consumption to feed livestock)</a:t>
            </a:r>
            <a:endParaRPr i="0" sz="1400" u="none" cap="none" strike="noStrike">
              <a:solidFill>
                <a:srgbClr val="000000"/>
              </a:solidFill>
              <a:latin typeface="Comfortaa"/>
              <a:ea typeface="Comfortaa"/>
              <a:cs typeface="Comfortaa"/>
              <a:sym typeface="Comfortaa"/>
            </a:endParaRPr>
          </a:p>
        </p:txBody>
      </p:sp>
      <p:sp>
        <p:nvSpPr>
          <p:cNvPr id="159" name="Google Shape;159;g29a4496f1df_0_54"/>
          <p:cNvSpPr txBox="1"/>
          <p:nvPr/>
        </p:nvSpPr>
        <p:spPr>
          <a:xfrm>
            <a:off x="6495300" y="3396250"/>
            <a:ext cx="3840600" cy="1112400"/>
          </a:xfrm>
          <a:prstGeom prst="rect">
            <a:avLst/>
          </a:prstGeom>
          <a:noFill/>
          <a:ln cap="flat" cmpd="sng" w="38100">
            <a:solidFill>
              <a:srgbClr val="2D8B34"/>
            </a:solidFill>
            <a:prstDash val="dash"/>
            <a:round/>
            <a:headEnd len="sm" w="sm" type="none"/>
            <a:tailEnd len="sm" w="sm" type="none"/>
          </a:ln>
        </p:spPr>
        <p:txBody>
          <a:bodyPr anchorCtr="0" anchor="t" bIns="91425" lIns="91425" spcFirstLastPara="1" rIns="91425" wrap="square" tIns="91425">
            <a:normAutofit fontScale="77500" lnSpcReduction="20000"/>
          </a:bodyPr>
          <a:lstStyle/>
          <a:p>
            <a:pPr indent="0" lvl="0" marL="0" marR="0" rtl="0" algn="l">
              <a:lnSpc>
                <a:spcPct val="90000"/>
              </a:lnSpc>
              <a:spcBef>
                <a:spcPts val="1000"/>
              </a:spcBef>
              <a:spcAft>
                <a:spcPts val="0"/>
              </a:spcAft>
              <a:buClr>
                <a:srgbClr val="000000"/>
              </a:buClr>
              <a:buSzPct val="100000"/>
              <a:buFont typeface="Arial"/>
              <a:buNone/>
            </a:pPr>
            <a:r>
              <a:rPr i="0" lang="en-US" sz="2800" u="none" cap="none" strike="noStrike">
                <a:solidFill>
                  <a:schemeClr val="accent1"/>
                </a:solidFill>
                <a:latin typeface="Comfortaa"/>
                <a:ea typeface="Comfortaa"/>
                <a:cs typeface="Comfortaa"/>
                <a:sym typeface="Comfortaa"/>
              </a:rPr>
              <a:t>Eliminating the source of the byproducts that cannot be otherwise used.</a:t>
            </a:r>
            <a:endParaRPr i="0" sz="2800" u="none" cap="none" strike="noStrike">
              <a:solidFill>
                <a:schemeClr val="accent1"/>
              </a:solidFill>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9a4496f1df_0_72"/>
          <p:cNvSpPr txBox="1"/>
          <p:nvPr>
            <p:ph type="title"/>
          </p:nvPr>
        </p:nvSpPr>
        <p:spPr>
          <a:xfrm>
            <a:off x="838200" y="1423425"/>
            <a:ext cx="73239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sz="3259">
                <a:latin typeface="Comfortaa"/>
                <a:ea typeface="Comfortaa"/>
                <a:cs typeface="Comfortaa"/>
                <a:sym typeface="Comfortaa"/>
              </a:rPr>
              <a:t>Methods: Vertical farming and </a:t>
            </a:r>
            <a:endParaRPr sz="3259">
              <a:latin typeface="Comfortaa"/>
              <a:ea typeface="Comfortaa"/>
              <a:cs typeface="Comfortaa"/>
              <a:sym typeface="Comfortaa"/>
            </a:endParaRPr>
          </a:p>
          <a:p>
            <a:pPr indent="0" lvl="0" marL="0" rtl="0" algn="ctr">
              <a:lnSpc>
                <a:spcPct val="90000"/>
              </a:lnSpc>
              <a:spcBef>
                <a:spcPts val="0"/>
              </a:spcBef>
              <a:spcAft>
                <a:spcPts val="0"/>
              </a:spcAft>
              <a:buSzPts val="4400"/>
              <a:buNone/>
            </a:pPr>
            <a:r>
              <a:rPr lang="en-US" sz="3259">
                <a:latin typeface="Comfortaa"/>
                <a:ea typeface="Comfortaa"/>
                <a:cs typeface="Comfortaa"/>
                <a:sym typeface="Comfortaa"/>
              </a:rPr>
              <a:t>hydroponics</a:t>
            </a:r>
            <a:endParaRPr sz="3259">
              <a:latin typeface="Comfortaa"/>
              <a:ea typeface="Comfortaa"/>
              <a:cs typeface="Comfortaa"/>
              <a:sym typeface="Comfortaa"/>
            </a:endParaRPr>
          </a:p>
        </p:txBody>
      </p:sp>
      <p:sp>
        <p:nvSpPr>
          <p:cNvPr id="166" name="Google Shape;166;g29a4496f1df_0_72"/>
          <p:cNvSpPr txBox="1"/>
          <p:nvPr>
            <p:ph idx="1" type="body"/>
          </p:nvPr>
        </p:nvSpPr>
        <p:spPr>
          <a:xfrm>
            <a:off x="838200" y="2214250"/>
            <a:ext cx="10898700" cy="4003800"/>
          </a:xfrm>
          <a:prstGeom prst="rect">
            <a:avLst/>
          </a:prstGeom>
          <a:noFill/>
          <a:ln>
            <a:noFill/>
          </a:ln>
        </p:spPr>
        <p:txBody>
          <a:bodyPr anchorCtr="0" anchor="t" bIns="45700" lIns="91425" spcFirstLastPara="1" rIns="91425" wrap="square" tIns="45700">
            <a:normAutofit fontScale="70000" lnSpcReduction="10000"/>
          </a:bodyPr>
          <a:lstStyle/>
          <a:p>
            <a:pPr indent="0" lvl="0" marL="0" rtl="0" algn="l">
              <a:lnSpc>
                <a:spcPct val="90000"/>
              </a:lnSpc>
              <a:spcBef>
                <a:spcPts val="1000"/>
              </a:spcBef>
              <a:spcAft>
                <a:spcPts val="0"/>
              </a:spcAft>
              <a:buSzPct val="129032"/>
              <a:buNone/>
            </a:pPr>
            <a:r>
              <a:t/>
            </a:r>
            <a:endParaRPr>
              <a:latin typeface="Comfortaa"/>
              <a:ea typeface="Comfortaa"/>
              <a:cs typeface="Comfortaa"/>
              <a:sym typeface="Comfortaa"/>
            </a:endParaRPr>
          </a:p>
          <a:p>
            <a:pPr indent="0" lvl="0" marL="0" rtl="0" algn="l">
              <a:lnSpc>
                <a:spcPct val="90000"/>
              </a:lnSpc>
              <a:spcBef>
                <a:spcPts val="1000"/>
              </a:spcBef>
              <a:spcAft>
                <a:spcPts val="0"/>
              </a:spcAft>
              <a:buSzPct val="129032"/>
              <a:buNone/>
            </a:pPr>
            <a:r>
              <a:rPr lang="en-US">
                <a:latin typeface="Comfortaa"/>
                <a:ea typeface="Comfortaa"/>
                <a:cs typeface="Comfortaa"/>
                <a:sym typeface="Comfortaa"/>
              </a:rPr>
              <a:t>A methodology that integrates crops farming </a:t>
            </a:r>
            <a:endParaRPr>
              <a:latin typeface="Comfortaa"/>
              <a:ea typeface="Comfortaa"/>
              <a:cs typeface="Comfortaa"/>
              <a:sym typeface="Comfortaa"/>
            </a:endParaRPr>
          </a:p>
          <a:p>
            <a:pPr indent="0" lvl="0" marL="0" rtl="0" algn="l">
              <a:lnSpc>
                <a:spcPct val="90000"/>
              </a:lnSpc>
              <a:spcBef>
                <a:spcPts val="1000"/>
              </a:spcBef>
              <a:spcAft>
                <a:spcPts val="0"/>
              </a:spcAft>
              <a:buSzPct val="129032"/>
              <a:buNone/>
            </a:pPr>
            <a:r>
              <a:rPr lang="en-US">
                <a:latin typeface="Comfortaa"/>
                <a:ea typeface="Comfortaa"/>
                <a:cs typeface="Comfortaa"/>
                <a:sym typeface="Comfortaa"/>
              </a:rPr>
              <a:t>with cutting edge technologies to drastically</a:t>
            </a:r>
            <a:endParaRPr>
              <a:latin typeface="Comfortaa"/>
              <a:ea typeface="Comfortaa"/>
              <a:cs typeface="Comfortaa"/>
              <a:sym typeface="Comfortaa"/>
            </a:endParaRPr>
          </a:p>
          <a:p>
            <a:pPr indent="0" lvl="0" marL="0" rtl="0" algn="l">
              <a:lnSpc>
                <a:spcPct val="90000"/>
              </a:lnSpc>
              <a:spcBef>
                <a:spcPts val="1000"/>
              </a:spcBef>
              <a:spcAft>
                <a:spcPts val="0"/>
              </a:spcAft>
              <a:buSzPct val="129032"/>
              <a:buNone/>
            </a:pPr>
            <a:r>
              <a:rPr lang="en-US">
                <a:latin typeface="Comfortaa"/>
                <a:ea typeface="Comfortaa"/>
                <a:cs typeface="Comfortaa"/>
                <a:sym typeface="Comfortaa"/>
              </a:rPr>
              <a:t>reduce the space required for mass cultivation.</a:t>
            </a:r>
            <a:endParaRPr>
              <a:latin typeface="Comfortaa"/>
              <a:ea typeface="Comfortaa"/>
              <a:cs typeface="Comfortaa"/>
              <a:sym typeface="Comfortaa"/>
            </a:endParaRPr>
          </a:p>
          <a:p>
            <a:pPr indent="0" lvl="0" marL="0" rtl="0" algn="l">
              <a:lnSpc>
                <a:spcPct val="90000"/>
              </a:lnSpc>
              <a:spcBef>
                <a:spcPts val="1000"/>
              </a:spcBef>
              <a:spcAft>
                <a:spcPts val="0"/>
              </a:spcAft>
              <a:buSzPct val="129032"/>
              <a:buNone/>
            </a:pPr>
            <a:r>
              <a:rPr lang="en-US">
                <a:latin typeface="Comfortaa"/>
                <a:ea typeface="Comfortaa"/>
                <a:cs typeface="Comfortaa"/>
                <a:sym typeface="Comfortaa"/>
              </a:rPr>
              <a:t>								</a:t>
            </a:r>
            <a:endParaRPr>
              <a:latin typeface="Comfortaa"/>
              <a:ea typeface="Comfortaa"/>
              <a:cs typeface="Comfortaa"/>
              <a:sym typeface="Comfortaa"/>
            </a:endParaRPr>
          </a:p>
          <a:p>
            <a:pPr indent="457200" lvl="0" marL="3200400" rtl="0" algn="l">
              <a:lnSpc>
                <a:spcPct val="90000"/>
              </a:lnSpc>
              <a:spcBef>
                <a:spcPts val="1000"/>
              </a:spcBef>
              <a:spcAft>
                <a:spcPts val="0"/>
              </a:spcAft>
              <a:buSzPct val="129032"/>
              <a:buNone/>
            </a:pPr>
            <a:r>
              <a:rPr lang="en-US">
                <a:latin typeface="Comfortaa"/>
                <a:ea typeface="Comfortaa"/>
                <a:cs typeface="Comfortaa"/>
                <a:sym typeface="Comfortaa"/>
              </a:rPr>
              <a:t>Plants are cultivated in vertical structures with</a:t>
            </a:r>
            <a:endParaRPr>
              <a:latin typeface="Comfortaa"/>
              <a:ea typeface="Comfortaa"/>
              <a:cs typeface="Comfortaa"/>
              <a:sym typeface="Comfortaa"/>
            </a:endParaRPr>
          </a:p>
          <a:p>
            <a:pPr indent="0" lvl="0" marL="0" rtl="0" algn="l">
              <a:lnSpc>
                <a:spcPct val="90000"/>
              </a:lnSpc>
              <a:spcBef>
                <a:spcPts val="1000"/>
              </a:spcBef>
              <a:spcAft>
                <a:spcPts val="0"/>
              </a:spcAft>
              <a:buSzPct val="129032"/>
              <a:buNone/>
            </a:pPr>
            <a:r>
              <a:rPr lang="en-US">
                <a:latin typeface="Comfortaa"/>
                <a:ea typeface="Comfortaa"/>
                <a:cs typeface="Comfortaa"/>
                <a:sym typeface="Comfortaa"/>
              </a:rPr>
              <a:t>								little to no soil usage and with up to 80% less</a:t>
            </a:r>
            <a:endParaRPr>
              <a:latin typeface="Comfortaa"/>
              <a:ea typeface="Comfortaa"/>
              <a:cs typeface="Comfortaa"/>
              <a:sym typeface="Comfortaa"/>
            </a:endParaRPr>
          </a:p>
          <a:p>
            <a:pPr indent="0" lvl="0" marL="0" rtl="0" algn="l">
              <a:lnSpc>
                <a:spcPct val="90000"/>
              </a:lnSpc>
              <a:spcBef>
                <a:spcPts val="1000"/>
              </a:spcBef>
              <a:spcAft>
                <a:spcPts val="0"/>
              </a:spcAft>
              <a:buSzPct val="129032"/>
              <a:buNone/>
            </a:pPr>
            <a:r>
              <a:rPr lang="en-US">
                <a:latin typeface="Comfortaa"/>
                <a:ea typeface="Comfortaa"/>
                <a:cs typeface="Comfortaa"/>
                <a:sym typeface="Comfortaa"/>
              </a:rPr>
              <a:t>								water consumption.</a:t>
            </a:r>
            <a:endParaRPr>
              <a:latin typeface="Comfortaa"/>
              <a:ea typeface="Comfortaa"/>
              <a:cs typeface="Comfortaa"/>
              <a:sym typeface="Comfortaa"/>
            </a:endParaRPr>
          </a:p>
          <a:p>
            <a:pPr indent="0" lvl="0" marL="0" rtl="0" algn="l">
              <a:lnSpc>
                <a:spcPct val="90000"/>
              </a:lnSpc>
              <a:spcBef>
                <a:spcPts val="1000"/>
              </a:spcBef>
              <a:spcAft>
                <a:spcPts val="0"/>
              </a:spcAft>
              <a:buSzPct val="129032"/>
              <a:buNone/>
            </a:pPr>
            <a:r>
              <a:rPr lang="en-US">
                <a:latin typeface="Comfortaa"/>
                <a:ea typeface="Comfortaa"/>
                <a:cs typeface="Comfortaa"/>
                <a:sym typeface="Comfortaa"/>
              </a:rPr>
              <a:t>								Light can be provided by natural sources of through</a:t>
            </a:r>
            <a:endParaRPr>
              <a:latin typeface="Comfortaa"/>
              <a:ea typeface="Comfortaa"/>
              <a:cs typeface="Comfortaa"/>
              <a:sym typeface="Comfortaa"/>
            </a:endParaRPr>
          </a:p>
          <a:p>
            <a:pPr indent="0" lvl="0" marL="0" rtl="0" algn="l">
              <a:lnSpc>
                <a:spcPct val="90000"/>
              </a:lnSpc>
              <a:spcBef>
                <a:spcPts val="1000"/>
              </a:spcBef>
              <a:spcAft>
                <a:spcPts val="0"/>
              </a:spcAft>
              <a:buSzPct val="129032"/>
              <a:buNone/>
            </a:pPr>
            <a:r>
              <a:rPr lang="en-US">
                <a:latin typeface="Comfortaa"/>
                <a:ea typeface="Comfortaa"/>
                <a:cs typeface="Comfortaa"/>
                <a:sym typeface="Comfortaa"/>
              </a:rPr>
              <a:t>								special lamplights.		</a:t>
            </a:r>
            <a:r>
              <a:rPr lang="en-US"/>
              <a:t>			</a:t>
            </a:r>
            <a:endParaRPr/>
          </a:p>
          <a:p>
            <a:pPr indent="0" lvl="0" marL="0" rtl="0" algn="l">
              <a:lnSpc>
                <a:spcPct val="90000"/>
              </a:lnSpc>
              <a:spcBef>
                <a:spcPts val="1000"/>
              </a:spcBef>
              <a:spcAft>
                <a:spcPts val="0"/>
              </a:spcAft>
              <a:buSzPct val="129032"/>
              <a:buNone/>
            </a:pPr>
            <a:r>
              <a:t/>
            </a:r>
            <a:endParaRPr/>
          </a:p>
        </p:txBody>
      </p:sp>
      <p:pic>
        <p:nvPicPr>
          <p:cNvPr id="167" name="Google Shape;167;g29a4496f1df_0_72"/>
          <p:cNvPicPr preferRelativeResize="0"/>
          <p:nvPr/>
        </p:nvPicPr>
        <p:blipFill rotWithShape="1">
          <a:blip r:embed="rId3">
            <a:alphaModFix/>
          </a:blip>
          <a:srcRect b="0" l="0" r="0" t="0"/>
          <a:stretch/>
        </p:blipFill>
        <p:spPr>
          <a:xfrm>
            <a:off x="8162113" y="1423425"/>
            <a:ext cx="3574824" cy="2000758"/>
          </a:xfrm>
          <a:prstGeom prst="rect">
            <a:avLst/>
          </a:prstGeom>
          <a:noFill/>
          <a:ln>
            <a:noFill/>
          </a:ln>
        </p:spPr>
      </p:pic>
      <p:sp>
        <p:nvSpPr>
          <p:cNvPr id="168" name="Google Shape;168;g29a4496f1df_0_72"/>
          <p:cNvSpPr txBox="1"/>
          <p:nvPr/>
        </p:nvSpPr>
        <p:spPr>
          <a:xfrm>
            <a:off x="8449513" y="10847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bbc.com</a:t>
            </a:r>
            <a:endParaRPr b="0" i="0" sz="1200" u="none" cap="none" strike="noStrike">
              <a:solidFill>
                <a:srgbClr val="000000"/>
              </a:solidFill>
              <a:latin typeface="Arial"/>
              <a:ea typeface="Arial"/>
              <a:cs typeface="Arial"/>
              <a:sym typeface="Arial"/>
            </a:endParaRPr>
          </a:p>
        </p:txBody>
      </p:sp>
      <p:sp>
        <p:nvSpPr>
          <p:cNvPr id="169" name="Google Shape;169;g29a4496f1df_0_72"/>
          <p:cNvSpPr txBox="1"/>
          <p:nvPr/>
        </p:nvSpPr>
        <p:spPr>
          <a:xfrm>
            <a:off x="1125600" y="6168650"/>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theneweconomy.com</a:t>
            </a:r>
            <a:endParaRPr b="0" i="0" sz="1200" u="none" cap="none" strike="noStrike">
              <a:solidFill>
                <a:srgbClr val="000000"/>
              </a:solidFill>
              <a:latin typeface="Arial"/>
              <a:ea typeface="Arial"/>
              <a:cs typeface="Arial"/>
              <a:sym typeface="Arial"/>
            </a:endParaRPr>
          </a:p>
        </p:txBody>
      </p:sp>
      <p:pic>
        <p:nvPicPr>
          <p:cNvPr id="170" name="Google Shape;170;g29a4496f1df_0_72"/>
          <p:cNvPicPr preferRelativeResize="0"/>
          <p:nvPr/>
        </p:nvPicPr>
        <p:blipFill rotWithShape="1">
          <a:blip r:embed="rId4">
            <a:alphaModFix/>
          </a:blip>
          <a:srcRect b="0" l="0" r="0" t="0"/>
          <a:stretch/>
        </p:blipFill>
        <p:spPr>
          <a:xfrm>
            <a:off x="1159175" y="3980050"/>
            <a:ext cx="2932851" cy="2188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61cb9dbad2_0_0"/>
          <p:cNvSpPr txBox="1"/>
          <p:nvPr>
            <p:ph idx="1" type="body"/>
          </p:nvPr>
        </p:nvSpPr>
        <p:spPr>
          <a:xfrm>
            <a:off x="838200" y="3788425"/>
            <a:ext cx="5123700" cy="2191800"/>
          </a:xfrm>
          <a:prstGeom prst="rect">
            <a:avLst/>
          </a:prstGeom>
          <a:noFill/>
          <a:ln>
            <a:noFill/>
          </a:ln>
        </p:spPr>
        <p:txBody>
          <a:bodyPr anchorCtr="0" anchor="t" bIns="45700" lIns="91425" spcFirstLastPara="1" rIns="91425" wrap="square" tIns="45700">
            <a:normAutofit/>
          </a:bodyPr>
          <a:lstStyle/>
          <a:p>
            <a:pPr indent="-387350" lvl="0" marL="457200" rtl="0" algn="l">
              <a:lnSpc>
                <a:spcPct val="90000"/>
              </a:lnSpc>
              <a:spcBef>
                <a:spcPts val="1000"/>
              </a:spcBef>
              <a:spcAft>
                <a:spcPts val="0"/>
              </a:spcAft>
              <a:buSzPts val="2500"/>
              <a:buFont typeface="Comfortaa"/>
              <a:buChar char="-"/>
            </a:pPr>
            <a:r>
              <a:rPr lang="en-US" sz="2500">
                <a:latin typeface="Comfortaa"/>
                <a:ea typeface="Comfortaa"/>
                <a:cs typeface="Comfortaa"/>
                <a:sym typeface="Comfortaa"/>
              </a:rPr>
              <a:t>Possibility to extend the periods for cultivation</a:t>
            </a:r>
            <a:endParaRPr sz="2500">
              <a:latin typeface="Comfortaa"/>
              <a:ea typeface="Comfortaa"/>
              <a:cs typeface="Comfortaa"/>
              <a:sym typeface="Comfortaa"/>
            </a:endParaRPr>
          </a:p>
          <a:p>
            <a:pPr indent="-387350" lvl="0" marL="457200" rtl="0" algn="l">
              <a:lnSpc>
                <a:spcPct val="90000"/>
              </a:lnSpc>
              <a:spcBef>
                <a:spcPts val="0"/>
              </a:spcBef>
              <a:spcAft>
                <a:spcPts val="0"/>
              </a:spcAft>
              <a:buSzPts val="2500"/>
              <a:buFont typeface="Comfortaa"/>
              <a:buChar char="-"/>
            </a:pPr>
            <a:r>
              <a:rPr lang="en-US" sz="2500">
                <a:latin typeface="Comfortaa"/>
                <a:ea typeface="Comfortaa"/>
                <a:cs typeface="Comfortaa"/>
                <a:sym typeface="Comfortaa"/>
              </a:rPr>
              <a:t>Reduction of soil and water usage</a:t>
            </a:r>
            <a:endParaRPr sz="2500">
              <a:latin typeface="Comfortaa"/>
              <a:ea typeface="Comfortaa"/>
              <a:cs typeface="Comfortaa"/>
              <a:sym typeface="Comfortaa"/>
            </a:endParaRPr>
          </a:p>
          <a:p>
            <a:pPr indent="-387350" lvl="0" marL="457200" rtl="0" algn="l">
              <a:lnSpc>
                <a:spcPct val="90000"/>
              </a:lnSpc>
              <a:spcBef>
                <a:spcPts val="0"/>
              </a:spcBef>
              <a:spcAft>
                <a:spcPts val="0"/>
              </a:spcAft>
              <a:buSzPts val="2500"/>
              <a:buFont typeface="Comfortaa"/>
              <a:buChar char="-"/>
            </a:pPr>
            <a:r>
              <a:rPr lang="en-US" sz="2500">
                <a:latin typeface="Comfortaa"/>
                <a:ea typeface="Comfortaa"/>
                <a:cs typeface="Comfortaa"/>
                <a:sym typeface="Comfortaa"/>
              </a:rPr>
              <a:t>Increased growth rates</a:t>
            </a:r>
            <a:endParaRPr sz="2500">
              <a:latin typeface="Comfortaa"/>
              <a:ea typeface="Comfortaa"/>
              <a:cs typeface="Comfortaa"/>
              <a:sym typeface="Comfortaa"/>
            </a:endParaRPr>
          </a:p>
        </p:txBody>
      </p:sp>
      <p:sp>
        <p:nvSpPr>
          <p:cNvPr id="177" name="Google Shape;177;g261cb9dbad2_0_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Vertical farming and hydroponics: </a:t>
            </a:r>
            <a:endParaRPr sz="4000">
              <a:latin typeface="Comfortaa"/>
              <a:ea typeface="Comfortaa"/>
              <a:cs typeface="Comfortaa"/>
              <a:sym typeface="Comfortaa"/>
            </a:endParaRPr>
          </a:p>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some pros &amp; cons</a:t>
            </a:r>
            <a:endParaRPr sz="4000">
              <a:latin typeface="Comfortaa"/>
              <a:ea typeface="Comfortaa"/>
              <a:cs typeface="Comfortaa"/>
              <a:sym typeface="Comfortaa"/>
            </a:endParaRPr>
          </a:p>
        </p:txBody>
      </p:sp>
      <p:sp>
        <p:nvSpPr>
          <p:cNvPr id="178" name="Google Shape;178;g261cb9dbad2_0_0"/>
          <p:cNvSpPr/>
          <p:nvPr/>
        </p:nvSpPr>
        <p:spPr>
          <a:xfrm>
            <a:off x="2737050" y="29000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261cb9dbad2_0_0"/>
          <p:cNvSpPr/>
          <p:nvPr/>
        </p:nvSpPr>
        <p:spPr>
          <a:xfrm rot="10800000">
            <a:off x="8205150" y="29000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261cb9dbad2_0_0"/>
          <p:cNvSpPr txBox="1"/>
          <p:nvPr>
            <p:ph idx="1" type="body"/>
          </p:nvPr>
        </p:nvSpPr>
        <p:spPr>
          <a:xfrm>
            <a:off x="6306300" y="3788425"/>
            <a:ext cx="5047500" cy="2191800"/>
          </a:xfrm>
          <a:prstGeom prst="rect">
            <a:avLst/>
          </a:prstGeom>
          <a:noFill/>
          <a:ln>
            <a:noFill/>
          </a:ln>
        </p:spPr>
        <p:txBody>
          <a:bodyPr anchorCtr="0" anchor="t" bIns="45700" lIns="91425" spcFirstLastPara="1" rIns="91425" wrap="square" tIns="45700">
            <a:noAutofit/>
          </a:bodyPr>
          <a:lstStyle/>
          <a:p>
            <a:pPr indent="-387350" lvl="0" marL="457200" rtl="0" algn="l">
              <a:lnSpc>
                <a:spcPct val="70000"/>
              </a:lnSpc>
              <a:spcBef>
                <a:spcPts val="1000"/>
              </a:spcBef>
              <a:spcAft>
                <a:spcPts val="0"/>
              </a:spcAft>
              <a:buSzPts val="2500"/>
              <a:buFont typeface="Comfortaa"/>
              <a:buChar char="-"/>
            </a:pPr>
            <a:r>
              <a:rPr lang="en-US" sz="2500">
                <a:latin typeface="Comfortaa"/>
                <a:ea typeface="Comfortaa"/>
                <a:cs typeface="Comfortaa"/>
                <a:sym typeface="Comfortaa"/>
              </a:rPr>
              <a:t>Initial setup costs are much higher that traditional farming</a:t>
            </a:r>
            <a:endParaRPr sz="2500">
              <a:latin typeface="Comfortaa"/>
              <a:ea typeface="Comfortaa"/>
              <a:cs typeface="Comfortaa"/>
              <a:sym typeface="Comfortaa"/>
            </a:endParaRPr>
          </a:p>
          <a:p>
            <a:pPr indent="-387350" lvl="0" marL="457200" rtl="0" algn="l">
              <a:lnSpc>
                <a:spcPct val="70000"/>
              </a:lnSpc>
              <a:spcBef>
                <a:spcPts val="0"/>
              </a:spcBef>
              <a:spcAft>
                <a:spcPts val="0"/>
              </a:spcAft>
              <a:buSzPts val="2500"/>
              <a:buFont typeface="Comfortaa"/>
              <a:buChar char="-"/>
            </a:pPr>
            <a:r>
              <a:rPr lang="en-US" sz="2500">
                <a:latin typeface="Comfortaa"/>
                <a:ea typeface="Comfortaa"/>
                <a:cs typeface="Comfortaa"/>
                <a:sym typeface="Comfortaa"/>
              </a:rPr>
              <a:t>Dependent on a reliable power supply</a:t>
            </a:r>
            <a:endParaRPr sz="2500">
              <a:latin typeface="Comfortaa"/>
              <a:ea typeface="Comfortaa"/>
              <a:cs typeface="Comfortaa"/>
              <a:sym typeface="Comfortaa"/>
            </a:endParaRPr>
          </a:p>
          <a:p>
            <a:pPr indent="-387350" lvl="0" marL="457200" rtl="0" algn="l">
              <a:lnSpc>
                <a:spcPct val="70000"/>
              </a:lnSpc>
              <a:spcBef>
                <a:spcPts val="0"/>
              </a:spcBef>
              <a:spcAft>
                <a:spcPts val="0"/>
              </a:spcAft>
              <a:buSzPts val="2500"/>
              <a:buFont typeface="Comfortaa"/>
              <a:buChar char="-"/>
            </a:pPr>
            <a:r>
              <a:rPr lang="en-US" sz="2500">
                <a:latin typeface="Comfortaa"/>
                <a:ea typeface="Comfortaa"/>
                <a:cs typeface="Comfortaa"/>
                <a:sym typeface="Comfortaa"/>
              </a:rPr>
              <a:t>Limited selection of crops that are suitable to be cultivated this way</a:t>
            </a:r>
            <a:endParaRPr sz="2500">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29a4496f1df_0_6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Practices: Community supported agriculture</a:t>
            </a:r>
            <a:endParaRPr sz="4000">
              <a:latin typeface="Comfortaa"/>
              <a:ea typeface="Comfortaa"/>
              <a:cs typeface="Comfortaa"/>
              <a:sym typeface="Comfortaa"/>
            </a:endParaRPr>
          </a:p>
        </p:txBody>
      </p:sp>
      <p:sp>
        <p:nvSpPr>
          <p:cNvPr id="187" name="Google Shape;187;g29a4496f1df_0_60"/>
          <p:cNvSpPr txBox="1"/>
          <p:nvPr>
            <p:ph idx="1" type="body"/>
          </p:nvPr>
        </p:nvSpPr>
        <p:spPr>
          <a:xfrm>
            <a:off x="4724500" y="2566375"/>
            <a:ext cx="66873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A practice that is centered on a locally based and collaborative approach to farming by promoting active participation in a community with shared responsibilities.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This model often emphasizes sustainable and organic farming practices, local food economies, and community engagement, contributing to both social and environmental well-being.</a:t>
            </a:r>
            <a:endParaRPr sz="2500">
              <a:latin typeface="Comfortaa"/>
              <a:ea typeface="Comfortaa"/>
              <a:cs typeface="Comfortaa"/>
              <a:sym typeface="Comfortaa"/>
            </a:endParaRPr>
          </a:p>
        </p:txBody>
      </p:sp>
      <p:pic>
        <p:nvPicPr>
          <p:cNvPr id="188" name="Google Shape;188;g29a4496f1df_0_60"/>
          <p:cNvPicPr preferRelativeResize="0"/>
          <p:nvPr/>
        </p:nvPicPr>
        <p:blipFill rotWithShape="1">
          <a:blip r:embed="rId3">
            <a:alphaModFix/>
          </a:blip>
          <a:srcRect b="0" l="0" r="0" t="0"/>
          <a:stretch/>
        </p:blipFill>
        <p:spPr>
          <a:xfrm>
            <a:off x="199600" y="2951125"/>
            <a:ext cx="4346100" cy="2895600"/>
          </a:xfrm>
          <a:prstGeom prst="roundRect">
            <a:avLst>
              <a:gd fmla="val 16667" name="adj"/>
            </a:avLst>
          </a:prstGeom>
          <a:noFill/>
          <a:ln>
            <a:noFill/>
          </a:ln>
        </p:spPr>
      </p:pic>
      <p:sp>
        <p:nvSpPr>
          <p:cNvPr id="189" name="Google Shape;189;g29a4496f1df_0_60"/>
          <p:cNvSpPr txBox="1"/>
          <p:nvPr/>
        </p:nvSpPr>
        <p:spPr>
          <a:xfrm>
            <a:off x="872650" y="58467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sustainweb.org</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9a4496f1df_0_66"/>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Practices: Bioengineering</a:t>
            </a:r>
            <a:endParaRPr sz="4000">
              <a:latin typeface="Comfortaa"/>
              <a:ea typeface="Comfortaa"/>
              <a:cs typeface="Comfortaa"/>
              <a:sym typeface="Comfortaa"/>
            </a:endParaRPr>
          </a:p>
        </p:txBody>
      </p:sp>
      <p:sp>
        <p:nvSpPr>
          <p:cNvPr id="196" name="Google Shape;196;g29a4496f1df_0_66"/>
          <p:cNvSpPr txBox="1"/>
          <p:nvPr>
            <p:ph idx="1" type="body"/>
          </p:nvPr>
        </p:nvSpPr>
        <p:spPr>
          <a:xfrm>
            <a:off x="838200" y="2300095"/>
            <a:ext cx="105156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Based on the development of new species of crops that can better suit the needs of farmers and consumers.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By creating new species, we can isolate the characteristics that we need (such as resistance to diseases and pests, bigger harvests, resistance to adverse meteorological conditions), while at the same time removing the undesirable ones.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a:p>
        </p:txBody>
      </p:sp>
      <p:pic>
        <p:nvPicPr>
          <p:cNvPr id="197" name="Google Shape;197;g29a4496f1df_0_66"/>
          <p:cNvPicPr preferRelativeResize="0"/>
          <p:nvPr/>
        </p:nvPicPr>
        <p:blipFill rotWithShape="1">
          <a:blip r:embed="rId3">
            <a:alphaModFix/>
          </a:blip>
          <a:srcRect b="0" l="0" r="0" t="0"/>
          <a:stretch/>
        </p:blipFill>
        <p:spPr>
          <a:xfrm>
            <a:off x="4558400" y="4871650"/>
            <a:ext cx="3281377" cy="1537699"/>
          </a:xfrm>
          <a:prstGeom prst="rect">
            <a:avLst/>
          </a:prstGeom>
          <a:noFill/>
          <a:ln>
            <a:noFill/>
          </a:ln>
        </p:spPr>
      </p:pic>
      <p:sp>
        <p:nvSpPr>
          <p:cNvPr id="198" name="Google Shape;198;g29a4496f1df_0_66"/>
          <p:cNvSpPr txBox="1"/>
          <p:nvPr/>
        </p:nvSpPr>
        <p:spPr>
          <a:xfrm>
            <a:off x="4558391" y="6303905"/>
            <a:ext cx="2985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a:t>
            </a:r>
            <a:r>
              <a:rPr b="0" i="0" lang="en-US" sz="1200" u="none" cap="none" strike="noStrike">
                <a:solidFill>
                  <a:srgbClr val="333333"/>
                </a:solidFill>
                <a:highlight>
                  <a:srgbClr val="FFFFFF"/>
                </a:highlight>
                <a:latin typeface="Lato"/>
                <a:ea typeface="Lato"/>
                <a:cs typeface="Lato"/>
                <a:sym typeface="Lato"/>
              </a:rPr>
              <a:t>Nanyang Technological University, Singapore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9c3123d429_0_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Bioengineering: some pros &amp; cons</a:t>
            </a:r>
            <a:endParaRPr sz="4000">
              <a:latin typeface="Comfortaa"/>
              <a:ea typeface="Comfortaa"/>
              <a:cs typeface="Comfortaa"/>
              <a:sym typeface="Comfortaa"/>
            </a:endParaRPr>
          </a:p>
        </p:txBody>
      </p:sp>
      <p:sp>
        <p:nvSpPr>
          <p:cNvPr id="205" name="Google Shape;205;g29c3123d429_0_0"/>
          <p:cNvSpPr txBox="1"/>
          <p:nvPr>
            <p:ph idx="1" type="body"/>
          </p:nvPr>
        </p:nvSpPr>
        <p:spPr>
          <a:xfrm>
            <a:off x="584100" y="3102625"/>
            <a:ext cx="5377800" cy="2191800"/>
          </a:xfrm>
          <a:prstGeom prst="rect">
            <a:avLst/>
          </a:prstGeom>
          <a:noFill/>
          <a:ln>
            <a:noFill/>
          </a:ln>
        </p:spPr>
        <p:txBody>
          <a:bodyPr anchorCtr="0" anchor="t" bIns="45700" lIns="91425" spcFirstLastPara="1" rIns="91425" wrap="square" tIns="45700">
            <a:normAutofit/>
          </a:bodyPr>
          <a:lstStyle/>
          <a:p>
            <a:pPr indent="-387350" lvl="0" marL="457200" rtl="0" algn="l">
              <a:lnSpc>
                <a:spcPct val="70000"/>
              </a:lnSpc>
              <a:spcBef>
                <a:spcPts val="1000"/>
              </a:spcBef>
              <a:spcAft>
                <a:spcPts val="0"/>
              </a:spcAft>
              <a:buSzPts val="2500"/>
              <a:buFont typeface="Comfortaa"/>
              <a:buChar char="-"/>
            </a:pPr>
            <a:r>
              <a:rPr lang="en-US" sz="2500">
                <a:latin typeface="Comfortaa"/>
                <a:ea typeface="Comfortaa"/>
                <a:cs typeface="Comfortaa"/>
                <a:sym typeface="Comfortaa"/>
              </a:rPr>
              <a:t>increased crop yields</a:t>
            </a:r>
            <a:endParaRPr sz="2500">
              <a:latin typeface="Comfortaa"/>
              <a:ea typeface="Comfortaa"/>
              <a:cs typeface="Comfortaa"/>
              <a:sym typeface="Comfortaa"/>
            </a:endParaRPr>
          </a:p>
          <a:p>
            <a:pPr indent="-387350" lvl="0" marL="457200" rtl="0" algn="l">
              <a:lnSpc>
                <a:spcPct val="70000"/>
              </a:lnSpc>
              <a:spcBef>
                <a:spcPts val="0"/>
              </a:spcBef>
              <a:spcAft>
                <a:spcPts val="0"/>
              </a:spcAft>
              <a:buSzPts val="2500"/>
              <a:buFont typeface="Comfortaa"/>
              <a:buChar char="-"/>
            </a:pPr>
            <a:r>
              <a:rPr lang="en-US" sz="2500">
                <a:latin typeface="Comfortaa"/>
                <a:ea typeface="Comfortaa"/>
                <a:cs typeface="Comfortaa"/>
                <a:sym typeface="Comfortaa"/>
              </a:rPr>
              <a:t>optimization of nutritional values</a:t>
            </a:r>
            <a:endParaRPr sz="2500">
              <a:latin typeface="Comfortaa"/>
              <a:ea typeface="Comfortaa"/>
              <a:cs typeface="Comfortaa"/>
              <a:sym typeface="Comfortaa"/>
            </a:endParaRPr>
          </a:p>
          <a:p>
            <a:pPr indent="-387350" lvl="0" marL="457200" rtl="0" algn="l">
              <a:lnSpc>
                <a:spcPct val="70000"/>
              </a:lnSpc>
              <a:spcBef>
                <a:spcPts val="0"/>
              </a:spcBef>
              <a:spcAft>
                <a:spcPts val="0"/>
              </a:spcAft>
              <a:buSzPts val="2500"/>
              <a:buFont typeface="Comfortaa"/>
              <a:buChar char="-"/>
            </a:pPr>
            <a:r>
              <a:rPr lang="en-US" sz="2500">
                <a:latin typeface="Comfortaa"/>
                <a:ea typeface="Comfortaa"/>
                <a:cs typeface="Comfortaa"/>
                <a:sym typeface="Comfortaa"/>
              </a:rPr>
              <a:t>environmental sustainability (less usage of fertilizers and pesticides for example)</a:t>
            </a:r>
            <a:endParaRPr sz="2500">
              <a:latin typeface="Comfortaa"/>
              <a:ea typeface="Comfortaa"/>
              <a:cs typeface="Comfortaa"/>
              <a:sym typeface="Comfortaa"/>
            </a:endParaRPr>
          </a:p>
        </p:txBody>
      </p:sp>
      <p:sp>
        <p:nvSpPr>
          <p:cNvPr id="206" name="Google Shape;206;g29c3123d429_0_0"/>
          <p:cNvSpPr/>
          <p:nvPr/>
        </p:nvSpPr>
        <p:spPr>
          <a:xfrm>
            <a:off x="2737050" y="22142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29c3123d429_0_0"/>
          <p:cNvSpPr/>
          <p:nvPr/>
        </p:nvSpPr>
        <p:spPr>
          <a:xfrm rot="10800000">
            <a:off x="8205150" y="22142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29c3123d429_0_0"/>
          <p:cNvSpPr txBox="1"/>
          <p:nvPr>
            <p:ph idx="1" type="body"/>
          </p:nvPr>
        </p:nvSpPr>
        <p:spPr>
          <a:xfrm>
            <a:off x="6306300" y="3102625"/>
            <a:ext cx="5581800" cy="2191800"/>
          </a:xfrm>
          <a:prstGeom prst="rect">
            <a:avLst/>
          </a:prstGeom>
          <a:noFill/>
          <a:ln>
            <a:noFill/>
          </a:ln>
        </p:spPr>
        <p:txBody>
          <a:bodyPr anchorCtr="0" anchor="t" bIns="45700" lIns="91425" spcFirstLastPara="1" rIns="91425" wrap="square" tIns="45700">
            <a:noAutofit/>
          </a:bodyPr>
          <a:lstStyle/>
          <a:p>
            <a:pPr indent="-379095" lvl="0" marL="457200" rtl="0" algn="l">
              <a:lnSpc>
                <a:spcPct val="70000"/>
              </a:lnSpc>
              <a:spcBef>
                <a:spcPts val="1000"/>
              </a:spcBef>
              <a:spcAft>
                <a:spcPts val="0"/>
              </a:spcAft>
              <a:buSzPts val="2370"/>
              <a:buFont typeface="Comfortaa"/>
              <a:buChar char="-"/>
            </a:pPr>
            <a:r>
              <a:rPr lang="en-US" sz="2370">
                <a:latin typeface="Comfortaa"/>
                <a:ea typeface="Comfortaa"/>
                <a:cs typeface="Comfortaa"/>
                <a:sym typeface="Comfortaa"/>
              </a:rPr>
              <a:t>“stronger” artificial plants could overtake other species reducing biodiversity;</a:t>
            </a:r>
            <a:endParaRPr sz="2370">
              <a:latin typeface="Comfortaa"/>
              <a:ea typeface="Comfortaa"/>
              <a:cs typeface="Comfortaa"/>
              <a:sym typeface="Comfortaa"/>
            </a:endParaRPr>
          </a:p>
          <a:p>
            <a:pPr indent="-379095" lvl="0" marL="457200" rtl="0" algn="l">
              <a:lnSpc>
                <a:spcPct val="70000"/>
              </a:lnSpc>
              <a:spcBef>
                <a:spcPts val="0"/>
              </a:spcBef>
              <a:spcAft>
                <a:spcPts val="0"/>
              </a:spcAft>
              <a:buSzPts val="2370"/>
              <a:buFont typeface="Comfortaa"/>
              <a:buChar char="-"/>
            </a:pPr>
            <a:r>
              <a:rPr lang="en-US" sz="2370">
                <a:latin typeface="Comfortaa"/>
                <a:ea typeface="Comfortaa"/>
                <a:cs typeface="Comfortaa"/>
                <a:sym typeface="Comfortaa"/>
              </a:rPr>
              <a:t>limitation in farmers’ choices of crops</a:t>
            </a:r>
            <a:endParaRPr sz="2370">
              <a:latin typeface="Comfortaa"/>
              <a:ea typeface="Comfortaa"/>
              <a:cs typeface="Comfortaa"/>
              <a:sym typeface="Comfortaa"/>
            </a:endParaRPr>
          </a:p>
          <a:p>
            <a:pPr indent="-379095" lvl="0" marL="457200" rtl="0" algn="l">
              <a:lnSpc>
                <a:spcPct val="70000"/>
              </a:lnSpc>
              <a:spcBef>
                <a:spcPts val="0"/>
              </a:spcBef>
              <a:spcAft>
                <a:spcPts val="0"/>
              </a:spcAft>
              <a:buSzPts val="2370"/>
              <a:buFont typeface="Comfortaa"/>
              <a:buChar char="-"/>
            </a:pPr>
            <a:r>
              <a:rPr lang="en-US" sz="2370">
                <a:latin typeface="Comfortaa"/>
                <a:ea typeface="Comfortaa"/>
                <a:cs typeface="Comfortaa"/>
                <a:sym typeface="Comfortaa"/>
              </a:rPr>
              <a:t>GMOs are actively opposed by many people, which see that as dangerous or unethical</a:t>
            </a:r>
            <a:endParaRPr sz="2370">
              <a:latin typeface="Comfortaa"/>
              <a:ea typeface="Comfortaa"/>
              <a:cs typeface="Comfortaa"/>
              <a:sym typeface="Comfortaa"/>
            </a:endParaRPr>
          </a:p>
        </p:txBody>
      </p:sp>
      <p:sp>
        <p:nvSpPr>
          <p:cNvPr id="209" name="Google Shape;209;g29c3123d429_0_0"/>
          <p:cNvSpPr txBox="1"/>
          <p:nvPr/>
        </p:nvSpPr>
        <p:spPr>
          <a:xfrm>
            <a:off x="838200" y="5621200"/>
            <a:ext cx="10515600" cy="914400"/>
          </a:xfrm>
          <a:prstGeom prst="rect">
            <a:avLst/>
          </a:prstGeom>
          <a:noFill/>
          <a:ln>
            <a:noFill/>
          </a:ln>
        </p:spPr>
        <p:txBody>
          <a:bodyPr anchorCtr="0" anchor="ctr" bIns="91425" lIns="91425" spcFirstLastPara="1" rIns="91425" wrap="square" tIns="91425">
            <a:noAutofit/>
          </a:bodyPr>
          <a:lstStyle/>
          <a:p>
            <a:pPr indent="0" lvl="0" marL="0" marR="0" rtl="0" algn="ctr">
              <a:lnSpc>
                <a:spcPct val="70000"/>
              </a:lnSpc>
              <a:spcBef>
                <a:spcPts val="1000"/>
              </a:spcBef>
              <a:spcAft>
                <a:spcPts val="0"/>
              </a:spcAft>
              <a:buClr>
                <a:srgbClr val="000000"/>
              </a:buClr>
              <a:buSzPts val="2170"/>
              <a:buFont typeface="Arial"/>
              <a:buNone/>
            </a:pPr>
            <a:r>
              <a:rPr i="0" lang="en-US" sz="2500" u="none" cap="none" strike="noStrike">
                <a:solidFill>
                  <a:schemeClr val="accent1"/>
                </a:solidFill>
                <a:latin typeface="Comfortaa"/>
                <a:ea typeface="Comfortaa"/>
                <a:cs typeface="Comfortaa"/>
                <a:sym typeface="Comfortaa"/>
              </a:rPr>
              <a:t>Making a conscious choice balanced on these factor is the key to a profitable and sustainable employment of this practice in modern agriculture</a:t>
            </a:r>
            <a:endParaRPr i="0" sz="2500" u="none" cap="none" strike="noStrike">
              <a:solidFill>
                <a:schemeClr val="accent1"/>
              </a:solidFill>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sp>
        <p:nvSpPr>
          <p:cNvPr id="40" name="Google Shape;40;g29a3992fb8c_0_2"/>
          <p:cNvSpPr txBox="1"/>
          <p:nvPr>
            <p:ph idx="2" type="body"/>
          </p:nvPr>
        </p:nvSpPr>
        <p:spPr>
          <a:xfrm>
            <a:off x="1050900" y="3087800"/>
            <a:ext cx="3216300" cy="6096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3F3F3F"/>
              </a:buClr>
              <a:buSzPts val="4000"/>
              <a:buNone/>
            </a:pPr>
            <a:r>
              <a:rPr lang="en-US">
                <a:latin typeface="Comfortaa"/>
                <a:ea typeface="Comfortaa"/>
                <a:cs typeface="Comfortaa"/>
                <a:sym typeface="Comfortaa"/>
              </a:rPr>
              <a:t>CONTENTS</a:t>
            </a:r>
            <a:endParaRPr>
              <a:latin typeface="Comfortaa"/>
              <a:ea typeface="Comfortaa"/>
              <a:cs typeface="Comfortaa"/>
              <a:sym typeface="Comfortaa"/>
            </a:endParaRPr>
          </a:p>
        </p:txBody>
      </p:sp>
      <p:sp>
        <p:nvSpPr>
          <p:cNvPr id="41" name="Google Shape;41;g29a3992fb8c_0_2"/>
          <p:cNvSpPr txBox="1"/>
          <p:nvPr/>
        </p:nvSpPr>
        <p:spPr>
          <a:xfrm>
            <a:off x="5192350" y="1875000"/>
            <a:ext cx="4267200" cy="3738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1. About this module</a:t>
            </a:r>
            <a:endParaRPr i="0" sz="2000" u="none" cap="none" strike="noStrike">
              <a:solidFill>
                <a:schemeClr val="dk1"/>
              </a:solidFill>
              <a:latin typeface="Comfortaa"/>
              <a:ea typeface="Comfortaa"/>
              <a:cs typeface="Comfortaa"/>
              <a:sym typeface="Comfortaa"/>
            </a:endParaRPr>
          </a:p>
        </p:txBody>
      </p:sp>
      <p:sp>
        <p:nvSpPr>
          <p:cNvPr id="42" name="Google Shape;42;g29a3992fb8c_0_2"/>
          <p:cNvSpPr txBox="1"/>
          <p:nvPr/>
        </p:nvSpPr>
        <p:spPr>
          <a:xfrm>
            <a:off x="5192350" y="2481405"/>
            <a:ext cx="4267200" cy="3738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2.  Introduction to sustainability</a:t>
            </a:r>
            <a:endParaRPr i="0" sz="2000" u="none" cap="none" strike="noStrike">
              <a:solidFill>
                <a:schemeClr val="dk1"/>
              </a:solidFill>
              <a:latin typeface="Comfortaa"/>
              <a:ea typeface="Comfortaa"/>
              <a:cs typeface="Comfortaa"/>
              <a:sym typeface="Comfortaa"/>
            </a:endParaRPr>
          </a:p>
        </p:txBody>
      </p:sp>
      <p:sp>
        <p:nvSpPr>
          <p:cNvPr id="43" name="Google Shape;43;g29a3992fb8c_0_2"/>
          <p:cNvSpPr txBox="1"/>
          <p:nvPr/>
        </p:nvSpPr>
        <p:spPr>
          <a:xfrm>
            <a:off x="5192350" y="5513429"/>
            <a:ext cx="4065900" cy="3447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7.  Exercise </a:t>
            </a:r>
            <a:endParaRPr i="1" sz="2000" u="none" cap="none" strike="noStrike">
              <a:solidFill>
                <a:schemeClr val="dk1"/>
              </a:solidFill>
              <a:highlight>
                <a:srgbClr val="FFFF00"/>
              </a:highlight>
              <a:latin typeface="Comfortaa"/>
              <a:ea typeface="Comfortaa"/>
              <a:cs typeface="Comfortaa"/>
              <a:sym typeface="Comfortaa"/>
            </a:endParaRPr>
          </a:p>
        </p:txBody>
      </p:sp>
      <p:sp>
        <p:nvSpPr>
          <p:cNvPr id="44" name="Google Shape;44;g29a3992fb8c_0_2"/>
          <p:cNvSpPr txBox="1"/>
          <p:nvPr/>
        </p:nvSpPr>
        <p:spPr>
          <a:xfrm>
            <a:off x="5192349" y="4907025"/>
            <a:ext cx="68157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6.  Financing a sustainable business in agriculture</a:t>
            </a:r>
            <a:endParaRPr i="0" sz="2000" u="none" cap="none" strike="noStrike">
              <a:solidFill>
                <a:schemeClr val="dk1"/>
              </a:solidFill>
              <a:latin typeface="Comfortaa"/>
              <a:ea typeface="Comfortaa"/>
              <a:cs typeface="Comfortaa"/>
              <a:sym typeface="Comfortaa"/>
            </a:endParaRPr>
          </a:p>
        </p:txBody>
      </p:sp>
      <p:sp>
        <p:nvSpPr>
          <p:cNvPr id="45" name="Google Shape;45;g29a3992fb8c_0_2"/>
          <p:cNvSpPr txBox="1"/>
          <p:nvPr/>
        </p:nvSpPr>
        <p:spPr>
          <a:xfrm>
            <a:off x="5192350" y="4300619"/>
            <a:ext cx="36576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5. Practices</a:t>
            </a:r>
            <a:endParaRPr i="0" sz="2000" u="none" cap="none" strike="noStrike">
              <a:solidFill>
                <a:schemeClr val="dk1"/>
              </a:solidFill>
              <a:latin typeface="Comfortaa"/>
              <a:ea typeface="Comfortaa"/>
              <a:cs typeface="Comfortaa"/>
              <a:sym typeface="Comfortaa"/>
            </a:endParaRPr>
          </a:p>
        </p:txBody>
      </p:sp>
      <p:sp>
        <p:nvSpPr>
          <p:cNvPr id="46" name="Google Shape;46;g29a3992fb8c_0_2"/>
          <p:cNvSpPr txBox="1"/>
          <p:nvPr/>
        </p:nvSpPr>
        <p:spPr>
          <a:xfrm>
            <a:off x="5192350" y="3694215"/>
            <a:ext cx="36576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4. Methods</a:t>
            </a:r>
            <a:endParaRPr i="0" sz="2000" u="none" cap="none" strike="noStrike">
              <a:solidFill>
                <a:schemeClr val="dk1"/>
              </a:solidFill>
              <a:latin typeface="Comfortaa"/>
              <a:ea typeface="Comfortaa"/>
              <a:cs typeface="Comfortaa"/>
              <a:sym typeface="Comfortaa"/>
            </a:endParaRPr>
          </a:p>
        </p:txBody>
      </p:sp>
      <p:sp>
        <p:nvSpPr>
          <p:cNvPr id="47" name="Google Shape;47;g29a3992fb8c_0_2"/>
          <p:cNvSpPr txBox="1"/>
          <p:nvPr/>
        </p:nvSpPr>
        <p:spPr>
          <a:xfrm>
            <a:off x="5192350" y="3087800"/>
            <a:ext cx="69996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i="0" lang="en-US" sz="2000" u="none" cap="none" strike="noStrike">
                <a:solidFill>
                  <a:schemeClr val="dk1"/>
                </a:solidFill>
                <a:latin typeface="Comfortaa"/>
                <a:ea typeface="Comfortaa"/>
                <a:cs typeface="Comfortaa"/>
                <a:sym typeface="Comfortaa"/>
              </a:rPr>
              <a:t>3. Potential for innovation in sustainable agriculture</a:t>
            </a:r>
            <a:endParaRPr i="0" sz="2000" u="none" cap="none" strike="noStrike">
              <a:solidFill>
                <a:schemeClr val="dk1"/>
              </a:solidFill>
              <a:latin typeface="Comfortaa"/>
              <a:ea typeface="Comfortaa"/>
              <a:cs typeface="Comfortaa"/>
              <a:sym typeface="Comfortaa"/>
            </a:endParaRPr>
          </a:p>
        </p:txBody>
      </p:sp>
      <p:pic>
        <p:nvPicPr>
          <p:cNvPr id="48" name="Google Shape;48;g29a3992fb8c_0_2"/>
          <p:cNvPicPr preferRelativeResize="0"/>
          <p:nvPr/>
        </p:nvPicPr>
        <p:blipFill rotWithShape="1">
          <a:blip r:embed="rId3">
            <a:alphaModFix/>
          </a:blip>
          <a:srcRect b="0" l="0" r="0" t="0"/>
          <a:stretch/>
        </p:blipFill>
        <p:spPr>
          <a:xfrm rot="10800000">
            <a:off x="220638" y="3901435"/>
            <a:ext cx="4876800" cy="5674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29a4496f1df_0_78"/>
          <p:cNvSpPr txBox="1"/>
          <p:nvPr>
            <p:ph type="title"/>
          </p:nvPr>
        </p:nvSpPr>
        <p:spPr>
          <a:xfrm>
            <a:off x="838200" y="14782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Practices: Crops rotations</a:t>
            </a:r>
            <a:endParaRPr sz="4000">
              <a:latin typeface="Comfortaa"/>
              <a:ea typeface="Comfortaa"/>
              <a:cs typeface="Comfortaa"/>
              <a:sym typeface="Comfortaa"/>
            </a:endParaRPr>
          </a:p>
        </p:txBody>
      </p:sp>
      <p:sp>
        <p:nvSpPr>
          <p:cNvPr id="216" name="Google Shape;216;g29a4496f1df_0_78"/>
          <p:cNvSpPr txBox="1"/>
          <p:nvPr>
            <p:ph idx="1" type="body"/>
          </p:nvPr>
        </p:nvSpPr>
        <p:spPr>
          <a:xfrm>
            <a:off x="838200" y="2214247"/>
            <a:ext cx="10515600" cy="137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An ancient method that consists on the rotation of different types of crops in the same field over the years, capitalizing on the specific characteristics of each.</a:t>
            </a:r>
            <a:endParaRPr sz="2500">
              <a:latin typeface="Comfortaa"/>
              <a:ea typeface="Comfortaa"/>
              <a:cs typeface="Comfortaa"/>
              <a:sym typeface="Comfortaa"/>
            </a:endParaRPr>
          </a:p>
          <a:p>
            <a:pPr indent="0" lvl="0" marL="0" marR="0" rtl="0" algn="l">
              <a:lnSpc>
                <a:spcPct val="90000"/>
              </a:lnSpc>
              <a:spcBef>
                <a:spcPts val="1000"/>
              </a:spcBef>
              <a:spcAft>
                <a:spcPts val="0"/>
              </a:spcAft>
              <a:buSzPts val="2800"/>
              <a:buNone/>
            </a:pPr>
            <a:r>
              <a:t/>
            </a:r>
            <a:endParaRPr/>
          </a:p>
        </p:txBody>
      </p:sp>
      <p:sp>
        <p:nvSpPr>
          <p:cNvPr id="217" name="Google Shape;217;g29a4496f1df_0_78"/>
          <p:cNvSpPr txBox="1"/>
          <p:nvPr/>
        </p:nvSpPr>
        <p:spPr>
          <a:xfrm>
            <a:off x="1144425" y="3855475"/>
            <a:ext cx="2374800" cy="572700"/>
          </a:xfrm>
          <a:prstGeom prst="rect">
            <a:avLst/>
          </a:prstGeom>
          <a:noFill/>
          <a:ln>
            <a:noFill/>
          </a:ln>
        </p:spPr>
        <p:txBody>
          <a:bodyPr anchorCtr="0" anchor="ctr"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2800"/>
              <a:buFont typeface="Arial"/>
              <a:buNone/>
            </a:pPr>
            <a:r>
              <a:rPr i="0" lang="en-US" sz="2800" u="none" cap="none" strike="noStrike">
                <a:solidFill>
                  <a:schemeClr val="accent1"/>
                </a:solidFill>
                <a:latin typeface="Comfortaa"/>
                <a:ea typeface="Comfortaa"/>
                <a:cs typeface="Comfortaa"/>
                <a:sym typeface="Comfortaa"/>
              </a:rPr>
              <a:t>Soil health</a:t>
            </a:r>
            <a:endParaRPr i="0" sz="2800" u="none" cap="none" strike="noStrike">
              <a:solidFill>
                <a:schemeClr val="accent1"/>
              </a:solidFill>
              <a:latin typeface="Comfortaa"/>
              <a:ea typeface="Comfortaa"/>
              <a:cs typeface="Comfortaa"/>
              <a:sym typeface="Comfortaa"/>
            </a:endParaRPr>
          </a:p>
        </p:txBody>
      </p:sp>
      <p:sp>
        <p:nvSpPr>
          <p:cNvPr id="218" name="Google Shape;218;g29a4496f1df_0_78"/>
          <p:cNvSpPr txBox="1"/>
          <p:nvPr/>
        </p:nvSpPr>
        <p:spPr>
          <a:xfrm>
            <a:off x="7851625" y="3661525"/>
            <a:ext cx="3760500" cy="877200"/>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800"/>
              <a:buFont typeface="Arial"/>
              <a:buNone/>
            </a:pPr>
            <a:r>
              <a:rPr i="0" lang="en-US" sz="2500" u="none" cap="none" strike="noStrike">
                <a:solidFill>
                  <a:schemeClr val="accent1"/>
                </a:solidFill>
                <a:latin typeface="Comfortaa"/>
                <a:ea typeface="Comfortaa"/>
                <a:cs typeface="Comfortaa"/>
                <a:sym typeface="Comfortaa"/>
              </a:rPr>
              <a:t>Pests and diseases management</a:t>
            </a:r>
            <a:endParaRPr i="0" sz="2500" u="none" cap="none" strike="noStrike">
              <a:solidFill>
                <a:schemeClr val="accent1"/>
              </a:solidFill>
              <a:latin typeface="Comfortaa"/>
              <a:ea typeface="Comfortaa"/>
              <a:cs typeface="Comfortaa"/>
              <a:sym typeface="Comfortaa"/>
            </a:endParaRPr>
          </a:p>
        </p:txBody>
      </p:sp>
      <p:sp>
        <p:nvSpPr>
          <p:cNvPr id="219" name="Google Shape;219;g29a4496f1df_0_78"/>
          <p:cNvSpPr txBox="1"/>
          <p:nvPr/>
        </p:nvSpPr>
        <p:spPr>
          <a:xfrm>
            <a:off x="4640825" y="3661525"/>
            <a:ext cx="2469000" cy="877200"/>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800"/>
              <a:buFont typeface="Arial"/>
              <a:buNone/>
            </a:pPr>
            <a:r>
              <a:rPr i="0" lang="en-US" sz="2500" u="none" cap="none" strike="noStrike">
                <a:solidFill>
                  <a:schemeClr val="accent1"/>
                </a:solidFill>
                <a:latin typeface="Comfortaa"/>
                <a:ea typeface="Comfortaa"/>
                <a:cs typeface="Comfortaa"/>
                <a:sym typeface="Comfortaa"/>
              </a:rPr>
              <a:t>Enhanced crop yield</a:t>
            </a:r>
            <a:endParaRPr i="0" sz="2500" u="none" cap="none" strike="noStrike">
              <a:solidFill>
                <a:schemeClr val="accent1"/>
              </a:solidFill>
              <a:latin typeface="Comfortaa"/>
              <a:ea typeface="Comfortaa"/>
              <a:cs typeface="Comfortaa"/>
              <a:sym typeface="Comfortaa"/>
            </a:endParaRPr>
          </a:p>
        </p:txBody>
      </p:sp>
      <p:sp>
        <p:nvSpPr>
          <p:cNvPr id="220" name="Google Shape;220;g29a4496f1df_0_78"/>
          <p:cNvSpPr/>
          <p:nvPr/>
        </p:nvSpPr>
        <p:spPr>
          <a:xfrm rot="-3307839">
            <a:off x="1000667" y="4695889"/>
            <a:ext cx="642812" cy="367009"/>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29a4496f1df_0_78"/>
          <p:cNvSpPr/>
          <p:nvPr/>
        </p:nvSpPr>
        <p:spPr>
          <a:xfrm rot="-7485974">
            <a:off x="2257244" y="4695859"/>
            <a:ext cx="642373" cy="367084"/>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29a4496f1df_0_78"/>
          <p:cNvSpPr/>
          <p:nvPr/>
        </p:nvSpPr>
        <p:spPr>
          <a:xfrm rot="-3744356">
            <a:off x="4908329" y="4808245"/>
            <a:ext cx="642481" cy="367266"/>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29a4496f1df_0_78"/>
          <p:cNvSpPr/>
          <p:nvPr/>
        </p:nvSpPr>
        <p:spPr>
          <a:xfrm rot="-7122391">
            <a:off x="6146065" y="4808340"/>
            <a:ext cx="642692" cy="367065"/>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29a4496f1df_0_78"/>
          <p:cNvSpPr/>
          <p:nvPr/>
        </p:nvSpPr>
        <p:spPr>
          <a:xfrm rot="-3923133">
            <a:off x="8318771" y="4778580"/>
            <a:ext cx="642482" cy="367285"/>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29a4496f1df_0_78"/>
          <p:cNvSpPr/>
          <p:nvPr/>
        </p:nvSpPr>
        <p:spPr>
          <a:xfrm rot="-7021181">
            <a:off x="10158365" y="4778674"/>
            <a:ext cx="642532" cy="367085"/>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9a4496f1df_0_78"/>
          <p:cNvSpPr txBox="1"/>
          <p:nvPr/>
        </p:nvSpPr>
        <p:spPr>
          <a:xfrm>
            <a:off x="335100" y="5330775"/>
            <a:ext cx="15033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en-US" sz="1400" u="none" cap="none" strike="noStrike">
                <a:solidFill>
                  <a:srgbClr val="000000"/>
                </a:solidFill>
                <a:latin typeface="Comfortaa"/>
                <a:ea typeface="Comfortaa"/>
                <a:cs typeface="Comfortaa"/>
                <a:sym typeface="Comfortaa"/>
              </a:rPr>
              <a:t>Improved nutrient balance in the soil.</a:t>
            </a:r>
            <a:endParaRPr i="0" sz="1400" u="none" cap="none" strike="noStrike">
              <a:solidFill>
                <a:srgbClr val="000000"/>
              </a:solidFill>
              <a:latin typeface="Comfortaa"/>
              <a:ea typeface="Comfortaa"/>
              <a:cs typeface="Comfortaa"/>
              <a:sym typeface="Comfortaa"/>
            </a:endParaRPr>
          </a:p>
        </p:txBody>
      </p:sp>
      <p:sp>
        <p:nvSpPr>
          <p:cNvPr id="227" name="Google Shape;227;g29a4496f1df_0_78"/>
          <p:cNvSpPr txBox="1"/>
          <p:nvPr/>
        </p:nvSpPr>
        <p:spPr>
          <a:xfrm>
            <a:off x="2387475" y="5395975"/>
            <a:ext cx="14346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en-US" sz="1400" u="none" cap="none" strike="noStrike">
                <a:solidFill>
                  <a:srgbClr val="000000"/>
                </a:solidFill>
                <a:latin typeface="Comfortaa"/>
                <a:ea typeface="Comfortaa"/>
                <a:cs typeface="Comfortaa"/>
                <a:sym typeface="Comfortaa"/>
              </a:rPr>
              <a:t>Reduction in soil erosion.</a:t>
            </a:r>
            <a:endParaRPr i="0" sz="1400" u="none" cap="none" strike="noStrike">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29a4496f1df_0_78"/>
          <p:cNvSpPr txBox="1"/>
          <p:nvPr/>
        </p:nvSpPr>
        <p:spPr>
          <a:xfrm>
            <a:off x="9843550" y="5330775"/>
            <a:ext cx="16869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rgbClr val="000000"/>
                </a:solidFill>
                <a:latin typeface="Comfortaa"/>
                <a:ea typeface="Comfortaa"/>
                <a:cs typeface="Comfortaa"/>
                <a:sym typeface="Comfortaa"/>
              </a:rPr>
              <a:t>Breaks the life cycle of pests and diseases.</a:t>
            </a:r>
            <a:endParaRPr i="0" sz="1400" u="none" cap="none" strike="noStrike">
              <a:solidFill>
                <a:srgbClr val="000000"/>
              </a:solidFill>
              <a:latin typeface="Comfortaa"/>
              <a:ea typeface="Comfortaa"/>
              <a:cs typeface="Comfortaa"/>
              <a:sym typeface="Comfortaa"/>
            </a:endParaRPr>
          </a:p>
        </p:txBody>
      </p:sp>
      <p:sp>
        <p:nvSpPr>
          <p:cNvPr id="229" name="Google Shape;229;g29a4496f1df_0_78"/>
          <p:cNvSpPr txBox="1"/>
          <p:nvPr/>
        </p:nvSpPr>
        <p:spPr>
          <a:xfrm>
            <a:off x="7851625" y="5223075"/>
            <a:ext cx="17679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rgbClr val="000000"/>
                </a:solidFill>
                <a:latin typeface="Comfortaa"/>
                <a:ea typeface="Comfortaa"/>
                <a:cs typeface="Comfortaa"/>
                <a:sym typeface="Comfortaa"/>
              </a:rPr>
              <a:t>Decreases the buildup of specific pathogens in the soil.</a:t>
            </a:r>
            <a:endParaRPr i="0" sz="1400" u="none" cap="none" strike="noStrike">
              <a:solidFill>
                <a:srgbClr val="000000"/>
              </a:solidFill>
              <a:latin typeface="Comfortaa"/>
              <a:ea typeface="Comfortaa"/>
              <a:cs typeface="Comfortaa"/>
              <a:sym typeface="Comfortaa"/>
            </a:endParaRPr>
          </a:p>
        </p:txBody>
      </p:sp>
      <p:sp>
        <p:nvSpPr>
          <p:cNvPr id="230" name="Google Shape;230;g29a4496f1df_0_78"/>
          <p:cNvSpPr txBox="1"/>
          <p:nvPr/>
        </p:nvSpPr>
        <p:spPr>
          <a:xfrm>
            <a:off x="3938550" y="5464825"/>
            <a:ext cx="21087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rgbClr val="000000"/>
                </a:solidFill>
                <a:latin typeface="Comfortaa"/>
                <a:ea typeface="Comfortaa"/>
                <a:cs typeface="Comfortaa"/>
                <a:sym typeface="Comfortaa"/>
              </a:rPr>
              <a:t>Different crops have different nutrient requirements, preventing depletion of specific nutrients.</a:t>
            </a:r>
            <a:endParaRPr i="0" sz="1400" u="none" cap="none" strike="noStrike">
              <a:solidFill>
                <a:srgbClr val="000000"/>
              </a:solidFill>
              <a:latin typeface="Comfortaa"/>
              <a:ea typeface="Comfortaa"/>
              <a:cs typeface="Comfortaa"/>
              <a:sym typeface="Comfortaa"/>
            </a:endParaRPr>
          </a:p>
        </p:txBody>
      </p:sp>
      <p:sp>
        <p:nvSpPr>
          <p:cNvPr id="231" name="Google Shape;231;g29a4496f1df_0_78"/>
          <p:cNvSpPr txBox="1"/>
          <p:nvPr/>
        </p:nvSpPr>
        <p:spPr>
          <a:xfrm>
            <a:off x="6193000" y="5464825"/>
            <a:ext cx="1434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rgbClr val="000000"/>
                </a:solidFill>
                <a:latin typeface="Comfortaa"/>
                <a:ea typeface="Comfortaa"/>
                <a:cs typeface="Comfortaa"/>
                <a:sym typeface="Comfortaa"/>
              </a:rPr>
              <a:t>Improved overall productivity.</a:t>
            </a:r>
            <a:endParaRPr i="0" sz="1400" u="none" cap="none" strike="noStrike">
              <a:solidFill>
                <a:srgbClr val="000000"/>
              </a:solidFill>
              <a:latin typeface="Comfortaa"/>
              <a:ea typeface="Comfortaa"/>
              <a:cs typeface="Comfortaa"/>
              <a:sym typeface="Comfortaa"/>
            </a:endParaRPr>
          </a:p>
        </p:txBody>
      </p:sp>
      <p:pic>
        <p:nvPicPr>
          <p:cNvPr id="232" name="Google Shape;232;g29a4496f1df_0_78"/>
          <p:cNvPicPr preferRelativeResize="0"/>
          <p:nvPr/>
        </p:nvPicPr>
        <p:blipFill rotWithShape="1">
          <a:blip r:embed="rId3">
            <a:alphaModFix/>
          </a:blip>
          <a:srcRect b="0" l="13217" r="16290" t="0"/>
          <a:stretch/>
        </p:blipFill>
        <p:spPr>
          <a:xfrm>
            <a:off x="10170175" y="330775"/>
            <a:ext cx="1593000" cy="1657200"/>
          </a:xfrm>
          <a:prstGeom prst="flowChartOr">
            <a:avLst/>
          </a:prstGeom>
          <a:noFill/>
          <a:ln>
            <a:noFill/>
          </a:ln>
        </p:spPr>
      </p:pic>
      <p:sp>
        <p:nvSpPr>
          <p:cNvPr id="233" name="Google Shape;233;g29a4496f1df_0_78"/>
          <p:cNvSpPr txBox="1"/>
          <p:nvPr/>
        </p:nvSpPr>
        <p:spPr>
          <a:xfrm>
            <a:off x="9368564" y="1917600"/>
            <a:ext cx="3366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a:t>
            </a:r>
            <a:r>
              <a:rPr b="0" i="0" lang="en-US" sz="1200" u="none" cap="none" strike="noStrike">
                <a:solidFill>
                  <a:srgbClr val="333333"/>
                </a:solidFill>
                <a:highlight>
                  <a:srgbClr val="FFFFFF"/>
                </a:highlight>
                <a:latin typeface="Lato"/>
                <a:ea typeface="Lato"/>
                <a:cs typeface="Lato"/>
                <a:sym typeface="Lato"/>
              </a:rPr>
              <a:t>blog.fieldmargin.com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29c3123d429_0_1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889"/>
              <a:buNone/>
            </a:pPr>
            <a:r>
              <a:rPr lang="en-US" sz="4000">
                <a:latin typeface="Comfortaa"/>
                <a:ea typeface="Comfortaa"/>
                <a:cs typeface="Comfortaa"/>
                <a:sym typeface="Comfortaa"/>
              </a:rPr>
              <a:t>Financing a sustainable business in agriculture</a:t>
            </a:r>
            <a:endParaRPr sz="4000">
              <a:latin typeface="Comfortaa"/>
              <a:ea typeface="Comfortaa"/>
              <a:cs typeface="Comfortaa"/>
              <a:sym typeface="Comfortaa"/>
            </a:endParaRPr>
          </a:p>
        </p:txBody>
      </p:sp>
      <p:sp>
        <p:nvSpPr>
          <p:cNvPr id="240" name="Google Shape;240;g29c3123d429_0_10"/>
          <p:cNvSpPr txBox="1"/>
          <p:nvPr>
            <p:ph idx="1" type="body"/>
          </p:nvPr>
        </p:nvSpPr>
        <p:spPr>
          <a:xfrm>
            <a:off x="366150" y="2902875"/>
            <a:ext cx="7333200" cy="319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Farms which actively employ one or more sustainable methodologies and practices are also more likely to be eligible for grants and external fundings from national and international sources.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Consider the possibility for application to calls for proposals that could funnel more financial resources in your ideas.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a:p>
        </p:txBody>
      </p:sp>
      <p:pic>
        <p:nvPicPr>
          <p:cNvPr id="241" name="Google Shape;241;g29c3123d429_0_10"/>
          <p:cNvPicPr preferRelativeResize="0"/>
          <p:nvPr/>
        </p:nvPicPr>
        <p:blipFill rotWithShape="1">
          <a:blip r:embed="rId3">
            <a:alphaModFix/>
          </a:blip>
          <a:srcRect b="0" l="0" r="0" t="0"/>
          <a:stretch/>
        </p:blipFill>
        <p:spPr>
          <a:xfrm flipH="1">
            <a:off x="7940225" y="3150218"/>
            <a:ext cx="4188000" cy="2326800"/>
          </a:xfrm>
          <a:prstGeom prst="roundRect">
            <a:avLst>
              <a:gd fmla="val 16667" name="adj"/>
            </a:avLst>
          </a:prstGeom>
          <a:noFill/>
          <a:ln>
            <a:noFill/>
          </a:ln>
        </p:spPr>
      </p:pic>
      <p:sp>
        <p:nvSpPr>
          <p:cNvPr id="242" name="Google Shape;242;g29c3123d429_0_10"/>
          <p:cNvSpPr txBox="1"/>
          <p:nvPr/>
        </p:nvSpPr>
        <p:spPr>
          <a:xfrm>
            <a:off x="8350764" y="5477025"/>
            <a:ext cx="3366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a:t>
            </a:r>
            <a:r>
              <a:rPr b="0" i="0" lang="en-US" sz="1200" u="none" cap="none" strike="noStrike">
                <a:solidFill>
                  <a:srgbClr val="333333"/>
                </a:solidFill>
                <a:highlight>
                  <a:srgbClr val="FFFFFF"/>
                </a:highlight>
                <a:latin typeface="Lato"/>
                <a:ea typeface="Lato"/>
                <a:cs typeface="Lato"/>
                <a:sym typeface="Lato"/>
              </a:rPr>
              <a:t>jeffbullas.com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9d11d694e1_0_4"/>
          <p:cNvSpPr txBox="1"/>
          <p:nvPr/>
        </p:nvSpPr>
        <p:spPr>
          <a:xfrm>
            <a:off x="1084838" y="1364400"/>
            <a:ext cx="10572900" cy="6621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200"/>
              <a:buFont typeface="Arial"/>
              <a:buNone/>
            </a:pPr>
            <a:r>
              <a:rPr i="0" lang="en-US" sz="4000" u="none" cap="none" strike="noStrike">
                <a:solidFill>
                  <a:srgbClr val="3C4556"/>
                </a:solidFill>
                <a:latin typeface="Comfortaa"/>
                <a:ea typeface="Comfortaa"/>
                <a:cs typeface="Comfortaa"/>
                <a:sym typeface="Comfortaa"/>
              </a:rPr>
              <a:t>Exercise- Research and analyze</a:t>
            </a:r>
            <a:endParaRPr i="0" sz="4000" u="none" cap="none" strike="noStrike">
              <a:solidFill>
                <a:srgbClr val="3C4556"/>
              </a:solidFill>
              <a:latin typeface="Comfortaa"/>
              <a:ea typeface="Comfortaa"/>
              <a:cs typeface="Comfortaa"/>
              <a:sym typeface="Comfortaa"/>
            </a:endParaRPr>
          </a:p>
          <a:p>
            <a:pPr indent="0" lvl="0" marL="0" marR="0" rtl="0" algn="l">
              <a:lnSpc>
                <a:spcPct val="90000"/>
              </a:lnSpc>
              <a:spcBef>
                <a:spcPts val="0"/>
              </a:spcBef>
              <a:spcAft>
                <a:spcPts val="0"/>
              </a:spcAft>
              <a:buClr>
                <a:srgbClr val="000000"/>
              </a:buClr>
              <a:buSzPts val="4400"/>
              <a:buFont typeface="Arial"/>
              <a:buNone/>
            </a:pPr>
            <a:r>
              <a:t/>
            </a:r>
            <a:endParaRPr b="0" i="0" sz="4400" u="none" cap="none" strike="noStrike">
              <a:solidFill>
                <a:srgbClr val="3C4556"/>
              </a:solidFill>
              <a:latin typeface="Calibri"/>
              <a:ea typeface="Calibri"/>
              <a:cs typeface="Calibri"/>
              <a:sym typeface="Calibri"/>
            </a:endParaRPr>
          </a:p>
        </p:txBody>
      </p:sp>
      <p:sp>
        <p:nvSpPr>
          <p:cNvPr id="249" name="Google Shape;249;g29d11d694e1_0_4"/>
          <p:cNvSpPr txBox="1"/>
          <p:nvPr/>
        </p:nvSpPr>
        <p:spPr>
          <a:xfrm>
            <a:off x="1084850" y="2133300"/>
            <a:ext cx="6807600" cy="323100"/>
          </a:xfrm>
          <a:prstGeom prst="rect">
            <a:avLst/>
          </a:prstGeom>
          <a:solidFill>
            <a:srgbClr val="427B83"/>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Comfortaa"/>
                <a:ea typeface="Comfortaa"/>
                <a:cs typeface="Comfortaa"/>
                <a:sym typeface="Comfortaa"/>
              </a:rPr>
              <a:t>Researching and analysing sustainable agriculture models</a:t>
            </a:r>
            <a:endParaRPr b="1" i="0" sz="1500" u="none" cap="none" strike="noStrike">
              <a:solidFill>
                <a:srgbClr val="FFFFFF"/>
              </a:solidFill>
              <a:latin typeface="Comfortaa"/>
              <a:ea typeface="Comfortaa"/>
              <a:cs typeface="Comfortaa"/>
              <a:sym typeface="Comfortaa"/>
            </a:endParaRPr>
          </a:p>
        </p:txBody>
      </p:sp>
      <p:sp>
        <p:nvSpPr>
          <p:cNvPr id="250" name="Google Shape;250;g29d11d694e1_0_4"/>
          <p:cNvSpPr txBox="1"/>
          <p:nvPr/>
        </p:nvSpPr>
        <p:spPr>
          <a:xfrm>
            <a:off x="1024125" y="2563200"/>
            <a:ext cx="9047700" cy="2148900"/>
          </a:xfrm>
          <a:prstGeom prst="rect">
            <a:avLst/>
          </a:prstGeom>
          <a:solidFill>
            <a:srgbClr val="FFFFFF"/>
          </a:solidFill>
          <a:ln cap="flat" cmpd="sng" w="38100">
            <a:solidFill>
              <a:srgbClr val="427B8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000000"/>
              </a:buClr>
              <a:buSzPts val="1300"/>
              <a:buFont typeface="Arial"/>
              <a:buNone/>
            </a:pPr>
            <a:r>
              <a:rPr b="1" i="0" lang="en-US" sz="1300" u="none" cap="none" strike="noStrike">
                <a:solidFill>
                  <a:srgbClr val="427B83"/>
                </a:solidFill>
                <a:latin typeface="Comfortaa"/>
                <a:ea typeface="Comfortaa"/>
                <a:cs typeface="Comfortaa"/>
                <a:sym typeface="Comfortaa"/>
              </a:rPr>
              <a:t>Material needed:</a:t>
            </a:r>
            <a:endParaRPr b="1" i="0" sz="1300" u="none" cap="none" strike="noStrike">
              <a:solidFill>
                <a:srgbClr val="427B83"/>
              </a:solidFill>
              <a:latin typeface="Comfortaa"/>
              <a:ea typeface="Comfortaa"/>
              <a:cs typeface="Comfortaa"/>
              <a:sym typeface="Comfortaa"/>
            </a:endParaRPr>
          </a:p>
          <a:p>
            <a:pPr indent="-311150" lvl="0" marL="457200" marR="0" rtl="0" algn="l">
              <a:lnSpc>
                <a:spcPct val="107000"/>
              </a:lnSpc>
              <a:spcBef>
                <a:spcPts val="0"/>
              </a:spcBef>
              <a:spcAft>
                <a:spcPts val="0"/>
              </a:spcAft>
              <a:buClr>
                <a:schemeClr val="accent1"/>
              </a:buClr>
              <a:buSzPts val="1300"/>
              <a:buFont typeface="Comfortaa"/>
              <a:buChar char="●"/>
            </a:pPr>
            <a:r>
              <a:rPr i="0" lang="en-US" sz="1300" u="none" cap="none" strike="noStrike">
                <a:solidFill>
                  <a:schemeClr val="accent1"/>
                </a:solidFill>
                <a:latin typeface="Comfortaa"/>
                <a:ea typeface="Comfortaa"/>
                <a:cs typeface="Comfortaa"/>
                <a:sym typeface="Comfortaa"/>
              </a:rPr>
              <a:t>Flip Charts and Markers</a:t>
            </a:r>
            <a:endParaRPr i="0" sz="1300" u="none" cap="none" strike="noStrike">
              <a:solidFill>
                <a:schemeClr val="accent1"/>
              </a:solidFill>
              <a:latin typeface="Comfortaa"/>
              <a:ea typeface="Comfortaa"/>
              <a:cs typeface="Comfortaa"/>
              <a:sym typeface="Comfortaa"/>
            </a:endParaRPr>
          </a:p>
          <a:p>
            <a:pPr indent="-311150" lvl="0" marL="457200" marR="0" rtl="0" algn="l">
              <a:lnSpc>
                <a:spcPct val="107000"/>
              </a:lnSpc>
              <a:spcBef>
                <a:spcPts val="0"/>
              </a:spcBef>
              <a:spcAft>
                <a:spcPts val="0"/>
              </a:spcAft>
              <a:buClr>
                <a:schemeClr val="accent1"/>
              </a:buClr>
              <a:buSzPts val="1300"/>
              <a:buFont typeface="Comfortaa"/>
              <a:buChar char="●"/>
            </a:pPr>
            <a:r>
              <a:rPr i="0" lang="en-US" sz="1300" u="none" cap="none" strike="noStrike">
                <a:solidFill>
                  <a:schemeClr val="accent1"/>
                </a:solidFill>
                <a:latin typeface="Comfortaa"/>
                <a:ea typeface="Comfortaa"/>
                <a:cs typeface="Comfortaa"/>
                <a:sym typeface="Comfortaa"/>
              </a:rPr>
              <a:t>Digital device to do the research</a:t>
            </a:r>
            <a:endParaRPr i="0" sz="1300" u="none" cap="none" strike="noStrike">
              <a:solidFill>
                <a:schemeClr val="accent1"/>
              </a:solidFill>
              <a:latin typeface="Comfortaa"/>
              <a:ea typeface="Comfortaa"/>
              <a:cs typeface="Comfortaa"/>
              <a:sym typeface="Comfortaa"/>
            </a:endParaRPr>
          </a:p>
          <a:p>
            <a:pPr indent="-311150" lvl="0" marL="457200" marR="0" rtl="0" algn="l">
              <a:lnSpc>
                <a:spcPct val="107000"/>
              </a:lnSpc>
              <a:spcBef>
                <a:spcPts val="0"/>
              </a:spcBef>
              <a:spcAft>
                <a:spcPts val="0"/>
              </a:spcAft>
              <a:buClr>
                <a:schemeClr val="accent1"/>
              </a:buClr>
              <a:buSzPts val="1300"/>
              <a:buFont typeface="Comfortaa"/>
              <a:buChar char="●"/>
            </a:pPr>
            <a:r>
              <a:rPr i="0" lang="en-US" sz="1300" u="none" cap="none" strike="noStrike">
                <a:solidFill>
                  <a:schemeClr val="accent1"/>
                </a:solidFill>
                <a:latin typeface="Comfortaa"/>
                <a:ea typeface="Comfortaa"/>
                <a:cs typeface="Comfortaa"/>
                <a:sym typeface="Comfortaa"/>
              </a:rPr>
              <a:t>Internet Connections</a:t>
            </a:r>
            <a:endParaRPr i="0" sz="1300" u="none" cap="none" strike="noStrike">
              <a:solidFill>
                <a:schemeClr val="accent1"/>
              </a:solidFill>
              <a:latin typeface="Comfortaa"/>
              <a:ea typeface="Comfortaa"/>
              <a:cs typeface="Comfortaa"/>
              <a:sym typeface="Comfortaa"/>
            </a:endParaRPr>
          </a:p>
          <a:p>
            <a:pPr indent="0" lvl="0" marL="0" marR="0" rtl="0" algn="l">
              <a:lnSpc>
                <a:spcPct val="107000"/>
              </a:lnSpc>
              <a:spcBef>
                <a:spcPts val="0"/>
              </a:spcBef>
              <a:spcAft>
                <a:spcPts val="0"/>
              </a:spcAft>
              <a:buClr>
                <a:srgbClr val="000000"/>
              </a:buClr>
              <a:buSzPts val="1300"/>
              <a:buFont typeface="Arial"/>
              <a:buNone/>
            </a:pPr>
            <a:r>
              <a:rPr i="0" lang="en-US" sz="1300" u="none" cap="none" strike="noStrike">
                <a:solidFill>
                  <a:schemeClr val="dk1"/>
                </a:solidFill>
                <a:latin typeface="Comfortaa"/>
                <a:ea typeface="Comfortaa"/>
                <a:cs typeface="Comfortaa"/>
                <a:sym typeface="Comfortaa"/>
              </a:rPr>
              <a:t>*** For an online version, invite participants to  use digital presentation tools.</a:t>
            </a:r>
            <a:endParaRPr i="0" sz="1300" u="none" cap="none" strike="noStrike">
              <a:solidFill>
                <a:srgbClr val="000000"/>
              </a:solidFill>
              <a:latin typeface="Comfortaa"/>
              <a:ea typeface="Comfortaa"/>
              <a:cs typeface="Comfortaa"/>
              <a:sym typeface="Comfortaa"/>
            </a:endParaRPr>
          </a:p>
          <a:p>
            <a:pPr indent="0" lvl="0" marL="0" marR="0" rtl="0" algn="l">
              <a:lnSpc>
                <a:spcPct val="107000"/>
              </a:lnSpc>
              <a:spcBef>
                <a:spcPts val="0"/>
              </a:spcBef>
              <a:spcAft>
                <a:spcPts val="0"/>
              </a:spcAft>
              <a:buClr>
                <a:srgbClr val="000000"/>
              </a:buClr>
              <a:buSzPts val="1300"/>
              <a:buFont typeface="Arial"/>
              <a:buNone/>
            </a:pPr>
            <a:r>
              <a:rPr b="1" i="0" lang="en-US" sz="1300" u="none" cap="none" strike="noStrike">
                <a:solidFill>
                  <a:srgbClr val="5CA3AC"/>
                </a:solidFill>
                <a:latin typeface="Comfortaa"/>
                <a:ea typeface="Comfortaa"/>
                <a:cs typeface="Comfortaa"/>
                <a:sym typeface="Comfortaa"/>
              </a:rPr>
              <a:t>Aim</a:t>
            </a:r>
            <a:endParaRPr b="1" i="0" sz="1300" u="none" cap="none" strike="noStrike">
              <a:solidFill>
                <a:srgbClr val="5CA3AC"/>
              </a:solidFill>
              <a:latin typeface="Comfortaa"/>
              <a:ea typeface="Comfortaa"/>
              <a:cs typeface="Comfortaa"/>
              <a:sym typeface="Comfortaa"/>
            </a:endParaRPr>
          </a:p>
          <a:p>
            <a:pPr indent="0" lvl="0" marL="0" marR="0" rtl="0" algn="l">
              <a:lnSpc>
                <a:spcPct val="107000"/>
              </a:lnSpc>
              <a:spcBef>
                <a:spcPts val="0"/>
              </a:spcBef>
              <a:spcAft>
                <a:spcPts val="0"/>
              </a:spcAft>
              <a:buClr>
                <a:srgbClr val="000000"/>
              </a:buClr>
              <a:buSzPts val="1200"/>
              <a:buFont typeface="Arial"/>
              <a:buNone/>
            </a:pPr>
            <a:r>
              <a:rPr i="0" lang="en-US" sz="1200" u="none" cap="none" strike="noStrike">
                <a:solidFill>
                  <a:srgbClr val="0F0F0F"/>
                </a:solidFill>
                <a:latin typeface="Comfortaa"/>
                <a:ea typeface="Comfortaa"/>
                <a:cs typeface="Comfortaa"/>
                <a:sym typeface="Comfortaa"/>
              </a:rPr>
              <a:t>To teach, foster reflection, and inspire motivation regarding sustainable agricultural practices. Through research and discussions, participants will gain comprehensive insights into the principles, benefits, and concrete examples of sustainable agriculture, empowering them to make informed choices and contribute positively to environmental conservation and food security.</a:t>
            </a:r>
            <a:endParaRPr i="0" sz="1300" u="none" cap="none" strike="noStrike">
              <a:solidFill>
                <a:srgbClr val="000000"/>
              </a:solidFill>
              <a:latin typeface="Comfortaa"/>
              <a:ea typeface="Comfortaa"/>
              <a:cs typeface="Comfortaa"/>
              <a:sym typeface="Comfortaa"/>
            </a:endParaRPr>
          </a:p>
        </p:txBody>
      </p:sp>
      <p:sp>
        <p:nvSpPr>
          <p:cNvPr id="251" name="Google Shape;251;g29d11d694e1_0_4"/>
          <p:cNvSpPr txBox="1"/>
          <p:nvPr/>
        </p:nvSpPr>
        <p:spPr>
          <a:xfrm>
            <a:off x="1024125" y="4912425"/>
            <a:ext cx="9047700" cy="1566900"/>
          </a:xfrm>
          <a:prstGeom prst="rect">
            <a:avLst/>
          </a:prstGeom>
          <a:solidFill>
            <a:srgbClr val="FFFFFF"/>
          </a:solidFill>
          <a:ln cap="flat" cmpd="sng" w="38100">
            <a:solidFill>
              <a:srgbClr val="427B83"/>
            </a:solidFill>
            <a:prstDash val="dash"/>
            <a:round/>
            <a:headEnd len="sm" w="sm" type="none"/>
            <a:tailEnd len="sm" w="sm" type="none"/>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427B83"/>
                </a:solidFill>
                <a:latin typeface="Comfortaa"/>
                <a:ea typeface="Comfortaa"/>
                <a:cs typeface="Comfortaa"/>
                <a:sym typeface="Comfortaa"/>
              </a:rPr>
              <a:t>Method and explanation:</a:t>
            </a:r>
            <a:endParaRPr i="0" sz="1300" u="none" cap="none" strike="noStrike">
              <a:solidFill>
                <a:srgbClr val="000000"/>
              </a:solidFill>
              <a:latin typeface="Comfortaa"/>
              <a:ea typeface="Comfortaa"/>
              <a:cs typeface="Comfortaa"/>
              <a:sym typeface="Comfortaa"/>
            </a:endParaRPr>
          </a:p>
          <a:p>
            <a:pPr indent="-311150" lvl="0" marL="457200" marR="0" rtl="0" algn="l">
              <a:lnSpc>
                <a:spcPct val="115000"/>
              </a:lnSpc>
              <a:spcBef>
                <a:spcPts val="1200"/>
              </a:spcBef>
              <a:spcAft>
                <a:spcPts val="0"/>
              </a:spcAft>
              <a:buClr>
                <a:srgbClr val="000000"/>
              </a:buClr>
              <a:buSzPts val="1300"/>
              <a:buFont typeface="Comfortaa"/>
              <a:buChar char="●"/>
            </a:pPr>
            <a:r>
              <a:rPr i="0" lang="en-US" sz="1300" u="none" cap="none" strike="noStrike">
                <a:solidFill>
                  <a:srgbClr val="000000"/>
                </a:solidFill>
                <a:highlight>
                  <a:srgbClr val="FFFFFF"/>
                </a:highlight>
                <a:latin typeface="Comfortaa"/>
                <a:ea typeface="Comfortaa"/>
                <a:cs typeface="Comfortaa"/>
                <a:sym typeface="Comfortaa"/>
              </a:rPr>
              <a:t>Ask participants to research about sustainable agriculture practices that inspire them.</a:t>
            </a:r>
            <a:endParaRPr i="0" sz="1300" u="none" cap="none" strike="noStrike">
              <a:solidFill>
                <a:srgbClr val="000000"/>
              </a:solidFill>
              <a:highlight>
                <a:srgbClr val="FFFFFF"/>
              </a:highlight>
              <a:latin typeface="Comfortaa"/>
              <a:ea typeface="Comfortaa"/>
              <a:cs typeface="Comfortaa"/>
              <a:sym typeface="Comfortaa"/>
            </a:endParaRPr>
          </a:p>
          <a:p>
            <a:pPr indent="-311150" lvl="0" marL="457200" marR="0" rtl="0" algn="l">
              <a:lnSpc>
                <a:spcPct val="115000"/>
              </a:lnSpc>
              <a:spcBef>
                <a:spcPts val="0"/>
              </a:spcBef>
              <a:spcAft>
                <a:spcPts val="0"/>
              </a:spcAft>
              <a:buClr>
                <a:srgbClr val="000000"/>
              </a:buClr>
              <a:buSzPts val="1300"/>
              <a:buFont typeface="Comfortaa"/>
              <a:buChar char="●"/>
            </a:pPr>
            <a:r>
              <a:rPr i="0" lang="en-US" sz="1300" u="none" cap="none" strike="noStrike">
                <a:solidFill>
                  <a:srgbClr val="000000"/>
                </a:solidFill>
                <a:highlight>
                  <a:srgbClr val="FFFFFF"/>
                </a:highlight>
                <a:latin typeface="Comfortaa"/>
                <a:ea typeface="Comfortaa"/>
                <a:cs typeface="Comfortaa"/>
                <a:sym typeface="Comfortaa"/>
              </a:rPr>
              <a:t>Give them 30 minutes to analyse a single practice, identifying its strengths, added value and potential challenges/  difficulties it presents..</a:t>
            </a:r>
            <a:endParaRPr i="0" sz="1300" u="none" cap="none" strike="noStrike">
              <a:solidFill>
                <a:srgbClr val="000000"/>
              </a:solidFill>
              <a:highlight>
                <a:srgbClr val="FFFFFF"/>
              </a:highlight>
              <a:latin typeface="Comfortaa"/>
              <a:ea typeface="Comfortaa"/>
              <a:cs typeface="Comfortaa"/>
              <a:sym typeface="Comfortaa"/>
            </a:endParaRPr>
          </a:p>
          <a:p>
            <a:pPr indent="-311150" lvl="0" marL="457200" marR="0" rtl="0" algn="l">
              <a:lnSpc>
                <a:spcPct val="115000"/>
              </a:lnSpc>
              <a:spcBef>
                <a:spcPts val="0"/>
              </a:spcBef>
              <a:spcAft>
                <a:spcPts val="0"/>
              </a:spcAft>
              <a:buClr>
                <a:srgbClr val="000000"/>
              </a:buClr>
              <a:buSzPts val="1300"/>
              <a:buFont typeface="Comfortaa"/>
              <a:buChar char="●"/>
            </a:pPr>
            <a:r>
              <a:rPr i="0" lang="en-US" sz="1300" u="none" cap="none" strike="noStrike">
                <a:solidFill>
                  <a:srgbClr val="000000"/>
                </a:solidFill>
                <a:highlight>
                  <a:srgbClr val="FFFFFF"/>
                </a:highlight>
                <a:latin typeface="Comfortaa"/>
                <a:ea typeface="Comfortaa"/>
                <a:cs typeface="Comfortaa"/>
                <a:sym typeface="Comfortaa"/>
              </a:rPr>
              <a:t>Ask everyone to prepare a presentation and after to share their work with the rest of the group.</a:t>
            </a:r>
            <a:endParaRPr i="0" sz="1300" u="none" cap="none" strike="noStrike">
              <a:solidFill>
                <a:srgbClr val="000000"/>
              </a:solidFill>
              <a:highlight>
                <a:srgbClr val="FFFFFF"/>
              </a:highlight>
              <a:latin typeface="Comfortaa"/>
              <a:ea typeface="Comfortaa"/>
              <a:cs typeface="Comfortaa"/>
              <a:sym typeface="Comfortaa"/>
            </a:endParaRPr>
          </a:p>
          <a:p>
            <a:pPr indent="-311150" lvl="0" marL="457200" marR="0" rtl="0" algn="l">
              <a:lnSpc>
                <a:spcPct val="115000"/>
              </a:lnSpc>
              <a:spcBef>
                <a:spcPts val="0"/>
              </a:spcBef>
              <a:spcAft>
                <a:spcPts val="0"/>
              </a:spcAft>
              <a:buClr>
                <a:srgbClr val="000000"/>
              </a:buClr>
              <a:buSzPts val="1300"/>
              <a:buFont typeface="Comfortaa"/>
              <a:buChar char="●"/>
            </a:pPr>
            <a:r>
              <a:rPr i="0" lang="en-US" sz="1300" u="none" cap="none" strike="noStrike">
                <a:solidFill>
                  <a:srgbClr val="000000"/>
                </a:solidFill>
                <a:highlight>
                  <a:srgbClr val="FFFFFF"/>
                </a:highlight>
                <a:latin typeface="Comfortaa"/>
                <a:ea typeface="Comfortaa"/>
                <a:cs typeface="Comfortaa"/>
                <a:sym typeface="Comfortaa"/>
              </a:rPr>
              <a:t>At the end of the presentations, run a short debriefing asking the participants about the activity.</a:t>
            </a:r>
            <a:endParaRPr i="0" sz="1300" u="none" cap="none" strike="noStrike">
              <a:solidFill>
                <a:srgbClr val="000000"/>
              </a:solidFill>
              <a:highlight>
                <a:srgbClr val="FFFFFF"/>
              </a:highlight>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
          <p:cNvSpPr txBox="1"/>
          <p:nvPr>
            <p:ph type="title"/>
          </p:nvPr>
        </p:nvSpPr>
        <p:spPr>
          <a:xfrm>
            <a:off x="707425" y="3053735"/>
            <a:ext cx="10515600" cy="631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Calibri"/>
              <a:buNone/>
            </a:pPr>
            <a:r>
              <a:rPr lang="en-US" sz="4000">
                <a:latin typeface="Comfortaa"/>
                <a:ea typeface="Comfortaa"/>
                <a:cs typeface="Comfortaa"/>
                <a:sym typeface="Comfortaa"/>
              </a:rPr>
              <a:t>Thank you for the attention!</a:t>
            </a:r>
            <a:endParaRPr sz="4000">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g19e93ff5fc8_0_22"/>
          <p:cNvSpPr txBox="1"/>
          <p:nvPr>
            <p:ph type="title"/>
          </p:nvPr>
        </p:nvSpPr>
        <p:spPr>
          <a:xfrm>
            <a:off x="1039600" y="1501498"/>
            <a:ext cx="10515600" cy="662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400"/>
              <a:buFont typeface="Calibri"/>
              <a:buNone/>
            </a:pPr>
            <a:r>
              <a:rPr lang="en-US" sz="4000">
                <a:latin typeface="Comfortaa"/>
                <a:ea typeface="Comfortaa"/>
                <a:cs typeface="Comfortaa"/>
                <a:sym typeface="Comfortaa"/>
              </a:rPr>
              <a:t>About this module</a:t>
            </a:r>
            <a:endParaRPr sz="4000">
              <a:latin typeface="Comfortaa"/>
              <a:ea typeface="Comfortaa"/>
              <a:cs typeface="Comfortaa"/>
              <a:sym typeface="Comfortaa"/>
            </a:endParaRPr>
          </a:p>
        </p:txBody>
      </p:sp>
      <p:sp>
        <p:nvSpPr>
          <p:cNvPr id="54" name="Google Shape;54;g19e93ff5fc8_0_22"/>
          <p:cNvSpPr txBox="1"/>
          <p:nvPr>
            <p:ph idx="1" type="body"/>
          </p:nvPr>
        </p:nvSpPr>
        <p:spPr>
          <a:xfrm>
            <a:off x="838200" y="2632031"/>
            <a:ext cx="10515600" cy="4003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800"/>
              <a:buNone/>
            </a:pPr>
            <a:r>
              <a:rPr b="1" lang="en-US" sz="2100">
                <a:solidFill>
                  <a:srgbClr val="427B83"/>
                </a:solidFill>
                <a:latin typeface="Comfortaa"/>
                <a:ea typeface="Comfortaa"/>
                <a:cs typeface="Comfortaa"/>
                <a:sym typeface="Comfortaa"/>
              </a:rPr>
              <a:t>What are you going to find here?</a:t>
            </a:r>
            <a:endParaRPr b="1" sz="2100">
              <a:solidFill>
                <a:srgbClr val="427B83"/>
              </a:solidFill>
              <a:latin typeface="Comfortaa"/>
              <a:ea typeface="Comfortaa"/>
              <a:cs typeface="Comfortaa"/>
              <a:sym typeface="Comfortaa"/>
            </a:endParaRPr>
          </a:p>
          <a:p>
            <a:pPr indent="0" lvl="0" marL="0" rtl="0" algn="l">
              <a:lnSpc>
                <a:spcPct val="90000"/>
              </a:lnSpc>
              <a:spcBef>
                <a:spcPts val="0"/>
              </a:spcBef>
              <a:spcAft>
                <a:spcPts val="0"/>
              </a:spcAft>
              <a:buSzPts val="2800"/>
              <a:buNone/>
            </a:pPr>
            <a:r>
              <a:t/>
            </a:r>
            <a:endParaRPr b="1" sz="2100">
              <a:solidFill>
                <a:srgbClr val="427B83"/>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b="1" lang="en-US" sz="1800">
                <a:solidFill>
                  <a:schemeClr val="dk2"/>
                </a:solidFill>
                <a:latin typeface="Comfortaa"/>
                <a:ea typeface="Comfortaa"/>
                <a:cs typeface="Comfortaa"/>
                <a:sym typeface="Comfortaa"/>
              </a:rPr>
              <a:t>Definitions of sustainability </a:t>
            </a:r>
            <a:r>
              <a:rPr lang="en-US" sz="1800">
                <a:solidFill>
                  <a:schemeClr val="dk2"/>
                </a:solidFill>
                <a:latin typeface="Comfortaa"/>
                <a:ea typeface="Comfortaa"/>
                <a:cs typeface="Comfortaa"/>
                <a:sym typeface="Comfortaa"/>
              </a:rPr>
              <a:t>and what are the defining aspects of a</a:t>
            </a:r>
            <a:r>
              <a:rPr b="1" lang="en-US" sz="1800">
                <a:solidFill>
                  <a:schemeClr val="dk2"/>
                </a:solidFill>
                <a:latin typeface="Comfortaa"/>
                <a:ea typeface="Comfortaa"/>
                <a:cs typeface="Comfortaa"/>
                <a:sym typeface="Comfortaa"/>
              </a:rPr>
              <a:t> </a:t>
            </a:r>
            <a:r>
              <a:rPr lang="en-US" sz="1800">
                <a:solidFill>
                  <a:schemeClr val="dk2"/>
                </a:solidFill>
                <a:latin typeface="Comfortaa"/>
                <a:ea typeface="Comfortaa"/>
                <a:cs typeface="Comfortaa"/>
                <a:sym typeface="Comfortaa"/>
              </a:rPr>
              <a:t>sustainable </a:t>
            </a:r>
            <a:r>
              <a:rPr b="1" lang="en-US" sz="1800">
                <a:solidFill>
                  <a:schemeClr val="dk2"/>
                </a:solidFill>
                <a:latin typeface="Comfortaa"/>
                <a:ea typeface="Comfortaa"/>
                <a:cs typeface="Comfortaa"/>
                <a:sym typeface="Comfortaa"/>
              </a:rPr>
              <a:t>practice</a:t>
            </a:r>
            <a:endParaRPr b="1" sz="1800">
              <a:solidFill>
                <a:schemeClr val="dk2"/>
              </a:solidFill>
              <a:latin typeface="Comfortaa"/>
              <a:ea typeface="Comfortaa"/>
              <a:cs typeface="Comfortaa"/>
              <a:sym typeface="Comfortaa"/>
            </a:endParaRPr>
          </a:p>
          <a:p>
            <a:pPr indent="0" lvl="0" marL="457200" rtl="0" algn="l">
              <a:lnSpc>
                <a:spcPct val="110000"/>
              </a:lnSpc>
              <a:spcBef>
                <a:spcPts val="0"/>
              </a:spcBef>
              <a:spcAft>
                <a:spcPts val="0"/>
              </a:spcAft>
              <a:buSzPts val="2800"/>
              <a:buNone/>
            </a:pPr>
            <a:r>
              <a:t/>
            </a:r>
            <a:endParaRPr b="1" sz="1800">
              <a:solidFill>
                <a:schemeClr val="dk2"/>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b="1" lang="en-US" sz="1800">
                <a:solidFill>
                  <a:schemeClr val="dk2"/>
                </a:solidFill>
                <a:latin typeface="Comfortaa"/>
                <a:ea typeface="Comfortaa"/>
                <a:cs typeface="Comfortaa"/>
                <a:sym typeface="Comfortaa"/>
              </a:rPr>
              <a:t>Potential of sustainable agriculture </a:t>
            </a:r>
            <a:r>
              <a:rPr lang="en-US" sz="1800">
                <a:solidFill>
                  <a:schemeClr val="dk2"/>
                </a:solidFill>
                <a:latin typeface="Comfortaa"/>
                <a:ea typeface="Comfortaa"/>
                <a:cs typeface="Comfortaa"/>
                <a:sym typeface="Comfortaa"/>
              </a:rPr>
              <a:t>in modern world </a:t>
            </a:r>
            <a:endParaRPr sz="1800">
              <a:solidFill>
                <a:schemeClr val="dk2"/>
              </a:solidFill>
              <a:latin typeface="Comfortaa"/>
              <a:ea typeface="Comfortaa"/>
              <a:cs typeface="Comfortaa"/>
              <a:sym typeface="Comfortaa"/>
            </a:endParaRPr>
          </a:p>
          <a:p>
            <a:pPr indent="0" lvl="0" marL="457200" rtl="0" algn="l">
              <a:lnSpc>
                <a:spcPct val="110000"/>
              </a:lnSpc>
              <a:spcBef>
                <a:spcPts val="0"/>
              </a:spcBef>
              <a:spcAft>
                <a:spcPts val="0"/>
              </a:spcAft>
              <a:buSzPts val="2800"/>
              <a:buNone/>
            </a:pPr>
            <a:r>
              <a:t/>
            </a:r>
            <a:endParaRPr sz="1800">
              <a:solidFill>
                <a:schemeClr val="dk2"/>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lang="en-US" sz="1800">
                <a:solidFill>
                  <a:schemeClr val="dk2"/>
                </a:solidFill>
                <a:latin typeface="Comfortaa"/>
                <a:ea typeface="Comfortaa"/>
                <a:cs typeface="Comfortaa"/>
                <a:sym typeface="Comfortaa"/>
              </a:rPr>
              <a:t>Different</a:t>
            </a:r>
            <a:r>
              <a:rPr b="1" lang="en-US" sz="1800">
                <a:solidFill>
                  <a:schemeClr val="dk2"/>
                </a:solidFill>
                <a:latin typeface="Comfortaa"/>
                <a:ea typeface="Comfortaa"/>
                <a:cs typeface="Comfortaa"/>
                <a:sym typeface="Comfortaa"/>
              </a:rPr>
              <a:t> </a:t>
            </a:r>
            <a:r>
              <a:rPr lang="en-US" sz="1800">
                <a:solidFill>
                  <a:schemeClr val="dk2"/>
                </a:solidFill>
                <a:latin typeface="Comfortaa"/>
                <a:ea typeface="Comfortaa"/>
                <a:cs typeface="Comfortaa"/>
                <a:sym typeface="Comfortaa"/>
              </a:rPr>
              <a:t>examples of </a:t>
            </a:r>
            <a:r>
              <a:rPr b="1" lang="en-US" sz="1800">
                <a:solidFill>
                  <a:schemeClr val="dk2"/>
                </a:solidFill>
                <a:latin typeface="Comfortaa"/>
                <a:ea typeface="Comfortaa"/>
                <a:cs typeface="Comfortaa"/>
                <a:sym typeface="Comfortaa"/>
              </a:rPr>
              <a:t>sustainable methodologies and practices</a:t>
            </a:r>
            <a:endParaRPr b="1" sz="1800">
              <a:solidFill>
                <a:schemeClr val="dk2"/>
              </a:solidFill>
              <a:latin typeface="Comfortaa"/>
              <a:ea typeface="Comfortaa"/>
              <a:cs typeface="Comfortaa"/>
              <a:sym typeface="Comfortaa"/>
            </a:endParaRPr>
          </a:p>
          <a:p>
            <a:pPr indent="0" lvl="0" marL="457200" rtl="0" algn="l">
              <a:lnSpc>
                <a:spcPct val="110000"/>
              </a:lnSpc>
              <a:spcBef>
                <a:spcPts val="0"/>
              </a:spcBef>
              <a:spcAft>
                <a:spcPts val="0"/>
              </a:spcAft>
              <a:buSzPts val="2800"/>
              <a:buNone/>
            </a:pPr>
            <a:r>
              <a:t/>
            </a:r>
            <a:endParaRPr b="1" sz="1800">
              <a:solidFill>
                <a:schemeClr val="dk2"/>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b="1" lang="en-US" sz="1800">
                <a:solidFill>
                  <a:schemeClr val="dk2"/>
                </a:solidFill>
                <a:latin typeface="Comfortaa"/>
                <a:ea typeface="Comfortaa"/>
                <a:cs typeface="Comfortaa"/>
                <a:sym typeface="Comfortaa"/>
              </a:rPr>
              <a:t>How to finance a</a:t>
            </a:r>
            <a:r>
              <a:rPr lang="en-US" sz="1800">
                <a:solidFill>
                  <a:schemeClr val="dk2"/>
                </a:solidFill>
                <a:latin typeface="Comfortaa"/>
                <a:ea typeface="Comfortaa"/>
                <a:cs typeface="Comfortaa"/>
                <a:sym typeface="Comfortaa"/>
              </a:rPr>
              <a:t> sustainable business in agriculture</a:t>
            </a:r>
            <a:endParaRPr sz="1800">
              <a:solidFill>
                <a:schemeClr val="dk2"/>
              </a:solidFill>
              <a:latin typeface="Comfortaa"/>
              <a:ea typeface="Comfortaa"/>
              <a:cs typeface="Comfortaa"/>
              <a:sym typeface="Comfortaa"/>
            </a:endParaRPr>
          </a:p>
          <a:p>
            <a:pPr indent="0" lvl="0" marL="457200" rtl="0" algn="l">
              <a:lnSpc>
                <a:spcPct val="110000"/>
              </a:lnSpc>
              <a:spcBef>
                <a:spcPts val="0"/>
              </a:spcBef>
              <a:spcAft>
                <a:spcPts val="0"/>
              </a:spcAft>
              <a:buSzPts val="2800"/>
              <a:buNone/>
            </a:pPr>
            <a:r>
              <a:t/>
            </a:r>
            <a:endParaRPr sz="1800">
              <a:solidFill>
                <a:schemeClr val="dk2"/>
              </a:solidFill>
              <a:latin typeface="Comfortaa"/>
              <a:ea typeface="Comfortaa"/>
              <a:cs typeface="Comfortaa"/>
              <a:sym typeface="Comfortaa"/>
            </a:endParaRPr>
          </a:p>
          <a:p>
            <a:pPr indent="-342900" lvl="0" marL="457200" rtl="0" algn="l">
              <a:lnSpc>
                <a:spcPct val="110000"/>
              </a:lnSpc>
              <a:spcBef>
                <a:spcPts val="0"/>
              </a:spcBef>
              <a:spcAft>
                <a:spcPts val="0"/>
              </a:spcAft>
              <a:buClr>
                <a:schemeClr val="dk2"/>
              </a:buClr>
              <a:buSzPts val="1800"/>
              <a:buFont typeface="Lato"/>
              <a:buChar char="•"/>
            </a:pPr>
            <a:r>
              <a:rPr b="1" lang="en-US" sz="1800">
                <a:solidFill>
                  <a:schemeClr val="dk2"/>
                </a:solidFill>
                <a:latin typeface="Comfortaa"/>
                <a:ea typeface="Comfortaa"/>
                <a:cs typeface="Comfortaa"/>
                <a:sym typeface="Comfortaa"/>
              </a:rPr>
              <a:t>Dynamics, information, and resources  </a:t>
            </a:r>
            <a:r>
              <a:rPr lang="en-US" sz="1800">
                <a:solidFill>
                  <a:schemeClr val="dk2"/>
                </a:solidFill>
                <a:latin typeface="Comfortaa"/>
                <a:ea typeface="Comfortaa"/>
                <a:cs typeface="Comfortaa"/>
                <a:sym typeface="Comfortaa"/>
              </a:rPr>
              <a:t>related to sustainability.</a:t>
            </a:r>
            <a:endParaRPr sz="1800">
              <a:solidFill>
                <a:schemeClr val="dk2"/>
              </a:solidFill>
              <a:latin typeface="Comfortaa"/>
              <a:ea typeface="Comfortaa"/>
              <a:cs typeface="Comfortaa"/>
              <a:sym typeface="Comfortaa"/>
            </a:endParaRPr>
          </a:p>
          <a:p>
            <a:pPr indent="0" lvl="0" marL="457200" rtl="0" algn="l">
              <a:lnSpc>
                <a:spcPct val="110000"/>
              </a:lnSpc>
              <a:spcBef>
                <a:spcPts val="0"/>
              </a:spcBef>
              <a:spcAft>
                <a:spcPts val="0"/>
              </a:spcAft>
              <a:buSzPts val="2800"/>
              <a:buNone/>
            </a:pPr>
            <a:r>
              <a:t/>
            </a:r>
            <a:endParaRPr b="1" sz="1800">
              <a:solidFill>
                <a:schemeClr val="dk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g19e93ff5fc8_0_28"/>
          <p:cNvSpPr txBox="1"/>
          <p:nvPr>
            <p:ph type="title"/>
          </p:nvPr>
        </p:nvSpPr>
        <p:spPr>
          <a:xfrm>
            <a:off x="1097600" y="1378973"/>
            <a:ext cx="10515600" cy="662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400"/>
              <a:buFont typeface="Calibri"/>
              <a:buNone/>
            </a:pPr>
            <a:r>
              <a:rPr lang="en-US" sz="4000">
                <a:latin typeface="Comfortaa"/>
                <a:ea typeface="Comfortaa"/>
                <a:cs typeface="Comfortaa"/>
                <a:sym typeface="Comfortaa"/>
              </a:rPr>
              <a:t>Sustainability?</a:t>
            </a:r>
            <a:endParaRPr sz="4000">
              <a:latin typeface="Comfortaa"/>
              <a:ea typeface="Comfortaa"/>
              <a:cs typeface="Comfortaa"/>
              <a:sym typeface="Comfortaa"/>
            </a:endParaRPr>
          </a:p>
        </p:txBody>
      </p:sp>
      <p:sp>
        <p:nvSpPr>
          <p:cNvPr id="60" name="Google Shape;60;g19e93ff5fc8_0_28"/>
          <p:cNvSpPr txBox="1"/>
          <p:nvPr>
            <p:ph idx="1" type="body"/>
          </p:nvPr>
        </p:nvSpPr>
        <p:spPr>
          <a:xfrm>
            <a:off x="814850" y="2210200"/>
            <a:ext cx="6220200" cy="40038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2800"/>
              <a:buNone/>
            </a:pPr>
            <a:r>
              <a:rPr lang="en-US" sz="2500">
                <a:solidFill>
                  <a:srgbClr val="427B83"/>
                </a:solidFill>
                <a:latin typeface="Comfortaa"/>
                <a:ea typeface="Comfortaa"/>
                <a:cs typeface="Comfortaa"/>
                <a:sym typeface="Comfortaa"/>
              </a:rPr>
              <a:t>Sustainability refers to the capacity of any activity to meet the demands of the present without jeopardizing the right of following generation to meet their own needs.</a:t>
            </a:r>
            <a:endParaRPr sz="2500">
              <a:solidFill>
                <a:srgbClr val="427B83"/>
              </a:solidFill>
              <a:latin typeface="Comfortaa"/>
              <a:ea typeface="Comfortaa"/>
              <a:cs typeface="Comfortaa"/>
              <a:sym typeface="Comfortaa"/>
            </a:endParaRPr>
          </a:p>
          <a:p>
            <a:pPr indent="0" lvl="0" marL="0" rtl="0" algn="l">
              <a:lnSpc>
                <a:spcPct val="90000"/>
              </a:lnSpc>
              <a:spcBef>
                <a:spcPts val="0"/>
              </a:spcBef>
              <a:spcAft>
                <a:spcPts val="0"/>
              </a:spcAft>
              <a:buSzPts val="2800"/>
              <a:buNone/>
            </a:pPr>
            <a:r>
              <a:rPr lang="en-US" sz="2500">
                <a:solidFill>
                  <a:srgbClr val="427B83"/>
                </a:solidFill>
                <a:latin typeface="Comfortaa"/>
                <a:ea typeface="Comfortaa"/>
                <a:cs typeface="Comfortaa"/>
                <a:sym typeface="Comfortaa"/>
              </a:rPr>
              <a:t>This is mostly done by actively seeking three different kinds of sustainability:</a:t>
            </a:r>
            <a:endParaRPr sz="2500">
              <a:solidFill>
                <a:srgbClr val="427B83"/>
              </a:solidFill>
              <a:latin typeface="Comfortaa"/>
              <a:ea typeface="Comfortaa"/>
              <a:cs typeface="Comfortaa"/>
              <a:sym typeface="Comfortaa"/>
            </a:endParaRPr>
          </a:p>
          <a:p>
            <a:pPr indent="0" lvl="0" marL="0" rtl="0" algn="l">
              <a:lnSpc>
                <a:spcPct val="90000"/>
              </a:lnSpc>
              <a:spcBef>
                <a:spcPts val="0"/>
              </a:spcBef>
              <a:spcAft>
                <a:spcPts val="0"/>
              </a:spcAft>
              <a:buSzPts val="2800"/>
              <a:buNone/>
            </a:pPr>
            <a:r>
              <a:t/>
            </a:r>
            <a:endParaRPr sz="2500">
              <a:solidFill>
                <a:srgbClr val="427B83"/>
              </a:solidFill>
              <a:latin typeface="Comfortaa"/>
              <a:ea typeface="Comfortaa"/>
              <a:cs typeface="Comfortaa"/>
              <a:sym typeface="Comfortaa"/>
            </a:endParaRPr>
          </a:p>
          <a:p>
            <a:pPr indent="-387350" lvl="0" marL="457200" rtl="0" algn="l">
              <a:lnSpc>
                <a:spcPct val="90000"/>
              </a:lnSpc>
              <a:spcBef>
                <a:spcPts val="0"/>
              </a:spcBef>
              <a:spcAft>
                <a:spcPts val="0"/>
              </a:spcAft>
              <a:buClr>
                <a:srgbClr val="427B83"/>
              </a:buClr>
              <a:buSzPts val="2500"/>
              <a:buFont typeface="Comfortaa"/>
              <a:buChar char="-"/>
            </a:pPr>
            <a:r>
              <a:rPr lang="en-US" sz="2500">
                <a:solidFill>
                  <a:srgbClr val="427B83"/>
                </a:solidFill>
                <a:latin typeface="Comfortaa"/>
                <a:ea typeface="Comfortaa"/>
                <a:cs typeface="Comfortaa"/>
                <a:sym typeface="Comfortaa"/>
              </a:rPr>
              <a:t>Economic;</a:t>
            </a:r>
            <a:endParaRPr sz="2500">
              <a:solidFill>
                <a:srgbClr val="427B83"/>
              </a:solidFill>
              <a:latin typeface="Comfortaa"/>
              <a:ea typeface="Comfortaa"/>
              <a:cs typeface="Comfortaa"/>
              <a:sym typeface="Comfortaa"/>
            </a:endParaRPr>
          </a:p>
          <a:p>
            <a:pPr indent="-387350" lvl="0" marL="457200" rtl="0" algn="l">
              <a:lnSpc>
                <a:spcPct val="90000"/>
              </a:lnSpc>
              <a:spcBef>
                <a:spcPts val="0"/>
              </a:spcBef>
              <a:spcAft>
                <a:spcPts val="0"/>
              </a:spcAft>
              <a:buClr>
                <a:srgbClr val="427B83"/>
              </a:buClr>
              <a:buSzPts val="2500"/>
              <a:buFont typeface="Comfortaa"/>
              <a:buChar char="-"/>
            </a:pPr>
            <a:r>
              <a:rPr lang="en-US" sz="2500">
                <a:solidFill>
                  <a:srgbClr val="427B83"/>
                </a:solidFill>
                <a:latin typeface="Comfortaa"/>
                <a:ea typeface="Comfortaa"/>
                <a:cs typeface="Comfortaa"/>
                <a:sym typeface="Comfortaa"/>
              </a:rPr>
              <a:t>Social;</a:t>
            </a:r>
            <a:endParaRPr sz="2500">
              <a:solidFill>
                <a:srgbClr val="427B83"/>
              </a:solidFill>
              <a:latin typeface="Comfortaa"/>
              <a:ea typeface="Comfortaa"/>
              <a:cs typeface="Comfortaa"/>
              <a:sym typeface="Comfortaa"/>
            </a:endParaRPr>
          </a:p>
          <a:p>
            <a:pPr indent="-387350" lvl="0" marL="457200" rtl="0" algn="l">
              <a:lnSpc>
                <a:spcPct val="90000"/>
              </a:lnSpc>
              <a:spcBef>
                <a:spcPts val="0"/>
              </a:spcBef>
              <a:spcAft>
                <a:spcPts val="0"/>
              </a:spcAft>
              <a:buClr>
                <a:srgbClr val="427B83"/>
              </a:buClr>
              <a:buSzPts val="2500"/>
              <a:buFont typeface="Comfortaa"/>
              <a:buChar char="-"/>
            </a:pPr>
            <a:r>
              <a:rPr lang="en-US" sz="2500">
                <a:solidFill>
                  <a:srgbClr val="427B83"/>
                </a:solidFill>
                <a:latin typeface="Comfortaa"/>
                <a:ea typeface="Comfortaa"/>
                <a:cs typeface="Comfortaa"/>
                <a:sym typeface="Comfortaa"/>
              </a:rPr>
              <a:t>Environmental.</a:t>
            </a:r>
            <a:endParaRPr sz="2500">
              <a:solidFill>
                <a:srgbClr val="427B83"/>
              </a:solidFill>
              <a:latin typeface="Comfortaa"/>
              <a:ea typeface="Comfortaa"/>
              <a:cs typeface="Comfortaa"/>
              <a:sym typeface="Comfortaa"/>
            </a:endParaRPr>
          </a:p>
        </p:txBody>
      </p:sp>
      <p:pic>
        <p:nvPicPr>
          <p:cNvPr id="61" name="Google Shape;61;g19e93ff5fc8_0_28"/>
          <p:cNvPicPr preferRelativeResize="0"/>
          <p:nvPr/>
        </p:nvPicPr>
        <p:blipFill rotWithShape="1">
          <a:blip r:embed="rId3">
            <a:alphaModFix/>
          </a:blip>
          <a:srcRect b="0" l="0" r="0" t="0"/>
          <a:stretch/>
        </p:blipFill>
        <p:spPr>
          <a:xfrm>
            <a:off x="7523476" y="2041075"/>
            <a:ext cx="4188851" cy="3752849"/>
          </a:xfrm>
          <a:prstGeom prst="rect">
            <a:avLst/>
          </a:prstGeom>
          <a:noFill/>
          <a:ln>
            <a:noFill/>
          </a:ln>
        </p:spPr>
      </p:pic>
      <p:sp>
        <p:nvSpPr>
          <p:cNvPr id="62" name="Google Shape;62;g19e93ff5fc8_0_28"/>
          <p:cNvSpPr txBox="1"/>
          <p:nvPr/>
        </p:nvSpPr>
        <p:spPr>
          <a:xfrm>
            <a:off x="8117900" y="5736775"/>
            <a:ext cx="3000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Comfortaa"/>
                <a:ea typeface="Comfortaa"/>
                <a:cs typeface="Comfortaa"/>
                <a:sym typeface="Comfortaa"/>
              </a:rPr>
              <a:t>Fig. Dimensions of sustainable development</a:t>
            </a:r>
            <a:endParaRPr i="0" sz="1200" u="none" cap="none" strike="noStrike">
              <a:solidFill>
                <a:srgbClr val="000000"/>
              </a:solidFill>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ph type="title"/>
          </p:nvPr>
        </p:nvSpPr>
        <p:spPr>
          <a:xfrm>
            <a:off x="838200" y="1899098"/>
            <a:ext cx="10515600" cy="66198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lang="en-US" sz="4000">
                <a:latin typeface="Comfortaa"/>
                <a:ea typeface="Comfortaa"/>
                <a:cs typeface="Comfortaa"/>
                <a:sym typeface="Comfortaa"/>
              </a:rPr>
              <a:t>Economic sustainability</a:t>
            </a:r>
            <a:endParaRPr sz="4000">
              <a:latin typeface="Comfortaa"/>
              <a:ea typeface="Comfortaa"/>
              <a:cs typeface="Comfortaa"/>
              <a:sym typeface="Comfortaa"/>
            </a:endParaRPr>
          </a:p>
        </p:txBody>
      </p:sp>
      <p:sp>
        <p:nvSpPr>
          <p:cNvPr id="68" name="Google Shape;68;p3"/>
          <p:cNvSpPr txBox="1"/>
          <p:nvPr>
            <p:ph idx="1" type="body"/>
          </p:nvPr>
        </p:nvSpPr>
        <p:spPr>
          <a:xfrm>
            <a:off x="838200" y="2854331"/>
            <a:ext cx="105156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lang="en-US" sz="2500">
                <a:solidFill>
                  <a:srgbClr val="427B83"/>
                </a:solidFill>
                <a:latin typeface="Comfortaa"/>
                <a:ea typeface="Comfortaa"/>
                <a:cs typeface="Comfortaa"/>
                <a:sym typeface="Comfortaa"/>
              </a:rPr>
              <a:t>Perhaps the first example that comes to mind when dealing with sustainability, analyses of economic sustainability are mainly done to ensure that the business choices made are financially viable in the long run.</a:t>
            </a:r>
            <a:endParaRPr sz="2500">
              <a:solidFill>
                <a:srgbClr val="427B83"/>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solidFill>
                  <a:srgbClr val="427B83"/>
                </a:solidFill>
                <a:latin typeface="Comfortaa"/>
                <a:ea typeface="Comfortaa"/>
                <a:cs typeface="Comfortaa"/>
                <a:sym typeface="Comfortaa"/>
              </a:rPr>
              <a:t>Other that aspects that are strictly within the boundaries of the enterprise itself, this aspect also concerns aspects such as the promotion of the development of local economies and communities.</a:t>
            </a:r>
            <a:endParaRPr sz="2500">
              <a:solidFill>
                <a:srgbClr val="427B83"/>
              </a:solidFill>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29a4496f1df_0_0"/>
          <p:cNvSpPr txBox="1"/>
          <p:nvPr>
            <p:ph idx="1" type="body"/>
          </p:nvPr>
        </p:nvSpPr>
        <p:spPr>
          <a:xfrm>
            <a:off x="838200" y="2373720"/>
            <a:ext cx="105156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b="1" lang="en-US" sz="2500">
                <a:solidFill>
                  <a:srgbClr val="427B83"/>
                </a:solidFill>
                <a:latin typeface="Comfortaa"/>
                <a:ea typeface="Comfortaa"/>
                <a:cs typeface="Comfortaa"/>
                <a:sym typeface="Comfortaa"/>
              </a:rPr>
              <a:t>This aspects ensures that initiatives and business choices are made while recognizing the importance of social justice and equity.</a:t>
            </a:r>
            <a:endParaRPr b="1" sz="2500">
              <a:solidFill>
                <a:srgbClr val="427B83"/>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rPr b="1" lang="en-US" sz="2500">
                <a:solidFill>
                  <a:srgbClr val="427B83"/>
                </a:solidFill>
                <a:latin typeface="Comfortaa"/>
                <a:ea typeface="Comfortaa"/>
                <a:cs typeface="Comfortaa"/>
                <a:sym typeface="Comfortaa"/>
              </a:rPr>
              <a:t>In order to to do, businesses should ensure fair treatment and equal opportunities to all the individuals involved, regardless of factors such as race, gender, age or socioeconomic status.</a:t>
            </a:r>
            <a:endParaRPr b="1" sz="2500">
              <a:solidFill>
                <a:srgbClr val="427B83"/>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rPr b="1" lang="en-US" sz="2500">
                <a:solidFill>
                  <a:srgbClr val="427B83"/>
                </a:solidFill>
                <a:latin typeface="Comfortaa"/>
                <a:ea typeface="Comfortaa"/>
                <a:cs typeface="Comfortaa"/>
                <a:sym typeface="Comfortaa"/>
              </a:rPr>
              <a:t>By upholding to this principle, businesses can work together with communities in order to build and foster inclusive professional and social environments.</a:t>
            </a:r>
            <a:endParaRPr b="1" sz="2500">
              <a:solidFill>
                <a:srgbClr val="427B83"/>
              </a:solidFill>
              <a:latin typeface="Comfortaa"/>
              <a:ea typeface="Comfortaa"/>
              <a:cs typeface="Comfortaa"/>
              <a:sym typeface="Comfortaa"/>
            </a:endParaRPr>
          </a:p>
        </p:txBody>
      </p:sp>
      <p:sp>
        <p:nvSpPr>
          <p:cNvPr id="75" name="Google Shape;75;g29a4496f1df_0_0"/>
          <p:cNvSpPr txBox="1"/>
          <p:nvPr>
            <p:ph type="title"/>
          </p:nvPr>
        </p:nvSpPr>
        <p:spPr>
          <a:xfrm>
            <a:off x="838200" y="1528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Social Sustainability</a:t>
            </a:r>
            <a:endParaRPr sz="4000">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g29a4496f1df_0_6"/>
          <p:cNvSpPr txBox="1"/>
          <p:nvPr>
            <p:ph type="title"/>
          </p:nvPr>
        </p:nvSpPr>
        <p:spPr>
          <a:xfrm>
            <a:off x="838200" y="1818855"/>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Environmental Sustainability</a:t>
            </a:r>
            <a:endParaRPr sz="4000">
              <a:latin typeface="Comfortaa"/>
              <a:ea typeface="Comfortaa"/>
              <a:cs typeface="Comfortaa"/>
              <a:sym typeface="Comfortaa"/>
            </a:endParaRPr>
          </a:p>
        </p:txBody>
      </p:sp>
      <p:sp>
        <p:nvSpPr>
          <p:cNvPr id="82" name="Google Shape;82;g29a4496f1df_0_6"/>
          <p:cNvSpPr txBox="1"/>
          <p:nvPr>
            <p:ph idx="1" type="body"/>
          </p:nvPr>
        </p:nvSpPr>
        <p:spPr>
          <a:xfrm>
            <a:off x="838200" y="2680199"/>
            <a:ext cx="10515600" cy="2965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SzPts val="2800"/>
              <a:buNone/>
            </a:pPr>
            <a:r>
              <a:rPr b="1" lang="en-US" sz="2500">
                <a:solidFill>
                  <a:srgbClr val="427B83"/>
                </a:solidFill>
                <a:latin typeface="Comfortaa"/>
                <a:ea typeface="Comfortaa"/>
                <a:cs typeface="Comfortaa"/>
                <a:sym typeface="Comfortaa"/>
              </a:rPr>
              <a:t>Sustainable practices prioritize the health of the planet by minimizing the negative impact of human activities on ecosystems.</a:t>
            </a:r>
            <a:endParaRPr b="1" sz="2500">
              <a:solidFill>
                <a:srgbClr val="427B83"/>
              </a:solidFill>
              <a:latin typeface="Comfortaa"/>
              <a:ea typeface="Comfortaa"/>
              <a:cs typeface="Comfortaa"/>
              <a:sym typeface="Comfortaa"/>
            </a:endParaRPr>
          </a:p>
          <a:p>
            <a:pPr indent="0" lvl="0" marL="0" marR="0" rtl="0" algn="l">
              <a:lnSpc>
                <a:spcPct val="90000"/>
              </a:lnSpc>
              <a:spcBef>
                <a:spcPts val="1000"/>
              </a:spcBef>
              <a:spcAft>
                <a:spcPts val="0"/>
              </a:spcAft>
              <a:buSzPts val="2800"/>
              <a:buNone/>
            </a:pPr>
            <a:r>
              <a:rPr b="1" lang="en-US" sz="2500">
                <a:solidFill>
                  <a:srgbClr val="427B83"/>
                </a:solidFill>
                <a:latin typeface="Comfortaa"/>
                <a:ea typeface="Comfortaa"/>
                <a:cs typeface="Comfortaa"/>
                <a:sym typeface="Comfortaa"/>
              </a:rPr>
              <a:t>This aspect involves practices that are aimed towards the conservation and protection of biodiversity, the reduction of pollutants, and the promotion of efficient use of natural resources such as water, energy and land.</a:t>
            </a:r>
            <a:endParaRPr b="1" sz="2500">
              <a:solidFill>
                <a:srgbClr val="427B83"/>
              </a:solidFill>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g29d11d694e1_0_18"/>
          <p:cNvPicPr preferRelativeResize="0"/>
          <p:nvPr/>
        </p:nvPicPr>
        <p:blipFill rotWithShape="1">
          <a:blip r:embed="rId3">
            <a:alphaModFix/>
          </a:blip>
          <a:srcRect b="0" l="0" r="0" t="0"/>
          <a:stretch/>
        </p:blipFill>
        <p:spPr>
          <a:xfrm>
            <a:off x="2026625" y="1531425"/>
            <a:ext cx="8138749" cy="5000001"/>
          </a:xfrm>
          <a:prstGeom prst="rect">
            <a:avLst/>
          </a:prstGeom>
          <a:noFill/>
          <a:ln>
            <a:noFill/>
          </a:ln>
        </p:spPr>
      </p:pic>
      <p:sp>
        <p:nvSpPr>
          <p:cNvPr id="89" name="Google Shape;89;g29d11d694e1_0_18"/>
          <p:cNvSpPr txBox="1"/>
          <p:nvPr/>
        </p:nvSpPr>
        <p:spPr>
          <a:xfrm>
            <a:off x="330400" y="6131375"/>
            <a:ext cx="15201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i="0" lang="en-US" sz="1000" u="none" cap="none" strike="noStrike">
                <a:solidFill>
                  <a:srgbClr val="000000"/>
                </a:solidFill>
                <a:latin typeface="Comfortaa"/>
                <a:ea typeface="Comfortaa"/>
                <a:cs typeface="Comfortaa"/>
                <a:sym typeface="Comfortaa"/>
              </a:rPr>
              <a:t>Source: United Nations</a:t>
            </a:r>
            <a:endParaRPr i="0" sz="1200" u="none" cap="none" strike="noStrike">
              <a:solidFill>
                <a:srgbClr val="000000"/>
              </a:solidFill>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29a4496f1df_0_18"/>
          <p:cNvSpPr txBox="1"/>
          <p:nvPr>
            <p:ph type="title"/>
          </p:nvPr>
        </p:nvSpPr>
        <p:spPr>
          <a:xfrm>
            <a:off x="838200" y="14853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sz="4000">
                <a:latin typeface="Comfortaa"/>
                <a:ea typeface="Comfortaa"/>
                <a:cs typeface="Comfortaa"/>
                <a:sym typeface="Comfortaa"/>
              </a:rPr>
              <a:t>Potential for innovation in sustainable agriculture</a:t>
            </a:r>
            <a:endParaRPr sz="4000">
              <a:latin typeface="Comfortaa"/>
              <a:ea typeface="Comfortaa"/>
              <a:cs typeface="Comfortaa"/>
              <a:sym typeface="Comfortaa"/>
            </a:endParaRPr>
          </a:p>
        </p:txBody>
      </p:sp>
      <p:sp>
        <p:nvSpPr>
          <p:cNvPr id="96" name="Google Shape;96;g29a4496f1df_0_18"/>
          <p:cNvSpPr txBox="1"/>
          <p:nvPr>
            <p:ph idx="1" type="body"/>
          </p:nvPr>
        </p:nvSpPr>
        <p:spPr>
          <a:xfrm>
            <a:off x="568350" y="2854200"/>
            <a:ext cx="68877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The application for innovative technologies and practices in agriculture is vast and variegated, with possibility for integration in every step of the process.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rPr lang="en-US" sz="2500">
                <a:latin typeface="Comfortaa"/>
                <a:ea typeface="Comfortaa"/>
                <a:cs typeface="Comfortaa"/>
                <a:sym typeface="Comfortaa"/>
              </a:rPr>
              <a:t>The potential is limitless, but we need to continue investing in research and in the areas of development of new approaches and methodologies.</a:t>
            </a:r>
            <a:endParaRPr sz="2500">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a:p>
        </p:txBody>
      </p:sp>
      <p:pic>
        <p:nvPicPr>
          <p:cNvPr id="97" name="Google Shape;97;g29a4496f1df_0_18"/>
          <p:cNvPicPr preferRelativeResize="0"/>
          <p:nvPr/>
        </p:nvPicPr>
        <p:blipFill rotWithShape="1">
          <a:blip r:embed="rId3">
            <a:alphaModFix/>
          </a:blip>
          <a:srcRect b="0" l="0" r="33311" t="0"/>
          <a:stretch/>
        </p:blipFill>
        <p:spPr>
          <a:xfrm>
            <a:off x="7791900" y="2854200"/>
            <a:ext cx="3561900" cy="3057000"/>
          </a:xfrm>
          <a:prstGeom prst="flowChartMagneticDisk">
            <a:avLst/>
          </a:prstGeom>
          <a:noFill/>
          <a:ln>
            <a:noFill/>
          </a:ln>
        </p:spPr>
      </p:pic>
      <p:sp>
        <p:nvSpPr>
          <p:cNvPr id="98" name="Google Shape;98;g29a4496f1df_0_18"/>
          <p:cNvSpPr txBox="1"/>
          <p:nvPr/>
        </p:nvSpPr>
        <p:spPr>
          <a:xfrm>
            <a:off x="8072850" y="59516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ecomatcher.com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EntRenew Regular Slides">
  <a:themeElements>
    <a:clrScheme name="EntRenew">
      <a:dk1>
        <a:srgbClr val="000000"/>
      </a:dk1>
      <a:lt1>
        <a:srgbClr val="FFFFFF"/>
      </a:lt1>
      <a:dk2>
        <a:srgbClr val="44546A"/>
      </a:dk2>
      <a:lt2>
        <a:srgbClr val="E7E6E6"/>
      </a:lt2>
      <a:accent1>
        <a:srgbClr val="3C4556"/>
      </a:accent1>
      <a:accent2>
        <a:srgbClr val="5CA3AC"/>
      </a:accent2>
      <a:accent3>
        <a:srgbClr val="98C461"/>
      </a:accent3>
      <a:accent4>
        <a:srgbClr val="8CBD76"/>
      </a:accent4>
      <a:accent5>
        <a:srgbClr val="F8B040"/>
      </a:accent5>
      <a:accent6>
        <a:srgbClr val="ED6E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tRenew Presentation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2020-10-27T14:07:00Z</dcterms:created>
  <dc:creator>Quentin Fanjas</dc:creator>
</cp:coreProperties>
</file>