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Overlock"/>
      <p:regular r:id="rId33"/>
      <p:bold r:id="rId34"/>
      <p:italic r:id="rId35"/>
      <p:boldItalic r:id="rId36"/>
    </p:embeddedFont>
    <p:embeddedFont>
      <p:font typeface="Lato"/>
      <p:regular r:id="rId37"/>
      <p:bold r:id="rId38"/>
      <p:italic r:id="rId39"/>
      <p:boldItalic r:id="rId40"/>
    </p:embeddedFont>
    <p:embeddedFont>
      <p:font typeface="Lato Black"/>
      <p:bold r:id="rId41"/>
      <p:boldItalic r:id="rId42"/>
    </p:embeddedFont>
    <p:embeddedFont>
      <p:font typeface="Gill Sans"/>
      <p:regular r:id="rId43"/>
      <p:bold r:id="rId44"/>
    </p:embeddedFont>
    <p:embeddedFont>
      <p:font typeface="Comforta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2mqUrP/fUQToPm+ni2bb6avTj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LatoBlack-boldItalic.fntdata"/><Relationship Id="rId41" Type="http://schemas.openxmlformats.org/officeDocument/2006/relationships/font" Target="fonts/LatoBlack-bold.fntdata"/><Relationship Id="rId22" Type="http://schemas.openxmlformats.org/officeDocument/2006/relationships/slide" Target="slides/slide17.xml"/><Relationship Id="rId44" Type="http://schemas.openxmlformats.org/officeDocument/2006/relationships/font" Target="fonts/GillSans-bold.fntdata"/><Relationship Id="rId21" Type="http://schemas.openxmlformats.org/officeDocument/2006/relationships/slide" Target="slides/slide16.xml"/><Relationship Id="rId43" Type="http://schemas.openxmlformats.org/officeDocument/2006/relationships/font" Target="fonts/GillSans-regular.fntdata"/><Relationship Id="rId24" Type="http://schemas.openxmlformats.org/officeDocument/2006/relationships/slide" Target="slides/slide19.xml"/><Relationship Id="rId46" Type="http://schemas.openxmlformats.org/officeDocument/2006/relationships/font" Target="fonts/Comfortaa-bold.fntdata"/><Relationship Id="rId23" Type="http://schemas.openxmlformats.org/officeDocument/2006/relationships/slide" Target="slides/slide18.xml"/><Relationship Id="rId45" Type="http://schemas.openxmlformats.org/officeDocument/2006/relationships/font" Target="fonts/Comforta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verlock-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verlock-italic.fntdata"/><Relationship Id="rId12" Type="http://schemas.openxmlformats.org/officeDocument/2006/relationships/slide" Target="slides/slide7.xml"/><Relationship Id="rId34" Type="http://schemas.openxmlformats.org/officeDocument/2006/relationships/font" Target="fonts/Overlock-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Overlock-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ce3bb48d4_3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29ce3bb48d4_3_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http://thebritishgeographer.weebly.com/the-impacts-of-climate-change1.html</a:t>
            </a:r>
            <a:endParaRPr/>
          </a:p>
        </p:txBody>
      </p:sp>
      <p:sp>
        <p:nvSpPr>
          <p:cNvPr id="130" name="Google Shape;130;g29ce3bb48d4_3_495: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29ce3bb48d4_3_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ce3bb48d4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29ce3bb48d4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98808779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998808779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2998808779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98808779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998808779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9988087791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98808779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998808779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29988087791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ce3bb48d4_3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9ce3bb48d4_3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8" name="Google Shape;168;g29ce3bb48d4_3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ce3bb48d4_3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9ce3bb48d4_3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9ce3bb48d4_3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9ce3bb48d4_3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9ce3bb48d4_3_597: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9ce3bb48d4_3_5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ce3bb48d4_3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9ce3bb48d4_3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ce3bb48d4_3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9ce3bb48d4_3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9ce3bb48d4_3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9a3e6ea50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29a3e6ea50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c3681a3a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29c3681a3a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ce3bb48d4_3_8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9ce3bb48d4_3_8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9ce3bb48d4_3_896: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9ce3bb48d4_3_8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9988087791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9988087791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9988087791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98808779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998808779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998808779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988087791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9988087791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9988087791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abaf516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9abaf516a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29abaf516a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ce3bb48d4_3_8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9ce3bb48d4_3_8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29ce3bb48d4_3_801: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29ce3bb48d4_3_8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a3e6ea50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29a3e6ea50a_2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29a3e6ea50a_2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9a3e6ea50a_2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29a3e6ea50a_2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29a3e6ea50a_2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a3e6ea50a_2_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9a3e6ea50a_2_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29a3e6ea50a_2_6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ce3bb48d4_3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9ce3bb48d4_3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ce3bb48d4_3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29ce3bb48d4_3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29abaf516af_0_2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g29abaf516af_0_2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g29abaf516af_0_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23" name="Shape 23"/>
        <p:cNvGrpSpPr/>
        <p:nvPr/>
      </p:nvGrpSpPr>
      <p:grpSpPr>
        <a:xfrm>
          <a:off x="0" y="0"/>
          <a:ext cx="0" cy="0"/>
          <a:chOff x="0" y="0"/>
          <a:chExt cx="0" cy="0"/>
        </a:xfrm>
      </p:grpSpPr>
      <p:sp>
        <p:nvSpPr>
          <p:cNvPr id="24" name="Google Shape;24;g29a3e6ea50a_0_337"/>
          <p:cNvSpPr txBox="1"/>
          <p:nvPr>
            <p:ph idx="1" type="body"/>
          </p:nvPr>
        </p:nvSpPr>
        <p:spPr>
          <a:xfrm>
            <a:off x="3657600" y="1295400"/>
            <a:ext cx="48768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g29a3e6ea50a_0_337"/>
          <p:cNvSpPr txBox="1"/>
          <p:nvPr>
            <p:ph idx="2" type="body"/>
          </p:nvPr>
        </p:nvSpPr>
        <p:spPr>
          <a:xfrm>
            <a:off x="3657600" y="685800"/>
            <a:ext cx="4876800" cy="6096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4000"/>
              <a:buFont typeface="Arial"/>
              <a:buNone/>
              <a:defRPr b="1" i="0" sz="4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p bar simple">
  <p:cSld name="1_Top bar simple">
    <p:spTree>
      <p:nvGrpSpPr>
        <p:cNvPr id="30" name="Shape 30"/>
        <p:cNvGrpSpPr/>
        <p:nvPr/>
      </p:nvGrpSpPr>
      <p:grpSpPr>
        <a:xfrm>
          <a:off x="0" y="0"/>
          <a:ext cx="0" cy="0"/>
          <a:chOff x="0" y="0"/>
          <a:chExt cx="0" cy="0"/>
        </a:xfrm>
      </p:grpSpPr>
      <p:sp>
        <p:nvSpPr>
          <p:cNvPr id="31" name="Google Shape;31;g29a3e6ea50a_2_318"/>
          <p:cNvSpPr txBox="1"/>
          <p:nvPr>
            <p:ph idx="1" type="body"/>
          </p:nvPr>
        </p:nvSpPr>
        <p:spPr>
          <a:xfrm>
            <a:off x="4635984" y="3263900"/>
            <a:ext cx="2919900" cy="330300"/>
          </a:xfrm>
          <a:prstGeom prst="rect">
            <a:avLst/>
          </a:prstGeom>
          <a:noFill/>
          <a:ln>
            <a:noFill/>
          </a:ln>
        </p:spPr>
        <p:txBody>
          <a:bodyPr anchorCtr="0" anchor="b" bIns="60925" lIns="121900" spcFirstLastPara="1" rIns="121900" wrap="square" tIns="60925">
            <a:noAutofit/>
          </a:bodyPr>
          <a:lstStyle>
            <a:lvl1pPr indent="-228600" lvl="0" marL="457200" marR="0" rtl="0" algn="ctr">
              <a:lnSpc>
                <a:spcPct val="90000"/>
              </a:lnSpc>
              <a:spcBef>
                <a:spcPts val="1000"/>
              </a:spcBef>
              <a:spcAft>
                <a:spcPts val="0"/>
              </a:spcAft>
              <a:buClr>
                <a:schemeClr val="accent2"/>
              </a:buClr>
              <a:buSzPts val="1300"/>
              <a:buFont typeface="Arial"/>
              <a:buNone/>
              <a:defRPr b="1" i="0" sz="1300" u="none" cap="none" strike="noStrike">
                <a:solidFill>
                  <a:schemeClr val="accent2"/>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g29a3e6ea50a_2_318"/>
          <p:cNvSpPr txBox="1"/>
          <p:nvPr>
            <p:ph idx="2" type="body"/>
          </p:nvPr>
        </p:nvSpPr>
        <p:spPr>
          <a:xfrm>
            <a:off x="3657600" y="2514600"/>
            <a:ext cx="4876800" cy="584400"/>
          </a:xfrm>
          <a:prstGeom prst="rect">
            <a:avLst/>
          </a:prstGeom>
          <a:noFill/>
          <a:ln>
            <a:noFill/>
          </a:ln>
        </p:spPr>
        <p:txBody>
          <a:bodyPr anchorCtr="0" anchor="ctr" bIns="0" lIns="0" spcFirstLastPara="1" rIns="0" wrap="square" tIns="0">
            <a:noAutofit/>
          </a:bodyPr>
          <a:lstStyle>
            <a:lvl1pPr indent="-228600" lvl="0" marL="457200" marR="0" rtl="0" algn="ctr">
              <a:lnSpc>
                <a:spcPct val="90000"/>
              </a:lnSpc>
              <a:spcBef>
                <a:spcPts val="1000"/>
              </a:spcBef>
              <a:spcAft>
                <a:spcPts val="0"/>
              </a:spcAft>
              <a:buClr>
                <a:srgbClr val="3F3F3F"/>
              </a:buClr>
              <a:buSzPts val="6000"/>
              <a:buFont typeface="Arial"/>
              <a:buNone/>
              <a:defRPr b="1" i="0" sz="6000" u="none" cap="none" strike="noStrike">
                <a:solidFill>
                  <a:srgbClr val="3F3F3F"/>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g29c3681a3a8_0_84"/>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5" name="Google Shape;35;g29c3681a3a8_0_84"/>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36" name="Google Shape;36;g29c3681a3a8_0_84"/>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0" name="Google Shape;4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3.png"/><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pic>
        <p:nvPicPr>
          <p:cNvPr descr="A picture containing sitting, knife&#10;&#10;Description automatically generated" id="20" name="Google Shape;20;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21" name="Google Shape;2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2" name="Google Shape;22;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hyperlink" Target="http://climate.nasa.gov/key_indicators#globalTem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footprintcalculator.org/home/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hyperlink" Target="http://www.footprintcalculator.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hyperlink" Target="https://climatekids.nasa.gov/greenhouse-eff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hyperlink" Target="https://www.youtube.com/shorts/XZHmS1EPfX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youtube.com/watch?v=IFte1FUHYF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hyperlink" Target="https://www.flickr.com/photos/thehutch/473893638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Agriculture &amp; Climate Change</a:t>
            </a:r>
            <a:endParaRPr sz="4000">
              <a:latin typeface="Comfortaa"/>
              <a:ea typeface="Comfortaa"/>
              <a:cs typeface="Comfortaa"/>
              <a:sym typeface="Comfortaa"/>
            </a:endParaRPr>
          </a:p>
        </p:txBody>
      </p:sp>
      <p:sp>
        <p:nvSpPr>
          <p:cNvPr id="46" name="Google Shape;46;p1"/>
          <p:cNvSpPr txBox="1"/>
          <p:nvPr>
            <p:ph idx="1" type="subTitle"/>
          </p:nvPr>
        </p:nvSpPr>
        <p:spPr>
          <a:xfrm>
            <a:off x="1524000" y="4245878"/>
            <a:ext cx="9144000" cy="410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en-US" sz="2500">
                <a:latin typeface="Comfortaa"/>
                <a:ea typeface="Comfortaa"/>
                <a:cs typeface="Comfortaa"/>
                <a:sym typeface="Comfortaa"/>
              </a:rPr>
              <a:t>What is Climate change, and what is the link with agriculture?</a:t>
            </a:r>
            <a:endParaRPr sz="25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2" name="Shape 132"/>
        <p:cNvGrpSpPr/>
        <p:nvPr/>
      </p:nvGrpSpPr>
      <p:grpSpPr>
        <a:xfrm>
          <a:off x="0" y="0"/>
          <a:ext cx="0" cy="0"/>
          <a:chOff x="0" y="0"/>
          <a:chExt cx="0" cy="0"/>
        </a:xfrm>
      </p:grpSpPr>
      <p:pic>
        <p:nvPicPr>
          <p:cNvPr id="133" name="Google Shape;133;g29ce3bb48d4_3_495"/>
          <p:cNvPicPr preferRelativeResize="0"/>
          <p:nvPr/>
        </p:nvPicPr>
        <p:blipFill rotWithShape="1">
          <a:blip r:embed="rId3">
            <a:alphaModFix/>
          </a:blip>
          <a:srcRect b="0" l="0" r="0" t="0"/>
          <a:stretch/>
        </p:blipFill>
        <p:spPr>
          <a:xfrm>
            <a:off x="3" y="0"/>
            <a:ext cx="12192001"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9ce3bb48d4_3_0"/>
          <p:cNvSpPr txBox="1"/>
          <p:nvPr>
            <p:ph idx="1" type="body"/>
          </p:nvPr>
        </p:nvSpPr>
        <p:spPr>
          <a:xfrm>
            <a:off x="838200" y="2849525"/>
            <a:ext cx="5645700" cy="320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427B83"/>
                </a:solidFill>
              </a:rPr>
              <a:t>F</a:t>
            </a:r>
            <a:r>
              <a:rPr b="1" lang="en-US" sz="2500">
                <a:solidFill>
                  <a:srgbClr val="427B83"/>
                </a:solidFill>
                <a:latin typeface="Comfortaa"/>
                <a:ea typeface="Comfortaa"/>
                <a:cs typeface="Comfortaa"/>
                <a:sym typeface="Comfortaa"/>
              </a:rPr>
              <a:t>rom an agricultural standpoint, the most impactful consequences of climate change can be summarized as:</a:t>
            </a:r>
            <a:endParaRPr b="1" sz="2500">
              <a:solidFill>
                <a:srgbClr val="427B83"/>
              </a:solidFill>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b="1" sz="2500">
              <a:solidFill>
                <a:srgbClr val="427B83"/>
              </a:solidFill>
              <a:latin typeface="Comfortaa"/>
              <a:ea typeface="Comfortaa"/>
              <a:cs typeface="Comfortaa"/>
              <a:sym typeface="Comfortaa"/>
            </a:endParaRPr>
          </a:p>
          <a:p>
            <a:pPr indent="-387350" lvl="0" marL="457200" rtl="0" algn="l">
              <a:lnSpc>
                <a:spcPct val="90000"/>
              </a:lnSpc>
              <a:spcBef>
                <a:spcPts val="0"/>
              </a:spcBef>
              <a:spcAft>
                <a:spcPts val="0"/>
              </a:spcAft>
              <a:buClr>
                <a:srgbClr val="427B83"/>
              </a:buClr>
              <a:buSzPts val="2500"/>
              <a:buFont typeface="Comfortaa"/>
              <a:buChar char="-"/>
            </a:pPr>
            <a:r>
              <a:rPr b="1" lang="en-US" sz="2500">
                <a:solidFill>
                  <a:srgbClr val="427B83"/>
                </a:solidFill>
                <a:latin typeface="Comfortaa"/>
                <a:ea typeface="Comfortaa"/>
                <a:cs typeface="Comfortaa"/>
                <a:sym typeface="Comfortaa"/>
              </a:rPr>
              <a:t>Less frequent but more impactful precipitations;</a:t>
            </a:r>
            <a:endParaRPr b="1" sz="2500">
              <a:solidFill>
                <a:srgbClr val="427B83"/>
              </a:solidFill>
              <a:latin typeface="Comfortaa"/>
              <a:ea typeface="Comfortaa"/>
              <a:cs typeface="Comfortaa"/>
              <a:sym typeface="Comfortaa"/>
            </a:endParaRPr>
          </a:p>
          <a:p>
            <a:pPr indent="-387350" lvl="0" marL="457200" rtl="0" algn="l">
              <a:lnSpc>
                <a:spcPct val="90000"/>
              </a:lnSpc>
              <a:spcBef>
                <a:spcPts val="0"/>
              </a:spcBef>
              <a:spcAft>
                <a:spcPts val="0"/>
              </a:spcAft>
              <a:buClr>
                <a:srgbClr val="427B83"/>
              </a:buClr>
              <a:buSzPts val="2500"/>
              <a:buFont typeface="Comfortaa"/>
              <a:buChar char="-"/>
            </a:pPr>
            <a:r>
              <a:rPr b="1" lang="en-US" sz="2500">
                <a:solidFill>
                  <a:srgbClr val="427B83"/>
                </a:solidFill>
                <a:latin typeface="Comfortaa"/>
                <a:ea typeface="Comfortaa"/>
                <a:cs typeface="Comfortaa"/>
                <a:sym typeface="Comfortaa"/>
              </a:rPr>
              <a:t>Warmer temperatures;</a:t>
            </a:r>
            <a:endParaRPr b="1" sz="2500">
              <a:solidFill>
                <a:srgbClr val="427B83"/>
              </a:solidFill>
              <a:latin typeface="Comfortaa"/>
              <a:ea typeface="Comfortaa"/>
              <a:cs typeface="Comfortaa"/>
              <a:sym typeface="Comfortaa"/>
            </a:endParaRPr>
          </a:p>
          <a:p>
            <a:pPr indent="-387350" lvl="0" marL="457200" rtl="0" algn="l">
              <a:lnSpc>
                <a:spcPct val="90000"/>
              </a:lnSpc>
              <a:spcBef>
                <a:spcPts val="0"/>
              </a:spcBef>
              <a:spcAft>
                <a:spcPts val="0"/>
              </a:spcAft>
              <a:buClr>
                <a:srgbClr val="427B83"/>
              </a:buClr>
              <a:buSzPts val="2500"/>
              <a:buFont typeface="Comfortaa"/>
              <a:buChar char="-"/>
            </a:pPr>
            <a:r>
              <a:rPr b="1" lang="en-US" sz="2500">
                <a:solidFill>
                  <a:srgbClr val="427B83"/>
                </a:solidFill>
                <a:latin typeface="Comfortaa"/>
                <a:ea typeface="Comfortaa"/>
                <a:cs typeface="Comfortaa"/>
                <a:sym typeface="Comfortaa"/>
              </a:rPr>
              <a:t>Prolonged periods of scarcity of water.</a:t>
            </a:r>
            <a:endParaRPr b="1" sz="2500">
              <a:solidFill>
                <a:srgbClr val="427B83"/>
              </a:solidFill>
              <a:latin typeface="Comfortaa"/>
              <a:ea typeface="Comfortaa"/>
              <a:cs typeface="Comfortaa"/>
              <a:sym typeface="Comfortaa"/>
            </a:endParaRPr>
          </a:p>
        </p:txBody>
      </p:sp>
      <p:sp>
        <p:nvSpPr>
          <p:cNvPr id="139" name="Google Shape;139;g29ce3bb48d4_3_0"/>
          <p:cNvSpPr txBox="1"/>
          <p:nvPr>
            <p:ph type="title"/>
          </p:nvPr>
        </p:nvSpPr>
        <p:spPr>
          <a:xfrm>
            <a:off x="838200" y="2071498"/>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The consequences</a:t>
            </a:r>
            <a:endParaRPr sz="4000">
              <a:latin typeface="Comfortaa"/>
              <a:ea typeface="Comfortaa"/>
              <a:cs typeface="Comfortaa"/>
              <a:sym typeface="Comfortaa"/>
            </a:endParaRPr>
          </a:p>
        </p:txBody>
      </p:sp>
      <p:sp>
        <p:nvSpPr>
          <p:cNvPr id="140" name="Google Shape;140;g29ce3bb48d4_3_0"/>
          <p:cNvSpPr txBox="1"/>
          <p:nvPr/>
        </p:nvSpPr>
        <p:spPr>
          <a:xfrm>
            <a:off x="8316139" y="2071512"/>
            <a:ext cx="3048900" cy="2715000"/>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000" u="none" cap="none" strike="noStrike">
                <a:solidFill>
                  <a:schemeClr val="accent2"/>
                </a:solidFill>
                <a:latin typeface="Comfortaa"/>
                <a:ea typeface="Comfortaa"/>
                <a:cs typeface="Comfortaa"/>
                <a:sym typeface="Comfortaa"/>
              </a:rPr>
              <a:t>Climate change, climate crisis!</a:t>
            </a:r>
            <a:endParaRPr b="1" i="0" sz="4000" u="none" cap="none" strike="noStrike">
              <a:solidFill>
                <a:schemeClr val="accent2"/>
              </a:solidFill>
              <a:latin typeface="Comfortaa"/>
              <a:ea typeface="Comfortaa"/>
              <a:cs typeface="Comfortaa"/>
              <a:sym typeface="Comfortaa"/>
            </a:endParaRPr>
          </a:p>
        </p:txBody>
      </p:sp>
      <p:pic>
        <p:nvPicPr>
          <p:cNvPr id="141" name="Google Shape;141;g29ce3bb48d4_3_0"/>
          <p:cNvPicPr preferRelativeResize="0"/>
          <p:nvPr/>
        </p:nvPicPr>
        <p:blipFill rotWithShape="1">
          <a:blip r:embed="rId3">
            <a:alphaModFix/>
          </a:blip>
          <a:srcRect b="0" l="0" r="0" t="0"/>
          <a:stretch/>
        </p:blipFill>
        <p:spPr>
          <a:xfrm rot="10800000">
            <a:off x="7402188" y="4850485"/>
            <a:ext cx="4876800" cy="5674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9988087791_0_0"/>
          <p:cNvSpPr txBox="1"/>
          <p:nvPr>
            <p:ph idx="1" type="body"/>
          </p:nvPr>
        </p:nvSpPr>
        <p:spPr>
          <a:xfrm>
            <a:off x="838200" y="2839699"/>
            <a:ext cx="10515600" cy="351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Precipitations are becoming less present throughout the year, but their violence and intensity is increasing. This leads to increasing damages to the properties, the crops and the livestock, and consequently to the costs that must be sustained to fix them.</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Moreover, the increasing humidity in these short time frames creates the perfect breeding environment for many pests, which in turn leads to a bigger waste of crops.</a:t>
            </a:r>
            <a:endParaRPr sz="2500">
              <a:latin typeface="Comfortaa"/>
              <a:ea typeface="Comfortaa"/>
              <a:cs typeface="Comfortaa"/>
              <a:sym typeface="Comfortaa"/>
            </a:endParaRPr>
          </a:p>
        </p:txBody>
      </p:sp>
      <p:sp>
        <p:nvSpPr>
          <p:cNvPr id="148" name="Google Shape;148;g29988087791_0_0"/>
          <p:cNvSpPr txBox="1"/>
          <p:nvPr>
            <p:ph type="title"/>
          </p:nvPr>
        </p:nvSpPr>
        <p:spPr>
          <a:xfrm>
            <a:off x="838200" y="16384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Precipitations</a:t>
            </a:r>
            <a:endParaRPr sz="4000">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9988087791_0_6"/>
          <p:cNvSpPr txBox="1"/>
          <p:nvPr>
            <p:ph type="title"/>
          </p:nvPr>
        </p:nvSpPr>
        <p:spPr>
          <a:xfrm>
            <a:off x="3088800" y="1394800"/>
            <a:ext cx="60144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Droughts</a:t>
            </a:r>
            <a:endParaRPr sz="4000">
              <a:latin typeface="Comfortaa"/>
              <a:ea typeface="Comfortaa"/>
              <a:cs typeface="Comfortaa"/>
              <a:sym typeface="Comfortaa"/>
            </a:endParaRPr>
          </a:p>
        </p:txBody>
      </p:sp>
      <p:sp>
        <p:nvSpPr>
          <p:cNvPr id="155" name="Google Shape;155;g29988087791_0_6"/>
          <p:cNvSpPr txBox="1"/>
          <p:nvPr>
            <p:ph idx="1" type="body"/>
          </p:nvPr>
        </p:nvSpPr>
        <p:spPr>
          <a:xfrm>
            <a:off x="408875" y="2214250"/>
            <a:ext cx="6104100" cy="4003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2553"/>
              <a:buNone/>
            </a:pPr>
            <a:r>
              <a:rPr lang="en-US" sz="2500">
                <a:latin typeface="Comfortaa"/>
                <a:ea typeface="Comfortaa"/>
                <a:cs typeface="Comfortaa"/>
                <a:sym typeface="Comfortaa"/>
              </a:rPr>
              <a:t>On the other hand, during periods that are not impacted by these violent precipitations, siccity and droughts are to be accounted for.</a:t>
            </a:r>
            <a:endParaRPr sz="2500">
              <a:latin typeface="Comfortaa"/>
              <a:ea typeface="Comfortaa"/>
              <a:cs typeface="Comfortaa"/>
              <a:sym typeface="Comfortaa"/>
            </a:endParaRPr>
          </a:p>
          <a:p>
            <a:pPr indent="0" lvl="0" marL="0" rtl="0" algn="just">
              <a:lnSpc>
                <a:spcPct val="70000"/>
              </a:lnSpc>
              <a:spcBef>
                <a:spcPts val="1000"/>
              </a:spcBef>
              <a:spcAft>
                <a:spcPts val="0"/>
              </a:spcAft>
              <a:buSzPts val="2553"/>
              <a:buNone/>
            </a:pPr>
            <a:r>
              <a:rPr lang="en-US" sz="2500">
                <a:latin typeface="Comfortaa"/>
                <a:ea typeface="Comfortaa"/>
                <a:cs typeface="Comfortaa"/>
                <a:sym typeface="Comfortaa"/>
              </a:rPr>
              <a:t>This leads to increasing costs and waste of water for the irrigation of crops, and to harder cultivation of crops that are more sensitive to dry and hot weather, that have to be tended more often in greenhouses with optimal conditions.</a:t>
            </a:r>
            <a:endParaRPr sz="2500">
              <a:latin typeface="Comfortaa"/>
              <a:ea typeface="Comfortaa"/>
              <a:cs typeface="Comfortaa"/>
              <a:sym typeface="Comfortaa"/>
            </a:endParaRPr>
          </a:p>
          <a:p>
            <a:pPr indent="0" lvl="0" marL="0" rtl="0" algn="l">
              <a:lnSpc>
                <a:spcPct val="70000"/>
              </a:lnSpc>
              <a:spcBef>
                <a:spcPts val="1000"/>
              </a:spcBef>
              <a:spcAft>
                <a:spcPts val="0"/>
              </a:spcAft>
              <a:buSzPts val="2553"/>
              <a:buNone/>
            </a:pPr>
            <a:r>
              <a:rPr lang="en-US" sz="2500">
                <a:latin typeface="Comfortaa"/>
                <a:ea typeface="Comfortaa"/>
                <a:cs typeface="Comfortaa"/>
                <a:sym typeface="Comfortaa"/>
              </a:rPr>
              <a:t>Moreover, livestock are often dangerously fatigued, which is detrimental to their health and wellbeing.</a:t>
            </a:r>
            <a:endParaRPr sz="2500">
              <a:latin typeface="Comfortaa"/>
              <a:ea typeface="Comfortaa"/>
              <a:cs typeface="Comfortaa"/>
              <a:sym typeface="Comfortaa"/>
            </a:endParaRPr>
          </a:p>
        </p:txBody>
      </p:sp>
      <p:pic>
        <p:nvPicPr>
          <p:cNvPr id="156" name="Google Shape;156;g29988087791_0_6"/>
          <p:cNvPicPr preferRelativeResize="0"/>
          <p:nvPr/>
        </p:nvPicPr>
        <p:blipFill rotWithShape="1">
          <a:blip r:embed="rId3">
            <a:alphaModFix/>
          </a:blip>
          <a:srcRect b="0" l="0" r="0" t="0"/>
          <a:stretch/>
        </p:blipFill>
        <p:spPr>
          <a:xfrm>
            <a:off x="6739200" y="2250524"/>
            <a:ext cx="5244125" cy="3931250"/>
          </a:xfrm>
          <a:prstGeom prst="rect">
            <a:avLst/>
          </a:prstGeom>
          <a:noFill/>
          <a:ln>
            <a:noFill/>
          </a:ln>
        </p:spPr>
      </p:pic>
      <p:sp>
        <p:nvSpPr>
          <p:cNvPr id="157" name="Google Shape;157;g29988087791_0_6"/>
          <p:cNvSpPr txBox="1"/>
          <p:nvPr/>
        </p:nvSpPr>
        <p:spPr>
          <a:xfrm>
            <a:off x="8217213" y="5973050"/>
            <a:ext cx="2288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©altc.alt.ac.uk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9988087791_0_12"/>
          <p:cNvSpPr txBox="1"/>
          <p:nvPr>
            <p:ph type="title"/>
          </p:nvPr>
        </p:nvSpPr>
        <p:spPr>
          <a:xfrm>
            <a:off x="933450" y="18701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Warmer temperatures</a:t>
            </a:r>
            <a:endParaRPr sz="4000">
              <a:latin typeface="Comfortaa"/>
              <a:ea typeface="Comfortaa"/>
              <a:cs typeface="Comfortaa"/>
              <a:sym typeface="Comfortaa"/>
            </a:endParaRPr>
          </a:p>
        </p:txBody>
      </p:sp>
      <p:sp>
        <p:nvSpPr>
          <p:cNvPr id="164" name="Google Shape;164;g29988087791_0_12"/>
          <p:cNvSpPr txBox="1"/>
          <p:nvPr>
            <p:ph idx="1" type="body"/>
          </p:nvPr>
        </p:nvSpPr>
        <p:spPr>
          <a:xfrm>
            <a:off x="838200" y="262247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The overall increase of temperatures all around the globe creates longer growing seasons, which in some cases can translate to bigger crop yield.</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On the other hand, it allows for more pests to survive the colder seasons, increasing their numbers and deeply impacting cultivations.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This is even more impactful on biological cultivations, which are usually not genetically engineered to be resistant to pests.</a:t>
            </a:r>
            <a:endParaRPr sz="25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9ce3bb48d4_3_205"/>
          <p:cNvSpPr txBox="1"/>
          <p:nvPr/>
        </p:nvSpPr>
        <p:spPr>
          <a:xfrm>
            <a:off x="7724225" y="1822525"/>
            <a:ext cx="364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rgbClr val="0070C0"/>
                </a:solidFill>
                <a:latin typeface="Comfortaa"/>
                <a:ea typeface="Comfortaa"/>
                <a:cs typeface="Comfortaa"/>
                <a:sym typeface="Comfortaa"/>
              </a:rPr>
              <a:t>Temperature 2018</a:t>
            </a:r>
            <a:endParaRPr i="0" sz="1400" u="none" cap="none" strike="noStrike">
              <a:solidFill>
                <a:srgbClr val="000000"/>
              </a:solidFill>
              <a:latin typeface="Comfortaa"/>
              <a:ea typeface="Comfortaa"/>
              <a:cs typeface="Comfortaa"/>
              <a:sym typeface="Comfortaa"/>
            </a:endParaRPr>
          </a:p>
        </p:txBody>
      </p:sp>
      <p:pic>
        <p:nvPicPr>
          <p:cNvPr id="171" name="Google Shape;171;g29ce3bb48d4_3_205"/>
          <p:cNvPicPr preferRelativeResize="0"/>
          <p:nvPr/>
        </p:nvPicPr>
        <p:blipFill rotWithShape="1">
          <a:blip r:embed="rId3">
            <a:alphaModFix/>
          </a:blip>
          <a:srcRect b="0" l="0" r="0" t="0"/>
          <a:stretch/>
        </p:blipFill>
        <p:spPr>
          <a:xfrm>
            <a:off x="372807" y="2394061"/>
            <a:ext cx="5691880" cy="3280067"/>
          </a:xfrm>
          <a:prstGeom prst="rect">
            <a:avLst/>
          </a:prstGeom>
          <a:noFill/>
          <a:ln>
            <a:noFill/>
          </a:ln>
        </p:spPr>
      </p:pic>
      <p:pic>
        <p:nvPicPr>
          <p:cNvPr id="172" name="Google Shape;172;g29ce3bb48d4_3_205"/>
          <p:cNvPicPr preferRelativeResize="0"/>
          <p:nvPr/>
        </p:nvPicPr>
        <p:blipFill rotWithShape="1">
          <a:blip r:embed="rId4">
            <a:alphaModFix/>
          </a:blip>
          <a:srcRect b="0" l="0" r="0" t="0"/>
          <a:stretch/>
        </p:blipFill>
        <p:spPr>
          <a:xfrm>
            <a:off x="6110514" y="2394061"/>
            <a:ext cx="5708669" cy="3280066"/>
          </a:xfrm>
          <a:prstGeom prst="rect">
            <a:avLst/>
          </a:prstGeom>
          <a:noFill/>
          <a:ln>
            <a:noFill/>
          </a:ln>
        </p:spPr>
      </p:pic>
      <p:sp>
        <p:nvSpPr>
          <p:cNvPr id="173" name="Google Shape;173;g29ce3bb48d4_3_205"/>
          <p:cNvSpPr txBox="1"/>
          <p:nvPr/>
        </p:nvSpPr>
        <p:spPr>
          <a:xfrm>
            <a:off x="1985637" y="1822500"/>
            <a:ext cx="2956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rgbClr val="0070C0"/>
                </a:solidFill>
                <a:latin typeface="Comfortaa"/>
                <a:ea typeface="Comfortaa"/>
                <a:cs typeface="Comfortaa"/>
                <a:sym typeface="Comfortaa"/>
              </a:rPr>
              <a:t>Temperature 1884</a:t>
            </a:r>
            <a:endParaRPr i="0" sz="1400" u="none" cap="none" strike="noStrike">
              <a:solidFill>
                <a:srgbClr val="000000"/>
              </a:solidFill>
              <a:latin typeface="Comfortaa"/>
              <a:ea typeface="Comfortaa"/>
              <a:cs typeface="Comfortaa"/>
              <a:sym typeface="Comfortaa"/>
            </a:endParaRPr>
          </a:p>
        </p:txBody>
      </p:sp>
      <p:sp>
        <p:nvSpPr>
          <p:cNvPr id="174" name="Google Shape;174;g29ce3bb48d4_3_205"/>
          <p:cNvSpPr txBox="1"/>
          <p:nvPr/>
        </p:nvSpPr>
        <p:spPr>
          <a:xfrm>
            <a:off x="1271925" y="6115775"/>
            <a:ext cx="10199700" cy="46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i="0" lang="en-US" sz="1300" u="none" cap="none" strike="noStrike">
                <a:solidFill>
                  <a:schemeClr val="dk1"/>
                </a:solidFill>
                <a:latin typeface="Comfortaa"/>
                <a:ea typeface="Comfortaa"/>
                <a:cs typeface="Comfortaa"/>
                <a:sym typeface="Comfortaa"/>
              </a:rPr>
              <a:t>Visit NASA for an interactive tool about average variation in surface temperature! </a:t>
            </a:r>
            <a:r>
              <a:rPr i="0" lang="en-US" sz="1300" u="sng" cap="none" strike="noStrike">
                <a:solidFill>
                  <a:schemeClr val="hlink"/>
                </a:solidFill>
                <a:latin typeface="Comfortaa"/>
                <a:ea typeface="Comfortaa"/>
                <a:cs typeface="Comfortaa"/>
                <a:sym typeface="Comfortaa"/>
                <a:hlinkClick r:id="rId5"/>
              </a:rPr>
              <a:t>http://climate.nasa.gov/key_indicators#globalTemp</a:t>
            </a:r>
            <a:endParaRPr i="0" sz="13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200"/>
              <a:buFont typeface="Calibri"/>
              <a:buNone/>
            </a:pPr>
            <a:r>
              <a:rPr i="0" lang="en-US" sz="1300" u="none" cap="none" strike="noStrike">
                <a:solidFill>
                  <a:schemeClr val="dk1"/>
                </a:solidFill>
                <a:latin typeface="Comfortaa"/>
                <a:ea typeface="Comfortaa"/>
                <a:cs typeface="Comfortaa"/>
                <a:sym typeface="Comfortaa"/>
              </a:rPr>
              <a:t>The earth has warmed by about 1°C since 1880.</a:t>
            </a:r>
            <a:endParaRPr i="0" sz="1500" u="none" cap="none" strike="noStrike">
              <a:solidFill>
                <a:srgbClr val="000000"/>
              </a:solidFill>
              <a:latin typeface="Comfortaa"/>
              <a:ea typeface="Comfortaa"/>
              <a:cs typeface="Comfortaa"/>
              <a:sym typeface="Comfortaa"/>
            </a:endParaRPr>
          </a:p>
        </p:txBody>
      </p:sp>
      <p:sp>
        <p:nvSpPr>
          <p:cNvPr id="175" name="Google Shape;175;g29ce3bb48d4_3_205"/>
          <p:cNvSpPr txBox="1"/>
          <p:nvPr/>
        </p:nvSpPr>
        <p:spPr>
          <a:xfrm>
            <a:off x="4617600" y="5783975"/>
            <a:ext cx="2956800" cy="33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808080"/>
                </a:solidFill>
                <a:latin typeface="Overlock"/>
                <a:ea typeface="Overlock"/>
                <a:cs typeface="Overlock"/>
                <a:sym typeface="Overlock"/>
              </a:rPr>
              <a:t>Credit: NASA Scientific Visualization Studio</a:t>
            </a:r>
            <a:endParaRPr b="0" i="0" sz="1100" u="none" cap="none" strike="noStrike">
              <a:solidFill>
                <a:schemeClr val="dk1"/>
              </a:solidFill>
              <a:latin typeface="Overlock"/>
              <a:ea typeface="Overlock"/>
              <a:cs typeface="Overlock"/>
              <a:sym typeface="Overlo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9ce3bb48d4_3_304"/>
          <p:cNvSpPr txBox="1"/>
          <p:nvPr>
            <p:ph type="title"/>
          </p:nvPr>
        </p:nvSpPr>
        <p:spPr>
          <a:xfrm>
            <a:off x="2385000" y="1687225"/>
            <a:ext cx="7422000" cy="90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5100"/>
              <a:buFont typeface="Overlock"/>
              <a:buNone/>
            </a:pPr>
            <a:r>
              <a:rPr lang="en-US" sz="4000">
                <a:latin typeface="Comfortaa"/>
                <a:ea typeface="Comfortaa"/>
                <a:cs typeface="Comfortaa"/>
                <a:sym typeface="Comfortaa"/>
              </a:rPr>
              <a:t>WHAT’S THE DIFFERENCE?</a:t>
            </a:r>
            <a:endParaRPr sz="4000">
              <a:latin typeface="Comfortaa"/>
              <a:ea typeface="Comfortaa"/>
              <a:cs typeface="Comfortaa"/>
              <a:sym typeface="Comfortaa"/>
            </a:endParaRPr>
          </a:p>
        </p:txBody>
      </p:sp>
      <p:sp>
        <p:nvSpPr>
          <p:cNvPr id="181" name="Google Shape;181;g29ce3bb48d4_3_304"/>
          <p:cNvSpPr txBox="1"/>
          <p:nvPr>
            <p:ph idx="1" type="body"/>
          </p:nvPr>
        </p:nvSpPr>
        <p:spPr>
          <a:xfrm>
            <a:off x="1041174" y="2592625"/>
            <a:ext cx="7574100" cy="3952200"/>
          </a:xfrm>
          <a:prstGeom prst="rect">
            <a:avLst/>
          </a:prstGeom>
          <a:noFill/>
          <a:ln>
            <a:noFill/>
          </a:ln>
        </p:spPr>
        <p:txBody>
          <a:bodyPr anchorCtr="0" anchor="ctr" bIns="45700" lIns="91425" spcFirstLastPara="1" rIns="91425" wrap="square" tIns="45700">
            <a:noAutofit/>
          </a:bodyPr>
          <a:lstStyle/>
          <a:p>
            <a:pPr indent="-234950" lvl="0" marL="228600" rtl="0" algn="just">
              <a:lnSpc>
                <a:spcPct val="110000"/>
              </a:lnSpc>
              <a:spcBef>
                <a:spcPts val="0"/>
              </a:spcBef>
              <a:spcAft>
                <a:spcPts val="0"/>
              </a:spcAft>
              <a:buSzPts val="2300"/>
              <a:buFont typeface="Comfortaa"/>
              <a:buChar char="•"/>
            </a:pPr>
            <a:r>
              <a:rPr lang="en-US" sz="2300">
                <a:solidFill>
                  <a:srgbClr val="0070C0"/>
                </a:solidFill>
                <a:latin typeface="Comfortaa"/>
                <a:ea typeface="Comfortaa"/>
                <a:cs typeface="Comfortaa"/>
                <a:sym typeface="Comfortaa"/>
              </a:rPr>
              <a:t>GLOBAL WARMING </a:t>
            </a:r>
            <a:r>
              <a:rPr lang="en-US" sz="2300">
                <a:latin typeface="Comfortaa"/>
                <a:ea typeface="Comfortaa"/>
                <a:cs typeface="Comfortaa"/>
                <a:sym typeface="Comfortaa"/>
              </a:rPr>
              <a:t>is the increase of the Earth’s average surface temperature due to a build-up of greenhouse gases in the atmosphere.</a:t>
            </a:r>
            <a:endParaRPr sz="2300">
              <a:latin typeface="Comfortaa"/>
              <a:ea typeface="Comfortaa"/>
              <a:cs typeface="Comfortaa"/>
              <a:sym typeface="Comfortaa"/>
            </a:endParaRPr>
          </a:p>
          <a:p>
            <a:pPr indent="-234950" lvl="0" marL="228600" rtl="0" algn="just">
              <a:lnSpc>
                <a:spcPct val="110000"/>
              </a:lnSpc>
              <a:spcBef>
                <a:spcPts val="700"/>
              </a:spcBef>
              <a:spcAft>
                <a:spcPts val="0"/>
              </a:spcAft>
              <a:buSzPts val="2300"/>
              <a:buFont typeface="Comfortaa"/>
              <a:buChar char="•"/>
            </a:pPr>
            <a:r>
              <a:rPr lang="en-US" sz="2300">
                <a:solidFill>
                  <a:srgbClr val="0070C0"/>
                </a:solidFill>
                <a:latin typeface="Comfortaa"/>
                <a:ea typeface="Comfortaa"/>
                <a:cs typeface="Comfortaa"/>
                <a:sym typeface="Comfortaa"/>
              </a:rPr>
              <a:t>CLIMATE CHANGE</a:t>
            </a:r>
            <a:r>
              <a:rPr lang="en-US" sz="2300">
                <a:latin typeface="Comfortaa"/>
                <a:ea typeface="Comfortaa"/>
                <a:cs typeface="Comfortaa"/>
                <a:sym typeface="Comfortaa"/>
              </a:rPr>
              <a:t> is the long-term changes in climate, including average temperature and precipitation. It recognizes that, although the average surface temperature may increase, the regional or local temperature may decrease or remain constant.</a:t>
            </a:r>
            <a:endParaRPr sz="2300">
              <a:latin typeface="Comfortaa"/>
              <a:ea typeface="Comfortaa"/>
              <a:cs typeface="Comfortaa"/>
              <a:sym typeface="Comfortaa"/>
            </a:endParaRPr>
          </a:p>
        </p:txBody>
      </p:sp>
      <p:sp>
        <p:nvSpPr>
          <p:cNvPr id="182" name="Google Shape;182;g29ce3bb48d4_3_304"/>
          <p:cNvSpPr txBox="1"/>
          <p:nvPr>
            <p:ph idx="10" type="dt"/>
          </p:nvPr>
        </p:nvSpPr>
        <p:spPr>
          <a:xfrm>
            <a:off x="10341428" y="6356350"/>
            <a:ext cx="10125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400"/>
              <a:buNone/>
            </a:pPr>
            <a:fld id="{00000000-1234-1234-1234-123412341234}" type="slidenum">
              <a:rPr lang="en-US">
                <a:solidFill>
                  <a:srgbClr val="FFFFFF"/>
                </a:solidFill>
              </a:rPr>
              <a:t>‹#›</a:t>
            </a:fld>
            <a:endParaRPr>
              <a:solidFill>
                <a:srgbClr val="FFFFFF"/>
              </a:solidFill>
            </a:endParaRPr>
          </a:p>
        </p:txBody>
      </p:sp>
      <p:pic>
        <p:nvPicPr>
          <p:cNvPr descr="Thermometer" id="183" name="Google Shape;183;g29ce3bb48d4_3_304"/>
          <p:cNvPicPr preferRelativeResize="0"/>
          <p:nvPr/>
        </p:nvPicPr>
        <p:blipFill rotWithShape="1">
          <a:blip r:embed="rId3">
            <a:alphaModFix/>
          </a:blip>
          <a:srcRect b="0" l="0" r="0" t="0"/>
          <a:stretch/>
        </p:blipFill>
        <p:spPr>
          <a:xfrm>
            <a:off x="9168995" y="2979950"/>
            <a:ext cx="1607800" cy="160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g29ce3bb48d4_3_597"/>
          <p:cNvSpPr txBox="1"/>
          <p:nvPr>
            <p:ph idx="1" type="body"/>
          </p:nvPr>
        </p:nvSpPr>
        <p:spPr>
          <a:xfrm>
            <a:off x="6504076" y="1441425"/>
            <a:ext cx="5238900" cy="4566600"/>
          </a:xfrm>
          <a:prstGeom prst="rect">
            <a:avLst/>
          </a:prstGeom>
          <a:noFill/>
          <a:ln>
            <a:noFill/>
          </a:ln>
        </p:spPr>
        <p:txBody>
          <a:bodyPr anchorCtr="0" anchor="ctr" bIns="45700" lIns="91425" spcFirstLastPara="1" rIns="91425" wrap="square" tIns="45700">
            <a:noAutofit/>
          </a:bodyPr>
          <a:lstStyle/>
          <a:p>
            <a:pPr indent="-247650" lvl="0" marL="228600" rtl="0" algn="l">
              <a:lnSpc>
                <a:spcPct val="110000"/>
              </a:lnSpc>
              <a:spcBef>
                <a:spcPts val="0"/>
              </a:spcBef>
              <a:spcAft>
                <a:spcPts val="0"/>
              </a:spcAft>
              <a:buSzPts val="2300"/>
              <a:buFont typeface="Comfortaa"/>
              <a:buChar char="•"/>
            </a:pPr>
            <a:r>
              <a:rPr lang="en-US" sz="2300">
                <a:latin typeface="Comfortaa"/>
                <a:ea typeface="Comfortaa"/>
                <a:cs typeface="Comfortaa"/>
                <a:sym typeface="Comfortaa"/>
              </a:rPr>
              <a:t>Measures how fast we consume resources and generate waste</a:t>
            </a:r>
            <a:endParaRPr sz="2300">
              <a:latin typeface="Comfortaa"/>
              <a:ea typeface="Comfortaa"/>
              <a:cs typeface="Comfortaa"/>
              <a:sym typeface="Comfortaa"/>
            </a:endParaRPr>
          </a:p>
          <a:p>
            <a:pPr indent="-247650" lvl="0" marL="228600" rtl="0" algn="l">
              <a:lnSpc>
                <a:spcPct val="110000"/>
              </a:lnSpc>
              <a:spcBef>
                <a:spcPts val="700"/>
              </a:spcBef>
              <a:spcAft>
                <a:spcPts val="0"/>
              </a:spcAft>
              <a:buSzPts val="2300"/>
              <a:buFont typeface="Comfortaa"/>
              <a:buChar char="•"/>
            </a:pPr>
            <a:r>
              <a:rPr lang="en-US" sz="2300">
                <a:latin typeface="Comfortaa"/>
                <a:ea typeface="Comfortaa"/>
                <a:cs typeface="Comfortaa"/>
                <a:sym typeface="Comfortaa"/>
              </a:rPr>
              <a:t>The earth has 12 billion hectares of biologically productive land and water</a:t>
            </a:r>
            <a:endParaRPr sz="2300">
              <a:latin typeface="Comfortaa"/>
              <a:ea typeface="Comfortaa"/>
              <a:cs typeface="Comfortaa"/>
              <a:sym typeface="Comfortaa"/>
            </a:endParaRPr>
          </a:p>
          <a:p>
            <a:pPr indent="-247650" lvl="0" marL="228600" rtl="0" algn="l">
              <a:lnSpc>
                <a:spcPct val="110000"/>
              </a:lnSpc>
              <a:spcBef>
                <a:spcPts val="700"/>
              </a:spcBef>
              <a:spcAft>
                <a:spcPts val="0"/>
              </a:spcAft>
              <a:buSzPts val="2300"/>
              <a:buChar char="•"/>
            </a:pPr>
            <a:r>
              <a:rPr lang="en-US" sz="2300">
                <a:latin typeface="Comfortaa"/>
                <a:ea typeface="Comfortaa"/>
                <a:cs typeface="Comfortaa"/>
                <a:sym typeface="Comfortaa"/>
              </a:rPr>
              <a:t>Dividing by </a:t>
            </a:r>
            <a:r>
              <a:rPr b="1" lang="en-US" sz="2300">
                <a:latin typeface="Comfortaa"/>
                <a:ea typeface="Comfortaa"/>
                <a:cs typeface="Comfortaa"/>
                <a:sym typeface="Comfortaa"/>
              </a:rPr>
              <a:t>the number</a:t>
            </a:r>
            <a:r>
              <a:rPr lang="en-US" sz="2300">
                <a:latin typeface="Comfortaa"/>
                <a:ea typeface="Comfortaa"/>
                <a:cs typeface="Comfortaa"/>
                <a:sym typeface="Comfortaa"/>
              </a:rPr>
              <a:t> of people alive (7 billion) gives 1.72 </a:t>
            </a:r>
            <a:r>
              <a:rPr b="1" lang="en-US" sz="2300">
                <a:latin typeface="Comfortaa"/>
                <a:ea typeface="Comfortaa"/>
                <a:cs typeface="Comfortaa"/>
                <a:sym typeface="Comfortaa"/>
              </a:rPr>
              <a:t>global hectares</a:t>
            </a:r>
            <a:r>
              <a:rPr lang="en-US" sz="2300">
                <a:latin typeface="Comfortaa"/>
                <a:ea typeface="Comfortaa"/>
                <a:cs typeface="Comfortaa"/>
                <a:sym typeface="Comfortaa"/>
              </a:rPr>
              <a:t> per person</a:t>
            </a:r>
            <a:endParaRPr sz="2300">
              <a:latin typeface="Comfortaa"/>
              <a:ea typeface="Comfortaa"/>
              <a:cs typeface="Comfortaa"/>
              <a:sym typeface="Comfortaa"/>
            </a:endParaRPr>
          </a:p>
          <a:p>
            <a:pPr indent="-247650" lvl="0" marL="228600" rtl="0" algn="l">
              <a:lnSpc>
                <a:spcPct val="110000"/>
              </a:lnSpc>
              <a:spcBef>
                <a:spcPts val="700"/>
              </a:spcBef>
              <a:spcAft>
                <a:spcPts val="0"/>
              </a:spcAft>
              <a:buSzPts val="2300"/>
              <a:buFont typeface="Comfortaa"/>
              <a:buChar char="•"/>
            </a:pPr>
            <a:r>
              <a:rPr lang="en-US" sz="2300">
                <a:latin typeface="Comfortaa"/>
                <a:ea typeface="Comfortaa"/>
                <a:cs typeface="Comfortaa"/>
                <a:sym typeface="Comfortaa"/>
              </a:rPr>
              <a:t>If everyone has an ecological footprint on 1.72 global hectares we are safe!</a:t>
            </a:r>
            <a:endParaRPr sz="2300">
              <a:latin typeface="Comfortaa"/>
              <a:ea typeface="Comfortaa"/>
              <a:cs typeface="Comfortaa"/>
              <a:sym typeface="Comfortaa"/>
            </a:endParaRPr>
          </a:p>
        </p:txBody>
      </p:sp>
      <p:sp>
        <p:nvSpPr>
          <p:cNvPr id="191" name="Google Shape;191;g29ce3bb48d4_3_597"/>
          <p:cNvSpPr txBox="1"/>
          <p:nvPr/>
        </p:nvSpPr>
        <p:spPr>
          <a:xfrm>
            <a:off x="1014081" y="1777920"/>
            <a:ext cx="5490000" cy="4339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7000"/>
              <a:buFont typeface="Impact"/>
              <a:buNone/>
            </a:pPr>
            <a:r>
              <a:rPr b="0" i="0" lang="en-US" sz="7000" u="none" cap="none" strike="noStrike">
                <a:solidFill>
                  <a:schemeClr val="dk2"/>
                </a:solidFill>
                <a:latin typeface="Impact"/>
                <a:ea typeface="Impact"/>
                <a:cs typeface="Impact"/>
                <a:sym typeface="Impact"/>
              </a:rPr>
              <a:t>ECOLOGICAL FOOTPRINT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5" name="Shape 195"/>
        <p:cNvGrpSpPr/>
        <p:nvPr/>
      </p:nvGrpSpPr>
      <p:grpSpPr>
        <a:xfrm>
          <a:off x="0" y="0"/>
          <a:ext cx="0" cy="0"/>
          <a:chOff x="0" y="0"/>
          <a:chExt cx="0" cy="0"/>
        </a:xfrm>
      </p:grpSpPr>
      <p:sp>
        <p:nvSpPr>
          <p:cNvPr id="196" name="Google Shape;196;g29ce3bb48d4_3_101"/>
          <p:cNvSpPr txBox="1"/>
          <p:nvPr/>
        </p:nvSpPr>
        <p:spPr>
          <a:xfrm>
            <a:off x="996564" y="1770933"/>
            <a:ext cx="3384300" cy="39408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3600"/>
              <a:buFont typeface="Arial"/>
              <a:buNone/>
            </a:pPr>
            <a:r>
              <a:rPr i="0" lang="en-US" sz="3600" u="none" cap="none" strike="noStrike">
                <a:solidFill>
                  <a:schemeClr val="accent2"/>
                </a:solidFill>
                <a:latin typeface="Comfortaa"/>
                <a:ea typeface="Comfortaa"/>
                <a:cs typeface="Comfortaa"/>
                <a:sym typeface="Comfortaa"/>
              </a:rPr>
              <a:t>One of the biggest footprints is the carbon footprint</a:t>
            </a:r>
            <a:endParaRPr i="0" sz="1400" u="none" cap="none" strike="noStrike">
              <a:solidFill>
                <a:srgbClr val="000000"/>
              </a:solidFill>
              <a:latin typeface="Comfortaa"/>
              <a:ea typeface="Comfortaa"/>
              <a:cs typeface="Comfortaa"/>
              <a:sym typeface="Comfortaa"/>
            </a:endParaRPr>
          </a:p>
        </p:txBody>
      </p:sp>
      <p:pic>
        <p:nvPicPr>
          <p:cNvPr descr="Graphical user interface&#10;&#10;Description automatically generated" id="197" name="Google Shape;197;g29ce3bb48d4_3_101"/>
          <p:cNvPicPr preferRelativeResize="0"/>
          <p:nvPr/>
        </p:nvPicPr>
        <p:blipFill rotWithShape="1">
          <a:blip r:embed="rId3">
            <a:alphaModFix/>
          </a:blip>
          <a:srcRect b="37978" l="1973" r="56293" t="18592"/>
          <a:stretch/>
        </p:blipFill>
        <p:spPr>
          <a:xfrm>
            <a:off x="5279472" y="1172546"/>
            <a:ext cx="5995467" cy="4539170"/>
          </a:xfrm>
          <a:prstGeom prst="rect">
            <a:avLst/>
          </a:prstGeom>
          <a:noFill/>
          <a:ln>
            <a:noFill/>
          </a:ln>
        </p:spPr>
      </p:pic>
      <p:cxnSp>
        <p:nvCxnSpPr>
          <p:cNvPr id="198" name="Google Shape;198;g29ce3bb48d4_3_101"/>
          <p:cNvCxnSpPr/>
          <p:nvPr/>
        </p:nvCxnSpPr>
        <p:spPr>
          <a:xfrm flipH="1" rot="10800000">
            <a:off x="2979974" y="4108777"/>
            <a:ext cx="2299500" cy="1196700"/>
          </a:xfrm>
          <a:prstGeom prst="straightConnector1">
            <a:avLst/>
          </a:prstGeom>
          <a:noFill/>
          <a:ln cap="flat" cmpd="sng" w="76200">
            <a:solidFill>
              <a:schemeClr val="accent1"/>
            </a:solidFill>
            <a:prstDash val="solid"/>
            <a:round/>
            <a:headEnd len="sm" w="sm" type="none"/>
            <a:tailEnd len="med" w="med" type="triangle"/>
          </a:ln>
        </p:spPr>
      </p:cxnSp>
      <p:sp>
        <p:nvSpPr>
          <p:cNvPr id="199" name="Google Shape;199;g29ce3bb48d4_3_101"/>
          <p:cNvSpPr txBox="1"/>
          <p:nvPr/>
        </p:nvSpPr>
        <p:spPr>
          <a:xfrm>
            <a:off x="838200" y="5648464"/>
            <a:ext cx="4539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en-US" sz="2000" u="none" cap="none" strike="noStrike">
                <a:solidFill>
                  <a:schemeClr val="dk1"/>
                </a:solidFill>
                <a:latin typeface="Comfortaa"/>
                <a:ea typeface="Comfortaa"/>
                <a:cs typeface="Comfortaa"/>
                <a:sym typeface="Comfortaa"/>
              </a:rPr>
              <a:t>YES, it is related to our CO2 emissions and as such climate change</a:t>
            </a:r>
            <a:endParaRPr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29ce3bb48d4_3_197"/>
          <p:cNvPicPr preferRelativeResize="0"/>
          <p:nvPr/>
        </p:nvPicPr>
        <p:blipFill rotWithShape="1">
          <a:blip r:embed="rId3">
            <a:alphaModFix/>
          </a:blip>
          <a:srcRect b="0" l="0" r="0" t="0"/>
          <a:stretch/>
        </p:blipFill>
        <p:spPr>
          <a:xfrm>
            <a:off x="4286250" y="1416250"/>
            <a:ext cx="5758699" cy="5075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9a3e6ea50a_0_7"/>
          <p:cNvSpPr txBox="1"/>
          <p:nvPr>
            <p:ph idx="2" type="body"/>
          </p:nvPr>
        </p:nvSpPr>
        <p:spPr>
          <a:xfrm>
            <a:off x="1117275" y="2892625"/>
            <a:ext cx="3216300" cy="609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3F3F3F"/>
              </a:buClr>
              <a:buSzPts val="4000"/>
              <a:buNone/>
            </a:pPr>
            <a:r>
              <a:rPr lang="en-US">
                <a:latin typeface="Comfortaa"/>
                <a:ea typeface="Comfortaa"/>
                <a:cs typeface="Comfortaa"/>
                <a:sym typeface="Comfortaa"/>
              </a:rPr>
              <a:t>CONTENTS</a:t>
            </a:r>
            <a:endParaRPr>
              <a:latin typeface="Comfortaa"/>
              <a:ea typeface="Comfortaa"/>
              <a:cs typeface="Comfortaa"/>
              <a:sym typeface="Comfortaa"/>
            </a:endParaRPr>
          </a:p>
        </p:txBody>
      </p:sp>
      <p:sp>
        <p:nvSpPr>
          <p:cNvPr id="52" name="Google Shape;52;g29a3e6ea50a_0_7"/>
          <p:cNvSpPr txBox="1"/>
          <p:nvPr/>
        </p:nvSpPr>
        <p:spPr>
          <a:xfrm>
            <a:off x="4868650" y="2157476"/>
            <a:ext cx="4267200" cy="320100"/>
          </a:xfrm>
          <a:prstGeom prst="rect">
            <a:avLst/>
          </a:prstGeom>
          <a:noFill/>
          <a:ln>
            <a:noFill/>
          </a:ln>
        </p:spPr>
        <p:txBody>
          <a:bodyPr anchorCtr="0" anchor="ctr" bIns="60925" lIns="0" spcFirstLastPara="1" rIns="0" wrap="square" tIns="0">
            <a:noAutofit/>
          </a:bodyPr>
          <a:lstStyle/>
          <a:p>
            <a:pPr indent="0" lvl="0" marL="609600" marR="0" rtl="0" algn="l">
              <a:lnSpc>
                <a:spcPct val="107000"/>
              </a:lnSpc>
              <a:spcBef>
                <a:spcPts val="0"/>
              </a:spcBef>
              <a:spcAft>
                <a:spcPts val="0"/>
              </a:spcAft>
              <a:buClr>
                <a:schemeClr val="dk1"/>
              </a:buClr>
              <a:buSzPts val="1300"/>
              <a:buFont typeface="Arial"/>
              <a:buNone/>
            </a:pPr>
            <a:r>
              <a:rPr i="0" lang="en-US" sz="2000" u="none" cap="none" strike="noStrike">
                <a:solidFill>
                  <a:schemeClr val="dk1"/>
                </a:solidFill>
                <a:latin typeface="Comfortaa"/>
                <a:ea typeface="Comfortaa"/>
                <a:cs typeface="Comfortaa"/>
                <a:sym typeface="Comfortaa"/>
              </a:rPr>
              <a:t>1. About this module</a:t>
            </a:r>
            <a:endParaRPr i="0" sz="2000" u="none" cap="none" strike="noStrike">
              <a:solidFill>
                <a:schemeClr val="dk1"/>
              </a:solidFill>
              <a:latin typeface="Comfortaa"/>
              <a:ea typeface="Comfortaa"/>
              <a:cs typeface="Comfortaa"/>
              <a:sym typeface="Comfortaa"/>
            </a:endParaRPr>
          </a:p>
        </p:txBody>
      </p:sp>
      <p:sp>
        <p:nvSpPr>
          <p:cNvPr id="53" name="Google Shape;53;g29a3e6ea50a_0_7"/>
          <p:cNvSpPr txBox="1"/>
          <p:nvPr/>
        </p:nvSpPr>
        <p:spPr>
          <a:xfrm>
            <a:off x="4868650" y="2712375"/>
            <a:ext cx="4876800" cy="320100"/>
          </a:xfrm>
          <a:prstGeom prst="rect">
            <a:avLst/>
          </a:prstGeom>
          <a:noFill/>
          <a:ln>
            <a:noFill/>
          </a:ln>
        </p:spPr>
        <p:txBody>
          <a:bodyPr anchorCtr="0" anchor="ctr" bIns="60925" lIns="0" spcFirstLastPara="1" rIns="0" wrap="square" tIns="0">
            <a:noAutofit/>
          </a:bodyPr>
          <a:lstStyle/>
          <a:p>
            <a:pPr indent="596900" lvl="0" marL="0" marR="0" rtl="0" algn="l">
              <a:lnSpc>
                <a:spcPct val="107000"/>
              </a:lnSpc>
              <a:spcBef>
                <a:spcPts val="0"/>
              </a:spcBef>
              <a:spcAft>
                <a:spcPts val="0"/>
              </a:spcAft>
              <a:buClr>
                <a:schemeClr val="dk1"/>
              </a:buClr>
              <a:buSzPts val="1300"/>
              <a:buFont typeface="Arial"/>
              <a:buNone/>
            </a:pPr>
            <a:r>
              <a:rPr i="0" lang="en-US" sz="2000" u="none" cap="none" strike="noStrike">
                <a:solidFill>
                  <a:schemeClr val="dk1"/>
                </a:solidFill>
                <a:latin typeface="Comfortaa"/>
                <a:ea typeface="Comfortaa"/>
                <a:cs typeface="Comfortaa"/>
                <a:sym typeface="Comfortaa"/>
              </a:rPr>
              <a:t>2. What is climate change (CC)? </a:t>
            </a:r>
            <a:endParaRPr i="0" sz="2000" u="none" cap="none" strike="noStrike">
              <a:solidFill>
                <a:schemeClr val="dk1"/>
              </a:solidFill>
              <a:latin typeface="Comfortaa"/>
              <a:ea typeface="Comfortaa"/>
              <a:cs typeface="Comfortaa"/>
              <a:sym typeface="Comfortaa"/>
            </a:endParaRPr>
          </a:p>
        </p:txBody>
      </p:sp>
      <p:sp>
        <p:nvSpPr>
          <p:cNvPr id="54" name="Google Shape;54;g29a3e6ea50a_0_7"/>
          <p:cNvSpPr txBox="1"/>
          <p:nvPr/>
        </p:nvSpPr>
        <p:spPr>
          <a:xfrm>
            <a:off x="4868650" y="5234600"/>
            <a:ext cx="42672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rgbClr val="3F3F3F"/>
              </a:buClr>
              <a:buSzPts val="1300"/>
              <a:buFont typeface="Arial"/>
              <a:buNone/>
            </a:pPr>
            <a:r>
              <a:t/>
            </a:r>
            <a:endParaRPr b="0" i="0" sz="2000" u="none" cap="none" strike="noStrike">
              <a:solidFill>
                <a:srgbClr val="3F3F3F"/>
              </a:solidFill>
              <a:latin typeface="Lato"/>
              <a:ea typeface="Lato"/>
              <a:cs typeface="Lato"/>
              <a:sym typeface="Lato"/>
            </a:endParaRPr>
          </a:p>
        </p:txBody>
      </p:sp>
      <p:sp>
        <p:nvSpPr>
          <p:cNvPr id="55" name="Google Shape;55;g29a3e6ea50a_0_7"/>
          <p:cNvSpPr txBox="1"/>
          <p:nvPr/>
        </p:nvSpPr>
        <p:spPr>
          <a:xfrm>
            <a:off x="5478245" y="5330423"/>
            <a:ext cx="4065900" cy="295200"/>
          </a:xfrm>
          <a:prstGeom prst="rect">
            <a:avLst/>
          </a:prstGeom>
          <a:noFill/>
          <a:ln>
            <a:noFill/>
          </a:ln>
        </p:spPr>
        <p:txBody>
          <a:bodyPr anchorCtr="0" anchor="ctr" bIns="60925" lIns="0" spcFirstLastPara="1" rIns="0" wrap="square" tIns="0">
            <a:noAutofit/>
          </a:bodyPr>
          <a:lstStyle/>
          <a:p>
            <a:pPr indent="0" lvl="0" marL="0" marR="0" rtl="0" algn="l">
              <a:lnSpc>
                <a:spcPct val="107000"/>
              </a:lnSpc>
              <a:spcBef>
                <a:spcPts val="0"/>
              </a:spcBef>
              <a:spcAft>
                <a:spcPts val="0"/>
              </a:spcAft>
              <a:buClr>
                <a:schemeClr val="dk1"/>
              </a:buClr>
              <a:buSzPts val="1300"/>
              <a:buFont typeface="Arial"/>
              <a:buNone/>
            </a:pPr>
            <a:r>
              <a:rPr i="0" lang="en-US" sz="2000" u="none" cap="none" strike="noStrike">
                <a:solidFill>
                  <a:schemeClr val="dk1"/>
                </a:solidFill>
                <a:latin typeface="Comfortaa"/>
                <a:ea typeface="Comfortaa"/>
                <a:cs typeface="Comfortaa"/>
                <a:sym typeface="Comfortaa"/>
              </a:rPr>
              <a:t>7. Exercise </a:t>
            </a:r>
            <a:endParaRPr i="1" sz="2000" u="none" cap="none" strike="noStrike">
              <a:solidFill>
                <a:schemeClr val="dk1"/>
              </a:solidFill>
              <a:highlight>
                <a:srgbClr val="FFFF00"/>
              </a:highlight>
              <a:latin typeface="Comfortaa"/>
              <a:ea typeface="Comfortaa"/>
              <a:cs typeface="Comfortaa"/>
              <a:sym typeface="Comfortaa"/>
            </a:endParaRPr>
          </a:p>
        </p:txBody>
      </p:sp>
      <p:sp>
        <p:nvSpPr>
          <p:cNvPr id="56" name="Google Shape;56;g29a3e6ea50a_0_7"/>
          <p:cNvSpPr txBox="1"/>
          <p:nvPr/>
        </p:nvSpPr>
        <p:spPr>
          <a:xfrm>
            <a:off x="5420250" y="4836100"/>
            <a:ext cx="4804200" cy="3201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i="0" lang="en-US" sz="2000" u="none" cap="none" strike="noStrike">
                <a:solidFill>
                  <a:schemeClr val="dk1"/>
                </a:solidFill>
                <a:latin typeface="Comfortaa"/>
                <a:ea typeface="Comfortaa"/>
                <a:cs typeface="Comfortaa"/>
                <a:sym typeface="Comfortaa"/>
              </a:rPr>
              <a:t>6.  Solutions and Adaptation</a:t>
            </a:r>
            <a:endParaRPr i="0" sz="2000" u="none" cap="none" strike="noStrike">
              <a:solidFill>
                <a:schemeClr val="dk1"/>
              </a:solidFill>
              <a:latin typeface="Comfortaa"/>
              <a:ea typeface="Comfortaa"/>
              <a:cs typeface="Comfortaa"/>
              <a:sym typeface="Comfortaa"/>
            </a:endParaRPr>
          </a:p>
        </p:txBody>
      </p:sp>
      <p:sp>
        <p:nvSpPr>
          <p:cNvPr id="57" name="Google Shape;57;g29a3e6ea50a_0_7"/>
          <p:cNvSpPr txBox="1"/>
          <p:nvPr/>
        </p:nvSpPr>
        <p:spPr>
          <a:xfrm>
            <a:off x="4735300" y="3186625"/>
            <a:ext cx="5489100" cy="430800"/>
          </a:xfrm>
          <a:prstGeom prst="rect">
            <a:avLst/>
          </a:prstGeom>
          <a:noFill/>
          <a:ln>
            <a:noFill/>
          </a:ln>
        </p:spPr>
        <p:txBody>
          <a:bodyPr anchorCtr="0" anchor="t" bIns="60925" lIns="121900" spcFirstLastPara="1" rIns="121900" wrap="square" tIns="60925">
            <a:spAutoFit/>
          </a:bodyPr>
          <a:lstStyle/>
          <a:p>
            <a:pPr indent="0" lvl="0" marL="609600" marR="0" rtl="0" algn="l">
              <a:lnSpc>
                <a:spcPct val="107000"/>
              </a:lnSpc>
              <a:spcBef>
                <a:spcPts val="0"/>
              </a:spcBef>
              <a:spcAft>
                <a:spcPts val="0"/>
              </a:spcAft>
              <a:buClr>
                <a:srgbClr val="000000"/>
              </a:buClr>
              <a:buSzPts val="2000"/>
              <a:buFont typeface="Arial"/>
              <a:buNone/>
            </a:pPr>
            <a:r>
              <a:rPr i="0" lang="en-US" sz="2000" u="none" cap="none" strike="noStrike">
                <a:solidFill>
                  <a:schemeClr val="dk1"/>
                </a:solidFill>
                <a:latin typeface="Comfortaa"/>
                <a:ea typeface="Comfortaa"/>
                <a:cs typeface="Comfortaa"/>
                <a:sym typeface="Comfortaa"/>
              </a:rPr>
              <a:t>3.  Agriculture and Climate change</a:t>
            </a:r>
            <a:endParaRPr i="0" sz="2000" u="none" cap="none" strike="noStrike">
              <a:solidFill>
                <a:srgbClr val="000000"/>
              </a:solidFill>
              <a:latin typeface="Comfortaa"/>
              <a:ea typeface="Comfortaa"/>
              <a:cs typeface="Comfortaa"/>
              <a:sym typeface="Comfortaa"/>
            </a:endParaRPr>
          </a:p>
        </p:txBody>
      </p:sp>
      <p:sp>
        <p:nvSpPr>
          <p:cNvPr id="58" name="Google Shape;58;g29a3e6ea50a_0_7"/>
          <p:cNvSpPr txBox="1"/>
          <p:nvPr/>
        </p:nvSpPr>
        <p:spPr>
          <a:xfrm>
            <a:off x="4738475" y="3736400"/>
            <a:ext cx="7530600" cy="430800"/>
          </a:xfrm>
          <a:prstGeom prst="rect">
            <a:avLst/>
          </a:prstGeom>
          <a:noFill/>
          <a:ln>
            <a:noFill/>
          </a:ln>
        </p:spPr>
        <p:txBody>
          <a:bodyPr anchorCtr="0" anchor="t" bIns="60925" lIns="121900" spcFirstLastPara="1" rIns="121900" wrap="square" tIns="60925">
            <a:spAutoFit/>
          </a:bodyPr>
          <a:lstStyle/>
          <a:p>
            <a:pPr indent="0" lvl="0" marL="609600" marR="0" rtl="0" algn="l">
              <a:lnSpc>
                <a:spcPct val="107000"/>
              </a:lnSpc>
              <a:spcBef>
                <a:spcPts val="0"/>
              </a:spcBef>
              <a:spcAft>
                <a:spcPts val="0"/>
              </a:spcAft>
              <a:buClr>
                <a:srgbClr val="000000"/>
              </a:buClr>
              <a:buSzPts val="2000"/>
              <a:buFont typeface="Arial"/>
              <a:buNone/>
            </a:pPr>
            <a:r>
              <a:rPr i="0" lang="en-US" sz="2000" u="none" cap="none" strike="noStrike">
                <a:solidFill>
                  <a:schemeClr val="dk1"/>
                </a:solidFill>
                <a:latin typeface="Comfortaa"/>
                <a:ea typeface="Comfortaa"/>
                <a:cs typeface="Comfortaa"/>
                <a:sym typeface="Comfortaa"/>
              </a:rPr>
              <a:t>4. What are the impacts of CC in agriculture?</a:t>
            </a:r>
            <a:endParaRPr i="0" sz="2000" u="none" cap="none" strike="noStrike">
              <a:solidFill>
                <a:srgbClr val="000000"/>
              </a:solidFill>
              <a:latin typeface="Comfortaa"/>
              <a:ea typeface="Comfortaa"/>
              <a:cs typeface="Comfortaa"/>
              <a:sym typeface="Comfortaa"/>
            </a:endParaRPr>
          </a:p>
        </p:txBody>
      </p:sp>
      <p:sp>
        <p:nvSpPr>
          <p:cNvPr id="59" name="Google Shape;59;g29a3e6ea50a_0_7"/>
          <p:cNvSpPr txBox="1"/>
          <p:nvPr/>
        </p:nvSpPr>
        <p:spPr>
          <a:xfrm>
            <a:off x="5478250" y="4190125"/>
            <a:ext cx="6399300" cy="567600"/>
          </a:xfrm>
          <a:prstGeom prst="rect">
            <a:avLst/>
          </a:prstGeom>
          <a:noFill/>
          <a:ln>
            <a:noFill/>
          </a:ln>
        </p:spPr>
        <p:txBody>
          <a:bodyPr anchorCtr="0" anchor="ctr" bIns="60925" lIns="0" spcFirstLastPara="1" rIns="0" wrap="square" tIns="0">
            <a:noAutofit/>
          </a:bodyPr>
          <a:lstStyle/>
          <a:p>
            <a:pPr indent="0" lvl="0" marL="0" marR="0" rtl="0" algn="l">
              <a:lnSpc>
                <a:spcPct val="150000"/>
              </a:lnSpc>
              <a:spcBef>
                <a:spcPts val="0"/>
              </a:spcBef>
              <a:spcAft>
                <a:spcPts val="0"/>
              </a:spcAft>
              <a:buClr>
                <a:schemeClr val="dk1"/>
              </a:buClr>
              <a:buSzPts val="1300"/>
              <a:buFont typeface="Arial"/>
              <a:buNone/>
            </a:pPr>
            <a:r>
              <a:rPr i="0" lang="en-US" sz="2000" u="none" cap="none" strike="noStrike">
                <a:solidFill>
                  <a:schemeClr val="dk1"/>
                </a:solidFill>
                <a:latin typeface="Comfortaa"/>
                <a:ea typeface="Comfortaa"/>
                <a:cs typeface="Comfortaa"/>
                <a:sym typeface="Comfortaa"/>
              </a:rPr>
              <a:t>5. Ecological footprint and why is it important?</a:t>
            </a:r>
            <a:endParaRPr i="0" sz="2000" u="none" cap="none" strike="noStrike">
              <a:solidFill>
                <a:schemeClr val="dk1"/>
              </a:solidFill>
              <a:latin typeface="Comfortaa"/>
              <a:ea typeface="Comfortaa"/>
              <a:cs typeface="Comfortaa"/>
              <a:sym typeface="Comfortaa"/>
            </a:endParaRPr>
          </a:p>
        </p:txBody>
      </p:sp>
      <p:pic>
        <p:nvPicPr>
          <p:cNvPr id="60" name="Google Shape;60;g29a3e6ea50a_0_7"/>
          <p:cNvPicPr preferRelativeResize="0"/>
          <p:nvPr/>
        </p:nvPicPr>
        <p:blipFill rotWithShape="1">
          <a:blip r:embed="rId3">
            <a:alphaModFix/>
          </a:blip>
          <a:srcRect b="0" l="0" r="0" t="0"/>
          <a:stretch/>
        </p:blipFill>
        <p:spPr>
          <a:xfrm rot="10800000">
            <a:off x="287013" y="3756285"/>
            <a:ext cx="4876800" cy="5674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g29c3681a3a8_0_0"/>
          <p:cNvPicPr preferRelativeResize="0"/>
          <p:nvPr/>
        </p:nvPicPr>
        <p:blipFill rotWithShape="1">
          <a:blip r:embed="rId3">
            <a:alphaModFix/>
          </a:blip>
          <a:srcRect b="0" l="0" r="0" t="0"/>
          <a:stretch/>
        </p:blipFill>
        <p:spPr>
          <a:xfrm>
            <a:off x="5868037" y="1198157"/>
            <a:ext cx="6323967" cy="5659847"/>
          </a:xfrm>
          <a:prstGeom prst="rect">
            <a:avLst/>
          </a:prstGeom>
          <a:noFill/>
          <a:ln>
            <a:noFill/>
          </a:ln>
        </p:spPr>
      </p:pic>
      <p:pic>
        <p:nvPicPr>
          <p:cNvPr id="211" name="Google Shape;211;g29c3681a3a8_0_0"/>
          <p:cNvPicPr preferRelativeResize="0"/>
          <p:nvPr/>
        </p:nvPicPr>
        <p:blipFill rotWithShape="1">
          <a:blip r:embed="rId4">
            <a:alphaModFix/>
          </a:blip>
          <a:srcRect b="0" l="0" r="0" t="0"/>
          <a:stretch/>
        </p:blipFill>
        <p:spPr>
          <a:xfrm rot="10800000">
            <a:off x="351788" y="4201835"/>
            <a:ext cx="4876800" cy="567482"/>
          </a:xfrm>
          <a:prstGeom prst="rect">
            <a:avLst/>
          </a:prstGeom>
          <a:noFill/>
          <a:ln>
            <a:noFill/>
          </a:ln>
        </p:spPr>
      </p:pic>
      <p:sp>
        <p:nvSpPr>
          <p:cNvPr id="212" name="Google Shape;212;g29c3681a3a8_0_0"/>
          <p:cNvSpPr txBox="1"/>
          <p:nvPr/>
        </p:nvSpPr>
        <p:spPr>
          <a:xfrm>
            <a:off x="351801" y="2838000"/>
            <a:ext cx="4961700" cy="1182000"/>
          </a:xfrm>
          <a:prstGeom prst="rect">
            <a:avLst/>
          </a:prstGeom>
          <a:noFill/>
          <a:ln>
            <a:noFill/>
          </a:ln>
        </p:spPr>
        <p:txBody>
          <a:bodyPr anchorCtr="0" anchor="t" bIns="0" lIns="0" spcFirstLastPara="1" rIns="0" wrap="square" tIns="0">
            <a:spAutoFit/>
          </a:bodyPr>
          <a:lstStyle/>
          <a:p>
            <a:pPr indent="0" lvl="0" marL="0" marR="0" rtl="0" algn="ctr">
              <a:lnSpc>
                <a:spcPct val="95997"/>
              </a:lnSpc>
              <a:spcBef>
                <a:spcPts val="0"/>
              </a:spcBef>
              <a:spcAft>
                <a:spcPts val="0"/>
              </a:spcAft>
              <a:buClr>
                <a:srgbClr val="000000"/>
              </a:buClr>
              <a:buSzPts val="5600"/>
              <a:buFont typeface="Arial"/>
              <a:buNone/>
            </a:pPr>
            <a:r>
              <a:rPr b="1" i="0" lang="en-US" sz="4000" u="none" cap="none" strike="noStrike">
                <a:solidFill>
                  <a:schemeClr val="dk1"/>
                </a:solidFill>
                <a:latin typeface="Comfortaa"/>
                <a:ea typeface="Comfortaa"/>
                <a:cs typeface="Comfortaa"/>
                <a:sym typeface="Comfortaa"/>
              </a:rPr>
              <a:t>Why is foodprint</a:t>
            </a:r>
            <a:endParaRPr b="1" i="0" sz="4000" u="none" cap="none" strike="noStrike">
              <a:solidFill>
                <a:schemeClr val="dk1"/>
              </a:solidFill>
              <a:latin typeface="Comfortaa"/>
              <a:ea typeface="Comfortaa"/>
              <a:cs typeface="Comfortaa"/>
              <a:sym typeface="Comfortaa"/>
            </a:endParaRPr>
          </a:p>
          <a:p>
            <a:pPr indent="0" lvl="0" marL="0" marR="0" rtl="0" algn="ctr">
              <a:lnSpc>
                <a:spcPct val="95997"/>
              </a:lnSpc>
              <a:spcBef>
                <a:spcPts val="0"/>
              </a:spcBef>
              <a:spcAft>
                <a:spcPts val="0"/>
              </a:spcAft>
              <a:buClr>
                <a:srgbClr val="000000"/>
              </a:buClr>
              <a:buSzPts val="5600"/>
              <a:buFont typeface="Arial"/>
              <a:buNone/>
            </a:pPr>
            <a:r>
              <a:rPr b="1" i="0" lang="en-US" sz="4000" u="none" cap="none" strike="noStrike">
                <a:solidFill>
                  <a:schemeClr val="dk1"/>
                </a:solidFill>
                <a:latin typeface="Comfortaa"/>
                <a:ea typeface="Comfortaa"/>
                <a:cs typeface="Comfortaa"/>
                <a:sym typeface="Comfortaa"/>
              </a:rPr>
              <a:t>important?</a:t>
            </a:r>
            <a:endParaRPr i="0" sz="4000" u="none" cap="none" strike="noStrike">
              <a:solidFill>
                <a:schemeClr val="dk1"/>
              </a:solidFill>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8" name="Shape 218"/>
        <p:cNvGrpSpPr/>
        <p:nvPr/>
      </p:nvGrpSpPr>
      <p:grpSpPr>
        <a:xfrm>
          <a:off x="0" y="0"/>
          <a:ext cx="0" cy="0"/>
          <a:chOff x="0" y="0"/>
          <a:chExt cx="0" cy="0"/>
        </a:xfrm>
      </p:grpSpPr>
      <p:sp>
        <p:nvSpPr>
          <p:cNvPr id="219" name="Google Shape;219;g29ce3bb48d4_3_896"/>
          <p:cNvSpPr/>
          <p:nvPr/>
        </p:nvSpPr>
        <p:spPr>
          <a:xfrm>
            <a:off x="1795025" y="1509325"/>
            <a:ext cx="5239800" cy="67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i="0" lang="en-US" sz="4000" u="none" cap="none" strike="noStrike">
                <a:solidFill>
                  <a:schemeClr val="dk2"/>
                </a:solidFill>
                <a:latin typeface="Comfortaa"/>
                <a:ea typeface="Comfortaa"/>
                <a:cs typeface="Comfortaa"/>
                <a:sym typeface="Comfortaa"/>
              </a:rPr>
              <a:t>Ecological overshoot</a:t>
            </a:r>
            <a:endParaRPr i="0" sz="1400" u="none" cap="none" strike="noStrike">
              <a:solidFill>
                <a:srgbClr val="000000"/>
              </a:solidFill>
              <a:latin typeface="Comfortaa"/>
              <a:ea typeface="Comfortaa"/>
              <a:cs typeface="Comfortaa"/>
              <a:sym typeface="Comfortaa"/>
            </a:endParaRPr>
          </a:p>
        </p:txBody>
      </p:sp>
      <p:sp>
        <p:nvSpPr>
          <p:cNvPr id="220" name="Google Shape;220;g29ce3bb48d4_3_896"/>
          <p:cNvSpPr/>
          <p:nvPr/>
        </p:nvSpPr>
        <p:spPr>
          <a:xfrm>
            <a:off x="342225" y="2789025"/>
            <a:ext cx="5532900" cy="2612700"/>
          </a:xfrm>
          <a:prstGeom prst="rect">
            <a:avLst/>
          </a:prstGeom>
          <a:noFill/>
          <a:ln>
            <a:noFill/>
          </a:ln>
        </p:spPr>
        <p:txBody>
          <a:bodyPr anchorCtr="0" anchor="t" bIns="45700" lIns="91425" spcFirstLastPara="1" rIns="91425" wrap="square" tIns="45700">
            <a:noAutofit/>
          </a:bodyPr>
          <a:lstStyle/>
          <a:p>
            <a:pPr indent="-247650" lvl="0" marL="285750" marR="0" rtl="0" algn="l">
              <a:lnSpc>
                <a:spcPct val="90000"/>
              </a:lnSpc>
              <a:spcBef>
                <a:spcPts val="0"/>
              </a:spcBef>
              <a:spcAft>
                <a:spcPts val="0"/>
              </a:spcAft>
              <a:buClr>
                <a:schemeClr val="dk2"/>
              </a:buClr>
              <a:buSzPts val="2100"/>
              <a:buFont typeface="Comfortaa"/>
              <a:buChar char="•"/>
            </a:pPr>
            <a:r>
              <a:rPr i="0" lang="en-US" sz="2100" u="none" cap="none" strike="noStrike">
                <a:solidFill>
                  <a:srgbClr val="595959"/>
                </a:solidFill>
                <a:latin typeface="Comfortaa"/>
                <a:ea typeface="Comfortaa"/>
                <a:cs typeface="Comfortaa"/>
                <a:sym typeface="Comfortaa"/>
              </a:rPr>
              <a:t>Since the 1970s, humanity has been in ecological overshoot, with annual demand on resources exceeding what Earth can regenerate each year.</a:t>
            </a:r>
            <a:endParaRPr i="0" sz="2100" u="none" cap="none" strike="noStrike">
              <a:solidFill>
                <a:srgbClr val="000000"/>
              </a:solidFill>
              <a:latin typeface="Comfortaa"/>
              <a:ea typeface="Comfortaa"/>
              <a:cs typeface="Comfortaa"/>
              <a:sym typeface="Comfortaa"/>
            </a:endParaRPr>
          </a:p>
          <a:p>
            <a:pPr indent="-247650" lvl="0" marL="285750" marR="0" rtl="0" algn="l">
              <a:lnSpc>
                <a:spcPct val="90000"/>
              </a:lnSpc>
              <a:spcBef>
                <a:spcPts val="700"/>
              </a:spcBef>
              <a:spcAft>
                <a:spcPts val="0"/>
              </a:spcAft>
              <a:buClr>
                <a:schemeClr val="dk2"/>
              </a:buClr>
              <a:buSzPts val="2100"/>
              <a:buFont typeface="Comfortaa"/>
              <a:buChar char="•"/>
            </a:pPr>
            <a:r>
              <a:rPr i="0" lang="en-US" sz="2100" u="none" cap="none" strike="noStrike">
                <a:solidFill>
                  <a:srgbClr val="595959"/>
                </a:solidFill>
                <a:latin typeface="Comfortaa"/>
                <a:ea typeface="Comfortaa"/>
                <a:cs typeface="Comfortaa"/>
                <a:sym typeface="Comfortaa"/>
              </a:rPr>
              <a:t>Today humanity uses the equivalent of 1.7 Earths to provide the resources we use and absorb our waste.</a:t>
            </a:r>
            <a:endParaRPr i="0" sz="2100" u="none" cap="none" strike="noStrike">
              <a:solidFill>
                <a:srgbClr val="000000"/>
              </a:solidFill>
              <a:latin typeface="Comfortaa"/>
              <a:ea typeface="Comfortaa"/>
              <a:cs typeface="Comfortaa"/>
              <a:sym typeface="Comfortaa"/>
            </a:endParaRPr>
          </a:p>
          <a:p>
            <a:pPr indent="-247650" lvl="0" marL="285750" marR="0" rtl="0" algn="l">
              <a:lnSpc>
                <a:spcPct val="90000"/>
              </a:lnSpc>
              <a:spcBef>
                <a:spcPts val="700"/>
              </a:spcBef>
              <a:spcAft>
                <a:spcPts val="0"/>
              </a:spcAft>
              <a:buClr>
                <a:schemeClr val="dk2"/>
              </a:buClr>
              <a:buSzPts val="2100"/>
              <a:buFont typeface="Comfortaa"/>
              <a:buChar char="•"/>
            </a:pPr>
            <a:r>
              <a:rPr i="0" lang="en-US" sz="2100" u="none" cap="none" strike="noStrike">
                <a:solidFill>
                  <a:srgbClr val="595959"/>
                </a:solidFill>
                <a:latin typeface="Comfortaa"/>
                <a:ea typeface="Comfortaa"/>
                <a:cs typeface="Comfortaa"/>
                <a:sym typeface="Comfortaa"/>
              </a:rPr>
              <a:t>This means it now takes the Earth one year and six months to regenerate what we use in a year.</a:t>
            </a:r>
            <a:endParaRPr i="0" sz="2100" u="none" cap="none" strike="noStrike">
              <a:solidFill>
                <a:srgbClr val="000000"/>
              </a:solidFill>
              <a:latin typeface="Comfortaa"/>
              <a:ea typeface="Comfortaa"/>
              <a:cs typeface="Comfortaa"/>
              <a:sym typeface="Comfortaa"/>
            </a:endParaRPr>
          </a:p>
        </p:txBody>
      </p:sp>
      <p:pic>
        <p:nvPicPr>
          <p:cNvPr descr="/var/folders/qs/7r_09y0s6kz4vkmfcttrc5440000gn/T/com.microsoft.Powerpoint/WebArchiveCopyPasteTempFiles/planets-1.png" id="221" name="Google Shape;221;g29ce3bb48d4_3_896"/>
          <p:cNvPicPr preferRelativeResize="0"/>
          <p:nvPr/>
        </p:nvPicPr>
        <p:blipFill rotWithShape="1">
          <a:blip r:embed="rId3">
            <a:alphaModFix/>
          </a:blip>
          <a:srcRect b="0" l="14634" r="14627" t="0"/>
          <a:stretch/>
        </p:blipFill>
        <p:spPr>
          <a:xfrm>
            <a:off x="6196547" y="1127407"/>
            <a:ext cx="5995465" cy="55940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9988087791_0_18"/>
          <p:cNvSpPr txBox="1"/>
          <p:nvPr>
            <p:ph type="title"/>
          </p:nvPr>
        </p:nvSpPr>
        <p:spPr>
          <a:xfrm>
            <a:off x="3024900" y="1552150"/>
            <a:ext cx="61422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Solutions	</a:t>
            </a:r>
            <a:endParaRPr sz="4000">
              <a:latin typeface="Comfortaa"/>
              <a:ea typeface="Comfortaa"/>
              <a:cs typeface="Comfortaa"/>
              <a:sym typeface="Comfortaa"/>
            </a:endParaRPr>
          </a:p>
        </p:txBody>
      </p:sp>
      <p:sp>
        <p:nvSpPr>
          <p:cNvPr id="228" name="Google Shape;228;g29988087791_0_18"/>
          <p:cNvSpPr txBox="1"/>
          <p:nvPr>
            <p:ph idx="1" type="body"/>
          </p:nvPr>
        </p:nvSpPr>
        <p:spPr>
          <a:xfrm>
            <a:off x="838200" y="24607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solidFill>
                  <a:srgbClr val="427B83"/>
                </a:solidFill>
                <a:latin typeface="Comfortaa"/>
                <a:ea typeface="Comfortaa"/>
                <a:cs typeface="Comfortaa"/>
                <a:sym typeface="Comfortaa"/>
              </a:rPr>
              <a:t>There are two types of approaches, that must be employed together to maximise the results:</a:t>
            </a:r>
            <a:endParaRPr sz="2500">
              <a:solidFill>
                <a:srgbClr val="427B83"/>
              </a:solidFill>
              <a:latin typeface="Comfortaa"/>
              <a:ea typeface="Comfortaa"/>
              <a:cs typeface="Comfortaa"/>
              <a:sym typeface="Comfortaa"/>
            </a:endParaRPr>
          </a:p>
          <a:p>
            <a:pPr indent="-387350" lvl="0" marL="457200" rtl="0" algn="l">
              <a:lnSpc>
                <a:spcPct val="90000"/>
              </a:lnSpc>
              <a:spcBef>
                <a:spcPts val="1000"/>
              </a:spcBef>
              <a:spcAft>
                <a:spcPts val="0"/>
              </a:spcAft>
              <a:buClr>
                <a:srgbClr val="427B83"/>
              </a:buClr>
              <a:buSzPts val="2500"/>
              <a:buFont typeface="Comfortaa"/>
              <a:buChar char="-"/>
            </a:pPr>
            <a:r>
              <a:rPr lang="en-US" sz="2500">
                <a:solidFill>
                  <a:srgbClr val="427B83"/>
                </a:solidFill>
                <a:latin typeface="Comfortaa"/>
                <a:ea typeface="Comfortaa"/>
                <a:cs typeface="Comfortaa"/>
                <a:sym typeface="Comfortaa"/>
              </a:rPr>
              <a:t>Measures of adaptation to the different environment;</a:t>
            </a:r>
            <a:endParaRPr sz="2500">
              <a:solidFill>
                <a:srgbClr val="427B83"/>
              </a:solidFill>
              <a:latin typeface="Comfortaa"/>
              <a:ea typeface="Comfortaa"/>
              <a:cs typeface="Comfortaa"/>
              <a:sym typeface="Comfortaa"/>
            </a:endParaRPr>
          </a:p>
          <a:p>
            <a:pPr indent="-387350" lvl="0" marL="457200" rtl="0" algn="l">
              <a:lnSpc>
                <a:spcPct val="90000"/>
              </a:lnSpc>
              <a:spcBef>
                <a:spcPts val="0"/>
              </a:spcBef>
              <a:spcAft>
                <a:spcPts val="0"/>
              </a:spcAft>
              <a:buClr>
                <a:srgbClr val="427B83"/>
              </a:buClr>
              <a:buSzPts val="2500"/>
              <a:buFont typeface="Comfortaa"/>
              <a:buChar char="-"/>
            </a:pPr>
            <a:r>
              <a:rPr lang="en-US" sz="2500">
                <a:solidFill>
                  <a:srgbClr val="427B83"/>
                </a:solidFill>
                <a:latin typeface="Comfortaa"/>
                <a:ea typeface="Comfortaa"/>
                <a:cs typeface="Comfortaa"/>
                <a:sym typeface="Comfortaa"/>
              </a:rPr>
              <a:t>Measures that limit the ecological impact of agricultural practices.</a:t>
            </a:r>
            <a:endParaRPr sz="2500">
              <a:solidFill>
                <a:srgbClr val="427B83"/>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solidFill>
                <a:srgbClr val="427B83"/>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solidFill>
                  <a:srgbClr val="427B83"/>
                </a:solidFill>
                <a:latin typeface="Comfortaa"/>
                <a:ea typeface="Comfortaa"/>
                <a:cs typeface="Comfortaa"/>
                <a:sym typeface="Comfortaa"/>
              </a:rPr>
              <a:t>The first one is more focused on short term damage control, while the latter is focused on long term ecological sustainability and the limitation of further impact of the ecological crisis in agriculture.</a:t>
            </a:r>
            <a:endParaRPr sz="2500">
              <a:solidFill>
                <a:srgbClr val="427B83"/>
              </a:solidFill>
              <a:latin typeface="Comfortaa"/>
              <a:ea typeface="Comfortaa"/>
              <a:cs typeface="Comfortaa"/>
              <a:sym typeface="Comforta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9988087791_2_0"/>
          <p:cNvSpPr txBox="1"/>
          <p:nvPr>
            <p:ph type="title"/>
          </p:nvPr>
        </p:nvSpPr>
        <p:spPr>
          <a:xfrm>
            <a:off x="1153800" y="1845000"/>
            <a:ext cx="98844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Adapting to new challenges and needs</a:t>
            </a:r>
            <a:endParaRPr sz="4000">
              <a:latin typeface="Comfortaa"/>
              <a:ea typeface="Comfortaa"/>
              <a:cs typeface="Comfortaa"/>
              <a:sym typeface="Comfortaa"/>
            </a:endParaRPr>
          </a:p>
        </p:txBody>
      </p:sp>
      <p:sp>
        <p:nvSpPr>
          <p:cNvPr id="235" name="Google Shape;235;g29988087791_2_0"/>
          <p:cNvSpPr txBox="1"/>
          <p:nvPr>
            <p:ph idx="1" type="body"/>
          </p:nvPr>
        </p:nvSpPr>
        <p:spPr>
          <a:xfrm>
            <a:off x="838200" y="3435048"/>
            <a:ext cx="10515600" cy="247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To successfully navigate the world of agriculture, we must be prepared to seek innovative ways to cope with the changes that we are undergoing from a climate point of view.</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Adaptation will only come with a deep understanding and experience in the field, along with punctual and effective planning</a:t>
            </a:r>
            <a:endParaRPr sz="2500">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9988087791_2_6"/>
          <p:cNvSpPr txBox="1"/>
          <p:nvPr>
            <p:ph type="title"/>
          </p:nvPr>
        </p:nvSpPr>
        <p:spPr>
          <a:xfrm>
            <a:off x="2194800" y="1958125"/>
            <a:ext cx="78024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What’s in the next module?</a:t>
            </a:r>
            <a:endParaRPr sz="4000">
              <a:latin typeface="Comfortaa"/>
              <a:ea typeface="Comfortaa"/>
              <a:cs typeface="Comfortaa"/>
              <a:sym typeface="Comfortaa"/>
            </a:endParaRPr>
          </a:p>
        </p:txBody>
      </p:sp>
      <p:sp>
        <p:nvSpPr>
          <p:cNvPr id="242" name="Google Shape;242;g29988087791_2_6"/>
          <p:cNvSpPr txBox="1"/>
          <p:nvPr>
            <p:ph idx="1" type="body"/>
          </p:nvPr>
        </p:nvSpPr>
        <p:spPr>
          <a:xfrm>
            <a:off x="838200" y="2794225"/>
            <a:ext cx="10515600" cy="304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en-US" sz="2500">
                <a:latin typeface="Comfortaa"/>
                <a:ea typeface="Comfortaa"/>
                <a:cs typeface="Comfortaa"/>
                <a:sym typeface="Comfortaa"/>
              </a:rPr>
              <a:t>Long term impact on the issue of climate change can be achieved only through the application of sustainable methodologies and tools.</a:t>
            </a:r>
            <a:endParaRPr sz="2500">
              <a:latin typeface="Comfortaa"/>
              <a:ea typeface="Comfortaa"/>
              <a:cs typeface="Comfortaa"/>
              <a:sym typeface="Comfortaa"/>
            </a:endParaRPr>
          </a:p>
          <a:p>
            <a:pPr indent="0" lvl="0" marL="0" rtl="0" algn="ctr">
              <a:lnSpc>
                <a:spcPct val="90000"/>
              </a:lnSpc>
              <a:spcBef>
                <a:spcPts val="1000"/>
              </a:spcBef>
              <a:spcAft>
                <a:spcPts val="0"/>
              </a:spcAft>
              <a:buSzPts val="2800"/>
              <a:buNone/>
            </a:pPr>
            <a:r>
              <a:rPr lang="en-US" sz="2500">
                <a:latin typeface="Comfortaa"/>
                <a:ea typeface="Comfortaa"/>
                <a:cs typeface="Comfortaa"/>
                <a:sym typeface="Comfortaa"/>
              </a:rPr>
              <a:t>In the next session, we will discuss and present some of the most important and effective cases and application of such methodologies.</a:t>
            </a:r>
            <a:endParaRPr sz="2500">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9abaf516af_0_0"/>
          <p:cNvSpPr txBox="1"/>
          <p:nvPr>
            <p:ph type="title"/>
          </p:nvPr>
        </p:nvSpPr>
        <p:spPr>
          <a:xfrm>
            <a:off x="1368050" y="1944975"/>
            <a:ext cx="102525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sz="4000">
                <a:latin typeface="Comfortaa"/>
                <a:ea typeface="Comfortaa"/>
                <a:cs typeface="Comfortaa"/>
                <a:sym typeface="Comfortaa"/>
              </a:rPr>
              <a:t>Exercise- How big is my footprint? </a:t>
            </a:r>
            <a:endParaRPr sz="4000">
              <a:latin typeface="Comfortaa"/>
              <a:ea typeface="Comfortaa"/>
              <a:cs typeface="Comfortaa"/>
              <a:sym typeface="Comfortaa"/>
            </a:endParaRPr>
          </a:p>
          <a:p>
            <a:pPr indent="0" lvl="0" marL="0" rtl="0" algn="l">
              <a:lnSpc>
                <a:spcPct val="90000"/>
              </a:lnSpc>
              <a:spcBef>
                <a:spcPts val="0"/>
              </a:spcBef>
              <a:spcAft>
                <a:spcPts val="0"/>
              </a:spcAft>
              <a:buSzPts val="4400"/>
              <a:buNone/>
            </a:pPr>
            <a:r>
              <a:t/>
            </a:r>
            <a:endParaRPr/>
          </a:p>
        </p:txBody>
      </p:sp>
      <p:sp>
        <p:nvSpPr>
          <p:cNvPr id="249" name="Google Shape;249;g29abaf516af_0_0"/>
          <p:cNvSpPr txBox="1"/>
          <p:nvPr/>
        </p:nvSpPr>
        <p:spPr>
          <a:xfrm>
            <a:off x="1164726" y="2607075"/>
            <a:ext cx="5308200" cy="323100"/>
          </a:xfrm>
          <a:prstGeom prst="rect">
            <a:avLst/>
          </a:prstGeom>
          <a:solidFill>
            <a:srgbClr val="427B83"/>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Comfortaa"/>
                <a:ea typeface="Comfortaa"/>
                <a:cs typeface="Comfortaa"/>
                <a:sym typeface="Comfortaa"/>
              </a:rPr>
              <a:t>Calculate your ecological footprint!</a:t>
            </a:r>
            <a:endParaRPr b="1" i="0" sz="1500" u="none" cap="none" strike="noStrike">
              <a:solidFill>
                <a:srgbClr val="FFFFFF"/>
              </a:solidFill>
              <a:latin typeface="Comfortaa"/>
              <a:ea typeface="Comfortaa"/>
              <a:cs typeface="Comfortaa"/>
              <a:sym typeface="Comfortaa"/>
            </a:endParaRPr>
          </a:p>
        </p:txBody>
      </p:sp>
      <p:sp>
        <p:nvSpPr>
          <p:cNvPr id="250" name="Google Shape;250;g29abaf516af_0_0"/>
          <p:cNvSpPr txBox="1"/>
          <p:nvPr/>
        </p:nvSpPr>
        <p:spPr>
          <a:xfrm>
            <a:off x="1055050" y="3010150"/>
            <a:ext cx="8299800" cy="16932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300"/>
              <a:buFont typeface="Arial"/>
              <a:buNone/>
            </a:pPr>
            <a:r>
              <a:rPr b="1" i="0" lang="en-US" sz="1300" u="none" cap="none" strike="noStrike">
                <a:solidFill>
                  <a:srgbClr val="427B83"/>
                </a:solidFill>
                <a:latin typeface="Lato"/>
                <a:ea typeface="Lato"/>
                <a:cs typeface="Lato"/>
                <a:sym typeface="Lato"/>
              </a:rPr>
              <a:t>M</a:t>
            </a:r>
            <a:r>
              <a:rPr b="1" i="0" lang="en-US" sz="1300" u="none" cap="none" strike="noStrike">
                <a:solidFill>
                  <a:srgbClr val="427B83"/>
                </a:solidFill>
                <a:latin typeface="Comfortaa"/>
                <a:ea typeface="Comfortaa"/>
                <a:cs typeface="Comfortaa"/>
                <a:sym typeface="Comfortaa"/>
              </a:rPr>
              <a:t>aterial needed:</a:t>
            </a:r>
            <a:endParaRPr b="1" i="0" sz="1300" u="none" cap="none" strike="noStrike">
              <a:solidFill>
                <a:srgbClr val="427B83"/>
              </a:solidFill>
              <a:latin typeface="Comfortaa"/>
              <a:ea typeface="Comfortaa"/>
              <a:cs typeface="Comfortaa"/>
              <a:sym typeface="Comfortaa"/>
            </a:endParaRPr>
          </a:p>
          <a:p>
            <a:pPr indent="-311150" lvl="0" marL="457200" marR="0" rtl="0" algn="l">
              <a:lnSpc>
                <a:spcPct val="107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Access to internet</a:t>
            </a:r>
            <a:endParaRPr i="0" sz="1300" u="none" cap="none" strike="noStrike">
              <a:solidFill>
                <a:srgbClr val="000000"/>
              </a:solidFill>
              <a:latin typeface="Comfortaa"/>
              <a:ea typeface="Comfortaa"/>
              <a:cs typeface="Comfortaa"/>
              <a:sym typeface="Comfortaa"/>
            </a:endParaRPr>
          </a:p>
          <a:p>
            <a:pPr indent="-311150" lvl="0" marL="457200" marR="0" rtl="0" algn="l">
              <a:lnSpc>
                <a:spcPct val="107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A screen to project the results of the activity</a:t>
            </a:r>
            <a:endParaRPr i="0" sz="1300" u="none" cap="none" strike="noStrike">
              <a:solidFill>
                <a:srgbClr val="000000"/>
              </a:solidFill>
              <a:latin typeface="Comfortaa"/>
              <a:ea typeface="Comfortaa"/>
              <a:cs typeface="Comfortaa"/>
              <a:sym typeface="Comfortaa"/>
            </a:endParaRPr>
          </a:p>
          <a:p>
            <a:pPr indent="0" lvl="0" marL="0" marR="0" rtl="0" algn="l">
              <a:lnSpc>
                <a:spcPct val="107000"/>
              </a:lnSpc>
              <a:spcBef>
                <a:spcPts val="0"/>
              </a:spcBef>
              <a:spcAft>
                <a:spcPts val="0"/>
              </a:spcAft>
              <a:buClr>
                <a:srgbClr val="000000"/>
              </a:buClr>
              <a:buSzPts val="1300"/>
              <a:buFont typeface="Arial"/>
              <a:buNone/>
            </a:pPr>
            <a:r>
              <a:t/>
            </a:r>
            <a:endParaRPr i="0" sz="1300" u="none" cap="none" strike="noStrike">
              <a:solidFill>
                <a:srgbClr val="000000"/>
              </a:solidFill>
              <a:latin typeface="Comfortaa"/>
              <a:ea typeface="Comfortaa"/>
              <a:cs typeface="Comfortaa"/>
              <a:sym typeface="Comfortaa"/>
            </a:endParaRPr>
          </a:p>
          <a:p>
            <a:pPr indent="0" lvl="0" marL="0" marR="0" rtl="0" algn="l">
              <a:lnSpc>
                <a:spcPct val="107000"/>
              </a:lnSpc>
              <a:spcBef>
                <a:spcPts val="0"/>
              </a:spcBef>
              <a:spcAft>
                <a:spcPts val="0"/>
              </a:spcAft>
              <a:buClr>
                <a:srgbClr val="000000"/>
              </a:buClr>
              <a:buSzPts val="1300"/>
              <a:buFont typeface="Arial"/>
              <a:buNone/>
            </a:pPr>
            <a:r>
              <a:rPr b="1" i="0" lang="en-US" sz="1300" u="none" cap="none" strike="noStrike">
                <a:solidFill>
                  <a:srgbClr val="427B83"/>
                </a:solidFill>
                <a:latin typeface="Comfortaa"/>
                <a:ea typeface="Comfortaa"/>
                <a:cs typeface="Comfortaa"/>
                <a:sym typeface="Comfortaa"/>
              </a:rPr>
              <a:t>Aim</a:t>
            </a:r>
            <a:endParaRPr b="1" i="0" sz="1300" u="none" cap="none" strike="noStrike">
              <a:solidFill>
                <a:srgbClr val="427B83"/>
              </a:solidFill>
              <a:latin typeface="Comfortaa"/>
              <a:ea typeface="Comfortaa"/>
              <a:cs typeface="Comfortaa"/>
              <a:sym typeface="Comfortaa"/>
            </a:endParaRPr>
          </a:p>
          <a:p>
            <a:pPr indent="0" lvl="0" marL="0" marR="0" rtl="0" algn="l">
              <a:lnSpc>
                <a:spcPct val="107000"/>
              </a:lnSpc>
              <a:spcBef>
                <a:spcPts val="0"/>
              </a:spcBef>
              <a:spcAft>
                <a:spcPts val="0"/>
              </a:spcAft>
              <a:buClr>
                <a:srgbClr val="000000"/>
              </a:buClr>
              <a:buSzPts val="1300"/>
              <a:buFont typeface="Arial"/>
              <a:buNone/>
            </a:pPr>
            <a:r>
              <a:rPr i="0" lang="en-US" sz="1300" u="none" cap="none" strike="noStrike">
                <a:solidFill>
                  <a:schemeClr val="dk1"/>
                </a:solidFill>
                <a:latin typeface="Comfortaa"/>
                <a:ea typeface="Comfortaa"/>
                <a:cs typeface="Comfortaa"/>
                <a:sym typeface="Comfortaa"/>
              </a:rPr>
              <a:t>The participants will understand their ecological footprint and reflect on how it affects the planet.</a:t>
            </a:r>
            <a:endParaRPr i="0" sz="1300" u="none" cap="none" strike="noStrike">
              <a:solidFill>
                <a:schemeClr val="dk1"/>
              </a:solidFill>
              <a:latin typeface="Comfortaa"/>
              <a:ea typeface="Comfortaa"/>
              <a:cs typeface="Comfortaa"/>
              <a:sym typeface="Comfortaa"/>
            </a:endParaRPr>
          </a:p>
          <a:p>
            <a:pPr indent="0" lvl="0" marL="0" marR="0" rtl="0" algn="l">
              <a:lnSpc>
                <a:spcPct val="107000"/>
              </a:lnSpc>
              <a:spcBef>
                <a:spcPts val="0"/>
              </a:spcBef>
              <a:spcAft>
                <a:spcPts val="0"/>
              </a:spcAft>
              <a:buClr>
                <a:srgbClr val="000000"/>
              </a:buClr>
              <a:buSzPts val="1300"/>
              <a:buFont typeface="Arial"/>
              <a:buNone/>
            </a:pPr>
            <a:r>
              <a:t/>
            </a:r>
            <a:endParaRPr b="0" i="0" sz="1300" u="none" cap="none" strike="noStrike">
              <a:solidFill>
                <a:srgbClr val="000000"/>
              </a:solidFill>
              <a:latin typeface="Lato"/>
              <a:ea typeface="Lato"/>
              <a:cs typeface="Lato"/>
              <a:sym typeface="Lato"/>
            </a:endParaRPr>
          </a:p>
        </p:txBody>
      </p:sp>
      <p:sp>
        <p:nvSpPr>
          <p:cNvPr id="251" name="Google Shape;251;g29abaf516af_0_0"/>
          <p:cNvSpPr txBox="1"/>
          <p:nvPr/>
        </p:nvSpPr>
        <p:spPr>
          <a:xfrm>
            <a:off x="1055045" y="4999894"/>
            <a:ext cx="8190600" cy="1893300"/>
          </a:xfrm>
          <a:prstGeom prst="rect">
            <a:avLst/>
          </a:prstGeom>
          <a:solidFill>
            <a:srgbClr val="FFFFFF"/>
          </a:solidFill>
          <a:ln cap="flat" cmpd="sng" w="38100">
            <a:solidFill>
              <a:srgbClr val="427B83"/>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427B83"/>
                </a:solidFill>
                <a:latin typeface="Comfortaa"/>
                <a:ea typeface="Comfortaa"/>
                <a:cs typeface="Comfortaa"/>
                <a:sym typeface="Comfortaa"/>
              </a:rPr>
              <a:t>Method and explanation:</a:t>
            </a:r>
            <a:endParaRPr i="0" sz="1400" u="none" cap="none" strike="noStrike">
              <a:solidFill>
                <a:srgbClr val="000000"/>
              </a:solidFill>
              <a:latin typeface="Comfortaa"/>
              <a:ea typeface="Comfortaa"/>
              <a:cs typeface="Comfortaa"/>
              <a:sym typeface="Comfortaa"/>
            </a:endParaRPr>
          </a:p>
          <a:p>
            <a:pPr indent="-311150" lvl="0" marL="457200" marR="0" rtl="0" algn="l">
              <a:lnSpc>
                <a:spcPct val="100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Ask your participants to go to the link of the </a:t>
            </a:r>
            <a:r>
              <a:rPr i="0" lang="en-US" sz="1300" u="sng" cap="none" strike="noStrike">
                <a:solidFill>
                  <a:schemeClr val="hlink"/>
                </a:solidFill>
                <a:latin typeface="Comfortaa"/>
                <a:ea typeface="Comfortaa"/>
                <a:cs typeface="Comfortaa"/>
                <a:sym typeface="Comfortaa"/>
                <a:hlinkClick r:id="rId3"/>
              </a:rPr>
              <a:t>calculator</a:t>
            </a:r>
            <a:r>
              <a:rPr i="0" lang="en-US" sz="1300" u="none" cap="none" strike="noStrike">
                <a:solidFill>
                  <a:srgbClr val="000000"/>
                </a:solidFill>
                <a:latin typeface="Comfortaa"/>
                <a:ea typeface="Comfortaa"/>
                <a:cs typeface="Comfortaa"/>
                <a:sym typeface="Comfortaa"/>
              </a:rPr>
              <a:t>.</a:t>
            </a:r>
            <a:endParaRPr i="0" sz="1300" u="none" cap="none" strike="noStrike">
              <a:solidFill>
                <a:srgbClr val="000000"/>
              </a:solidFill>
              <a:latin typeface="Comfortaa"/>
              <a:ea typeface="Comfortaa"/>
              <a:cs typeface="Comfortaa"/>
              <a:sym typeface="Comfortaa"/>
            </a:endParaRPr>
          </a:p>
          <a:p>
            <a:pPr indent="-311150" lvl="0" marL="457200" marR="0" rtl="0" algn="l">
              <a:lnSpc>
                <a:spcPct val="100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Invite a volunteer to share it’s calculation to the screen and ask the rest of the participants to follow through their phones or tablets.</a:t>
            </a:r>
            <a:endParaRPr i="0" sz="1300" u="none" cap="none" strike="noStrike">
              <a:solidFill>
                <a:srgbClr val="000000"/>
              </a:solidFill>
              <a:latin typeface="Comfortaa"/>
              <a:ea typeface="Comfortaa"/>
              <a:cs typeface="Comfortaa"/>
              <a:sym typeface="Comfortaa"/>
            </a:endParaRPr>
          </a:p>
          <a:p>
            <a:pPr indent="-311150" lvl="0" marL="457200" marR="0" rtl="0" algn="l">
              <a:lnSpc>
                <a:spcPct val="100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Invite the participants to share and discuss  on every question.</a:t>
            </a:r>
            <a:endParaRPr i="0" sz="1300" u="none" cap="none" strike="noStrike">
              <a:solidFill>
                <a:srgbClr val="000000"/>
              </a:solidFill>
              <a:latin typeface="Comfortaa"/>
              <a:ea typeface="Comfortaa"/>
              <a:cs typeface="Comfortaa"/>
              <a:sym typeface="Comfortaa"/>
            </a:endParaRPr>
          </a:p>
          <a:p>
            <a:pPr indent="-311150" lvl="0" marL="457200" marR="0" rtl="0" algn="l">
              <a:lnSpc>
                <a:spcPct val="100000"/>
              </a:lnSpc>
              <a:spcBef>
                <a:spcPts val="0"/>
              </a:spcBef>
              <a:spcAft>
                <a:spcPts val="0"/>
              </a:spcAft>
              <a:buClr>
                <a:srgbClr val="000000"/>
              </a:buClr>
              <a:buSzPts val="1300"/>
              <a:buFont typeface="Comfortaa"/>
              <a:buChar char="●"/>
            </a:pPr>
            <a:r>
              <a:rPr i="0" lang="en-US" sz="1300" u="none" cap="none" strike="noStrike">
                <a:solidFill>
                  <a:srgbClr val="000000"/>
                </a:solidFill>
                <a:latin typeface="Comfortaa"/>
                <a:ea typeface="Comfortaa"/>
                <a:cs typeface="Comfortaa"/>
                <a:sym typeface="Comfortaa"/>
              </a:rPr>
              <a:t>At the end of the survey, follow up with a reflection on the activity.</a:t>
            </a:r>
            <a:endParaRPr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i="0" lang="en-US" sz="1300" u="none" cap="none" strike="noStrike">
                <a:solidFill>
                  <a:srgbClr val="000000"/>
                </a:solidFill>
                <a:latin typeface="Comfortaa"/>
                <a:ea typeface="Comfortaa"/>
                <a:cs typeface="Comfortaa"/>
                <a:sym typeface="Comfortaa"/>
              </a:rPr>
              <a:t>Note for the facilitator: There are many instruments to calculate the footprint. Feel free to explore.</a:t>
            </a:r>
            <a:endParaRPr i="0" sz="1300" u="none" cap="none" strike="noStrike">
              <a:solidFill>
                <a:srgbClr val="000000"/>
              </a:solidFill>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g29ce3bb48d4_3_801"/>
          <p:cNvPicPr preferRelativeResize="0"/>
          <p:nvPr>
            <p:ph idx="1" type="body"/>
          </p:nvPr>
        </p:nvPicPr>
        <p:blipFill rotWithShape="1">
          <a:blip r:embed="rId3">
            <a:alphaModFix/>
          </a:blip>
          <a:srcRect b="12862" l="12094" r="20564" t="12863"/>
          <a:stretch/>
        </p:blipFill>
        <p:spPr>
          <a:xfrm>
            <a:off x="1700850" y="1913400"/>
            <a:ext cx="8790300" cy="4944600"/>
          </a:xfrm>
          <a:prstGeom prst="rect">
            <a:avLst/>
          </a:prstGeom>
          <a:noFill/>
          <a:ln>
            <a:noFill/>
          </a:ln>
        </p:spPr>
      </p:pic>
      <p:sp>
        <p:nvSpPr>
          <p:cNvPr id="259" name="Google Shape;259;g29ce3bb48d4_3_801"/>
          <p:cNvSpPr/>
          <p:nvPr/>
        </p:nvSpPr>
        <p:spPr>
          <a:xfrm>
            <a:off x="4651364" y="5327581"/>
            <a:ext cx="45564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accent2"/>
                </a:solidFill>
                <a:latin typeface="Overlock"/>
                <a:ea typeface="Overlock"/>
                <a:cs typeface="Overlock"/>
                <a:sym typeface="Overlock"/>
                <a:hlinkClick r:id="rId4">
                  <a:extLst>
                    <a:ext uri="{A12FA001-AC4F-418D-AE19-62706E023703}">
                      <ahyp:hlinkClr val="tx"/>
                    </a:ext>
                  </a:extLst>
                </a:hlinkClick>
              </a:rPr>
              <a:t>http://www.footprintcalculator.org</a:t>
            </a:r>
            <a:endParaRPr b="0" i="0" sz="2400" u="none" cap="none" strike="noStrike">
              <a:solidFill>
                <a:schemeClr val="accent2"/>
              </a:solidFill>
              <a:latin typeface="Overlock"/>
              <a:ea typeface="Overlock"/>
              <a:cs typeface="Overlock"/>
              <a:sym typeface="Overlo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Thank you for the attention!</a:t>
            </a:r>
            <a:endParaRPr sz="40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19e93ff5fc8_0_22"/>
          <p:cNvSpPr txBox="1"/>
          <p:nvPr>
            <p:ph type="title"/>
          </p:nvPr>
        </p:nvSpPr>
        <p:spPr>
          <a:xfrm>
            <a:off x="2864375" y="1535800"/>
            <a:ext cx="61230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About this module</a:t>
            </a:r>
            <a:endParaRPr sz="4000">
              <a:latin typeface="Comfortaa"/>
              <a:ea typeface="Comfortaa"/>
              <a:cs typeface="Comfortaa"/>
              <a:sym typeface="Comfortaa"/>
            </a:endParaRPr>
          </a:p>
        </p:txBody>
      </p:sp>
      <p:sp>
        <p:nvSpPr>
          <p:cNvPr id="66" name="Google Shape;66;g19e93ff5fc8_0_22"/>
          <p:cNvSpPr txBox="1"/>
          <p:nvPr>
            <p:ph idx="1" type="body"/>
          </p:nvPr>
        </p:nvSpPr>
        <p:spPr>
          <a:xfrm>
            <a:off x="1197425" y="2632025"/>
            <a:ext cx="9456900" cy="3382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US" sz="2500">
                <a:solidFill>
                  <a:srgbClr val="427B83"/>
                </a:solidFill>
                <a:latin typeface="Comfortaa"/>
                <a:ea typeface="Comfortaa"/>
                <a:cs typeface="Comfortaa"/>
                <a:sym typeface="Comfortaa"/>
              </a:rPr>
              <a:t>What are you going to find here?</a:t>
            </a:r>
            <a:endParaRPr b="1" sz="2500">
              <a:solidFill>
                <a:srgbClr val="427B83"/>
              </a:solidFill>
              <a:latin typeface="Comfortaa"/>
              <a:ea typeface="Comfortaa"/>
              <a:cs typeface="Comfortaa"/>
              <a:sym typeface="Comfortaa"/>
            </a:endParaRPr>
          </a:p>
          <a:p>
            <a:pPr indent="0" lvl="0" marL="0" rtl="0" algn="l">
              <a:lnSpc>
                <a:spcPct val="115000"/>
              </a:lnSpc>
              <a:spcBef>
                <a:spcPts val="0"/>
              </a:spcBef>
              <a:spcAft>
                <a:spcPts val="0"/>
              </a:spcAft>
              <a:buSzPts val="2800"/>
              <a:buNone/>
            </a:pPr>
            <a:r>
              <a:t/>
            </a:r>
            <a:endParaRPr b="1" sz="2100">
              <a:solidFill>
                <a:srgbClr val="427B83"/>
              </a:solidFill>
              <a:latin typeface="Comfortaa"/>
              <a:ea typeface="Comfortaa"/>
              <a:cs typeface="Comfortaa"/>
              <a:sym typeface="Comfortaa"/>
            </a:endParaRPr>
          </a:p>
          <a:p>
            <a:pPr indent="-323850" lvl="0" marL="457200" rtl="0" algn="l">
              <a:lnSpc>
                <a:spcPct val="110000"/>
              </a:lnSpc>
              <a:spcBef>
                <a:spcPts val="0"/>
              </a:spcBef>
              <a:spcAft>
                <a:spcPts val="0"/>
              </a:spcAft>
              <a:buClr>
                <a:schemeClr val="accent2"/>
              </a:buClr>
              <a:buSzPts val="1500"/>
              <a:buFont typeface="Lato"/>
              <a:buChar char="•"/>
            </a:pPr>
            <a:r>
              <a:rPr b="1" lang="en-US" sz="1500">
                <a:solidFill>
                  <a:schemeClr val="dk1"/>
                </a:solidFill>
                <a:latin typeface="Comfortaa"/>
                <a:ea typeface="Comfortaa"/>
                <a:cs typeface="Comfortaa"/>
                <a:sym typeface="Comfortaa"/>
              </a:rPr>
              <a:t>Easy and brief introduction </a:t>
            </a:r>
            <a:r>
              <a:rPr lang="en-US" sz="1500">
                <a:solidFill>
                  <a:schemeClr val="dk1"/>
                </a:solidFill>
                <a:latin typeface="Comfortaa"/>
                <a:ea typeface="Comfortaa"/>
                <a:cs typeface="Comfortaa"/>
                <a:sym typeface="Comfortaa"/>
              </a:rPr>
              <a:t>about what climate change is,  its causes, and impacts.</a:t>
            </a:r>
            <a:endParaRPr sz="1500">
              <a:solidFill>
                <a:schemeClr val="dk1"/>
              </a:solidFill>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500">
              <a:solidFill>
                <a:schemeClr val="dk1"/>
              </a:solidFill>
              <a:latin typeface="Comfortaa"/>
              <a:ea typeface="Comfortaa"/>
              <a:cs typeface="Comfortaa"/>
              <a:sym typeface="Comfortaa"/>
            </a:endParaRPr>
          </a:p>
          <a:p>
            <a:pPr indent="-323850" lvl="0" marL="457200" rtl="0" algn="l">
              <a:lnSpc>
                <a:spcPct val="110000"/>
              </a:lnSpc>
              <a:spcBef>
                <a:spcPts val="0"/>
              </a:spcBef>
              <a:spcAft>
                <a:spcPts val="0"/>
              </a:spcAft>
              <a:buClr>
                <a:schemeClr val="accent2"/>
              </a:buClr>
              <a:buSzPts val="1500"/>
              <a:buFont typeface="Comfortaa"/>
              <a:buChar char="•"/>
            </a:pPr>
            <a:r>
              <a:rPr b="1" lang="en-US" sz="1500">
                <a:solidFill>
                  <a:schemeClr val="dk1"/>
                </a:solidFill>
                <a:latin typeface="Comfortaa"/>
                <a:ea typeface="Comfortaa"/>
                <a:cs typeface="Comfortaa"/>
                <a:sym typeface="Comfortaa"/>
              </a:rPr>
              <a:t>How to understand climate change effectively, connecting it with agriculture and local context.</a:t>
            </a:r>
            <a:endParaRPr b="1" sz="1500">
              <a:solidFill>
                <a:schemeClr val="dk1"/>
              </a:solidFill>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b="1" sz="1500">
              <a:solidFill>
                <a:schemeClr val="dk1"/>
              </a:solidFill>
              <a:latin typeface="Comfortaa"/>
              <a:ea typeface="Comfortaa"/>
              <a:cs typeface="Comfortaa"/>
              <a:sym typeface="Comfortaa"/>
            </a:endParaRPr>
          </a:p>
          <a:p>
            <a:pPr indent="-323850" lvl="0" marL="457200" rtl="0" algn="l">
              <a:lnSpc>
                <a:spcPct val="110000"/>
              </a:lnSpc>
              <a:spcBef>
                <a:spcPts val="0"/>
              </a:spcBef>
              <a:spcAft>
                <a:spcPts val="0"/>
              </a:spcAft>
              <a:buClr>
                <a:schemeClr val="accent2"/>
              </a:buClr>
              <a:buSzPts val="1500"/>
              <a:buFont typeface="Lato"/>
              <a:buChar char="•"/>
            </a:pPr>
            <a:r>
              <a:rPr b="1" lang="en-US" sz="1500">
                <a:solidFill>
                  <a:schemeClr val="dk1"/>
                </a:solidFill>
                <a:latin typeface="Comfortaa"/>
                <a:ea typeface="Comfortaa"/>
                <a:cs typeface="Comfortaa"/>
                <a:sym typeface="Comfortaa"/>
              </a:rPr>
              <a:t>Which barriers and  obstacles</a:t>
            </a:r>
            <a:r>
              <a:rPr lang="en-US" sz="1500">
                <a:solidFill>
                  <a:schemeClr val="dk1"/>
                </a:solidFill>
                <a:latin typeface="Comfortaa"/>
                <a:ea typeface="Comfortaa"/>
                <a:cs typeface="Comfortaa"/>
                <a:sym typeface="Comfortaa"/>
              </a:rPr>
              <a:t> we face in agriculture when tackling climate change.</a:t>
            </a:r>
            <a:endParaRPr sz="1500">
              <a:solidFill>
                <a:schemeClr val="dk1"/>
              </a:solidFill>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500">
              <a:solidFill>
                <a:schemeClr val="dk1"/>
              </a:solidFill>
              <a:latin typeface="Comfortaa"/>
              <a:ea typeface="Comfortaa"/>
              <a:cs typeface="Comfortaa"/>
              <a:sym typeface="Comfortaa"/>
            </a:endParaRPr>
          </a:p>
          <a:p>
            <a:pPr indent="-323850" lvl="0" marL="457200" rtl="0" algn="l">
              <a:lnSpc>
                <a:spcPct val="110000"/>
              </a:lnSpc>
              <a:spcBef>
                <a:spcPts val="0"/>
              </a:spcBef>
              <a:spcAft>
                <a:spcPts val="0"/>
              </a:spcAft>
              <a:buClr>
                <a:schemeClr val="accent2"/>
              </a:buClr>
              <a:buSzPts val="1500"/>
              <a:buFont typeface="Lato"/>
              <a:buChar char="•"/>
            </a:pPr>
            <a:r>
              <a:rPr b="1" lang="en-US" sz="1500">
                <a:solidFill>
                  <a:schemeClr val="dk1"/>
                </a:solidFill>
                <a:latin typeface="Comfortaa"/>
                <a:ea typeface="Comfortaa"/>
                <a:cs typeface="Comfortaa"/>
                <a:sym typeface="Comfortaa"/>
              </a:rPr>
              <a:t>Adapting and solutions </a:t>
            </a:r>
            <a:r>
              <a:rPr lang="en-US" sz="1500">
                <a:solidFill>
                  <a:schemeClr val="dk1"/>
                </a:solidFill>
                <a:latin typeface="Comfortaa"/>
                <a:ea typeface="Comfortaa"/>
                <a:cs typeface="Comfortaa"/>
                <a:sym typeface="Comfortaa"/>
              </a:rPr>
              <a:t>on how to deal with climate change from the agricultural perspective.</a:t>
            </a:r>
            <a:endParaRPr sz="1500">
              <a:solidFill>
                <a:schemeClr val="dk1"/>
              </a:solidFill>
              <a:latin typeface="Comfortaa"/>
              <a:ea typeface="Comfortaa"/>
              <a:cs typeface="Comfortaa"/>
              <a:sym typeface="Comfortaa"/>
            </a:endParaRPr>
          </a:p>
          <a:p>
            <a:pPr indent="0" lvl="0" marL="457200" rtl="0" algn="l">
              <a:lnSpc>
                <a:spcPct val="110000"/>
              </a:lnSpc>
              <a:spcBef>
                <a:spcPts val="0"/>
              </a:spcBef>
              <a:spcAft>
                <a:spcPts val="0"/>
              </a:spcAft>
              <a:buSzPts val="2800"/>
              <a:buNone/>
            </a:pPr>
            <a:r>
              <a:t/>
            </a:r>
            <a:endParaRPr sz="1500">
              <a:solidFill>
                <a:schemeClr val="dk1"/>
              </a:solidFill>
              <a:latin typeface="Comfortaa"/>
              <a:ea typeface="Comfortaa"/>
              <a:cs typeface="Comfortaa"/>
              <a:sym typeface="Comfortaa"/>
            </a:endParaRPr>
          </a:p>
          <a:p>
            <a:pPr indent="-323850" lvl="0" marL="457200" rtl="0" algn="l">
              <a:lnSpc>
                <a:spcPct val="110000"/>
              </a:lnSpc>
              <a:spcBef>
                <a:spcPts val="0"/>
              </a:spcBef>
              <a:spcAft>
                <a:spcPts val="0"/>
              </a:spcAft>
              <a:buClr>
                <a:schemeClr val="accent2"/>
              </a:buClr>
              <a:buSzPts val="1500"/>
              <a:buFont typeface="Lato"/>
              <a:buChar char="•"/>
            </a:pPr>
            <a:r>
              <a:rPr b="1" lang="en-US" sz="1500">
                <a:solidFill>
                  <a:schemeClr val="dk1"/>
                </a:solidFill>
                <a:latin typeface="Comfortaa"/>
                <a:ea typeface="Comfortaa"/>
                <a:cs typeface="Comfortaa"/>
                <a:sym typeface="Comfortaa"/>
              </a:rPr>
              <a:t>Dynamics, information, and resources </a:t>
            </a:r>
            <a:r>
              <a:rPr lang="en-US" sz="1500">
                <a:solidFill>
                  <a:schemeClr val="dk1"/>
                </a:solidFill>
                <a:latin typeface="Comfortaa"/>
                <a:ea typeface="Comfortaa"/>
                <a:cs typeface="Comfortaa"/>
                <a:sym typeface="Comfortaa"/>
              </a:rPr>
              <a:t>related to climate change.</a:t>
            </a:r>
            <a:endParaRPr sz="150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9a3e6ea50a_2_5"/>
          <p:cNvSpPr txBox="1"/>
          <p:nvPr/>
        </p:nvSpPr>
        <p:spPr>
          <a:xfrm>
            <a:off x="3048300" y="1761900"/>
            <a:ext cx="6095400" cy="584700"/>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2500"/>
              <a:buFont typeface="Arial"/>
              <a:buNone/>
            </a:pPr>
            <a:r>
              <a:rPr b="1" i="0" lang="en-US" sz="3000" u="none" cap="none" strike="noStrike">
                <a:solidFill>
                  <a:schemeClr val="dk1"/>
                </a:solidFill>
                <a:latin typeface="Comfortaa"/>
                <a:ea typeface="Comfortaa"/>
                <a:cs typeface="Comfortaa"/>
                <a:sym typeface="Comfortaa"/>
              </a:rPr>
              <a:t>What is climate change?</a:t>
            </a:r>
            <a:endParaRPr i="1" sz="3000" u="none" cap="none" strike="noStrike">
              <a:solidFill>
                <a:schemeClr val="dk1"/>
              </a:solidFill>
              <a:latin typeface="Comfortaa"/>
              <a:ea typeface="Comfortaa"/>
              <a:cs typeface="Comfortaa"/>
              <a:sym typeface="Comfortaa"/>
            </a:endParaRPr>
          </a:p>
        </p:txBody>
      </p:sp>
      <p:sp>
        <p:nvSpPr>
          <p:cNvPr id="73" name="Google Shape;73;g29a3e6ea50a_2_5"/>
          <p:cNvSpPr txBox="1"/>
          <p:nvPr/>
        </p:nvSpPr>
        <p:spPr>
          <a:xfrm>
            <a:off x="3068445" y="2546321"/>
            <a:ext cx="5760000" cy="10620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omfortaa"/>
                <a:ea typeface="Comfortaa"/>
                <a:cs typeface="Comfortaa"/>
                <a:sym typeface="Comfortaa"/>
              </a:rPr>
              <a:t>Climate change is to the concept of the </a:t>
            </a:r>
            <a:endParaRPr b="1" i="0" sz="20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omfortaa"/>
                <a:ea typeface="Comfortaa"/>
                <a:cs typeface="Comfortaa"/>
                <a:sym typeface="Comfortaa"/>
              </a:rPr>
              <a:t>global variation of</a:t>
            </a:r>
            <a:endParaRPr b="1" i="0" sz="20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omfortaa"/>
                <a:ea typeface="Comfortaa"/>
                <a:cs typeface="Comfortaa"/>
                <a:sym typeface="Comfortaa"/>
              </a:rPr>
              <a:t> the Earth's climate.</a:t>
            </a:r>
            <a:r>
              <a:rPr b="1" i="0" lang="en-US" sz="2100" u="none" cap="none" strike="noStrike">
                <a:solidFill>
                  <a:schemeClr val="lt1"/>
                </a:solidFill>
                <a:latin typeface="Comfortaa"/>
                <a:ea typeface="Comfortaa"/>
                <a:cs typeface="Comfortaa"/>
                <a:sym typeface="Comfortaa"/>
              </a:rPr>
              <a:t> </a:t>
            </a:r>
            <a:endParaRPr b="1" i="0" sz="2100" u="none" cap="none" strike="noStrike">
              <a:solidFill>
                <a:schemeClr val="lt1"/>
              </a:solidFill>
              <a:latin typeface="Comfortaa"/>
              <a:ea typeface="Comfortaa"/>
              <a:cs typeface="Comfortaa"/>
              <a:sym typeface="Comfortaa"/>
            </a:endParaRPr>
          </a:p>
        </p:txBody>
      </p:sp>
      <p:sp>
        <p:nvSpPr>
          <p:cNvPr id="74" name="Google Shape;74;g29a3e6ea50a_2_5"/>
          <p:cNvSpPr txBox="1"/>
          <p:nvPr/>
        </p:nvSpPr>
        <p:spPr>
          <a:xfrm>
            <a:off x="3963452" y="3773313"/>
            <a:ext cx="4695300" cy="600300"/>
          </a:xfrm>
          <a:prstGeom prst="rect">
            <a:avLst/>
          </a:prstGeom>
          <a:noFill/>
          <a:ln>
            <a:noFill/>
          </a:ln>
        </p:spPr>
        <p:txBody>
          <a:bodyPr anchorCtr="0" anchor="t" bIns="60925" lIns="121900" spcFirstLastPara="1" rIns="121900" wrap="square" tIns="60925">
            <a:spAutoFit/>
          </a:bodyPr>
          <a:lstStyle/>
          <a:p>
            <a:pPr indent="0" lvl="0" marL="0" marR="0" rtl="0" algn="l">
              <a:lnSpc>
                <a:spcPct val="107000"/>
              </a:lnSpc>
              <a:spcBef>
                <a:spcPts val="0"/>
              </a:spcBef>
              <a:spcAft>
                <a:spcPts val="0"/>
              </a:spcAft>
              <a:buClr>
                <a:srgbClr val="000000"/>
              </a:buClr>
              <a:buSzPts val="3100"/>
              <a:buFont typeface="Arial"/>
              <a:buNone/>
            </a:pPr>
            <a:r>
              <a:rPr b="1" i="0" lang="en-US" sz="3100" u="none" cap="none" strike="noStrike">
                <a:solidFill>
                  <a:schemeClr val="accent2"/>
                </a:solidFill>
                <a:latin typeface="Comfortaa"/>
                <a:ea typeface="Comfortaa"/>
                <a:cs typeface="Comfortaa"/>
                <a:sym typeface="Comfortaa"/>
              </a:rPr>
              <a:t>But, what is climate?</a:t>
            </a:r>
            <a:endParaRPr b="1" i="0" sz="3100" u="none" cap="none" strike="noStrike">
              <a:solidFill>
                <a:schemeClr val="accent2"/>
              </a:solidFill>
              <a:latin typeface="Comfortaa"/>
              <a:ea typeface="Comfortaa"/>
              <a:cs typeface="Comfortaa"/>
              <a:sym typeface="Comfortaa"/>
            </a:endParaRPr>
          </a:p>
        </p:txBody>
      </p:sp>
      <p:sp>
        <p:nvSpPr>
          <p:cNvPr id="75" name="Google Shape;75;g29a3e6ea50a_2_5"/>
          <p:cNvSpPr txBox="1"/>
          <p:nvPr/>
        </p:nvSpPr>
        <p:spPr>
          <a:xfrm>
            <a:off x="1185350" y="4373631"/>
            <a:ext cx="9705300" cy="6771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200"/>
              <a:buFont typeface="Arial"/>
              <a:buNone/>
            </a:pPr>
            <a:r>
              <a:rPr i="0" lang="en-US" sz="1200" u="none" cap="none" strike="noStrike">
                <a:solidFill>
                  <a:srgbClr val="374151"/>
                </a:solidFill>
                <a:latin typeface="Comfortaa"/>
                <a:ea typeface="Comfortaa"/>
                <a:cs typeface="Comfortaa"/>
                <a:sym typeface="Comfortaa"/>
              </a:rPr>
              <a:t>The set of weather conditions distinctive to a specific region in Earth. It encompasses elements such as the amount and regularity of precipitation, humidity, temperature, wind, and other factors associated with weather occurrences in that area.</a:t>
            </a:r>
            <a:endParaRPr i="0" sz="1800" u="none" cap="none" strike="noStrike">
              <a:solidFill>
                <a:schemeClr val="dk1"/>
              </a:solidFill>
              <a:latin typeface="Comfortaa"/>
              <a:ea typeface="Comfortaa"/>
              <a:cs typeface="Comfortaa"/>
              <a:sym typeface="Comfortaa"/>
            </a:endParaRPr>
          </a:p>
        </p:txBody>
      </p:sp>
      <p:sp>
        <p:nvSpPr>
          <p:cNvPr id="76" name="Google Shape;76;g29a3e6ea50a_2_5"/>
          <p:cNvSpPr txBox="1"/>
          <p:nvPr/>
        </p:nvSpPr>
        <p:spPr>
          <a:xfrm>
            <a:off x="2230100" y="5140725"/>
            <a:ext cx="7436700" cy="12246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i="0" lang="en-US" sz="1700" u="none" cap="none" strike="noStrike">
                <a:solidFill>
                  <a:srgbClr val="374151"/>
                </a:solidFill>
                <a:latin typeface="Comfortaa"/>
                <a:ea typeface="Comfortaa"/>
                <a:cs typeface="Comfortaa"/>
                <a:sym typeface="Comfortaa"/>
              </a:rPr>
              <a:t>We are presently focused on the climate change induced by human actions, commonly referred to as "</a:t>
            </a:r>
            <a:r>
              <a:rPr b="1" i="0" lang="en-US" sz="1700" u="none" cap="none" strike="noStrike">
                <a:solidFill>
                  <a:srgbClr val="374151"/>
                </a:solidFill>
                <a:latin typeface="Comfortaa"/>
                <a:ea typeface="Comfortaa"/>
                <a:cs typeface="Comfortaa"/>
                <a:sym typeface="Comfortaa"/>
              </a:rPr>
              <a:t>anthropogenic climate change.</a:t>
            </a:r>
            <a:r>
              <a:rPr i="0" lang="en-US" sz="1700" u="none" cap="none" strike="noStrike">
                <a:solidFill>
                  <a:srgbClr val="374151"/>
                </a:solidFill>
                <a:latin typeface="Comfortaa"/>
                <a:ea typeface="Comfortaa"/>
                <a:cs typeface="Comfortaa"/>
                <a:sym typeface="Comfortaa"/>
              </a:rPr>
              <a:t>" This phenomenon is driven by human activities that produce greenhouse gases.</a:t>
            </a:r>
            <a:endParaRPr i="0" sz="2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9a3e6ea50a_2_326"/>
          <p:cNvSpPr/>
          <p:nvPr/>
        </p:nvSpPr>
        <p:spPr>
          <a:xfrm rot="10800000">
            <a:off x="-15847981" y="3773258"/>
            <a:ext cx="28053938" cy="2171549"/>
          </a:xfrm>
          <a:custGeom>
            <a:rect b="b" l="l" r="r" t="t"/>
            <a:pathLst>
              <a:path extrusionOk="0" h="1629680" w="21053612">
                <a:moveTo>
                  <a:pt x="0" y="1110972"/>
                </a:moveTo>
                <a:cubicBezTo>
                  <a:pt x="568036" y="925321"/>
                  <a:pt x="2124567" y="-19885"/>
                  <a:pt x="3430630" y="49877"/>
                </a:cubicBezTo>
                <a:cubicBezTo>
                  <a:pt x="4736693" y="119639"/>
                  <a:pt x="6270812" y="1510146"/>
                  <a:pt x="7836376" y="1529542"/>
                </a:cubicBezTo>
                <a:cubicBezTo>
                  <a:pt x="9401940" y="1548938"/>
                  <a:pt x="11214114" y="149630"/>
                  <a:pt x="12824012" y="166255"/>
                </a:cubicBezTo>
                <a:cubicBezTo>
                  <a:pt x="14433910" y="182880"/>
                  <a:pt x="16124165" y="1657004"/>
                  <a:pt x="17495765" y="1629295"/>
                </a:cubicBezTo>
                <a:cubicBezTo>
                  <a:pt x="18867365" y="1601586"/>
                  <a:pt x="21053612" y="0"/>
                  <a:pt x="21053612" y="0"/>
                </a:cubicBezTo>
              </a:path>
            </a:pathLst>
          </a:custGeom>
          <a:noFill/>
          <a:ln cap="flat" cmpd="sng" w="12700">
            <a:solidFill>
              <a:srgbClr val="C4E6CE"/>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g29a3e6ea50a_2_326"/>
          <p:cNvSpPr/>
          <p:nvPr/>
        </p:nvSpPr>
        <p:spPr>
          <a:xfrm rot="10800000">
            <a:off x="-296876" y="3952525"/>
            <a:ext cx="32264660" cy="1780425"/>
          </a:xfrm>
          <a:custGeom>
            <a:rect b="b" l="l" r="r" t="t"/>
            <a:pathLst>
              <a:path extrusionOk="0" h="1629680" w="21053612">
                <a:moveTo>
                  <a:pt x="0" y="1110972"/>
                </a:moveTo>
                <a:cubicBezTo>
                  <a:pt x="568036" y="925321"/>
                  <a:pt x="2124567" y="-19885"/>
                  <a:pt x="3430630" y="49877"/>
                </a:cubicBezTo>
                <a:cubicBezTo>
                  <a:pt x="4736693" y="119639"/>
                  <a:pt x="6270812" y="1510146"/>
                  <a:pt x="7836376" y="1529542"/>
                </a:cubicBezTo>
                <a:cubicBezTo>
                  <a:pt x="9401940" y="1548938"/>
                  <a:pt x="11214114" y="149630"/>
                  <a:pt x="12824012" y="166255"/>
                </a:cubicBezTo>
                <a:cubicBezTo>
                  <a:pt x="14433910" y="182880"/>
                  <a:pt x="16124165" y="1657004"/>
                  <a:pt x="17495765" y="1629295"/>
                </a:cubicBezTo>
                <a:cubicBezTo>
                  <a:pt x="18867365" y="1601586"/>
                  <a:pt x="21053612" y="0"/>
                  <a:pt x="21053612" y="0"/>
                </a:cubicBezTo>
              </a:path>
            </a:pathLst>
          </a:custGeom>
          <a:noFill/>
          <a:ln cap="flat" cmpd="sng" w="12700">
            <a:solidFill>
              <a:srgbClr val="A8DAB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g29a3e6ea50a_2_326"/>
          <p:cNvSpPr txBox="1"/>
          <p:nvPr/>
        </p:nvSpPr>
        <p:spPr>
          <a:xfrm>
            <a:off x="2193350" y="1062625"/>
            <a:ext cx="3357600" cy="16623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omfortaa"/>
                <a:ea typeface="Comfortaa"/>
                <a:cs typeface="Comfortaa"/>
                <a:sym typeface="Comfortaa"/>
              </a:rPr>
              <a:t>Greenhouse gases trap heat in the atmosphere, producing the greenhouse effect.</a:t>
            </a:r>
            <a:endParaRPr b="1" i="0" sz="2000" u="none" cap="none" strike="noStrike">
              <a:solidFill>
                <a:schemeClr val="lt1"/>
              </a:solidFill>
              <a:latin typeface="Comfortaa"/>
              <a:ea typeface="Comfortaa"/>
              <a:cs typeface="Comfortaa"/>
              <a:sym typeface="Comfortaa"/>
            </a:endParaRPr>
          </a:p>
        </p:txBody>
      </p:sp>
      <p:sp>
        <p:nvSpPr>
          <p:cNvPr id="85" name="Google Shape;85;g29a3e6ea50a_2_326"/>
          <p:cNvSpPr txBox="1"/>
          <p:nvPr/>
        </p:nvSpPr>
        <p:spPr>
          <a:xfrm>
            <a:off x="250025" y="4639725"/>
            <a:ext cx="6912000" cy="20646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b="1" i="0" lang="en-US" sz="1700" u="none" cap="none" strike="noStrike">
                <a:solidFill>
                  <a:schemeClr val="dk1"/>
                </a:solidFill>
                <a:latin typeface="Comfortaa"/>
                <a:ea typeface="Comfortaa"/>
                <a:cs typeface="Comfortaa"/>
                <a:sym typeface="Comfortaa"/>
              </a:rPr>
              <a:t>The Greenhouse Effect: </a:t>
            </a:r>
            <a:r>
              <a:rPr i="0" lang="en-US" sz="1700" u="none" cap="none" strike="noStrike">
                <a:solidFill>
                  <a:schemeClr val="dk1"/>
                </a:solidFill>
                <a:latin typeface="Comfortaa"/>
                <a:ea typeface="Comfortaa"/>
                <a:cs typeface="Comfortaa"/>
                <a:sym typeface="Comfortaa"/>
              </a:rPr>
              <a:t>When sun radiation hits the Earth, part of it travels through the atmosphere, some of it is reflected back into space, and some of it is absorbed by atmospheric gases like </a:t>
            </a:r>
            <a:r>
              <a:rPr b="1" i="0" lang="en-US" sz="1700" u="none" cap="none" strike="noStrike">
                <a:solidFill>
                  <a:schemeClr val="dk1"/>
                </a:solidFill>
                <a:latin typeface="Comfortaa"/>
                <a:ea typeface="Comfortaa"/>
                <a:cs typeface="Comfortaa"/>
                <a:sym typeface="Comfortaa"/>
              </a:rPr>
              <a:t>CO</a:t>
            </a:r>
            <a:r>
              <a:rPr b="1" baseline="-25000" i="0" lang="en-US" sz="1700" u="none" cap="none" strike="noStrike">
                <a:solidFill>
                  <a:schemeClr val="dk1"/>
                </a:solidFill>
                <a:latin typeface="Comfortaa"/>
                <a:ea typeface="Comfortaa"/>
                <a:cs typeface="Comfortaa"/>
                <a:sym typeface="Comfortaa"/>
              </a:rPr>
              <a:t>2</a:t>
            </a:r>
            <a:r>
              <a:rPr i="0" lang="en-US" sz="1700" u="none" cap="none" strike="noStrike">
                <a:solidFill>
                  <a:schemeClr val="dk1"/>
                </a:solidFill>
                <a:latin typeface="Comfortaa"/>
                <a:ea typeface="Comfortaa"/>
                <a:cs typeface="Comfortaa"/>
                <a:sym typeface="Comfortaa"/>
              </a:rPr>
              <a:t>, trapping it in the form of heat like a greenhouse glass roof. The temperature of the Earth's atmosphere rises since the heat cannot fully escape back into space.</a:t>
            </a:r>
            <a:endParaRPr i="0" sz="1700" u="none" cap="none" strike="noStrike">
              <a:solidFill>
                <a:schemeClr val="dk1"/>
              </a:solidFill>
              <a:latin typeface="Comfortaa"/>
              <a:ea typeface="Comfortaa"/>
              <a:cs typeface="Comfortaa"/>
              <a:sym typeface="Comfortaa"/>
            </a:endParaRPr>
          </a:p>
        </p:txBody>
      </p:sp>
      <p:sp>
        <p:nvSpPr>
          <p:cNvPr id="86" name="Google Shape;86;g29a3e6ea50a_2_326"/>
          <p:cNvSpPr txBox="1"/>
          <p:nvPr/>
        </p:nvSpPr>
        <p:spPr>
          <a:xfrm>
            <a:off x="1610525" y="3071825"/>
            <a:ext cx="4191000" cy="1504800"/>
          </a:xfrm>
          <a:prstGeom prst="rect">
            <a:avLst/>
          </a:prstGeom>
          <a:solidFill>
            <a:schemeClr val="lt1"/>
          </a:solidFill>
          <a:ln cap="flat" cmpd="sng" w="38100">
            <a:solidFill>
              <a:schemeClr val="accent2"/>
            </a:solidFill>
            <a:prstDash val="dash"/>
            <a:round/>
            <a:headEnd len="sm" w="sm" type="none"/>
            <a:tailEnd len="sm" w="sm" type="none"/>
          </a:ln>
        </p:spPr>
        <p:txBody>
          <a:bodyPr anchorCtr="0" anchor="ctr"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1700"/>
              <a:buFont typeface="Arial"/>
              <a:buNone/>
            </a:pPr>
            <a:r>
              <a:rPr b="1" i="0" lang="en-US" sz="1700" u="none" cap="none" strike="noStrike">
                <a:solidFill>
                  <a:schemeClr val="dk1"/>
                </a:solidFill>
                <a:latin typeface="Comfortaa"/>
                <a:ea typeface="Comfortaa"/>
                <a:cs typeface="Comfortaa"/>
                <a:sym typeface="Comfortaa"/>
              </a:rPr>
              <a:t>Greenhouse gases </a:t>
            </a:r>
            <a:r>
              <a:rPr i="0" lang="en-US" sz="1700" u="none" cap="none" strike="noStrike">
                <a:solidFill>
                  <a:schemeClr val="dk1"/>
                </a:solidFill>
                <a:latin typeface="Comfortaa"/>
                <a:ea typeface="Comfortaa"/>
                <a:cs typeface="Comfortaa"/>
                <a:sym typeface="Comfortaa"/>
              </a:rPr>
              <a:t>include mainly </a:t>
            </a:r>
            <a:r>
              <a:rPr b="1" i="0" lang="en-US" sz="1700" u="none" cap="none" strike="noStrike">
                <a:solidFill>
                  <a:schemeClr val="dk1"/>
                </a:solidFill>
                <a:latin typeface="Comfortaa"/>
                <a:ea typeface="Comfortaa"/>
                <a:cs typeface="Comfortaa"/>
                <a:sym typeface="Comfortaa"/>
              </a:rPr>
              <a:t>carbon dioxide (CO</a:t>
            </a:r>
            <a:r>
              <a:rPr b="1" baseline="-25000" i="0" lang="en-US" sz="1700" u="none" cap="none" strike="noStrike">
                <a:solidFill>
                  <a:schemeClr val="dk1"/>
                </a:solidFill>
                <a:latin typeface="Comfortaa"/>
                <a:ea typeface="Comfortaa"/>
                <a:cs typeface="Comfortaa"/>
                <a:sym typeface="Comfortaa"/>
              </a:rPr>
              <a:t>2</a:t>
            </a:r>
            <a:r>
              <a:rPr b="1" i="0" lang="en-US" sz="1700" u="none" cap="none" strike="noStrike">
                <a:solidFill>
                  <a:schemeClr val="dk1"/>
                </a:solidFill>
                <a:latin typeface="Comfortaa"/>
                <a:ea typeface="Comfortaa"/>
                <a:cs typeface="Comfortaa"/>
                <a:sym typeface="Comfortaa"/>
              </a:rPr>
              <a:t>) </a:t>
            </a:r>
            <a:r>
              <a:rPr i="0" lang="en-US" sz="1700" u="none" cap="none" strike="noStrike">
                <a:solidFill>
                  <a:schemeClr val="dk1"/>
                </a:solidFill>
                <a:latin typeface="Comfortaa"/>
                <a:ea typeface="Comfortaa"/>
                <a:cs typeface="Comfortaa"/>
                <a:sym typeface="Comfortaa"/>
              </a:rPr>
              <a:t>and </a:t>
            </a:r>
            <a:r>
              <a:rPr b="1" i="0" lang="en-US" sz="1700" u="none" cap="none" strike="noStrike">
                <a:solidFill>
                  <a:schemeClr val="dk1"/>
                </a:solidFill>
                <a:latin typeface="Comfortaa"/>
                <a:ea typeface="Comfortaa"/>
                <a:cs typeface="Comfortaa"/>
                <a:sym typeface="Comfortaa"/>
              </a:rPr>
              <a:t>methane (CH</a:t>
            </a:r>
            <a:r>
              <a:rPr b="1" baseline="-25000" i="0" lang="en-US" sz="1700" u="none" cap="none" strike="noStrike">
                <a:solidFill>
                  <a:schemeClr val="dk1"/>
                </a:solidFill>
                <a:latin typeface="Comfortaa"/>
                <a:ea typeface="Comfortaa"/>
                <a:cs typeface="Comfortaa"/>
                <a:sym typeface="Comfortaa"/>
              </a:rPr>
              <a:t>4</a:t>
            </a:r>
            <a:r>
              <a:rPr b="1" i="0" lang="en-US" sz="1700" u="none" cap="none" strike="noStrike">
                <a:solidFill>
                  <a:schemeClr val="dk1"/>
                </a:solidFill>
                <a:latin typeface="Comfortaa"/>
                <a:ea typeface="Comfortaa"/>
                <a:cs typeface="Comfortaa"/>
                <a:sym typeface="Comfortaa"/>
              </a:rPr>
              <a:t>)</a:t>
            </a:r>
            <a:r>
              <a:rPr i="0" lang="en-US" sz="1700" u="none" cap="none" strike="noStrike">
                <a:solidFill>
                  <a:schemeClr val="dk1"/>
                </a:solidFill>
                <a:latin typeface="Comfortaa"/>
                <a:ea typeface="Comfortaa"/>
                <a:cs typeface="Comfortaa"/>
                <a:sym typeface="Comfortaa"/>
              </a:rPr>
              <a:t>, as well as others like nitrous oxide (N</a:t>
            </a:r>
            <a:r>
              <a:rPr baseline="-25000" i="0" lang="en-US" sz="1700" u="none" cap="none" strike="noStrike">
                <a:solidFill>
                  <a:schemeClr val="dk1"/>
                </a:solidFill>
                <a:latin typeface="Comfortaa"/>
                <a:ea typeface="Comfortaa"/>
                <a:cs typeface="Comfortaa"/>
                <a:sym typeface="Comfortaa"/>
              </a:rPr>
              <a:t>2</a:t>
            </a:r>
            <a:r>
              <a:rPr i="0" lang="en-US" sz="1700" u="none" cap="none" strike="noStrike">
                <a:solidFill>
                  <a:schemeClr val="dk1"/>
                </a:solidFill>
                <a:latin typeface="Comfortaa"/>
                <a:ea typeface="Comfortaa"/>
                <a:cs typeface="Comfortaa"/>
                <a:sym typeface="Comfortaa"/>
              </a:rPr>
              <a:t>O), water and fluorinated gases.</a:t>
            </a:r>
            <a:endParaRPr i="0" sz="1700" u="none" cap="none" strike="noStrike">
              <a:solidFill>
                <a:schemeClr val="dk1"/>
              </a:solidFill>
              <a:latin typeface="Comfortaa"/>
              <a:ea typeface="Comfortaa"/>
              <a:cs typeface="Comfortaa"/>
              <a:sym typeface="Comfortaa"/>
            </a:endParaRPr>
          </a:p>
        </p:txBody>
      </p:sp>
      <p:sp>
        <p:nvSpPr>
          <p:cNvPr id="87" name="Google Shape;87;g29a3e6ea50a_2_326"/>
          <p:cNvSpPr/>
          <p:nvPr/>
        </p:nvSpPr>
        <p:spPr>
          <a:xfrm>
            <a:off x="3770300" y="2648725"/>
            <a:ext cx="203700" cy="360000"/>
          </a:xfrm>
          <a:prstGeom prst="downArrow">
            <a:avLst>
              <a:gd fmla="val 50000" name="adj1"/>
              <a:gd fmla="val 50000" name="adj2"/>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iagrama&#10;&#10;Descripción generada automáticamente" id="88" name="Google Shape;88;g29a3e6ea50a_2_326"/>
          <p:cNvPicPr preferRelativeResize="0"/>
          <p:nvPr/>
        </p:nvPicPr>
        <p:blipFill rotWithShape="1">
          <a:blip r:embed="rId3">
            <a:alphaModFix/>
          </a:blip>
          <a:srcRect b="0" l="0" r="0" t="0"/>
          <a:stretch/>
        </p:blipFill>
        <p:spPr>
          <a:xfrm>
            <a:off x="7781475" y="2155026"/>
            <a:ext cx="3789775" cy="3789775"/>
          </a:xfrm>
          <a:prstGeom prst="rect">
            <a:avLst/>
          </a:prstGeom>
          <a:noFill/>
          <a:ln>
            <a:noFill/>
          </a:ln>
        </p:spPr>
      </p:pic>
      <p:sp>
        <p:nvSpPr>
          <p:cNvPr id="89" name="Google Shape;89;g29a3e6ea50a_2_326"/>
          <p:cNvSpPr txBox="1"/>
          <p:nvPr/>
        </p:nvSpPr>
        <p:spPr>
          <a:xfrm>
            <a:off x="8889588" y="6097187"/>
            <a:ext cx="1935900" cy="2925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sng" cap="none" strike="noStrike">
                <a:solidFill>
                  <a:schemeClr val="dk1"/>
                </a:solidFill>
                <a:latin typeface="Lato"/>
                <a:ea typeface="Lato"/>
                <a:cs typeface="Lato"/>
                <a:sym typeface="Lato"/>
                <a:hlinkClick r:id="rId4">
                  <a:extLst>
                    <a:ext uri="{A12FA001-AC4F-418D-AE19-62706E023703}">
                      <ahyp:hlinkClr val="tx"/>
                    </a:ext>
                  </a:extLst>
                </a:hlinkClick>
              </a:rPr>
              <a:t>Credit: NASA/JPL-Caltech</a:t>
            </a:r>
            <a:endParaRPr b="0" i="0" sz="1100" u="none" cap="none" strike="noStrike">
              <a:solidFill>
                <a:schemeClr val="dk1"/>
              </a:solidFill>
              <a:latin typeface="Lato"/>
              <a:ea typeface="Lato"/>
              <a:cs typeface="Lato"/>
              <a:sym typeface="Lato"/>
            </a:endParaRPr>
          </a:p>
        </p:txBody>
      </p:sp>
      <p:sp>
        <p:nvSpPr>
          <p:cNvPr id="90" name="Google Shape;90;g29a3e6ea50a_2_326"/>
          <p:cNvSpPr/>
          <p:nvPr/>
        </p:nvSpPr>
        <p:spPr>
          <a:xfrm rot="-5400000">
            <a:off x="7208353" y="5064485"/>
            <a:ext cx="360000" cy="311100"/>
          </a:xfrm>
          <a:prstGeom prst="downArrow">
            <a:avLst>
              <a:gd fmla="val 50000" name="adj1"/>
              <a:gd fmla="val 50000" name="adj2"/>
            </a:avLst>
          </a:prstGeom>
          <a:solidFill>
            <a:schemeClr val="accent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29a3e6ea50a_2_649"/>
          <p:cNvPicPr preferRelativeResize="0"/>
          <p:nvPr/>
        </p:nvPicPr>
        <p:blipFill rotWithShape="1">
          <a:blip r:embed="rId3">
            <a:alphaModFix/>
          </a:blip>
          <a:srcRect b="22828" l="0" r="0" t="50670"/>
          <a:stretch/>
        </p:blipFill>
        <p:spPr>
          <a:xfrm>
            <a:off x="0" y="5459900"/>
            <a:ext cx="12192000" cy="1398099"/>
          </a:xfrm>
          <a:prstGeom prst="rect">
            <a:avLst/>
          </a:prstGeom>
          <a:noFill/>
          <a:ln>
            <a:noFill/>
          </a:ln>
        </p:spPr>
      </p:pic>
      <p:sp>
        <p:nvSpPr>
          <p:cNvPr id="97" name="Google Shape;97;g29a3e6ea50a_2_649"/>
          <p:cNvSpPr txBox="1"/>
          <p:nvPr/>
        </p:nvSpPr>
        <p:spPr>
          <a:xfrm>
            <a:off x="6507831" y="1318047"/>
            <a:ext cx="5221500" cy="8157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i="0" lang="en-US" sz="1500" u="none" cap="none" strike="noStrike">
                <a:solidFill>
                  <a:schemeClr val="lt1"/>
                </a:solidFill>
                <a:latin typeface="Comfortaa"/>
                <a:ea typeface="Comfortaa"/>
                <a:cs typeface="Comfortaa"/>
                <a:sym typeface="Comfortaa"/>
              </a:rPr>
              <a:t>Rising global temperatures (maximum, average, and minimum), reduction of the Earth's ice cap, elevation of sea levels, ocean acidification. etc.</a:t>
            </a:r>
            <a:endParaRPr b="1" i="0" sz="1500" u="none" cap="none" strike="noStrike">
              <a:solidFill>
                <a:schemeClr val="lt1"/>
              </a:solidFill>
              <a:latin typeface="Comfortaa"/>
              <a:ea typeface="Comfortaa"/>
              <a:cs typeface="Comfortaa"/>
              <a:sym typeface="Comfortaa"/>
            </a:endParaRPr>
          </a:p>
        </p:txBody>
      </p:sp>
      <p:sp>
        <p:nvSpPr>
          <p:cNvPr id="98" name="Google Shape;98;g29a3e6ea50a_2_649"/>
          <p:cNvSpPr/>
          <p:nvPr/>
        </p:nvSpPr>
        <p:spPr>
          <a:xfrm rot="-6666572">
            <a:off x="5396584" y="1272747"/>
            <a:ext cx="359848" cy="146218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highlight>
                <a:srgbClr val="C4E6CE"/>
              </a:highlight>
              <a:latin typeface="Calibri"/>
              <a:ea typeface="Calibri"/>
              <a:cs typeface="Calibri"/>
              <a:sym typeface="Calibri"/>
            </a:endParaRPr>
          </a:p>
        </p:txBody>
      </p:sp>
      <p:sp>
        <p:nvSpPr>
          <p:cNvPr id="99" name="Google Shape;99;g29a3e6ea50a_2_649"/>
          <p:cNvSpPr txBox="1"/>
          <p:nvPr/>
        </p:nvSpPr>
        <p:spPr>
          <a:xfrm>
            <a:off x="1154327" y="1944300"/>
            <a:ext cx="3675300" cy="2104800"/>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100" u="none" cap="none" strike="noStrike">
                <a:solidFill>
                  <a:schemeClr val="accent2"/>
                </a:solidFill>
                <a:latin typeface="Comfortaa"/>
                <a:ea typeface="Comfortaa"/>
                <a:cs typeface="Comfortaa"/>
                <a:sym typeface="Comfortaa"/>
              </a:rPr>
              <a:t>How does the climate change?</a:t>
            </a:r>
            <a:endParaRPr b="1" i="0" sz="4100" u="none" cap="none" strike="noStrike">
              <a:solidFill>
                <a:schemeClr val="accent2"/>
              </a:solidFill>
              <a:latin typeface="Comfortaa"/>
              <a:ea typeface="Comfortaa"/>
              <a:cs typeface="Comfortaa"/>
              <a:sym typeface="Comfortaa"/>
            </a:endParaRPr>
          </a:p>
        </p:txBody>
      </p:sp>
      <p:sp>
        <p:nvSpPr>
          <p:cNvPr id="100" name="Google Shape;100;g29a3e6ea50a_2_649"/>
          <p:cNvSpPr txBox="1"/>
          <p:nvPr/>
        </p:nvSpPr>
        <p:spPr>
          <a:xfrm>
            <a:off x="6507831" y="2707820"/>
            <a:ext cx="5221500" cy="8157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i="0" lang="en-US" sz="1500" u="none" cap="none" strike="noStrike">
                <a:solidFill>
                  <a:schemeClr val="lt1"/>
                </a:solidFill>
                <a:latin typeface="Comfortaa"/>
                <a:ea typeface="Comfortaa"/>
                <a:cs typeface="Comfortaa"/>
                <a:sym typeface="Comfortaa"/>
              </a:rPr>
              <a:t>Escalation of extreme weather events such as heat waves, heavy rainfall, tornadoes, floods, droughts, etc</a:t>
            </a:r>
            <a:endParaRPr b="1" i="0" sz="1500" u="none" cap="none" strike="noStrike">
              <a:solidFill>
                <a:schemeClr val="lt1"/>
              </a:solidFill>
              <a:latin typeface="Comfortaa"/>
              <a:ea typeface="Comfortaa"/>
              <a:cs typeface="Comfortaa"/>
              <a:sym typeface="Comfortaa"/>
            </a:endParaRPr>
          </a:p>
        </p:txBody>
      </p:sp>
      <p:sp>
        <p:nvSpPr>
          <p:cNvPr id="101" name="Google Shape;101;g29a3e6ea50a_2_649"/>
          <p:cNvSpPr txBox="1"/>
          <p:nvPr/>
        </p:nvSpPr>
        <p:spPr>
          <a:xfrm>
            <a:off x="6507831" y="3932639"/>
            <a:ext cx="5221500" cy="815700"/>
          </a:xfrm>
          <a:prstGeom prst="rect">
            <a:avLst/>
          </a:prstGeom>
          <a:solidFill>
            <a:schemeClr val="accent2"/>
          </a:solidFill>
          <a:ln>
            <a:noFill/>
          </a:ln>
        </p:spPr>
        <p:txBody>
          <a:bodyPr anchorCtr="0" anchor="ctr"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500"/>
              <a:buFont typeface="Arial"/>
              <a:buNone/>
            </a:pPr>
            <a:r>
              <a:rPr i="0" lang="en-US" sz="1500" u="none" cap="none" strike="noStrike">
                <a:solidFill>
                  <a:schemeClr val="lt1"/>
                </a:solidFill>
                <a:latin typeface="Comfortaa"/>
                <a:ea typeface="Comfortaa"/>
                <a:cs typeface="Comfortaa"/>
                <a:sym typeface="Comfortaa"/>
              </a:rPr>
              <a:t>Disturbance of Earth's ecosystems and trophic chains, leading to a decline in biodiversity and impacting the availability of food resources.</a:t>
            </a:r>
            <a:endParaRPr b="1" i="0" sz="1500" u="none" cap="none" strike="noStrike">
              <a:solidFill>
                <a:schemeClr val="lt1"/>
              </a:solidFill>
              <a:latin typeface="Comfortaa"/>
              <a:ea typeface="Comfortaa"/>
              <a:cs typeface="Comfortaa"/>
              <a:sym typeface="Comfortaa"/>
            </a:endParaRPr>
          </a:p>
        </p:txBody>
      </p:sp>
      <p:sp>
        <p:nvSpPr>
          <p:cNvPr id="102" name="Google Shape;102;g29a3e6ea50a_2_649"/>
          <p:cNvSpPr/>
          <p:nvPr/>
        </p:nvSpPr>
        <p:spPr>
          <a:xfrm flipH="1" rot="-4133428">
            <a:off x="5396584" y="3312243"/>
            <a:ext cx="359848" cy="146218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latin typeface="Calibri"/>
              <a:ea typeface="Calibri"/>
              <a:cs typeface="Calibri"/>
              <a:sym typeface="Calibri"/>
            </a:endParaRPr>
          </a:p>
        </p:txBody>
      </p:sp>
      <p:sp>
        <p:nvSpPr>
          <p:cNvPr id="103" name="Google Shape;103;g29a3e6ea50a_2_649"/>
          <p:cNvSpPr/>
          <p:nvPr/>
        </p:nvSpPr>
        <p:spPr>
          <a:xfrm flipH="1" rot="-5400000">
            <a:off x="5380906" y="2265747"/>
            <a:ext cx="360000" cy="1461900"/>
          </a:xfrm>
          <a:prstGeom prst="downArrow">
            <a:avLst>
              <a:gd fmla="val 50000" name="adj1"/>
              <a:gd fmla="val 50000" name="adj2"/>
            </a:avLst>
          </a:prstGeom>
          <a:solidFill>
            <a:srgbClr val="C4E6C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C4E6CE"/>
              </a:solidFill>
              <a:latin typeface="Calibri"/>
              <a:ea typeface="Calibri"/>
              <a:cs typeface="Calibri"/>
              <a:sym typeface="Calibri"/>
            </a:endParaRPr>
          </a:p>
        </p:txBody>
      </p:sp>
      <p:sp>
        <p:nvSpPr>
          <p:cNvPr id="104" name="Google Shape;104;g29a3e6ea50a_2_649"/>
          <p:cNvSpPr txBox="1"/>
          <p:nvPr/>
        </p:nvSpPr>
        <p:spPr>
          <a:xfrm>
            <a:off x="389027" y="4272028"/>
            <a:ext cx="4690800" cy="784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rgbClr val="000000"/>
                </a:solidFill>
                <a:latin typeface="Comfortaa"/>
                <a:ea typeface="Comfortaa"/>
                <a:cs typeface="Comfortaa"/>
                <a:sym typeface="Comfortaa"/>
              </a:rPr>
              <a:t>Video: </a:t>
            </a:r>
            <a:r>
              <a:rPr i="0" lang="en-US" sz="1500" u="sng" cap="none" strike="noStrike">
                <a:solidFill>
                  <a:schemeClr val="hlink"/>
                </a:solidFill>
                <a:latin typeface="Comfortaa"/>
                <a:ea typeface="Comfortaa"/>
                <a:cs typeface="Comfortaa"/>
                <a:sym typeface="Comfortaa"/>
                <a:hlinkClick r:id="rId4"/>
              </a:rPr>
              <a:t>Timelapse of the Arctic Sea Ice Extent (1979-2020)</a:t>
            </a:r>
            <a:endParaRPr i="0" sz="19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rPr i="1" lang="en-US" sz="1300" u="none" cap="none" strike="noStrike">
                <a:solidFill>
                  <a:schemeClr val="dk1"/>
                </a:solidFill>
                <a:latin typeface="Comfortaa"/>
                <a:ea typeface="Comfortaa"/>
                <a:cs typeface="Comfortaa"/>
                <a:sym typeface="Comfortaa"/>
              </a:rPr>
              <a:t>Credit: National Snow and Ice Data Center</a:t>
            </a:r>
            <a:endParaRPr i="1" sz="1300" u="none" cap="none" strike="noStrike">
              <a:solidFill>
                <a:schemeClr val="dk1"/>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9ce3bb48d4_3_996"/>
          <p:cNvSpPr txBox="1"/>
          <p:nvPr>
            <p:ph idx="1" type="body"/>
          </p:nvPr>
        </p:nvSpPr>
        <p:spPr>
          <a:xfrm>
            <a:off x="5033650" y="1479075"/>
            <a:ext cx="6930900" cy="4336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en-US" sz="2100">
                <a:highlight>
                  <a:srgbClr val="FFFFFF"/>
                </a:highlight>
                <a:latin typeface="Comfortaa"/>
                <a:ea typeface="Comfortaa"/>
                <a:cs typeface="Comfortaa"/>
                <a:sym typeface="Comfortaa"/>
              </a:rPr>
              <a:t>Climate change can affect crops, livestock, soil and water resources, rural communities, and agricultural workers. However, the agriculture sector also emits greenhouse gases into the atmosphere that contribute to climate change.</a:t>
            </a:r>
            <a:endParaRPr sz="2100">
              <a:highlight>
                <a:srgbClr val="FFFFFF"/>
              </a:highlight>
              <a:latin typeface="Comfortaa"/>
              <a:ea typeface="Comfortaa"/>
              <a:cs typeface="Comfortaa"/>
              <a:sym typeface="Comfortaa"/>
            </a:endParaRPr>
          </a:p>
          <a:p>
            <a:pPr indent="0" lvl="0" marL="0" rtl="0" algn="just">
              <a:lnSpc>
                <a:spcPct val="115000"/>
              </a:lnSpc>
              <a:spcBef>
                <a:spcPts val="0"/>
              </a:spcBef>
              <a:spcAft>
                <a:spcPts val="0"/>
              </a:spcAft>
              <a:buSzPts val="1100"/>
              <a:buNone/>
            </a:pPr>
            <a:r>
              <a:t/>
            </a:r>
            <a:endParaRPr sz="2100">
              <a:highlight>
                <a:srgbClr val="FFFFFF"/>
              </a:highlight>
              <a:latin typeface="Comfortaa"/>
              <a:ea typeface="Comfortaa"/>
              <a:cs typeface="Comfortaa"/>
              <a:sym typeface="Comfortaa"/>
            </a:endParaRPr>
          </a:p>
          <a:p>
            <a:pPr indent="0" lvl="0" marL="0" rtl="0" algn="just">
              <a:lnSpc>
                <a:spcPct val="115000"/>
              </a:lnSpc>
              <a:spcBef>
                <a:spcPts val="0"/>
              </a:spcBef>
              <a:spcAft>
                <a:spcPts val="0"/>
              </a:spcAft>
              <a:buClr>
                <a:schemeClr val="dk1"/>
              </a:buClr>
              <a:buSzPts val="2800"/>
              <a:buFont typeface="Arial"/>
              <a:buNone/>
            </a:pPr>
            <a:r>
              <a:rPr lang="en-US" sz="2100">
                <a:latin typeface="Comfortaa"/>
                <a:ea typeface="Comfortaa"/>
                <a:cs typeface="Comfortaa"/>
                <a:sym typeface="Comfortaa"/>
              </a:rPr>
              <a:t>The impact that climate change has on agriculture is all-encompassing and has to be properly accounted for when planning any kind of activity in the agricultural field.</a:t>
            </a:r>
            <a:endParaRPr sz="2100">
              <a:latin typeface="Comfortaa"/>
              <a:ea typeface="Comfortaa"/>
              <a:cs typeface="Comfortaa"/>
              <a:sym typeface="Comfortaa"/>
            </a:endParaRPr>
          </a:p>
          <a:p>
            <a:pPr indent="0" lvl="0" marL="0" rtl="0" algn="just">
              <a:lnSpc>
                <a:spcPct val="115000"/>
              </a:lnSpc>
              <a:spcBef>
                <a:spcPts val="0"/>
              </a:spcBef>
              <a:spcAft>
                <a:spcPts val="0"/>
              </a:spcAft>
              <a:buSzPts val="2800"/>
              <a:buNone/>
            </a:pPr>
            <a:r>
              <a:rPr lang="en-US" sz="2100">
                <a:latin typeface="Comfortaa"/>
                <a:ea typeface="Comfortaa"/>
                <a:cs typeface="Comfortaa"/>
                <a:sym typeface="Comfortaa"/>
              </a:rPr>
              <a:t>The average temperature all around the globe is raising constantly, and with this increase we are witnessing and increasing occurrence of devastating meteorological events.</a:t>
            </a:r>
            <a:endParaRPr sz="2100">
              <a:highlight>
                <a:srgbClr val="FFFFFF"/>
              </a:highlight>
              <a:latin typeface="Comfortaa"/>
              <a:ea typeface="Comfortaa"/>
              <a:cs typeface="Comfortaa"/>
              <a:sym typeface="Comfortaa"/>
            </a:endParaRPr>
          </a:p>
        </p:txBody>
      </p:sp>
      <p:sp>
        <p:nvSpPr>
          <p:cNvPr id="110" name="Google Shape;110;g29ce3bb48d4_3_996"/>
          <p:cNvSpPr txBox="1"/>
          <p:nvPr/>
        </p:nvSpPr>
        <p:spPr>
          <a:xfrm>
            <a:off x="819202" y="2376600"/>
            <a:ext cx="3637500" cy="2104800"/>
          </a:xfrm>
          <a:prstGeom prst="rect">
            <a:avLst/>
          </a:prstGeom>
          <a:noFill/>
          <a:ln>
            <a:noFill/>
          </a:ln>
        </p:spPr>
        <p:txBody>
          <a:bodyPr anchorCtr="0" anchor="t" bIns="60925" lIns="121900" spcFirstLastPara="1" rIns="121900" wrap="square" tIns="60925">
            <a:spAutoFit/>
          </a:bodyPr>
          <a:lstStyle/>
          <a:p>
            <a:pPr indent="0" lvl="0" marL="0" marR="0" rtl="0" algn="ctr">
              <a:lnSpc>
                <a:spcPct val="107000"/>
              </a:lnSpc>
              <a:spcBef>
                <a:spcPts val="0"/>
              </a:spcBef>
              <a:spcAft>
                <a:spcPts val="0"/>
              </a:spcAft>
              <a:buClr>
                <a:srgbClr val="000000"/>
              </a:buClr>
              <a:buSzPts val="4100"/>
              <a:buFont typeface="Arial"/>
              <a:buNone/>
            </a:pPr>
            <a:r>
              <a:rPr b="1" i="0" lang="en-US" sz="4100" u="none" cap="none" strike="noStrike">
                <a:solidFill>
                  <a:schemeClr val="accent2"/>
                </a:solidFill>
                <a:latin typeface="Comfortaa"/>
                <a:ea typeface="Comfortaa"/>
                <a:cs typeface="Comfortaa"/>
                <a:sym typeface="Comfortaa"/>
              </a:rPr>
              <a:t>Agriculture &amp; Climate Change</a:t>
            </a:r>
            <a:endParaRPr b="1" i="0" sz="4100" u="none" cap="none" strike="noStrike">
              <a:solidFill>
                <a:schemeClr val="accent2"/>
              </a:solidFill>
              <a:latin typeface="Comfortaa"/>
              <a:ea typeface="Comfortaa"/>
              <a:cs typeface="Comfortaa"/>
              <a:sym typeface="Comfortaa"/>
            </a:endParaRPr>
          </a:p>
        </p:txBody>
      </p:sp>
      <p:pic>
        <p:nvPicPr>
          <p:cNvPr id="111" name="Google Shape;111;g29ce3bb48d4_3_996"/>
          <p:cNvPicPr preferRelativeResize="0"/>
          <p:nvPr/>
        </p:nvPicPr>
        <p:blipFill rotWithShape="1">
          <a:blip r:embed="rId3">
            <a:alphaModFix/>
          </a:blip>
          <a:srcRect b="0" l="0" r="0" t="0"/>
          <a:stretch/>
        </p:blipFill>
        <p:spPr>
          <a:xfrm rot="10800000">
            <a:off x="395863" y="5247785"/>
            <a:ext cx="4876800" cy="567482"/>
          </a:xfrm>
          <a:prstGeom prst="rect">
            <a:avLst/>
          </a:prstGeom>
          <a:noFill/>
          <a:ln>
            <a:noFill/>
          </a:ln>
        </p:spPr>
      </p:pic>
      <p:sp>
        <p:nvSpPr>
          <p:cNvPr id="112" name="Google Shape;112;g29ce3bb48d4_3_996"/>
          <p:cNvSpPr txBox="1"/>
          <p:nvPr/>
        </p:nvSpPr>
        <p:spPr>
          <a:xfrm>
            <a:off x="1137950" y="4810750"/>
            <a:ext cx="30000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700"/>
              <a:buFont typeface="Arial"/>
              <a:buNone/>
            </a:pPr>
            <a:r>
              <a:rPr i="0" lang="en-US" sz="2700" u="sng" cap="none" strike="noStrike">
                <a:solidFill>
                  <a:schemeClr val="hlink"/>
                </a:solidFill>
                <a:highlight>
                  <a:srgbClr val="FFFFFF"/>
                </a:highlight>
                <a:latin typeface="Comfortaa"/>
                <a:ea typeface="Comfortaa"/>
                <a:cs typeface="Comfortaa"/>
                <a:sym typeface="Comfortaa"/>
                <a:hlinkClick r:id="rId4"/>
              </a:rPr>
              <a:t>VIDEO</a:t>
            </a:r>
            <a:endParaRPr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9e93ff5fc8_0_28"/>
          <p:cNvSpPr txBox="1"/>
          <p:nvPr>
            <p:ph type="title"/>
          </p:nvPr>
        </p:nvSpPr>
        <p:spPr>
          <a:xfrm>
            <a:off x="754400" y="1795475"/>
            <a:ext cx="55845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The causes</a:t>
            </a:r>
            <a:endParaRPr sz="4000">
              <a:latin typeface="Comfortaa"/>
              <a:ea typeface="Comfortaa"/>
              <a:cs typeface="Comfortaa"/>
              <a:sym typeface="Comfortaa"/>
            </a:endParaRPr>
          </a:p>
        </p:txBody>
      </p:sp>
      <p:sp>
        <p:nvSpPr>
          <p:cNvPr id="118" name="Google Shape;118;g19e93ff5fc8_0_28"/>
          <p:cNvSpPr txBox="1"/>
          <p:nvPr>
            <p:ph idx="1" type="body"/>
          </p:nvPr>
        </p:nvSpPr>
        <p:spPr>
          <a:xfrm>
            <a:off x="348350" y="2624900"/>
            <a:ext cx="6396600" cy="40038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800"/>
              <a:buNone/>
            </a:pPr>
            <a:r>
              <a:rPr lang="en-US" sz="2100">
                <a:solidFill>
                  <a:srgbClr val="427B83"/>
                </a:solidFill>
                <a:latin typeface="Comfortaa"/>
                <a:ea typeface="Comfortaa"/>
                <a:cs typeface="Comfortaa"/>
                <a:sym typeface="Comfortaa"/>
              </a:rPr>
              <a:t>From a purely agricultural standpoint, the causes of climate change are linked to factors such as the deforestation of vast territories to increase cultivable land, a decreasing variety of crops cultivated, and the emissions that are caused by massive livestock farming (in terms of both the emissions generated by the animals and those created in order to produce their feed).</a:t>
            </a:r>
            <a:endParaRPr sz="2100">
              <a:solidFill>
                <a:srgbClr val="427B83"/>
              </a:solidFill>
              <a:latin typeface="Comfortaa"/>
              <a:ea typeface="Comfortaa"/>
              <a:cs typeface="Comfortaa"/>
              <a:sym typeface="Comfortaa"/>
            </a:endParaRPr>
          </a:p>
          <a:p>
            <a:pPr indent="0" lvl="0" marL="0" rtl="0" algn="just">
              <a:lnSpc>
                <a:spcPct val="90000"/>
              </a:lnSpc>
              <a:spcBef>
                <a:spcPts val="0"/>
              </a:spcBef>
              <a:spcAft>
                <a:spcPts val="0"/>
              </a:spcAft>
              <a:buSzPts val="2800"/>
              <a:buNone/>
            </a:pPr>
            <a:r>
              <a:rPr lang="en-US" sz="2100">
                <a:solidFill>
                  <a:srgbClr val="427B83"/>
                </a:solidFill>
                <a:latin typeface="Comfortaa"/>
                <a:ea typeface="Comfortaa"/>
                <a:cs typeface="Comfortaa"/>
                <a:sym typeface="Comfortaa"/>
              </a:rPr>
              <a:t>There are obviously more factors that impact this phenomenon that are not linked.        </a:t>
            </a:r>
            <a:r>
              <a:rPr b="1" lang="en-US" sz="2100">
                <a:solidFill>
                  <a:srgbClr val="427B83"/>
                </a:solidFill>
              </a:rPr>
              <a:t>                             </a:t>
            </a:r>
            <a:endParaRPr b="1" sz="2100">
              <a:solidFill>
                <a:srgbClr val="427B83"/>
              </a:solidFill>
            </a:endParaRPr>
          </a:p>
        </p:txBody>
      </p:sp>
      <p:pic>
        <p:nvPicPr>
          <p:cNvPr id="119" name="Google Shape;119;g19e93ff5fc8_0_28"/>
          <p:cNvPicPr preferRelativeResize="0"/>
          <p:nvPr/>
        </p:nvPicPr>
        <p:blipFill rotWithShape="1">
          <a:blip r:embed="rId3">
            <a:alphaModFix/>
          </a:blip>
          <a:srcRect b="0" l="0" r="0" t="0"/>
          <a:stretch/>
        </p:blipFill>
        <p:spPr>
          <a:xfrm>
            <a:off x="7255275" y="1214025"/>
            <a:ext cx="4936723" cy="5238559"/>
          </a:xfrm>
          <a:prstGeom prst="rect">
            <a:avLst/>
          </a:prstGeom>
          <a:noFill/>
          <a:ln>
            <a:noFill/>
          </a:ln>
        </p:spPr>
      </p:pic>
      <p:sp>
        <p:nvSpPr>
          <p:cNvPr id="120" name="Google Shape;120;g19e93ff5fc8_0_28"/>
          <p:cNvSpPr txBox="1"/>
          <p:nvPr/>
        </p:nvSpPr>
        <p:spPr>
          <a:xfrm>
            <a:off x="9372375" y="6350200"/>
            <a:ext cx="1262400" cy="394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800"/>
              <a:buFont typeface="Arial"/>
              <a:buNone/>
            </a:pPr>
            <a:r>
              <a:rPr b="0" i="0" lang="en-US" sz="1400" u="none" cap="none" strike="noStrike">
                <a:solidFill>
                  <a:schemeClr val="dk2"/>
                </a:solidFill>
                <a:latin typeface="Calibri"/>
                <a:ea typeface="Calibri"/>
                <a:cs typeface="Calibri"/>
                <a:sym typeface="Calibri"/>
              </a:rPr>
              <a:t>Credit:</a:t>
            </a:r>
            <a:r>
              <a:rPr b="0" i="0" lang="en-US" sz="1100" u="sng" cap="none" strike="noStrike">
                <a:solidFill>
                  <a:schemeClr val="hlink"/>
                </a:solidFill>
                <a:latin typeface="Arial"/>
                <a:ea typeface="Arial"/>
                <a:cs typeface="Arial"/>
                <a:sym typeface="Arial"/>
                <a:hlinkClick r:id="rId4"/>
              </a:rPr>
              <a:t>: Roy</a:t>
            </a:r>
            <a:r>
              <a:rPr b="1" i="0" lang="en-US" sz="2100" u="none" cap="none" strike="noStrike">
                <a:solidFill>
                  <a:srgbClr val="427B83"/>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
        <p:nvSpPr>
          <p:cNvPr id="125" name="Google Shape;125;g29ce3bb48d4_3_399"/>
          <p:cNvSpPr txBox="1"/>
          <p:nvPr/>
        </p:nvSpPr>
        <p:spPr>
          <a:xfrm>
            <a:off x="1781525" y="2095501"/>
            <a:ext cx="9031500" cy="1873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2"/>
              </a:buClr>
              <a:buSzPts val="8000"/>
              <a:buFont typeface="Impact"/>
              <a:buNone/>
            </a:pPr>
            <a:r>
              <a:rPr b="0" i="0" lang="en-US" sz="8000" u="none" cap="none" strike="noStrike">
                <a:solidFill>
                  <a:schemeClr val="dk2"/>
                </a:solidFill>
                <a:latin typeface="Impact"/>
                <a:ea typeface="Impact"/>
                <a:cs typeface="Impact"/>
                <a:sym typeface="Impact"/>
              </a:rPr>
              <a:t>CONSEQUENCES?</a:t>
            </a:r>
            <a:endParaRPr b="0" i="0" sz="1400" u="none" cap="none" strike="noStrike">
              <a:solidFill>
                <a:srgbClr val="000000"/>
              </a:solidFill>
              <a:latin typeface="Arial"/>
              <a:ea typeface="Arial"/>
              <a:cs typeface="Arial"/>
              <a:sym typeface="Arial"/>
            </a:endParaRPr>
          </a:p>
        </p:txBody>
      </p:sp>
      <p:sp>
        <p:nvSpPr>
          <p:cNvPr id="126" name="Google Shape;126;g29ce3bb48d4_3_399"/>
          <p:cNvSpPr/>
          <p:nvPr/>
        </p:nvSpPr>
        <p:spPr>
          <a:xfrm>
            <a:off x="0" y="5070707"/>
            <a:ext cx="12192000" cy="1787292"/>
          </a:xfrm>
          <a:custGeom>
            <a:rect b="b" l="l" r="r" t="t"/>
            <a:pathLst>
              <a:path extrusionOk="0" h="1787292" w="1219200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