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6858000" cx="12192000"/>
  <p:notesSz cx="6858000" cy="9144000"/>
  <p:embeddedFontLst>
    <p:embeddedFont>
      <p:font typeface="Comfortaa"/>
      <p:regular r:id="rId34"/>
      <p:bold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6" roundtripDataSignature="AMtx7mjBHzvnSE7PuUu1eQFzjfaati4xy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A53C546-E0EF-44B3-8527-74846151B220}">
  <a:tblStyle styleId="{9A53C546-E0EF-44B3-8527-74846151B220}"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font" Target="fonts/Comfortaa-bold.fntdata"/><Relationship Id="rId12" Type="http://schemas.openxmlformats.org/officeDocument/2006/relationships/slide" Target="slides/slide6.xml"/><Relationship Id="rId34" Type="http://schemas.openxmlformats.org/officeDocument/2006/relationships/font" Target="fonts/Comfortaa-regular.fntdata"/><Relationship Id="rId15" Type="http://schemas.openxmlformats.org/officeDocument/2006/relationships/slide" Target="slides/slide9.xml"/><Relationship Id="rId14" Type="http://schemas.openxmlformats.org/officeDocument/2006/relationships/slide" Target="slides/slide8.xml"/><Relationship Id="rId36" Type="http://customschemas.google.com/relationships/presentationmetadata" Target="metadata"/><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 name="Google Shape;2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9c1d45b2ea_0_4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9" name="Google Shape;89;g29c1d45b2ea_0_4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29c1d45b2ea_0_5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5" name="Google Shape;95;g29c1d45b2ea_0_5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29c1d45b2ea_0_5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1" name="Google Shape;101;g29c1d45b2ea_0_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29c1d45b2ea_0_6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7" name="Google Shape;107;g29c1d45b2ea_0_6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29c1d45b2ea_0_7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3" name="Google Shape;113;g29c1d45b2ea_0_7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29c1d45b2ea_0_9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9" name="Google Shape;119;g29c1d45b2ea_0_9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29c1d45b2ea_0_10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6" name="Google Shape;126;g29c1d45b2ea_0_10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29c1d45b2ea_0_1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3" name="Google Shape;133;g29c1d45b2ea_0_1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29c1d45b2ea_0_1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9" name="Google Shape;139;g29c1d45b2ea_0_1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29c1d45b2ea_0_1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6" name="Google Shape;146;g29c1d45b2ea_0_1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g19e93ff5fc8_0_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 name="Google Shape;36;g19e93ff5fc8_0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29c1d45b2ea_0_13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3" name="Google Shape;153;g29c1d45b2ea_0_1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9c1d45b2ea_0_7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0" name="Google Shape;160;g29c1d45b2ea_0_7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9c1d45b2ea_0_8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5" name="Google Shape;165;g29c1d45b2ea_0_8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29c1d45b2ea_0_8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0" name="Google Shape;170;g29c1d45b2ea_0_8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29c1d45b2ea_0_9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5" name="Google Shape;175;g29c1d45b2ea_0_9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29c1d45b2ea_0_13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0" name="Google Shape;180;g29c1d45b2ea_0_1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6" name="Google Shape;18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29c1d45b2ea_0_14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1" name="Google Shape;191;g29c1d45b2ea_0_1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3" name="Google Shape;4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g19e93ff5fc8_0_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0" name="Google Shape;50;g19e93ff5fc8_0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9c1d45b2ea_0_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8" name="Google Shape;58;g29c1d45b2ea_0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9c1d45b2ea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4" name="Google Shape;64;g29c1d45b2ea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9c1d45b2ea_0_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0" name="Google Shape;70;g29c1d45b2ea_0_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9c1d45b2ea_0_3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6" name="Google Shape;76;g29c1d45b2ea_0_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9c1d45b2ea_0_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3" name="Google Shape;83;g29c1d45b2ea_0_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2" name="Shape 12"/>
        <p:cNvGrpSpPr/>
        <p:nvPr/>
      </p:nvGrpSpPr>
      <p:grpSpPr>
        <a:xfrm>
          <a:off x="0" y="0"/>
          <a:ext cx="0" cy="0"/>
          <a:chOff x="0" y="0"/>
          <a:chExt cx="0" cy="0"/>
        </a:xfrm>
      </p:grpSpPr>
      <p:sp>
        <p:nvSpPr>
          <p:cNvPr id="13" name="Google Shape;13;p6"/>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0"/>
              </a:spcBef>
              <a:spcAft>
                <a:spcPts val="0"/>
              </a:spcAft>
              <a:buClr>
                <a:schemeClr val="dk2"/>
              </a:buClr>
              <a:buSzPts val="4400"/>
              <a:buFont typeface="Calibri"/>
              <a:buNone/>
              <a:defRPr b="0" i="0" sz="4400" u="none" cap="none" strike="noStrike">
                <a:solidFill>
                  <a:schemeClr val="dk2"/>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 name="Google Shape;14;p6"/>
          <p:cNvSpPr txBox="1"/>
          <p:nvPr>
            <p:ph idx="1" type="subTitle"/>
          </p:nvPr>
        </p:nvSpPr>
        <p:spPr>
          <a:xfrm>
            <a:off x="1524000" y="4245878"/>
            <a:ext cx="9144000" cy="410403"/>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accent1"/>
              </a:buClr>
              <a:buSzPts val="2400"/>
              <a:buFont typeface="Arial"/>
              <a:buNone/>
              <a:defRPr b="0" i="0" sz="2400" u="none" cap="none" strike="noStrike">
                <a:solidFill>
                  <a:schemeClr val="accent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8"/>
          <p:cNvSpPr txBox="1"/>
          <p:nvPr>
            <p:ph type="title"/>
          </p:nvPr>
        </p:nvSpPr>
        <p:spPr>
          <a:xfrm>
            <a:off x="838200" y="1325880"/>
            <a:ext cx="10515600" cy="661988"/>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accent1"/>
              </a:buClr>
              <a:buSzPts val="4400"/>
              <a:buFont typeface="Calibri"/>
              <a:buNone/>
              <a:defRPr b="0" i="0" sz="44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1" name="Google Shape;21;p8"/>
          <p:cNvSpPr txBox="1"/>
          <p:nvPr>
            <p:ph idx="1" type="body"/>
          </p:nvPr>
        </p:nvSpPr>
        <p:spPr>
          <a:xfrm>
            <a:off x="838200" y="2214245"/>
            <a:ext cx="10515600" cy="4003675"/>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accent2"/>
              </a:buClr>
              <a:buSzPts val="2400"/>
              <a:buFont typeface="Arial"/>
              <a:buChar char="•"/>
              <a:defRPr b="0" i="0" sz="2400" u="none" cap="none" strike="noStrike">
                <a:solidFill>
                  <a:schemeClr val="accent2"/>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2"/>
              </a:buClr>
              <a:buSzPts val="2000"/>
              <a:buFont typeface="Arial"/>
              <a:buChar char="•"/>
              <a:defRPr b="0" i="0" sz="2000" u="none" cap="none" strike="noStrike">
                <a:solidFill>
                  <a:schemeClr val="dk2"/>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accent1"/>
              </a:buClr>
              <a:buSzPts val="1800"/>
              <a:buFont typeface="Arial"/>
              <a:buChar char="•"/>
              <a:defRPr b="0" i="0" sz="1800" u="none" cap="none" strike="noStrike">
                <a:solidFill>
                  <a:schemeClr val="accen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2" name="Google Shape;2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3" name="Shape 23"/>
        <p:cNvGrpSpPr/>
        <p:nvPr/>
      </p:nvGrpSpPr>
      <p:grpSpPr>
        <a:xfrm>
          <a:off x="0" y="0"/>
          <a:ext cx="0" cy="0"/>
          <a:chOff x="0" y="0"/>
          <a:chExt cx="0" cy="0"/>
        </a:xfrm>
      </p:grpSpPr>
      <p:sp>
        <p:nvSpPr>
          <p:cNvPr id="24" name="Google Shape;24;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accent1"/>
              </a:buClr>
              <a:buSzPts val="6000"/>
              <a:buFont typeface="Calibri"/>
              <a:buNone/>
              <a:defRPr b="0" i="0" sz="60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5" name="Google Shape;25;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dk2"/>
              </a:buClr>
              <a:buSzPts val="2400"/>
              <a:buFont typeface="Arial"/>
              <a:buNone/>
              <a:defRPr b="0" i="0" sz="2400" u="none" cap="none" strike="noStrike">
                <a:solidFill>
                  <a:schemeClr val="dk2"/>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26" name="Google Shape;2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5.png"/><Relationship Id="rId3" Type="http://schemas.openxmlformats.org/officeDocument/2006/relationships/slideLayout" Target="../slideLayouts/slideLayout1.xml"/><Relationship Id="rId4"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5.png"/><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sitting, knife&#10;&#10;Description automatically generated" id="10" name="Google Shape;10;p5"/>
          <p:cNvPicPr preferRelativeResize="0"/>
          <p:nvPr/>
        </p:nvPicPr>
        <p:blipFill rotWithShape="1">
          <a:blip r:embed="rId1">
            <a:alphaModFix/>
          </a:blip>
          <a:srcRect b="0" l="0" r="0" t="0"/>
          <a:stretch/>
        </p:blipFill>
        <p:spPr>
          <a:xfrm>
            <a:off x="0" y="-1"/>
            <a:ext cx="12192000" cy="1998689"/>
          </a:xfrm>
          <a:prstGeom prst="rect">
            <a:avLst/>
          </a:prstGeom>
          <a:noFill/>
          <a:ln>
            <a:noFill/>
          </a:ln>
        </p:spPr>
      </p:pic>
      <p:pic>
        <p:nvPicPr>
          <p:cNvPr id="11" name="Google Shape;11;p5"/>
          <p:cNvPicPr preferRelativeResize="0"/>
          <p:nvPr/>
        </p:nvPicPr>
        <p:blipFill rotWithShape="1">
          <a:blip r:embed="rId2">
            <a:alphaModFix/>
          </a:blip>
          <a:srcRect b="0" l="0" r="0" t="0"/>
          <a:stretch/>
        </p:blipFill>
        <p:spPr>
          <a:xfrm>
            <a:off x="7661796" y="661120"/>
            <a:ext cx="3897245" cy="157212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 name="Shape 15"/>
        <p:cNvGrpSpPr/>
        <p:nvPr/>
      </p:nvGrpSpPr>
      <p:grpSpPr>
        <a:xfrm>
          <a:off x="0" y="0"/>
          <a:ext cx="0" cy="0"/>
          <a:chOff x="0" y="0"/>
          <a:chExt cx="0" cy="0"/>
        </a:xfrm>
      </p:grpSpPr>
      <p:pic>
        <p:nvPicPr>
          <p:cNvPr descr="A picture containing sitting, knife&#10;&#10;Description automatically generated" id="16" name="Google Shape;16;p7"/>
          <p:cNvPicPr preferRelativeResize="0"/>
          <p:nvPr/>
        </p:nvPicPr>
        <p:blipFill rotWithShape="1">
          <a:blip r:embed="rId1">
            <a:alphaModFix amt="20000"/>
          </a:blip>
          <a:srcRect b="0" l="0" r="0" t="0"/>
          <a:stretch/>
        </p:blipFill>
        <p:spPr>
          <a:xfrm>
            <a:off x="0" y="-1"/>
            <a:ext cx="12192000" cy="1998689"/>
          </a:xfrm>
          <a:prstGeom prst="rect">
            <a:avLst/>
          </a:prstGeom>
          <a:noFill/>
          <a:ln>
            <a:noFill/>
          </a:ln>
        </p:spPr>
      </p:pic>
      <p:sp>
        <p:nvSpPr>
          <p:cNvPr id="17" name="Google Shape;1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pic>
        <p:nvPicPr>
          <p:cNvPr id="18" name="Google Shape;18;p7"/>
          <p:cNvPicPr preferRelativeResize="0"/>
          <p:nvPr/>
        </p:nvPicPr>
        <p:blipFill rotWithShape="1">
          <a:blip r:embed="rId2">
            <a:alphaModFix/>
          </a:blip>
          <a:srcRect b="0" l="0" r="0" t="0"/>
          <a:stretch/>
        </p:blipFill>
        <p:spPr>
          <a:xfrm>
            <a:off x="606398" y="0"/>
            <a:ext cx="3206804" cy="129360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1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hyperlink" Target="https://www.mindtools.com/aw8syx6/the-marketing-research-mix" TargetMode="External"/><Relationship Id="rId4" Type="http://schemas.openxmlformats.org/officeDocument/2006/relationships/hyperlink" Target="https://www.investopedia.com/terms/m/market-research.asp"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dictionary.cambridge.org/dictionary/english/collection" TargetMode="External"/><Relationship Id="rId4" Type="http://schemas.openxmlformats.org/officeDocument/2006/relationships/hyperlink" Target="https://dictionary.cambridge.org/dictionary/english/examination" TargetMode="External"/><Relationship Id="rId11" Type="http://schemas.openxmlformats.org/officeDocument/2006/relationships/hyperlink" Target="https://dictionary.cambridge.org/dictionary/english/bought" TargetMode="External"/><Relationship Id="rId10" Type="http://schemas.openxmlformats.org/officeDocument/2006/relationships/hyperlink" Target="https://dictionary.cambridge.org/dictionary/english/feeling" TargetMode="External"/><Relationship Id="rId12" Type="http://schemas.openxmlformats.org/officeDocument/2006/relationships/image" Target="../media/image6.jpg"/><Relationship Id="rId9" Type="http://schemas.openxmlformats.org/officeDocument/2006/relationships/hyperlink" Target="https://dictionary.cambridge.org/dictionary/english/their" TargetMode="External"/><Relationship Id="rId5" Type="http://schemas.openxmlformats.org/officeDocument/2006/relationships/hyperlink" Target="https://dictionary.cambridge.org/dictionary/english/information" TargetMode="External"/><Relationship Id="rId6" Type="http://schemas.openxmlformats.org/officeDocument/2006/relationships/hyperlink" Target="https://dictionary.cambridge.org/dictionary/english/people" TargetMode="External"/><Relationship Id="rId7" Type="http://schemas.openxmlformats.org/officeDocument/2006/relationships/hyperlink" Target="https://dictionary.cambridge.org/dictionary/english/buy" TargetMode="External"/><Relationship Id="rId8" Type="http://schemas.openxmlformats.org/officeDocument/2006/relationships/hyperlink" Target="https://dictionary.cambridge.org/dictionary/english/buy"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1"/>
          <p:cNvSpPr txBox="1"/>
          <p:nvPr>
            <p:ph type="title"/>
          </p:nvPr>
        </p:nvSpPr>
        <p:spPr>
          <a:xfrm>
            <a:off x="838200" y="18703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sz="4000">
                <a:latin typeface="Comfortaa"/>
                <a:ea typeface="Comfortaa"/>
                <a:cs typeface="Comfortaa"/>
                <a:sym typeface="Comfortaa"/>
              </a:rPr>
              <a:t>Marketing &amp; Market Research</a:t>
            </a:r>
            <a:endParaRPr sz="4000">
              <a:latin typeface="Comfortaa"/>
              <a:ea typeface="Comfortaa"/>
              <a:cs typeface="Comfortaa"/>
              <a:sym typeface="Comfortaa"/>
            </a:endParaRPr>
          </a:p>
        </p:txBody>
      </p:sp>
      <p:sp>
        <p:nvSpPr>
          <p:cNvPr id="32" name="Google Shape;32;p1"/>
          <p:cNvSpPr txBox="1"/>
          <p:nvPr>
            <p:ph idx="1" type="subTitle"/>
          </p:nvPr>
        </p:nvSpPr>
        <p:spPr>
          <a:xfrm>
            <a:off x="6770254" y="5665367"/>
            <a:ext cx="5421600" cy="11925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2"/>
              </a:buClr>
              <a:buSzPts val="2400"/>
              <a:buNone/>
            </a:pPr>
            <a:r>
              <a:rPr lang="en-US" sz="2200">
                <a:solidFill>
                  <a:schemeClr val="dk2"/>
                </a:solidFill>
                <a:latin typeface="Comfortaa"/>
                <a:ea typeface="Comfortaa"/>
                <a:cs typeface="Comfortaa"/>
                <a:sym typeface="Comfortaa"/>
              </a:rPr>
              <a:t>PROGRAMME ERASMUS+      </a:t>
            </a:r>
            <a:endParaRPr sz="2200">
              <a:solidFill>
                <a:schemeClr val="dk2"/>
              </a:solidFill>
              <a:latin typeface="Comfortaa"/>
              <a:ea typeface="Comfortaa"/>
              <a:cs typeface="Comfortaa"/>
              <a:sym typeface="Comfortaa"/>
            </a:endParaRPr>
          </a:p>
          <a:p>
            <a:pPr indent="0" lvl="0" marL="0" marR="312420" rtl="0" algn="ctr">
              <a:lnSpc>
                <a:spcPct val="90000"/>
              </a:lnSpc>
              <a:spcBef>
                <a:spcPts val="0"/>
              </a:spcBef>
              <a:spcAft>
                <a:spcPts val="0"/>
              </a:spcAft>
              <a:buClr>
                <a:schemeClr val="dk2"/>
              </a:buClr>
              <a:buSzPts val="2400"/>
              <a:buNone/>
            </a:pPr>
            <a:r>
              <a:rPr lang="en-US" sz="2200">
                <a:solidFill>
                  <a:schemeClr val="dk2"/>
                </a:solidFill>
                <a:latin typeface="Comfortaa"/>
                <a:ea typeface="Comfortaa"/>
                <a:cs typeface="Comfortaa"/>
                <a:sym typeface="Comfortaa"/>
              </a:rPr>
              <a:t>Project ID KA220-YOU-37C49185</a:t>
            </a:r>
            <a:endParaRPr sz="2200">
              <a:solidFill>
                <a:schemeClr val="dk2"/>
              </a:solidFill>
              <a:latin typeface="Comfortaa"/>
              <a:ea typeface="Comfortaa"/>
              <a:cs typeface="Comfortaa"/>
              <a:sym typeface="Comfortaa"/>
            </a:endParaRPr>
          </a:p>
          <a:p>
            <a:pPr indent="0" lvl="0" marL="0" marR="312420" rtl="0" algn="ctr">
              <a:lnSpc>
                <a:spcPct val="90000"/>
              </a:lnSpc>
              <a:spcBef>
                <a:spcPts val="0"/>
              </a:spcBef>
              <a:spcAft>
                <a:spcPts val="0"/>
              </a:spcAft>
              <a:buClr>
                <a:schemeClr val="dk2"/>
              </a:buClr>
              <a:buSzPts val="2400"/>
              <a:buNone/>
            </a:pPr>
            <a:r>
              <a:rPr lang="en-US" sz="2200">
                <a:solidFill>
                  <a:schemeClr val="dk2"/>
                </a:solidFill>
                <a:latin typeface="Comfortaa"/>
                <a:ea typeface="Comfortaa"/>
                <a:cs typeface="Comfortaa"/>
                <a:sym typeface="Comfortaa"/>
              </a:rPr>
              <a:t>Cooperation partnerships in youth Form</a:t>
            </a:r>
            <a:endParaRPr sz="2200">
              <a:latin typeface="Comfortaa"/>
              <a:ea typeface="Comfortaa"/>
              <a:cs typeface="Comfortaa"/>
              <a:sym typeface="Comfortaa"/>
            </a:endParaRPr>
          </a:p>
        </p:txBody>
      </p:sp>
      <p:pic>
        <p:nvPicPr>
          <p:cNvPr id="33" name="Google Shape;33;p1"/>
          <p:cNvPicPr preferRelativeResize="0"/>
          <p:nvPr/>
        </p:nvPicPr>
        <p:blipFill rotWithShape="1">
          <a:blip r:embed="rId3">
            <a:alphaModFix/>
          </a:blip>
          <a:srcRect b="0" l="0" r="0" t="0"/>
          <a:stretch/>
        </p:blipFill>
        <p:spPr>
          <a:xfrm>
            <a:off x="2832875" y="2440060"/>
            <a:ext cx="6172200" cy="34004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g29c1d45b2ea_0_4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Types of Market Research</a:t>
            </a:r>
            <a:endParaRPr sz="4000">
              <a:latin typeface="Comfortaa"/>
              <a:ea typeface="Comfortaa"/>
              <a:cs typeface="Comfortaa"/>
              <a:sym typeface="Comfortaa"/>
            </a:endParaRPr>
          </a:p>
        </p:txBody>
      </p:sp>
      <p:sp>
        <p:nvSpPr>
          <p:cNvPr id="92" name="Google Shape;92;g29c1d45b2ea_0_46"/>
          <p:cNvSpPr txBox="1"/>
          <p:nvPr>
            <p:ph idx="1" type="body"/>
          </p:nvPr>
        </p:nvSpPr>
        <p:spPr>
          <a:xfrm>
            <a:off x="838200" y="2205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3500">
                <a:solidFill>
                  <a:srgbClr val="427B83"/>
                </a:solidFill>
                <a:latin typeface="Comfortaa"/>
                <a:ea typeface="Comfortaa"/>
                <a:cs typeface="Comfortaa"/>
                <a:sym typeface="Comfortaa"/>
              </a:rPr>
              <a:t>Focus Groups</a:t>
            </a:r>
            <a:endParaRPr b="1" sz="3500">
              <a:solidFill>
                <a:srgbClr val="427B83"/>
              </a:solidFill>
              <a:latin typeface="Comfortaa"/>
              <a:ea typeface="Comfortaa"/>
              <a:cs typeface="Comfortaa"/>
              <a:sym typeface="Comfortaa"/>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SzPts val="2800"/>
              <a:buNone/>
            </a:pPr>
            <a:r>
              <a:rPr b="1" lang="en-US" sz="2500">
                <a:solidFill>
                  <a:srgbClr val="427B83"/>
                </a:solidFill>
                <a:latin typeface="Comfortaa"/>
                <a:ea typeface="Comfortaa"/>
                <a:cs typeface="Comfortaa"/>
                <a:sym typeface="Comfortaa"/>
              </a:rPr>
              <a:t>A focus group consists of a small group of representative customers who are selected to view an advertisement or sample a product.</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500">
                <a:solidFill>
                  <a:srgbClr val="427B83"/>
                </a:solidFill>
                <a:latin typeface="Comfortaa"/>
                <a:ea typeface="Comfortaa"/>
                <a:cs typeface="Comfortaa"/>
                <a:sym typeface="Comfortaa"/>
              </a:rPr>
              <a:t>The group is then questioned about their opinions on the product, the company's brand, or rival items. After that, the business considers the information and decides whether to release the good or service, make adjustments, or give up on it completely.</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g29c1d45b2ea_0_52"/>
          <p:cNvSpPr txBox="1"/>
          <p:nvPr>
            <p:ph type="title"/>
          </p:nvPr>
        </p:nvSpPr>
        <p:spPr>
          <a:xfrm>
            <a:off x="838200" y="13007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Types of Market Research</a:t>
            </a:r>
            <a:endParaRPr sz="4000">
              <a:latin typeface="Comfortaa"/>
              <a:ea typeface="Comfortaa"/>
              <a:cs typeface="Comfortaa"/>
              <a:sym typeface="Comfortaa"/>
            </a:endParaRPr>
          </a:p>
        </p:txBody>
      </p:sp>
      <p:sp>
        <p:nvSpPr>
          <p:cNvPr id="98" name="Google Shape;98;g29c1d45b2ea_0_52"/>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3500">
                <a:solidFill>
                  <a:srgbClr val="427B83"/>
                </a:solidFill>
                <a:latin typeface="Comfortaa"/>
                <a:ea typeface="Comfortaa"/>
                <a:cs typeface="Comfortaa"/>
                <a:sym typeface="Comfortaa"/>
              </a:rPr>
              <a:t>Phone Research</a:t>
            </a:r>
            <a:endParaRPr b="1" sz="3500">
              <a:solidFill>
                <a:srgbClr val="427B83"/>
              </a:solidFill>
              <a:latin typeface="Comfortaa"/>
              <a:ea typeface="Comfortaa"/>
              <a:cs typeface="Comfortaa"/>
              <a:sym typeface="Comfortaa"/>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SzPts val="2800"/>
              <a:buNone/>
            </a:pPr>
            <a:r>
              <a:rPr b="1" lang="en-US" sz="2500">
                <a:solidFill>
                  <a:srgbClr val="427B83"/>
                </a:solidFill>
                <a:latin typeface="Comfortaa"/>
                <a:ea typeface="Comfortaa"/>
                <a:cs typeface="Comfortaa"/>
                <a:sym typeface="Comfortaa"/>
              </a:rPr>
              <a:t>The telephone interview quickly replaced the man-on-the-street method of interviewing candidates. An information gatherer by phone could do the job more quickly and affordably.</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500">
                <a:solidFill>
                  <a:srgbClr val="427B83"/>
                </a:solidFill>
                <a:latin typeface="Comfortaa"/>
                <a:ea typeface="Comfortaa"/>
                <a:cs typeface="Comfortaa"/>
                <a:sym typeface="Comfortaa"/>
              </a:rPr>
              <a:t>For many years, market researchers' favored method was telephone research. With fewer landlines being available and more people using less accessible mobile phones in their place, it has gotten considerably harder in recent years.</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g29c1d45b2ea_0_58"/>
          <p:cNvSpPr txBox="1"/>
          <p:nvPr>
            <p:ph type="title"/>
          </p:nvPr>
        </p:nvSpPr>
        <p:spPr>
          <a:xfrm>
            <a:off x="925200" y="13911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Types of Market Research</a:t>
            </a:r>
            <a:endParaRPr sz="4000">
              <a:latin typeface="Comfortaa"/>
              <a:ea typeface="Comfortaa"/>
              <a:cs typeface="Comfortaa"/>
              <a:sym typeface="Comfortaa"/>
            </a:endParaRPr>
          </a:p>
        </p:txBody>
      </p:sp>
      <p:sp>
        <p:nvSpPr>
          <p:cNvPr id="104" name="Google Shape;104;g29c1d45b2ea_0_58"/>
          <p:cNvSpPr txBox="1"/>
          <p:nvPr>
            <p:ph idx="1" type="body"/>
          </p:nvPr>
        </p:nvSpPr>
        <p:spPr>
          <a:xfrm>
            <a:off x="838200" y="2422731"/>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3500">
                <a:solidFill>
                  <a:srgbClr val="427B83"/>
                </a:solidFill>
                <a:latin typeface="Comfortaa"/>
                <a:ea typeface="Comfortaa"/>
                <a:cs typeface="Comfortaa"/>
                <a:sym typeface="Comfortaa"/>
              </a:rPr>
              <a:t>Survey Research</a:t>
            </a:r>
            <a:endParaRPr b="1" sz="3500">
              <a:solidFill>
                <a:srgbClr val="427B83"/>
              </a:solidFill>
              <a:latin typeface="Comfortaa"/>
              <a:ea typeface="Comfortaa"/>
              <a:cs typeface="Comfortaa"/>
              <a:sym typeface="Comfortaa"/>
            </a:endParaRPr>
          </a:p>
          <a:p>
            <a:pPr indent="0" lvl="0" marL="457200" rtl="0" algn="just">
              <a:lnSpc>
                <a:spcPct val="90000"/>
              </a:lnSpc>
              <a:spcBef>
                <a:spcPts val="0"/>
              </a:spcBef>
              <a:spcAft>
                <a:spcPts val="0"/>
              </a:spcAft>
              <a:buSzPts val="2800"/>
              <a:buNone/>
            </a:pPr>
            <a:r>
              <a:t/>
            </a:r>
            <a:endParaRPr b="1" sz="48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500">
                <a:solidFill>
                  <a:srgbClr val="427B83"/>
                </a:solidFill>
                <a:latin typeface="Comfortaa"/>
                <a:ea typeface="Comfortaa"/>
                <a:cs typeface="Comfortaa"/>
                <a:sym typeface="Comfortaa"/>
              </a:rPr>
              <a:t>Surveys are a more affordable option than focus groups for finding out what consumers think without having to conduct in-person interviews. Surveys are mailed to customers, typically along with a discount code or voucher to encourage response. These polls aid in ascertaining consumer sentiment regarding the brand, product, and pricing range.</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g29c1d45b2ea_0_63"/>
          <p:cNvSpPr txBox="1"/>
          <p:nvPr>
            <p:ph type="title"/>
          </p:nvPr>
        </p:nvSpPr>
        <p:spPr>
          <a:xfrm>
            <a:off x="838200" y="1217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Types of Market Research</a:t>
            </a:r>
            <a:endParaRPr sz="4000">
              <a:latin typeface="Comfortaa"/>
              <a:ea typeface="Comfortaa"/>
              <a:cs typeface="Comfortaa"/>
              <a:sym typeface="Comfortaa"/>
            </a:endParaRPr>
          </a:p>
        </p:txBody>
      </p:sp>
      <p:sp>
        <p:nvSpPr>
          <p:cNvPr id="110" name="Google Shape;110;g29c1d45b2ea_0_63"/>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3500">
                <a:solidFill>
                  <a:srgbClr val="427B83"/>
                </a:solidFill>
                <a:latin typeface="Comfortaa"/>
                <a:ea typeface="Comfortaa"/>
                <a:cs typeface="Comfortaa"/>
                <a:sym typeface="Comfortaa"/>
              </a:rPr>
              <a:t>Online Market Research</a:t>
            </a:r>
            <a:endParaRPr b="1" sz="3500">
              <a:solidFill>
                <a:srgbClr val="427B83"/>
              </a:solidFill>
              <a:latin typeface="Comfortaa"/>
              <a:ea typeface="Comfortaa"/>
              <a:cs typeface="Comfortaa"/>
              <a:sym typeface="Comfortaa"/>
            </a:endParaRPr>
          </a:p>
          <a:p>
            <a:pPr indent="0" lvl="0" marL="45720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500">
                <a:solidFill>
                  <a:srgbClr val="427B83"/>
                </a:solidFill>
                <a:latin typeface="Comfortaa"/>
                <a:ea typeface="Comfortaa"/>
                <a:cs typeface="Comfortaa"/>
                <a:sym typeface="Comfortaa"/>
              </a:rPr>
              <a:t>Market research activities have moved online as more people spend time on the internet. A survey-style form is still used for data collection. However, individuals can opt to sign up, complete surveys, and provide feedback whenever they have time, rather than businesses actively seeking participants by locating them on the street or by cold calling them on the phone.</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500">
                <a:solidFill>
                  <a:srgbClr val="427B83"/>
                </a:solidFill>
                <a:latin typeface="Comfortaa"/>
                <a:ea typeface="Comfortaa"/>
                <a:cs typeface="Comfortaa"/>
                <a:sym typeface="Comfortaa"/>
              </a:rPr>
              <a:t>People can participate at their own pace and convenience, which makes the process much less forced and invasive.</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g29c1d45b2ea_0_70"/>
          <p:cNvSpPr txBox="1"/>
          <p:nvPr>
            <p:ph type="title"/>
          </p:nvPr>
        </p:nvSpPr>
        <p:spPr>
          <a:xfrm>
            <a:off x="914550" y="13186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Model of Market Research</a:t>
            </a:r>
            <a:endParaRPr sz="4000">
              <a:latin typeface="Comfortaa"/>
              <a:ea typeface="Comfortaa"/>
              <a:cs typeface="Comfortaa"/>
              <a:sym typeface="Comfortaa"/>
            </a:endParaRPr>
          </a:p>
        </p:txBody>
      </p:sp>
      <p:sp>
        <p:nvSpPr>
          <p:cNvPr id="116" name="Google Shape;116;g29c1d45b2ea_0_70"/>
          <p:cNvSpPr txBox="1"/>
          <p:nvPr>
            <p:ph idx="1" type="body"/>
          </p:nvPr>
        </p:nvSpPr>
        <p:spPr>
          <a:xfrm>
            <a:off x="568350" y="2147250"/>
            <a:ext cx="112080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3500">
                <a:solidFill>
                  <a:srgbClr val="427B83"/>
                </a:solidFill>
                <a:latin typeface="Comfortaa"/>
                <a:ea typeface="Comfortaa"/>
                <a:cs typeface="Comfortaa"/>
                <a:sym typeface="Comfortaa"/>
              </a:rPr>
              <a:t>Market Researching Mix</a:t>
            </a:r>
            <a:endParaRPr b="1" sz="3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500">
                <a:solidFill>
                  <a:srgbClr val="427B83"/>
                </a:solidFill>
                <a:latin typeface="Comfortaa"/>
                <a:ea typeface="Comfortaa"/>
                <a:cs typeface="Comfortaa"/>
                <a:sym typeface="Comfortaa"/>
              </a:rPr>
              <a:t>Nigel Bradley developed the Marketing Research Mix in 2004, and he explained it in his 2007 book, "Marketing Research." Bradley's four stages – his 4 Ps – are:</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500">
              <a:solidFill>
                <a:srgbClr val="427B83"/>
              </a:solidFill>
              <a:latin typeface="Comfortaa"/>
              <a:ea typeface="Comfortaa"/>
              <a:cs typeface="Comfortaa"/>
              <a:sym typeface="Comfortaa"/>
            </a:endParaRPr>
          </a:p>
          <a:p>
            <a:pPr indent="-387350" lvl="0" marL="457200" rtl="0" algn="just">
              <a:lnSpc>
                <a:spcPct val="90000"/>
              </a:lnSpc>
              <a:spcBef>
                <a:spcPts val="0"/>
              </a:spcBef>
              <a:spcAft>
                <a:spcPts val="0"/>
              </a:spcAft>
              <a:buClr>
                <a:srgbClr val="427B83"/>
              </a:buClr>
              <a:buSzPts val="2500"/>
              <a:buFont typeface="Comfortaa"/>
              <a:buChar char="•"/>
            </a:pPr>
            <a:r>
              <a:rPr b="1" lang="en-US" sz="2500">
                <a:solidFill>
                  <a:srgbClr val="427B83"/>
                </a:solidFill>
                <a:latin typeface="Comfortaa"/>
                <a:ea typeface="Comfortaa"/>
                <a:cs typeface="Comfortaa"/>
                <a:sym typeface="Comfortaa"/>
              </a:rPr>
              <a:t>Purpose.</a:t>
            </a:r>
            <a:endParaRPr b="1" sz="2500">
              <a:solidFill>
                <a:srgbClr val="427B83"/>
              </a:solidFill>
              <a:latin typeface="Comfortaa"/>
              <a:ea typeface="Comfortaa"/>
              <a:cs typeface="Comfortaa"/>
              <a:sym typeface="Comfortaa"/>
            </a:endParaRPr>
          </a:p>
          <a:p>
            <a:pPr indent="-387350" lvl="0" marL="457200" rtl="0" algn="just">
              <a:lnSpc>
                <a:spcPct val="90000"/>
              </a:lnSpc>
              <a:spcBef>
                <a:spcPts val="0"/>
              </a:spcBef>
              <a:spcAft>
                <a:spcPts val="0"/>
              </a:spcAft>
              <a:buClr>
                <a:srgbClr val="427B83"/>
              </a:buClr>
              <a:buSzPts val="2500"/>
              <a:buFont typeface="Comfortaa"/>
              <a:buChar char="•"/>
            </a:pPr>
            <a:r>
              <a:rPr b="1" lang="en-US" sz="2500">
                <a:solidFill>
                  <a:srgbClr val="427B83"/>
                </a:solidFill>
                <a:latin typeface="Comfortaa"/>
                <a:ea typeface="Comfortaa"/>
                <a:cs typeface="Comfortaa"/>
                <a:sym typeface="Comfortaa"/>
              </a:rPr>
              <a:t>Population.</a:t>
            </a:r>
            <a:endParaRPr b="1" sz="2500">
              <a:solidFill>
                <a:srgbClr val="427B83"/>
              </a:solidFill>
              <a:latin typeface="Comfortaa"/>
              <a:ea typeface="Comfortaa"/>
              <a:cs typeface="Comfortaa"/>
              <a:sym typeface="Comfortaa"/>
            </a:endParaRPr>
          </a:p>
          <a:p>
            <a:pPr indent="-387350" lvl="0" marL="457200" rtl="0" algn="just">
              <a:lnSpc>
                <a:spcPct val="90000"/>
              </a:lnSpc>
              <a:spcBef>
                <a:spcPts val="0"/>
              </a:spcBef>
              <a:spcAft>
                <a:spcPts val="0"/>
              </a:spcAft>
              <a:buClr>
                <a:srgbClr val="427B83"/>
              </a:buClr>
              <a:buSzPts val="2500"/>
              <a:buFont typeface="Comfortaa"/>
              <a:buChar char="•"/>
            </a:pPr>
            <a:r>
              <a:rPr b="1" lang="en-US" sz="2500">
                <a:solidFill>
                  <a:srgbClr val="427B83"/>
                </a:solidFill>
                <a:latin typeface="Comfortaa"/>
                <a:ea typeface="Comfortaa"/>
                <a:cs typeface="Comfortaa"/>
                <a:sym typeface="Comfortaa"/>
              </a:rPr>
              <a:t>Procedure.</a:t>
            </a:r>
            <a:endParaRPr b="1" sz="2500">
              <a:solidFill>
                <a:srgbClr val="427B83"/>
              </a:solidFill>
              <a:latin typeface="Comfortaa"/>
              <a:ea typeface="Comfortaa"/>
              <a:cs typeface="Comfortaa"/>
              <a:sym typeface="Comfortaa"/>
            </a:endParaRPr>
          </a:p>
          <a:p>
            <a:pPr indent="-387350" lvl="0" marL="457200" rtl="0" algn="just">
              <a:lnSpc>
                <a:spcPct val="90000"/>
              </a:lnSpc>
              <a:spcBef>
                <a:spcPts val="0"/>
              </a:spcBef>
              <a:spcAft>
                <a:spcPts val="0"/>
              </a:spcAft>
              <a:buClr>
                <a:srgbClr val="427B83"/>
              </a:buClr>
              <a:buSzPts val="2500"/>
              <a:buFont typeface="Comfortaa"/>
              <a:buChar char="•"/>
            </a:pPr>
            <a:r>
              <a:rPr b="1" lang="en-US" sz="2500">
                <a:solidFill>
                  <a:srgbClr val="427B83"/>
                </a:solidFill>
                <a:latin typeface="Comfortaa"/>
                <a:ea typeface="Comfortaa"/>
                <a:cs typeface="Comfortaa"/>
                <a:sym typeface="Comfortaa"/>
              </a:rPr>
              <a:t>Publication.</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500">
                <a:solidFill>
                  <a:srgbClr val="427B83"/>
                </a:solidFill>
                <a:latin typeface="Comfortaa"/>
                <a:ea typeface="Comfortaa"/>
                <a:cs typeface="Comfortaa"/>
                <a:sym typeface="Comfortaa"/>
              </a:rPr>
              <a:t>You can use the 4 Ps to design a research project; to organize the results of your research; and to challenge research, so that you can assess its quality.</a:t>
            </a:r>
            <a:endParaRPr b="1" sz="25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g29c1d45b2ea_0_96"/>
          <p:cNvSpPr txBox="1"/>
          <p:nvPr>
            <p:ph type="title"/>
          </p:nvPr>
        </p:nvSpPr>
        <p:spPr>
          <a:xfrm>
            <a:off x="939700" y="13476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Marketing Research Mix</a:t>
            </a:r>
            <a:endParaRPr sz="4000">
              <a:latin typeface="Comfortaa"/>
              <a:ea typeface="Comfortaa"/>
              <a:cs typeface="Comfortaa"/>
              <a:sym typeface="Comfortaa"/>
            </a:endParaRPr>
          </a:p>
        </p:txBody>
      </p:sp>
      <p:graphicFrame>
        <p:nvGraphicFramePr>
          <p:cNvPr id="122" name="Google Shape;122;g29c1d45b2ea_0_96"/>
          <p:cNvGraphicFramePr/>
          <p:nvPr/>
        </p:nvGraphicFramePr>
        <p:xfrm>
          <a:off x="1985963" y="2205550"/>
          <a:ext cx="3000000" cy="3000000"/>
        </p:xfrm>
        <a:graphic>
          <a:graphicData uri="http://schemas.openxmlformats.org/drawingml/2006/table">
            <a:tbl>
              <a:tblPr>
                <a:noFill/>
                <a:tableStyleId>{9A53C546-E0EF-44B3-8527-74846151B220}</a:tableStyleId>
              </a:tblPr>
              <a:tblGrid>
                <a:gridCol w="4105275"/>
                <a:gridCol w="4114800"/>
              </a:tblGrid>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PRODUCT</a:t>
                      </a:r>
                      <a:endParaRPr b="1" sz="4800" u="none" cap="none" strike="noStrike">
                        <a:solidFill>
                          <a:srgbClr val="FFFFFF"/>
                        </a:solidFill>
                        <a:latin typeface="Calibri"/>
                        <a:ea typeface="Calibri"/>
                        <a:cs typeface="Calibri"/>
                        <a:sym typeface="Calibri"/>
                      </a:endParaRPr>
                    </a:p>
                  </a:txBody>
                  <a:tcPr marT="45725" marB="45725" marR="91450" marL="91450">
                    <a:lnL cap="flat" cmpd="sng" w="9525">
                      <a:solidFill>
                        <a:srgbClr val="4BACC6"/>
                      </a:solidFill>
                      <a:prstDash val="solid"/>
                      <a:round/>
                      <a:headEnd len="sm" w="sm" type="none"/>
                      <a:tailEnd len="sm" w="sm" type="none"/>
                    </a:lnL>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4BACC6"/>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PLACE</a:t>
                      </a:r>
                      <a:endParaRPr b="1" sz="4800" u="none" cap="none" strike="noStrike">
                        <a:solidFill>
                          <a:srgbClr val="FFFFFF"/>
                        </a:solidFill>
                        <a:latin typeface="Calibri"/>
                        <a:ea typeface="Calibri"/>
                        <a:cs typeface="Calibri"/>
                        <a:sym typeface="Calibri"/>
                      </a:endParaRPr>
                    </a:p>
                  </a:txBody>
                  <a:tcPr marT="45725" marB="45725" marR="91450" marL="91450">
                    <a:lnR cap="flat" cmpd="sng" w="9525">
                      <a:solidFill>
                        <a:srgbClr val="4BACC6"/>
                      </a:solidFill>
                      <a:prstDash val="solid"/>
                      <a:round/>
                      <a:headEnd len="sm" w="sm" type="none"/>
                      <a:tailEnd len="sm" w="sm" type="none"/>
                    </a:lnR>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4BACC6"/>
                    </a:solidFill>
                  </a:tcPr>
                </a:tc>
              </a:tr>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latin typeface="Calibri"/>
                          <a:ea typeface="Calibri"/>
                          <a:cs typeface="Calibri"/>
                          <a:sym typeface="Calibri"/>
                        </a:rPr>
                        <a:t>PRICE</a:t>
                      </a:r>
                      <a:endParaRPr b="1" sz="4800" u="none" cap="none" strike="noStrike">
                        <a:latin typeface="Calibri"/>
                        <a:ea typeface="Calibri"/>
                        <a:cs typeface="Calibri"/>
                        <a:sym typeface="Calibri"/>
                      </a:endParaRPr>
                    </a:p>
                  </a:txBody>
                  <a:tcPr marT="45725" marB="45725" marR="91450" marL="91450">
                    <a:lnL cap="flat" cmpd="sng" w="9525">
                      <a:solidFill>
                        <a:srgbClr val="4BACC6"/>
                      </a:solidFill>
                      <a:prstDash val="solid"/>
                      <a:round/>
                      <a:headEnd len="sm" w="sm" type="none"/>
                      <a:tailEnd len="sm" w="sm" type="none"/>
                    </a:lnL>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E9F1F5"/>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lang="en-US" sz="4800" u="none" cap="none" strike="noStrike">
                          <a:latin typeface="Calibri"/>
                          <a:ea typeface="Calibri"/>
                          <a:cs typeface="Calibri"/>
                          <a:sym typeface="Calibri"/>
                        </a:rPr>
                        <a:t>PROMOTE</a:t>
                      </a:r>
                      <a:endParaRPr sz="4800" u="none" cap="none" strike="noStrike">
                        <a:latin typeface="Calibri"/>
                        <a:ea typeface="Calibri"/>
                        <a:cs typeface="Calibri"/>
                        <a:sym typeface="Calibri"/>
                      </a:endParaRPr>
                    </a:p>
                  </a:txBody>
                  <a:tcPr marT="45725" marB="45725" marR="91450" marL="91450">
                    <a:lnR cap="flat" cmpd="sng" w="9525">
                      <a:solidFill>
                        <a:srgbClr val="4BACC6"/>
                      </a:solidFill>
                      <a:prstDash val="solid"/>
                      <a:round/>
                      <a:headEnd len="sm" w="sm" type="none"/>
                      <a:tailEnd len="sm" w="sm" type="none"/>
                    </a:lnR>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E9F1F5"/>
                    </a:solidFill>
                  </a:tcPr>
                </a:tc>
              </a:tr>
            </a:tbl>
          </a:graphicData>
        </a:graphic>
      </p:graphicFrame>
      <p:pic>
        <p:nvPicPr>
          <p:cNvPr id="123" name="Google Shape;123;g29c1d45b2ea_0_96"/>
          <p:cNvPicPr preferRelativeResize="0"/>
          <p:nvPr/>
        </p:nvPicPr>
        <p:blipFill rotWithShape="1">
          <a:blip r:embed="rId3">
            <a:alphaModFix/>
          </a:blip>
          <a:srcRect b="0" l="0" r="0" t="0"/>
          <a:stretch/>
        </p:blipFill>
        <p:spPr>
          <a:xfrm>
            <a:off x="10384700" y="763324"/>
            <a:ext cx="1807300" cy="14422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g29c1d45b2ea_0_10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Product/Service</a:t>
            </a:r>
            <a:endParaRPr sz="4000">
              <a:latin typeface="Comfortaa"/>
              <a:ea typeface="Comfortaa"/>
              <a:cs typeface="Comfortaa"/>
              <a:sym typeface="Comfortaa"/>
            </a:endParaRPr>
          </a:p>
        </p:txBody>
      </p:sp>
      <p:sp>
        <p:nvSpPr>
          <p:cNvPr id="129" name="Google Shape;129;g29c1d45b2ea_0_103"/>
          <p:cNvSpPr txBox="1"/>
          <p:nvPr>
            <p:ph idx="1" type="body"/>
          </p:nvPr>
        </p:nvSpPr>
        <p:spPr>
          <a:xfrm>
            <a:off x="838200" y="2195675"/>
            <a:ext cx="10515600" cy="39867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800"/>
              </a:spcBef>
              <a:spcAft>
                <a:spcPts val="0"/>
              </a:spcAft>
              <a:buClr>
                <a:schemeClr val="dk1"/>
              </a:buClr>
              <a:buSzPts val="1100"/>
              <a:buFont typeface="Arial"/>
              <a:buNone/>
            </a:pPr>
            <a:r>
              <a:rPr lang="en-US" sz="3200">
                <a:solidFill>
                  <a:schemeClr val="dk1"/>
                </a:solidFill>
              </a:rPr>
              <a:t>•</a:t>
            </a:r>
            <a:r>
              <a:rPr lang="en-US" sz="2500">
                <a:solidFill>
                  <a:schemeClr val="dk1"/>
                </a:solidFill>
                <a:latin typeface="Comfortaa"/>
                <a:ea typeface="Comfortaa"/>
                <a:cs typeface="Comfortaa"/>
                <a:sym typeface="Comfortaa"/>
              </a:rPr>
              <a:t>What does the customer want from the product/service? What needs does it satisfy?</a:t>
            </a:r>
            <a:endParaRPr sz="2500">
              <a:solidFill>
                <a:schemeClr val="dk1"/>
              </a:solidFill>
              <a:latin typeface="Comfortaa"/>
              <a:ea typeface="Comfortaa"/>
              <a:cs typeface="Comfortaa"/>
              <a:sym typeface="Comfortaa"/>
            </a:endParaRPr>
          </a:p>
          <a:p>
            <a:pPr indent="0" lvl="0" marL="0" rtl="0" algn="l">
              <a:lnSpc>
                <a:spcPct val="115000"/>
              </a:lnSpc>
              <a:spcBef>
                <a:spcPts val="800"/>
              </a:spcBef>
              <a:spcAft>
                <a:spcPts val="0"/>
              </a:spcAft>
              <a:buClr>
                <a:schemeClr val="dk1"/>
              </a:buClr>
              <a:buSzPts val="1100"/>
              <a:buFont typeface="Arial"/>
              <a:buNone/>
            </a:pPr>
            <a:r>
              <a:rPr lang="en-US" sz="2500">
                <a:solidFill>
                  <a:schemeClr val="dk1"/>
                </a:solidFill>
                <a:latin typeface="Comfortaa"/>
                <a:ea typeface="Comfortaa"/>
                <a:cs typeface="Comfortaa"/>
                <a:sym typeface="Comfortaa"/>
              </a:rPr>
              <a:t>•What features does it have to meet these needs?</a:t>
            </a:r>
            <a:endParaRPr sz="2500">
              <a:solidFill>
                <a:schemeClr val="dk1"/>
              </a:solidFill>
              <a:latin typeface="Comfortaa"/>
              <a:ea typeface="Comfortaa"/>
              <a:cs typeface="Comfortaa"/>
              <a:sym typeface="Comfortaa"/>
            </a:endParaRPr>
          </a:p>
          <a:p>
            <a:pPr indent="0" lvl="0" marL="0" rtl="0" algn="l">
              <a:lnSpc>
                <a:spcPct val="115000"/>
              </a:lnSpc>
              <a:spcBef>
                <a:spcPts val="800"/>
              </a:spcBef>
              <a:spcAft>
                <a:spcPts val="0"/>
              </a:spcAft>
              <a:buClr>
                <a:schemeClr val="dk1"/>
              </a:buClr>
              <a:buSzPts val="1100"/>
              <a:buFont typeface="Arial"/>
              <a:buNone/>
            </a:pPr>
            <a:r>
              <a:rPr lang="en-US" sz="2500">
                <a:solidFill>
                  <a:schemeClr val="dk1"/>
                </a:solidFill>
                <a:latin typeface="Comfortaa"/>
                <a:ea typeface="Comfortaa"/>
                <a:cs typeface="Comfortaa"/>
                <a:sym typeface="Comfortaa"/>
              </a:rPr>
              <a:t>•Are there any features you've missed out?</a:t>
            </a:r>
            <a:endParaRPr sz="2500">
              <a:solidFill>
                <a:schemeClr val="dk1"/>
              </a:solidFill>
              <a:latin typeface="Comfortaa"/>
              <a:ea typeface="Comfortaa"/>
              <a:cs typeface="Comfortaa"/>
              <a:sym typeface="Comfortaa"/>
            </a:endParaRPr>
          </a:p>
          <a:p>
            <a:pPr indent="0" lvl="0" marL="0" rtl="0" algn="l">
              <a:lnSpc>
                <a:spcPct val="115000"/>
              </a:lnSpc>
              <a:spcBef>
                <a:spcPts val="800"/>
              </a:spcBef>
              <a:spcAft>
                <a:spcPts val="0"/>
              </a:spcAft>
              <a:buClr>
                <a:schemeClr val="dk1"/>
              </a:buClr>
              <a:buSzPts val="1100"/>
              <a:buFont typeface="Arial"/>
              <a:buNone/>
            </a:pPr>
            <a:r>
              <a:rPr lang="en-US" sz="2500">
                <a:solidFill>
                  <a:schemeClr val="dk1"/>
                </a:solidFill>
                <a:latin typeface="Comfortaa"/>
                <a:ea typeface="Comfortaa"/>
                <a:cs typeface="Comfortaa"/>
                <a:sym typeface="Comfortaa"/>
              </a:rPr>
              <a:t>•Are you including costly features that the customer won't actually use?</a:t>
            </a:r>
            <a:endParaRPr sz="2500">
              <a:solidFill>
                <a:schemeClr val="dk1"/>
              </a:solidFill>
              <a:latin typeface="Comfortaa"/>
              <a:ea typeface="Comfortaa"/>
              <a:cs typeface="Comfortaa"/>
              <a:sym typeface="Comfortaa"/>
            </a:endParaRPr>
          </a:p>
          <a:p>
            <a:pPr indent="0" lvl="0" marL="0" rtl="0" algn="l">
              <a:lnSpc>
                <a:spcPct val="115000"/>
              </a:lnSpc>
              <a:spcBef>
                <a:spcPts val="800"/>
              </a:spcBef>
              <a:spcAft>
                <a:spcPts val="0"/>
              </a:spcAft>
              <a:buSzPts val="2800"/>
              <a:buNone/>
            </a:pPr>
            <a:r>
              <a:rPr lang="en-US" sz="2500">
                <a:solidFill>
                  <a:schemeClr val="dk1"/>
                </a:solidFill>
                <a:latin typeface="Comfortaa"/>
                <a:ea typeface="Comfortaa"/>
                <a:cs typeface="Comfortaa"/>
                <a:sym typeface="Comfortaa"/>
              </a:rPr>
              <a:t>•How and where will the customer use it?</a:t>
            </a:r>
            <a:endParaRPr b="1" sz="2300">
              <a:solidFill>
                <a:srgbClr val="427B83"/>
              </a:solidFill>
              <a:latin typeface="Comfortaa"/>
              <a:ea typeface="Comfortaa"/>
              <a:cs typeface="Comfortaa"/>
              <a:sym typeface="Comfortaa"/>
            </a:endParaRPr>
          </a:p>
        </p:txBody>
      </p:sp>
      <p:pic>
        <p:nvPicPr>
          <p:cNvPr id="130" name="Google Shape;130;g29c1d45b2ea_0_103"/>
          <p:cNvPicPr preferRelativeResize="0"/>
          <p:nvPr/>
        </p:nvPicPr>
        <p:blipFill rotWithShape="1">
          <a:blip r:embed="rId3">
            <a:alphaModFix/>
          </a:blip>
          <a:srcRect b="0" l="0" r="0" t="0"/>
          <a:stretch/>
        </p:blipFill>
        <p:spPr>
          <a:xfrm>
            <a:off x="9366688" y="4980663"/>
            <a:ext cx="2543175" cy="18002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g29c1d45b2ea_0_112"/>
          <p:cNvSpPr txBox="1"/>
          <p:nvPr>
            <p:ph type="title"/>
          </p:nvPr>
        </p:nvSpPr>
        <p:spPr>
          <a:xfrm>
            <a:off x="838200" y="13621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Product/Service</a:t>
            </a:r>
            <a:endParaRPr sz="4000">
              <a:latin typeface="Comfortaa"/>
              <a:ea typeface="Comfortaa"/>
              <a:cs typeface="Comfortaa"/>
              <a:sym typeface="Comfortaa"/>
            </a:endParaRPr>
          </a:p>
        </p:txBody>
      </p:sp>
      <p:sp>
        <p:nvSpPr>
          <p:cNvPr id="136" name="Google Shape;136;g29c1d45b2ea_0_112"/>
          <p:cNvSpPr txBox="1"/>
          <p:nvPr>
            <p:ph idx="1" type="body"/>
          </p:nvPr>
        </p:nvSpPr>
        <p:spPr>
          <a:xfrm>
            <a:off x="838200" y="2152175"/>
            <a:ext cx="10515600" cy="43635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SzPts val="2800"/>
              <a:buNone/>
            </a:pPr>
            <a:r>
              <a:rPr lang="en-US" sz="3000">
                <a:solidFill>
                  <a:schemeClr val="dk1"/>
                </a:solidFill>
              </a:rPr>
              <a:t>•</a:t>
            </a:r>
            <a:r>
              <a:rPr lang="en-US" sz="2500">
                <a:solidFill>
                  <a:schemeClr val="dk1"/>
                </a:solidFill>
                <a:latin typeface="Comfortaa"/>
                <a:ea typeface="Comfortaa"/>
                <a:cs typeface="Comfortaa"/>
                <a:sym typeface="Comfortaa"/>
              </a:rPr>
              <a:t>What does it look like? How will customers experience it?</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•What size(s), color(s), and so on, should it be?</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•What is it to be called?</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•How is it branded?</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•How is it differentiated versus your competitors?</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•What is the most it can cost to provide, and still be sold sufficiently profitably? </a:t>
            </a:r>
            <a:endParaRPr sz="2500">
              <a:solidFill>
                <a:schemeClr val="dk1"/>
              </a:solidFill>
              <a:latin typeface="Comfortaa"/>
              <a:ea typeface="Comfortaa"/>
              <a:cs typeface="Comfortaa"/>
              <a:sym typeface="Comfortaa"/>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g29c1d45b2ea_0_118"/>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PLACE</a:t>
            </a:r>
            <a:endParaRPr sz="4000">
              <a:latin typeface="Comfortaa"/>
              <a:ea typeface="Comfortaa"/>
              <a:cs typeface="Comfortaa"/>
              <a:sym typeface="Comfortaa"/>
            </a:endParaRPr>
          </a:p>
        </p:txBody>
      </p:sp>
      <p:sp>
        <p:nvSpPr>
          <p:cNvPr id="142" name="Google Shape;142;g29c1d45b2ea_0_118"/>
          <p:cNvSpPr txBox="1"/>
          <p:nvPr>
            <p:ph idx="1" type="body"/>
          </p:nvPr>
        </p:nvSpPr>
        <p:spPr>
          <a:xfrm>
            <a:off x="838200" y="2166675"/>
            <a:ext cx="10515600" cy="44070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SzPts val="2800"/>
              <a:buNone/>
            </a:pPr>
            <a:r>
              <a:rPr lang="en-US" sz="3000">
                <a:solidFill>
                  <a:schemeClr val="dk1"/>
                </a:solidFill>
              </a:rPr>
              <a:t>•</a:t>
            </a:r>
            <a:r>
              <a:rPr lang="en-US" sz="2500">
                <a:solidFill>
                  <a:schemeClr val="dk1"/>
                </a:solidFill>
                <a:latin typeface="Comfortaa"/>
                <a:ea typeface="Comfortaa"/>
                <a:cs typeface="Comfortaa"/>
                <a:sym typeface="Comfortaa"/>
              </a:rPr>
              <a:t>What does it look like? How will customers experience it?</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•What size(s), color(s), and so on, should it be?</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•What is it to be called?</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•How is it branded?</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•How is it differentiated versus your competitors?</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•What is the most it can cost to provide, and still be sold sufficiently profitably? </a:t>
            </a:r>
            <a:endParaRPr sz="2500">
              <a:solidFill>
                <a:schemeClr val="dk1"/>
              </a:solidFill>
              <a:latin typeface="Comfortaa"/>
              <a:ea typeface="Comfortaa"/>
              <a:cs typeface="Comfortaa"/>
              <a:sym typeface="Comfortaa"/>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pic>
        <p:nvPicPr>
          <p:cNvPr id="143" name="Google Shape;143;g29c1d45b2ea_0_118"/>
          <p:cNvPicPr preferRelativeResize="0"/>
          <p:nvPr/>
        </p:nvPicPr>
        <p:blipFill rotWithShape="1">
          <a:blip r:embed="rId3">
            <a:alphaModFix/>
          </a:blip>
          <a:srcRect b="0" l="0" r="0" t="0"/>
          <a:stretch/>
        </p:blipFill>
        <p:spPr>
          <a:xfrm>
            <a:off x="10217300" y="4248825"/>
            <a:ext cx="1685525" cy="21175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g29c1d45b2ea_0_12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PRICE</a:t>
            </a:r>
            <a:endParaRPr sz="4000">
              <a:latin typeface="Comfortaa"/>
              <a:ea typeface="Comfortaa"/>
              <a:cs typeface="Comfortaa"/>
              <a:sym typeface="Comfortaa"/>
            </a:endParaRPr>
          </a:p>
        </p:txBody>
      </p:sp>
      <p:sp>
        <p:nvSpPr>
          <p:cNvPr id="149" name="Google Shape;149;g29c1d45b2ea_0_123"/>
          <p:cNvSpPr txBox="1"/>
          <p:nvPr>
            <p:ph idx="1" type="body"/>
          </p:nvPr>
        </p:nvSpPr>
        <p:spPr>
          <a:xfrm>
            <a:off x="925175" y="2195125"/>
            <a:ext cx="10515600" cy="40395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•What is the value of the product or service to the buyer?</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•Is the customer price sensitive? Will a small decrease in price gain you extra market share? Or will a small increase be indiscernible, and so gain you extra profit margin?</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•What discounts should be offered to trade customers, or to other specific segments of your market?</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rPr lang="en-US" sz="2500">
                <a:solidFill>
                  <a:schemeClr val="dk1"/>
                </a:solidFill>
                <a:latin typeface="Comfortaa"/>
                <a:ea typeface="Comfortaa"/>
                <a:cs typeface="Comfortaa"/>
                <a:sym typeface="Comfortaa"/>
              </a:rPr>
              <a:t>•How will your price compare with your competitors?</a:t>
            </a:r>
            <a:endParaRPr sz="25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pic>
        <p:nvPicPr>
          <p:cNvPr id="150" name="Google Shape;150;g29c1d45b2ea_0_123"/>
          <p:cNvPicPr preferRelativeResize="0"/>
          <p:nvPr/>
        </p:nvPicPr>
        <p:blipFill rotWithShape="1">
          <a:blip r:embed="rId3">
            <a:alphaModFix/>
          </a:blip>
          <a:srcRect b="0" l="0" r="0" t="0"/>
          <a:stretch/>
        </p:blipFill>
        <p:spPr>
          <a:xfrm>
            <a:off x="10052550" y="4847625"/>
            <a:ext cx="1767977" cy="176797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 name="Shape 37"/>
        <p:cNvGrpSpPr/>
        <p:nvPr/>
      </p:nvGrpSpPr>
      <p:grpSpPr>
        <a:xfrm>
          <a:off x="0" y="0"/>
          <a:ext cx="0" cy="0"/>
          <a:chOff x="0" y="0"/>
          <a:chExt cx="0" cy="0"/>
        </a:xfrm>
      </p:grpSpPr>
      <p:sp>
        <p:nvSpPr>
          <p:cNvPr id="38" name="Google Shape;38;g19e93ff5fc8_0_22"/>
          <p:cNvSpPr txBox="1"/>
          <p:nvPr>
            <p:ph type="title"/>
          </p:nvPr>
        </p:nvSpPr>
        <p:spPr>
          <a:xfrm>
            <a:off x="1039600" y="155744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What is Marketing?</a:t>
            </a:r>
            <a:endParaRPr sz="4000">
              <a:latin typeface="Comfortaa"/>
              <a:ea typeface="Comfortaa"/>
              <a:cs typeface="Comfortaa"/>
              <a:sym typeface="Comfortaa"/>
            </a:endParaRPr>
          </a:p>
        </p:txBody>
      </p:sp>
      <p:sp>
        <p:nvSpPr>
          <p:cNvPr id="39" name="Google Shape;39;g19e93ff5fc8_0_22"/>
          <p:cNvSpPr txBox="1"/>
          <p:nvPr>
            <p:ph idx="1" type="body"/>
          </p:nvPr>
        </p:nvSpPr>
        <p:spPr>
          <a:xfrm>
            <a:off x="838200" y="2632031"/>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115000"/>
              </a:lnSpc>
              <a:spcBef>
                <a:spcPts val="800"/>
              </a:spcBef>
              <a:spcAft>
                <a:spcPts val="0"/>
              </a:spcAft>
              <a:buClr>
                <a:schemeClr val="dk1"/>
              </a:buClr>
              <a:buSzPts val="1100"/>
              <a:buFont typeface="Arial"/>
              <a:buNone/>
            </a:pPr>
            <a:r>
              <a:rPr lang="en-US">
                <a:solidFill>
                  <a:schemeClr val="dk1"/>
                </a:solidFill>
                <a:latin typeface="Comfortaa"/>
                <a:ea typeface="Comfortaa"/>
                <a:cs typeface="Comfortaa"/>
                <a:sym typeface="Comfortaa"/>
              </a:rPr>
              <a:t>“The management process through which</a:t>
            </a:r>
            <a:endParaRPr>
              <a:solidFill>
                <a:schemeClr val="dk1"/>
              </a:solidFill>
              <a:latin typeface="Comfortaa"/>
              <a:ea typeface="Comfortaa"/>
              <a:cs typeface="Comfortaa"/>
              <a:sym typeface="Comfortaa"/>
            </a:endParaRPr>
          </a:p>
          <a:p>
            <a:pPr indent="0" lvl="0" marL="0" rtl="0" algn="ctr">
              <a:lnSpc>
                <a:spcPct val="115000"/>
              </a:lnSpc>
              <a:spcBef>
                <a:spcPts val="800"/>
              </a:spcBef>
              <a:spcAft>
                <a:spcPts val="0"/>
              </a:spcAft>
              <a:buClr>
                <a:schemeClr val="dk1"/>
              </a:buClr>
              <a:buSzPts val="1100"/>
              <a:buFont typeface="Arial"/>
              <a:buNone/>
            </a:pPr>
            <a:r>
              <a:rPr lang="en-US">
                <a:solidFill>
                  <a:schemeClr val="dk1"/>
                </a:solidFill>
                <a:latin typeface="Comfortaa"/>
                <a:ea typeface="Comfortaa"/>
                <a:cs typeface="Comfortaa"/>
                <a:sym typeface="Comfortaa"/>
              </a:rPr>
              <a:t>goods and services move from concept to the customer”</a:t>
            </a:r>
            <a:endParaRPr>
              <a:solidFill>
                <a:schemeClr val="dk1"/>
              </a:solidFill>
              <a:latin typeface="Comfortaa"/>
              <a:ea typeface="Comfortaa"/>
              <a:cs typeface="Comfortaa"/>
              <a:sym typeface="Comfortaa"/>
            </a:endParaRPr>
          </a:p>
          <a:p>
            <a:pPr indent="0" lvl="0" marL="0" rtl="0" algn="ctr">
              <a:lnSpc>
                <a:spcPct val="115000"/>
              </a:lnSpc>
              <a:spcBef>
                <a:spcPts val="800"/>
              </a:spcBef>
              <a:spcAft>
                <a:spcPts val="0"/>
              </a:spcAft>
              <a:buClr>
                <a:schemeClr val="dk1"/>
              </a:buClr>
              <a:buSzPts val="1100"/>
              <a:buFont typeface="Arial"/>
              <a:buNone/>
            </a:pPr>
            <a:r>
              <a:rPr lang="en-US">
                <a:solidFill>
                  <a:schemeClr val="dk1"/>
                </a:solidFill>
                <a:latin typeface="Comfortaa"/>
                <a:ea typeface="Comfortaa"/>
                <a:cs typeface="Comfortaa"/>
                <a:sym typeface="Comfortaa"/>
              </a:rPr>
              <a:t>“Putting/</a:t>
            </a:r>
            <a:r>
              <a:rPr b="1" lang="en-US">
                <a:solidFill>
                  <a:schemeClr val="dk1"/>
                </a:solidFill>
                <a:latin typeface="Comfortaa"/>
                <a:ea typeface="Comfortaa"/>
                <a:cs typeface="Comfortaa"/>
                <a:sym typeface="Comfortaa"/>
              </a:rPr>
              <a:t>promoting</a:t>
            </a:r>
            <a:r>
              <a:rPr lang="en-US">
                <a:solidFill>
                  <a:schemeClr val="dk1"/>
                </a:solidFill>
                <a:latin typeface="Comfortaa"/>
                <a:ea typeface="Comfortaa"/>
                <a:cs typeface="Comfortaa"/>
                <a:sym typeface="Comfortaa"/>
              </a:rPr>
              <a:t> the right </a:t>
            </a:r>
            <a:r>
              <a:rPr b="1" lang="en-US">
                <a:solidFill>
                  <a:schemeClr val="dk1"/>
                </a:solidFill>
                <a:latin typeface="Comfortaa"/>
                <a:ea typeface="Comfortaa"/>
                <a:cs typeface="Comfortaa"/>
                <a:sym typeface="Comfortaa"/>
              </a:rPr>
              <a:t>product</a:t>
            </a:r>
            <a:r>
              <a:rPr lang="en-US">
                <a:solidFill>
                  <a:schemeClr val="dk1"/>
                </a:solidFill>
                <a:latin typeface="Comfortaa"/>
                <a:ea typeface="Comfortaa"/>
                <a:cs typeface="Comfortaa"/>
                <a:sym typeface="Comfortaa"/>
              </a:rPr>
              <a:t> in the right </a:t>
            </a:r>
            <a:r>
              <a:rPr b="1" lang="en-US">
                <a:solidFill>
                  <a:schemeClr val="dk1"/>
                </a:solidFill>
                <a:latin typeface="Comfortaa"/>
                <a:ea typeface="Comfortaa"/>
                <a:cs typeface="Comfortaa"/>
                <a:sym typeface="Comfortaa"/>
              </a:rPr>
              <a:t>place</a:t>
            </a:r>
            <a:r>
              <a:rPr lang="en-US">
                <a:solidFill>
                  <a:schemeClr val="dk1"/>
                </a:solidFill>
                <a:latin typeface="Comfortaa"/>
                <a:ea typeface="Comfortaa"/>
                <a:cs typeface="Comfortaa"/>
                <a:sym typeface="Comfortaa"/>
              </a:rPr>
              <a:t>, at the right </a:t>
            </a:r>
            <a:r>
              <a:rPr b="1" lang="en-US">
                <a:solidFill>
                  <a:schemeClr val="dk1"/>
                </a:solidFill>
                <a:latin typeface="Comfortaa"/>
                <a:ea typeface="Comfortaa"/>
                <a:cs typeface="Comfortaa"/>
                <a:sym typeface="Comfortaa"/>
              </a:rPr>
              <a:t>price</a:t>
            </a:r>
            <a:r>
              <a:rPr lang="en-US">
                <a:solidFill>
                  <a:schemeClr val="dk1"/>
                </a:solidFill>
                <a:latin typeface="Comfortaa"/>
                <a:ea typeface="Comfortaa"/>
                <a:cs typeface="Comfortaa"/>
                <a:sym typeface="Comfortaa"/>
              </a:rPr>
              <a:t>, at the right time.”</a:t>
            </a:r>
            <a:endParaRPr>
              <a:solidFill>
                <a:schemeClr val="dk1"/>
              </a:solidFill>
              <a:latin typeface="Comfortaa"/>
              <a:ea typeface="Comfortaa"/>
              <a:cs typeface="Comfortaa"/>
              <a:sym typeface="Comfortaa"/>
            </a:endParaRPr>
          </a:p>
          <a:p>
            <a:pPr indent="0" lvl="0" marL="0" rtl="0" algn="l">
              <a:lnSpc>
                <a:spcPct val="115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pic>
        <p:nvPicPr>
          <p:cNvPr id="40" name="Google Shape;40;g19e93ff5fc8_0_22"/>
          <p:cNvPicPr preferRelativeResize="0"/>
          <p:nvPr/>
        </p:nvPicPr>
        <p:blipFill rotWithShape="1">
          <a:blip r:embed="rId3">
            <a:alphaModFix/>
          </a:blip>
          <a:srcRect b="0" l="0" r="0" t="0"/>
          <a:stretch/>
        </p:blipFill>
        <p:spPr>
          <a:xfrm>
            <a:off x="9995225" y="736700"/>
            <a:ext cx="1750124" cy="174842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g29c1d45b2ea_0_130"/>
          <p:cNvSpPr txBox="1"/>
          <p:nvPr>
            <p:ph type="title"/>
          </p:nvPr>
        </p:nvSpPr>
        <p:spPr>
          <a:xfrm>
            <a:off x="838200" y="118559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PROMOTION</a:t>
            </a:r>
            <a:endParaRPr sz="4000">
              <a:latin typeface="Comfortaa"/>
              <a:ea typeface="Comfortaa"/>
              <a:cs typeface="Comfortaa"/>
              <a:sym typeface="Comfortaa"/>
            </a:endParaRPr>
          </a:p>
        </p:txBody>
      </p:sp>
      <p:sp>
        <p:nvSpPr>
          <p:cNvPr id="156" name="Google Shape;156;g29c1d45b2ea_0_130"/>
          <p:cNvSpPr txBox="1"/>
          <p:nvPr>
            <p:ph idx="1" type="body"/>
          </p:nvPr>
        </p:nvSpPr>
        <p:spPr>
          <a:xfrm>
            <a:off x="510375" y="1847700"/>
            <a:ext cx="114831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600"/>
              </a:spcBef>
              <a:spcAft>
                <a:spcPts val="0"/>
              </a:spcAft>
              <a:buSzPts val="2800"/>
              <a:buNone/>
            </a:pPr>
            <a:r>
              <a:rPr lang="en-US" sz="2400">
                <a:solidFill>
                  <a:schemeClr val="dk1"/>
                </a:solidFill>
                <a:latin typeface="Comfortaa"/>
                <a:ea typeface="Comfortaa"/>
                <a:cs typeface="Comfortaa"/>
                <a:sym typeface="Comfortaa"/>
              </a:rPr>
              <a:t>•Where and when can you get across your marketing messages to your target market?</a:t>
            </a:r>
            <a:endParaRPr sz="2400">
              <a:solidFill>
                <a:schemeClr val="dk1"/>
              </a:solidFill>
              <a:latin typeface="Comfortaa"/>
              <a:ea typeface="Comfortaa"/>
              <a:cs typeface="Comfortaa"/>
              <a:sym typeface="Comfortaa"/>
            </a:endParaRPr>
          </a:p>
          <a:p>
            <a:pPr indent="0" lvl="0" marL="0" rtl="0" algn="l">
              <a:lnSpc>
                <a:spcPct val="115000"/>
              </a:lnSpc>
              <a:spcBef>
                <a:spcPts val="600"/>
              </a:spcBef>
              <a:spcAft>
                <a:spcPts val="0"/>
              </a:spcAft>
              <a:buSzPts val="2800"/>
              <a:buNone/>
            </a:pPr>
            <a:r>
              <a:rPr lang="en-US" sz="2400">
                <a:solidFill>
                  <a:schemeClr val="dk1"/>
                </a:solidFill>
                <a:latin typeface="Comfortaa"/>
                <a:ea typeface="Comfortaa"/>
                <a:cs typeface="Comfortaa"/>
                <a:sym typeface="Comfortaa"/>
              </a:rPr>
              <a:t>•Will you reach your audience by advertising online, in the press, or on TV, or radio, or on billboards? By using direct marketing mailshot? Through PR? On the Internet?</a:t>
            </a:r>
            <a:endParaRPr sz="2400">
              <a:solidFill>
                <a:schemeClr val="dk1"/>
              </a:solidFill>
              <a:latin typeface="Comfortaa"/>
              <a:ea typeface="Comfortaa"/>
              <a:cs typeface="Comfortaa"/>
              <a:sym typeface="Comfortaa"/>
            </a:endParaRPr>
          </a:p>
          <a:p>
            <a:pPr indent="0" lvl="0" marL="0" rtl="0" algn="l">
              <a:lnSpc>
                <a:spcPct val="115000"/>
              </a:lnSpc>
              <a:spcBef>
                <a:spcPts val="600"/>
              </a:spcBef>
              <a:spcAft>
                <a:spcPts val="0"/>
              </a:spcAft>
              <a:buSzPts val="2800"/>
              <a:buNone/>
            </a:pPr>
            <a:r>
              <a:rPr lang="en-US" sz="2400">
                <a:solidFill>
                  <a:schemeClr val="dk1"/>
                </a:solidFill>
                <a:latin typeface="Comfortaa"/>
                <a:ea typeface="Comfortaa"/>
                <a:cs typeface="Comfortaa"/>
                <a:sym typeface="Comfortaa"/>
              </a:rPr>
              <a:t>•When is the best time to promote? Is there seasonality in the market? Are there any wider environmental issues that suggest or dictate the timing of your market launch, or the timing of subsequent promotions?</a:t>
            </a:r>
            <a:endParaRPr sz="2400">
              <a:solidFill>
                <a:schemeClr val="dk1"/>
              </a:solidFill>
              <a:latin typeface="Comfortaa"/>
              <a:ea typeface="Comfortaa"/>
              <a:cs typeface="Comfortaa"/>
              <a:sym typeface="Comfortaa"/>
            </a:endParaRPr>
          </a:p>
          <a:p>
            <a:pPr indent="0" lvl="0" marL="0" rtl="0" algn="l">
              <a:lnSpc>
                <a:spcPct val="115000"/>
              </a:lnSpc>
              <a:spcBef>
                <a:spcPts val="600"/>
              </a:spcBef>
              <a:spcAft>
                <a:spcPts val="0"/>
              </a:spcAft>
              <a:buSzPts val="2800"/>
              <a:buNone/>
            </a:pPr>
            <a:r>
              <a:rPr lang="en-US" sz="2400">
                <a:solidFill>
                  <a:schemeClr val="dk1"/>
                </a:solidFill>
                <a:latin typeface="Comfortaa"/>
                <a:ea typeface="Comfortaa"/>
                <a:cs typeface="Comfortaa"/>
                <a:sym typeface="Comfortaa"/>
              </a:rPr>
              <a:t>•How do your competitors do their promotions? And how does that influence your choice of promotional activity?</a:t>
            </a:r>
            <a:endParaRPr sz="24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t/>
            </a:r>
            <a:endParaRPr sz="3000">
              <a:solidFill>
                <a:schemeClr val="dk1"/>
              </a:solidFill>
              <a:latin typeface="Arial"/>
              <a:ea typeface="Arial"/>
              <a:cs typeface="Arial"/>
              <a:sym typeface="Arial"/>
            </a:endParaRPr>
          </a:p>
          <a:p>
            <a:pPr indent="0" lvl="0" marL="0" rtl="0" algn="l">
              <a:lnSpc>
                <a:spcPct val="115000"/>
              </a:lnSpc>
              <a:spcBef>
                <a:spcPts val="700"/>
              </a:spcBef>
              <a:spcAft>
                <a:spcPts val="0"/>
              </a:spcAft>
              <a:buSzPts val="2800"/>
              <a:buNone/>
            </a:pPr>
            <a:r>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pic>
        <p:nvPicPr>
          <p:cNvPr id="157" name="Google Shape;157;g29c1d45b2ea_0_130"/>
          <p:cNvPicPr preferRelativeResize="0"/>
          <p:nvPr/>
        </p:nvPicPr>
        <p:blipFill rotWithShape="1">
          <a:blip r:embed="rId3">
            <a:alphaModFix/>
          </a:blip>
          <a:srcRect b="0" l="0" r="0" t="0"/>
          <a:stretch/>
        </p:blipFill>
        <p:spPr>
          <a:xfrm>
            <a:off x="7930925" y="417150"/>
            <a:ext cx="1095800" cy="143055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g29c1d45b2ea_0_76"/>
          <p:cNvSpPr txBox="1"/>
          <p:nvPr>
            <p:ph idx="1" type="body"/>
          </p:nvPr>
        </p:nvSpPr>
        <p:spPr>
          <a:xfrm>
            <a:off x="925200" y="1338798"/>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000">
                <a:solidFill>
                  <a:srgbClr val="427B83"/>
                </a:solidFill>
                <a:latin typeface="Comfortaa"/>
                <a:ea typeface="Comfortaa"/>
                <a:cs typeface="Comfortaa"/>
                <a:sym typeface="Comfortaa"/>
              </a:rPr>
              <a:t>Market Researching Mix</a:t>
            </a:r>
            <a:endParaRPr b="1" sz="40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1. Purpose</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Before you start your research, you need to clarify why you are doing it. What do you ultimately need to achieve?</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Write a hypothesis – a statement or assumption that you want to test as part of your research. For example:</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"Customers in this market are willing to pay a premium for a product branded as 'luxury.'"</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Use your hypothesis to design your research process. Aim to be able to accept or reject the hypothesis at the end of your research.</a:t>
            </a:r>
            <a:endParaRPr b="1" sz="2400">
              <a:solidFill>
                <a:srgbClr val="427B83"/>
              </a:solidFill>
              <a:latin typeface="Comfortaa"/>
              <a:ea typeface="Comfortaa"/>
              <a:cs typeface="Comfortaa"/>
              <a:sym typeface="Comfortaa"/>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g29c1d45b2ea_0_82"/>
          <p:cNvSpPr txBox="1"/>
          <p:nvPr>
            <p:ph idx="1" type="body"/>
          </p:nvPr>
        </p:nvSpPr>
        <p:spPr>
          <a:xfrm>
            <a:off x="481375" y="1425800"/>
            <a:ext cx="113961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000">
                <a:solidFill>
                  <a:srgbClr val="427B83"/>
                </a:solidFill>
                <a:latin typeface="Comfortaa"/>
                <a:ea typeface="Comfortaa"/>
                <a:cs typeface="Comfortaa"/>
                <a:sym typeface="Comfortaa"/>
              </a:rPr>
              <a:t>Market Researching Mix</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2. Population</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This part of the research process focuses on who you will approach.</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Think about the following questions:</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Which groups make up this market?</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Which groups will I be able to address in a sufficiently cost-effective way?</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How can I best access different groups' views?</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Who are the major players or the most likely buyers in these groups?</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How should I select research participants?</a:t>
            </a:r>
            <a:endParaRPr b="1" sz="2400">
              <a:solidFill>
                <a:srgbClr val="427B83"/>
              </a:solidFill>
              <a:latin typeface="Comfortaa"/>
              <a:ea typeface="Comfortaa"/>
              <a:cs typeface="Comfortaa"/>
              <a:sym typeface="Comfortaa"/>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g29c1d45b2ea_0_87"/>
          <p:cNvSpPr txBox="1"/>
          <p:nvPr>
            <p:ph idx="1" type="body"/>
          </p:nvPr>
        </p:nvSpPr>
        <p:spPr>
          <a:xfrm>
            <a:off x="278375" y="1425800"/>
            <a:ext cx="117585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000">
                <a:solidFill>
                  <a:srgbClr val="427B83"/>
                </a:solidFill>
                <a:latin typeface="Comfortaa"/>
                <a:ea typeface="Comfortaa"/>
                <a:cs typeface="Comfortaa"/>
                <a:sym typeface="Comfortaa"/>
              </a:rPr>
              <a:t>Market Researching Mix</a:t>
            </a:r>
            <a:endParaRPr b="1" sz="40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000">
                <a:solidFill>
                  <a:srgbClr val="427B83"/>
                </a:solidFill>
                <a:latin typeface="Comfortaa"/>
                <a:ea typeface="Comfortaa"/>
                <a:cs typeface="Comfortaa"/>
                <a:sym typeface="Comfortaa"/>
              </a:rPr>
              <a:t>3. Procedure</a:t>
            </a:r>
            <a:endParaRPr b="1" sz="20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000">
                <a:solidFill>
                  <a:srgbClr val="427B83"/>
                </a:solidFill>
                <a:latin typeface="Comfortaa"/>
                <a:ea typeface="Comfortaa"/>
                <a:cs typeface="Comfortaa"/>
                <a:sym typeface="Comfortaa"/>
              </a:rPr>
              <a:t>The next step is to decide on the research approach that you will use. You'll need to make this decision based on your knowledge of your market, and on the resources available to you.</a:t>
            </a:r>
            <a:endParaRPr b="1" sz="20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0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000">
                <a:solidFill>
                  <a:srgbClr val="427B83"/>
                </a:solidFill>
                <a:latin typeface="Comfortaa"/>
                <a:ea typeface="Comfortaa"/>
                <a:cs typeface="Comfortaa"/>
                <a:sym typeface="Comfortaa"/>
              </a:rPr>
              <a:t>Think about whether there are "secondary sources" that you can use. Have other teams in your company, or other organizations (including your competitors), carried out research in these areas? What conclusions did they draw?</a:t>
            </a:r>
            <a:endParaRPr b="1" sz="20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0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000">
                <a:solidFill>
                  <a:srgbClr val="427B83"/>
                </a:solidFill>
                <a:latin typeface="Comfortaa"/>
                <a:ea typeface="Comfortaa"/>
                <a:cs typeface="Comfortaa"/>
                <a:sym typeface="Comfortaa"/>
              </a:rPr>
              <a:t>And have external consultancies or researchers explored these areas? What did they conclude? (Buying this research – or accessing it through a business library – can save you a lot of time, effort, and expense.)</a:t>
            </a:r>
            <a:endParaRPr b="1" sz="20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0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000">
                <a:solidFill>
                  <a:srgbClr val="427B83"/>
                </a:solidFill>
                <a:latin typeface="Comfortaa"/>
                <a:ea typeface="Comfortaa"/>
                <a:cs typeface="Comfortaa"/>
                <a:sym typeface="Comfortaa"/>
              </a:rPr>
              <a:t>You'll probably also want to use primary research techniques to test your hypothesis.</a:t>
            </a:r>
            <a:endParaRPr b="1" sz="20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g29c1d45b2ea_0_92"/>
          <p:cNvSpPr txBox="1"/>
          <p:nvPr>
            <p:ph idx="1" type="body"/>
          </p:nvPr>
        </p:nvSpPr>
        <p:spPr>
          <a:xfrm>
            <a:off x="532800" y="1411325"/>
            <a:ext cx="111264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000">
                <a:solidFill>
                  <a:srgbClr val="427B83"/>
                </a:solidFill>
                <a:latin typeface="Comfortaa"/>
                <a:ea typeface="Comfortaa"/>
                <a:cs typeface="Comfortaa"/>
                <a:sym typeface="Comfortaa"/>
              </a:rPr>
              <a:t>Market Researching Mix</a:t>
            </a:r>
            <a:endParaRPr b="1" sz="40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4. Publication</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The last stage in using the Marketing Research Mix is to decide how to share the results of your tests and experiments.</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Who needs to see this information – for example, leaders in your organization, sales managers, or your team members? How will you present it to them? And how can you protect your findings from your competitors?</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rPr b="1" lang="en-US" sz="2400">
                <a:solidFill>
                  <a:srgbClr val="427B83"/>
                </a:solidFill>
                <a:latin typeface="Comfortaa"/>
                <a:ea typeface="Comfortaa"/>
                <a:cs typeface="Comfortaa"/>
                <a:sym typeface="Comfortaa"/>
              </a:rPr>
              <a:t>While this stage is quite simple, it can involve a lot of work.</a:t>
            </a:r>
            <a:endParaRPr b="1" sz="2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g29c1d45b2ea_0_13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Exercise</a:t>
            </a:r>
            <a:endParaRPr sz="4000">
              <a:latin typeface="Comfortaa"/>
              <a:ea typeface="Comfortaa"/>
              <a:cs typeface="Comfortaa"/>
              <a:sym typeface="Comfortaa"/>
            </a:endParaRPr>
          </a:p>
        </p:txBody>
      </p:sp>
      <p:sp>
        <p:nvSpPr>
          <p:cNvPr id="183" name="Google Shape;183;g29c1d45b2ea_0_136"/>
          <p:cNvSpPr txBox="1"/>
          <p:nvPr>
            <p:ph idx="1" type="body"/>
          </p:nvPr>
        </p:nvSpPr>
        <p:spPr>
          <a:xfrm>
            <a:off x="437875" y="2036175"/>
            <a:ext cx="114975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600"/>
              </a:spcBef>
              <a:spcAft>
                <a:spcPts val="0"/>
              </a:spcAft>
              <a:buSzPts val="2800"/>
              <a:buNone/>
            </a:pPr>
            <a:r>
              <a:rPr lang="en-US" sz="2400">
                <a:solidFill>
                  <a:schemeClr val="dk1"/>
                </a:solidFill>
                <a:latin typeface="Comfortaa"/>
                <a:ea typeface="Comfortaa"/>
                <a:cs typeface="Comfortaa"/>
                <a:sym typeface="Comfortaa"/>
              </a:rPr>
              <a:t>Now prepare your market research with farmers and workers from the field of agriculture to understand the market needs according to you and their points of view. </a:t>
            </a:r>
            <a:endParaRPr sz="2400">
              <a:solidFill>
                <a:schemeClr val="dk1"/>
              </a:solidFill>
              <a:latin typeface="Comfortaa"/>
              <a:ea typeface="Comfortaa"/>
              <a:cs typeface="Comfortaa"/>
              <a:sym typeface="Comfortaa"/>
            </a:endParaRPr>
          </a:p>
          <a:p>
            <a:pPr indent="0" lvl="0" marL="0" rtl="0" algn="l">
              <a:lnSpc>
                <a:spcPct val="115000"/>
              </a:lnSpc>
              <a:spcBef>
                <a:spcPts val="600"/>
              </a:spcBef>
              <a:spcAft>
                <a:spcPts val="0"/>
              </a:spcAft>
              <a:buSzPts val="2800"/>
              <a:buNone/>
            </a:pPr>
            <a:r>
              <a:rPr lang="en-US" sz="2400">
                <a:solidFill>
                  <a:schemeClr val="dk1"/>
                </a:solidFill>
                <a:latin typeface="Comfortaa"/>
                <a:ea typeface="Comfortaa"/>
                <a:cs typeface="Comfortaa"/>
                <a:sym typeface="Comfortaa"/>
              </a:rPr>
              <a:t>Prepare a range of questions and make sure you will make an interview and collect feedback from your side after the internship experience and collect feedback from farmers who hosted you in the internship. Once done collect your market needs.</a:t>
            </a:r>
            <a:endParaRPr sz="2400">
              <a:solidFill>
                <a:schemeClr val="dk1"/>
              </a:solidFill>
              <a:latin typeface="Comfortaa"/>
              <a:ea typeface="Comfortaa"/>
              <a:cs typeface="Comfortaa"/>
              <a:sym typeface="Comfortaa"/>
            </a:endParaRPr>
          </a:p>
          <a:p>
            <a:pPr indent="0" lvl="0" marL="0" rtl="0" algn="l">
              <a:lnSpc>
                <a:spcPct val="115000"/>
              </a:lnSpc>
              <a:spcBef>
                <a:spcPts val="600"/>
              </a:spcBef>
              <a:spcAft>
                <a:spcPts val="0"/>
              </a:spcAft>
              <a:buSzPts val="2800"/>
              <a:buNone/>
            </a:pPr>
            <a:r>
              <a:t/>
            </a:r>
            <a:endParaRPr sz="2400">
              <a:solidFill>
                <a:schemeClr val="dk1"/>
              </a:solidFill>
              <a:latin typeface="Comfortaa"/>
              <a:ea typeface="Comfortaa"/>
              <a:cs typeface="Comfortaa"/>
              <a:sym typeface="Comfortaa"/>
            </a:endParaRPr>
          </a:p>
          <a:p>
            <a:pPr indent="0" lvl="0" marL="0" rtl="0" algn="l">
              <a:lnSpc>
                <a:spcPct val="115000"/>
              </a:lnSpc>
              <a:spcBef>
                <a:spcPts val="600"/>
              </a:spcBef>
              <a:spcAft>
                <a:spcPts val="0"/>
              </a:spcAft>
              <a:buSzPts val="2800"/>
              <a:buNone/>
            </a:pPr>
            <a:r>
              <a:rPr lang="en-US" sz="2400">
                <a:solidFill>
                  <a:schemeClr val="dk1"/>
                </a:solidFill>
                <a:latin typeface="Comfortaa"/>
                <a:ea typeface="Comfortaa"/>
                <a:cs typeface="Comfortaa"/>
                <a:sym typeface="Comfortaa"/>
              </a:rPr>
              <a:t>Enjoy and be sure to have a clear overview of the market needs in agricultural field. </a:t>
            </a:r>
            <a:endParaRPr sz="2400">
              <a:solidFill>
                <a:schemeClr val="dk1"/>
              </a:solidFill>
              <a:latin typeface="Comfortaa"/>
              <a:ea typeface="Comfortaa"/>
              <a:cs typeface="Comfortaa"/>
              <a:sym typeface="Comfortaa"/>
            </a:endParaRPr>
          </a:p>
          <a:p>
            <a:pPr indent="0" lvl="0" marL="0" rtl="0" algn="l">
              <a:lnSpc>
                <a:spcPct val="115000"/>
              </a:lnSpc>
              <a:spcBef>
                <a:spcPts val="700"/>
              </a:spcBef>
              <a:spcAft>
                <a:spcPts val="0"/>
              </a:spcAft>
              <a:buSzPts val="2800"/>
              <a:buNone/>
            </a:pPr>
            <a:r>
              <a:t/>
            </a:r>
            <a:endParaRPr sz="3000">
              <a:solidFill>
                <a:schemeClr val="dk1"/>
              </a:solidFill>
              <a:latin typeface="Arial"/>
              <a:ea typeface="Arial"/>
              <a:cs typeface="Arial"/>
              <a:sym typeface="Arial"/>
            </a:endParaRPr>
          </a:p>
          <a:p>
            <a:pPr indent="0" lvl="0" marL="0" rtl="0" algn="l">
              <a:lnSpc>
                <a:spcPct val="115000"/>
              </a:lnSpc>
              <a:spcBef>
                <a:spcPts val="700"/>
              </a:spcBef>
              <a:spcAft>
                <a:spcPts val="0"/>
              </a:spcAft>
              <a:buSzPts val="2800"/>
              <a:buNone/>
            </a:pPr>
            <a:r>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4"/>
          <p:cNvSpPr txBox="1"/>
          <p:nvPr>
            <p:ph type="title"/>
          </p:nvPr>
        </p:nvSpPr>
        <p:spPr>
          <a:xfrm>
            <a:off x="838200" y="26545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latin typeface="Comfortaa"/>
                <a:ea typeface="Comfortaa"/>
                <a:cs typeface="Comfortaa"/>
                <a:sym typeface="Comfortaa"/>
              </a:rPr>
              <a:t>References:</a:t>
            </a:r>
            <a:endParaRPr>
              <a:latin typeface="Comfortaa"/>
              <a:ea typeface="Comfortaa"/>
              <a:cs typeface="Comfortaa"/>
              <a:sym typeface="Comfortaa"/>
            </a:endParaRPr>
          </a:p>
          <a:p>
            <a:pPr indent="0" lvl="0" marL="0" rtl="0" algn="ctr">
              <a:lnSpc>
                <a:spcPct val="90000"/>
              </a:lnSpc>
              <a:spcBef>
                <a:spcPts val="0"/>
              </a:spcBef>
              <a:spcAft>
                <a:spcPts val="0"/>
              </a:spcAft>
              <a:buClr>
                <a:schemeClr val="dk2"/>
              </a:buClr>
              <a:buSzPts val="4400"/>
              <a:buFont typeface="Calibri"/>
              <a:buNone/>
            </a:pPr>
            <a:r>
              <a:rPr lang="en-US">
                <a:latin typeface="Comfortaa"/>
                <a:ea typeface="Comfortaa"/>
                <a:cs typeface="Comfortaa"/>
                <a:sym typeface="Comfortaa"/>
              </a:rPr>
              <a:t> </a:t>
            </a:r>
            <a:endParaRPr>
              <a:latin typeface="Comfortaa"/>
              <a:ea typeface="Comfortaa"/>
              <a:cs typeface="Comfortaa"/>
              <a:sym typeface="Comfortaa"/>
            </a:endParaRPr>
          </a:p>
          <a:p>
            <a:pPr indent="0" lvl="0" marL="0" rtl="0" algn="ctr">
              <a:lnSpc>
                <a:spcPct val="90000"/>
              </a:lnSpc>
              <a:spcBef>
                <a:spcPts val="0"/>
              </a:spcBef>
              <a:spcAft>
                <a:spcPts val="0"/>
              </a:spcAft>
              <a:buClr>
                <a:schemeClr val="dk2"/>
              </a:buClr>
              <a:buSzPts val="4400"/>
              <a:buFont typeface="Calibri"/>
              <a:buNone/>
            </a:pPr>
            <a:r>
              <a:rPr lang="en-US" sz="2900" u="sng">
                <a:solidFill>
                  <a:schemeClr val="hlink"/>
                </a:solidFill>
                <a:latin typeface="Comfortaa"/>
                <a:ea typeface="Comfortaa"/>
                <a:cs typeface="Comfortaa"/>
                <a:sym typeface="Comfortaa"/>
                <a:hlinkClick r:id="rId3"/>
              </a:rPr>
              <a:t>https://www.mindtools.com/aw8syx6/the-marketing-research-mix</a:t>
            </a:r>
            <a:r>
              <a:rPr lang="en-US" sz="2900">
                <a:latin typeface="Comfortaa"/>
                <a:ea typeface="Comfortaa"/>
                <a:cs typeface="Comfortaa"/>
                <a:sym typeface="Comfortaa"/>
              </a:rPr>
              <a:t> </a:t>
            </a:r>
            <a:endParaRPr sz="2900">
              <a:latin typeface="Comfortaa"/>
              <a:ea typeface="Comfortaa"/>
              <a:cs typeface="Comfortaa"/>
              <a:sym typeface="Comfortaa"/>
            </a:endParaRPr>
          </a:p>
          <a:p>
            <a:pPr indent="0" lvl="0" marL="0" rtl="0" algn="ctr">
              <a:lnSpc>
                <a:spcPct val="90000"/>
              </a:lnSpc>
              <a:spcBef>
                <a:spcPts val="0"/>
              </a:spcBef>
              <a:spcAft>
                <a:spcPts val="0"/>
              </a:spcAft>
              <a:buClr>
                <a:schemeClr val="dk2"/>
              </a:buClr>
              <a:buSzPts val="4400"/>
              <a:buFont typeface="Calibri"/>
              <a:buNone/>
            </a:pPr>
            <a:r>
              <a:t/>
            </a:r>
            <a:endParaRPr sz="2900">
              <a:latin typeface="Comfortaa"/>
              <a:ea typeface="Comfortaa"/>
              <a:cs typeface="Comfortaa"/>
              <a:sym typeface="Comfortaa"/>
            </a:endParaRPr>
          </a:p>
          <a:p>
            <a:pPr indent="0" lvl="0" marL="0" rtl="0" algn="ctr">
              <a:lnSpc>
                <a:spcPct val="90000"/>
              </a:lnSpc>
              <a:spcBef>
                <a:spcPts val="0"/>
              </a:spcBef>
              <a:spcAft>
                <a:spcPts val="0"/>
              </a:spcAft>
              <a:buClr>
                <a:schemeClr val="dk2"/>
              </a:buClr>
              <a:buSzPts val="4400"/>
              <a:buFont typeface="Calibri"/>
              <a:buNone/>
            </a:pPr>
            <a:r>
              <a:rPr lang="en-US" sz="2900" u="sng">
                <a:solidFill>
                  <a:schemeClr val="hlink"/>
                </a:solidFill>
                <a:latin typeface="Comfortaa"/>
                <a:ea typeface="Comfortaa"/>
                <a:cs typeface="Comfortaa"/>
                <a:sym typeface="Comfortaa"/>
                <a:hlinkClick r:id="rId4"/>
              </a:rPr>
              <a:t>https://www.investopedia.com/terms/m/market-research.asp</a:t>
            </a:r>
            <a:endParaRPr sz="2900">
              <a:latin typeface="Comfortaa"/>
              <a:ea typeface="Comfortaa"/>
              <a:cs typeface="Comfortaa"/>
              <a:sym typeface="Comfortaa"/>
            </a:endParaRPr>
          </a:p>
          <a:p>
            <a:pPr indent="0" lvl="0" marL="0" rtl="0" algn="ctr">
              <a:lnSpc>
                <a:spcPct val="90000"/>
              </a:lnSpc>
              <a:spcBef>
                <a:spcPts val="0"/>
              </a:spcBef>
              <a:spcAft>
                <a:spcPts val="0"/>
              </a:spcAft>
              <a:buClr>
                <a:schemeClr val="dk2"/>
              </a:buClr>
              <a:buSzPts val="4400"/>
              <a:buFont typeface="Calibri"/>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g29c1d45b2ea_0_141"/>
          <p:cNvSpPr txBox="1"/>
          <p:nvPr>
            <p:ph type="title"/>
          </p:nvPr>
        </p:nvSpPr>
        <p:spPr>
          <a:xfrm>
            <a:off x="838200" y="30537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sz="4000">
                <a:latin typeface="Comfortaa"/>
                <a:ea typeface="Comfortaa"/>
                <a:cs typeface="Comfortaa"/>
                <a:sym typeface="Comfortaa"/>
              </a:rPr>
              <a:t>Thank you for the attention!</a:t>
            </a:r>
            <a:endParaRPr sz="4000">
              <a:latin typeface="Comfortaa"/>
              <a:ea typeface="Comfortaa"/>
              <a:cs typeface="Comfortaa"/>
              <a:sym typeface="Comforta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 name="Shape 44"/>
        <p:cNvGrpSpPr/>
        <p:nvPr/>
      </p:nvGrpSpPr>
      <p:grpSpPr>
        <a:xfrm>
          <a:off x="0" y="0"/>
          <a:ext cx="0" cy="0"/>
          <a:chOff x="0" y="0"/>
          <a:chExt cx="0" cy="0"/>
        </a:xfrm>
      </p:grpSpPr>
      <p:sp>
        <p:nvSpPr>
          <p:cNvPr id="45" name="Google Shape;45;p3"/>
          <p:cNvSpPr txBox="1"/>
          <p:nvPr>
            <p:ph type="title"/>
          </p:nvPr>
        </p:nvSpPr>
        <p:spPr>
          <a:xfrm>
            <a:off x="838200" y="16439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solidFill>
                  <a:schemeClr val="dk1"/>
                </a:solidFill>
                <a:latin typeface="Comfortaa"/>
                <a:ea typeface="Comfortaa"/>
                <a:cs typeface="Comfortaa"/>
                <a:sym typeface="Comfortaa"/>
              </a:rPr>
              <a:t>Basis of effective marketing </a:t>
            </a:r>
            <a:endParaRPr sz="4000">
              <a:latin typeface="Comfortaa"/>
              <a:ea typeface="Comfortaa"/>
              <a:cs typeface="Comfortaa"/>
              <a:sym typeface="Comfortaa"/>
            </a:endParaRPr>
          </a:p>
        </p:txBody>
      </p:sp>
      <p:graphicFrame>
        <p:nvGraphicFramePr>
          <p:cNvPr id="46" name="Google Shape;46;p3"/>
          <p:cNvGraphicFramePr/>
          <p:nvPr/>
        </p:nvGraphicFramePr>
        <p:xfrm>
          <a:off x="1720775" y="2561075"/>
          <a:ext cx="3000000" cy="3000000"/>
        </p:xfrm>
        <a:graphic>
          <a:graphicData uri="http://schemas.openxmlformats.org/drawingml/2006/table">
            <a:tbl>
              <a:tblPr>
                <a:noFill/>
                <a:tableStyleId>{9A53C546-E0EF-44B3-8527-74846151B220}</a:tableStyleId>
              </a:tblPr>
              <a:tblGrid>
                <a:gridCol w="4105275"/>
                <a:gridCol w="4114800"/>
              </a:tblGrid>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PRODUCT</a:t>
                      </a:r>
                      <a:endParaRPr b="1" sz="4800" u="none" cap="none" strike="noStrike">
                        <a:solidFill>
                          <a:srgbClr val="FFFFFF"/>
                        </a:solidFill>
                        <a:latin typeface="Calibri"/>
                        <a:ea typeface="Calibri"/>
                        <a:cs typeface="Calibri"/>
                        <a:sym typeface="Calibri"/>
                      </a:endParaRPr>
                    </a:p>
                  </a:txBody>
                  <a:tcPr marT="45725" marB="45725" marR="91450" marL="91450">
                    <a:lnL cap="flat" cmpd="sng" w="9525">
                      <a:solidFill>
                        <a:srgbClr val="9BBB59"/>
                      </a:solidFill>
                      <a:prstDash val="solid"/>
                      <a:round/>
                      <a:headEnd len="sm" w="sm" type="none"/>
                      <a:tailEnd len="sm" w="sm" type="none"/>
                    </a:lnL>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9BBB59"/>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PLACE</a:t>
                      </a:r>
                      <a:endParaRPr b="1" sz="4800" u="none" cap="none" strike="noStrike">
                        <a:solidFill>
                          <a:srgbClr val="FFFFFF"/>
                        </a:solidFill>
                        <a:latin typeface="Calibri"/>
                        <a:ea typeface="Calibri"/>
                        <a:cs typeface="Calibri"/>
                        <a:sym typeface="Calibri"/>
                      </a:endParaRPr>
                    </a:p>
                  </a:txBody>
                  <a:tcPr marT="45725" marB="45725" marR="91450" marL="91450">
                    <a:lnR cap="flat" cmpd="sng" w="9525">
                      <a:solidFill>
                        <a:srgbClr val="9BBB59"/>
                      </a:solidFill>
                      <a:prstDash val="solid"/>
                      <a:round/>
                      <a:headEnd len="sm" w="sm" type="none"/>
                      <a:tailEnd len="sm" w="sm" type="none"/>
                    </a:lnR>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9BBB59"/>
                    </a:solidFill>
                  </a:tcPr>
                </a:tc>
              </a:tr>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latin typeface="Calibri"/>
                          <a:ea typeface="Calibri"/>
                          <a:cs typeface="Calibri"/>
                          <a:sym typeface="Calibri"/>
                        </a:rPr>
                        <a:t>PRICE</a:t>
                      </a:r>
                      <a:endParaRPr b="1" sz="4800" u="none" cap="none" strike="noStrike">
                        <a:latin typeface="Calibri"/>
                        <a:ea typeface="Calibri"/>
                        <a:cs typeface="Calibri"/>
                        <a:sym typeface="Calibri"/>
                      </a:endParaRPr>
                    </a:p>
                  </a:txBody>
                  <a:tcPr marT="45725" marB="45725" marR="91450" marL="91450">
                    <a:lnL cap="flat" cmpd="sng" w="9525">
                      <a:solidFill>
                        <a:srgbClr val="9BBB59"/>
                      </a:solidFill>
                      <a:prstDash val="solid"/>
                      <a:round/>
                      <a:headEnd len="sm" w="sm" type="none"/>
                      <a:tailEnd len="sm" w="sm" type="none"/>
                    </a:lnL>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EFF3EA"/>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latin typeface="Calibri"/>
                          <a:ea typeface="Calibri"/>
                          <a:cs typeface="Calibri"/>
                          <a:sym typeface="Calibri"/>
                        </a:rPr>
                        <a:t>PROMOTE</a:t>
                      </a:r>
                      <a:endParaRPr b="1" sz="4800" u="none" cap="none" strike="noStrike">
                        <a:latin typeface="Calibri"/>
                        <a:ea typeface="Calibri"/>
                        <a:cs typeface="Calibri"/>
                        <a:sym typeface="Calibri"/>
                      </a:endParaRPr>
                    </a:p>
                  </a:txBody>
                  <a:tcPr marT="45725" marB="45725" marR="91450" marL="91450">
                    <a:lnR cap="flat" cmpd="sng" w="9525">
                      <a:solidFill>
                        <a:srgbClr val="9BBB59"/>
                      </a:solidFill>
                      <a:prstDash val="solid"/>
                      <a:round/>
                      <a:headEnd len="sm" w="sm" type="none"/>
                      <a:tailEnd len="sm" w="sm" type="none"/>
                    </a:lnR>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EFF3EA"/>
                    </a:solidFill>
                  </a:tcPr>
                </a:tc>
              </a:tr>
            </a:tbl>
          </a:graphicData>
        </a:graphic>
      </p:graphicFrame>
      <p:pic>
        <p:nvPicPr>
          <p:cNvPr id="47" name="Google Shape;47;p3"/>
          <p:cNvPicPr preferRelativeResize="0"/>
          <p:nvPr/>
        </p:nvPicPr>
        <p:blipFill rotWithShape="1">
          <a:blip r:embed="rId3">
            <a:alphaModFix/>
          </a:blip>
          <a:srcRect b="0" l="0" r="0" t="0"/>
          <a:stretch/>
        </p:blipFill>
        <p:spPr>
          <a:xfrm>
            <a:off x="9480175" y="418123"/>
            <a:ext cx="1946350" cy="19463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g19e93ff5fc8_0_28"/>
          <p:cNvSpPr txBox="1"/>
          <p:nvPr>
            <p:ph type="title"/>
          </p:nvPr>
        </p:nvSpPr>
        <p:spPr>
          <a:xfrm>
            <a:off x="895250" y="1426973"/>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What is Market Research?</a:t>
            </a:r>
            <a:endParaRPr sz="4000">
              <a:latin typeface="Comfortaa"/>
              <a:ea typeface="Comfortaa"/>
              <a:cs typeface="Comfortaa"/>
              <a:sym typeface="Comfortaa"/>
            </a:endParaRPr>
          </a:p>
        </p:txBody>
      </p:sp>
      <p:sp>
        <p:nvSpPr>
          <p:cNvPr id="53" name="Google Shape;53;g19e93ff5fc8_0_28"/>
          <p:cNvSpPr txBox="1"/>
          <p:nvPr>
            <p:ph idx="1" type="body"/>
          </p:nvPr>
        </p:nvSpPr>
        <p:spPr>
          <a:xfrm>
            <a:off x="895250" y="3533704"/>
            <a:ext cx="10515600" cy="12603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dk1"/>
              </a:buClr>
              <a:buSzPts val="2800"/>
              <a:buFont typeface="Arial"/>
              <a:buNone/>
            </a:pPr>
            <a:r>
              <a:rPr b="1" lang="en-US" sz="2300">
                <a:solidFill>
                  <a:schemeClr val="dk1"/>
                </a:solidFill>
                <a:highlight>
                  <a:srgbClr val="FFFFFF"/>
                </a:highlight>
                <a:latin typeface="Comfortaa"/>
                <a:ea typeface="Comfortaa"/>
                <a:cs typeface="Comfortaa"/>
                <a:sym typeface="Comfortaa"/>
              </a:rPr>
              <a:t>“Market research is the process of gathering and analyzing information about a target customer group, so that you can develop great products, and then plan a sales and marketing approach that fits the needs of these customers. </a:t>
            </a:r>
            <a:r>
              <a:rPr lang="en-US" sz="2300">
                <a:solidFill>
                  <a:schemeClr val="dk1"/>
                </a:solidFill>
                <a:highlight>
                  <a:srgbClr val="FFFFFF"/>
                </a:highlight>
                <a:latin typeface="Comfortaa"/>
                <a:ea typeface="Comfortaa"/>
                <a:cs typeface="Comfortaa"/>
                <a:sym typeface="Comfortaa"/>
              </a:rPr>
              <a:t>“ MINDTOOLS</a:t>
            </a:r>
            <a:endParaRPr sz="1600">
              <a:solidFill>
                <a:schemeClr val="dk1"/>
              </a:solidFill>
              <a:highlight>
                <a:srgbClr val="FFFFFF"/>
              </a:highlight>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sz="3000">
              <a:solidFill>
                <a:schemeClr val="dk1"/>
              </a:solidFill>
              <a:highlight>
                <a:srgbClr val="FFFFFF"/>
              </a:highlight>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
        <p:nvSpPr>
          <p:cNvPr id="54" name="Google Shape;54;g19e93ff5fc8_0_28"/>
          <p:cNvSpPr txBox="1"/>
          <p:nvPr>
            <p:ph idx="1" type="body"/>
          </p:nvPr>
        </p:nvSpPr>
        <p:spPr>
          <a:xfrm>
            <a:off x="895250" y="2273404"/>
            <a:ext cx="10515600" cy="12603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SzPts val="2800"/>
              <a:buNone/>
            </a:pPr>
            <a:r>
              <a:rPr b="1" lang="en-US" sz="2300">
                <a:solidFill>
                  <a:schemeClr val="dk1"/>
                </a:solidFill>
                <a:latin typeface="Comfortaa"/>
                <a:ea typeface="Comfortaa"/>
                <a:cs typeface="Comfortaa"/>
                <a:sym typeface="Comfortaa"/>
              </a:rPr>
              <a:t>“the </a:t>
            </a:r>
            <a:r>
              <a:rPr b="1" lang="en-US" sz="2300">
                <a:solidFill>
                  <a:schemeClr val="dk1"/>
                </a:solidFill>
                <a:uFill>
                  <a:noFill/>
                </a:uFill>
                <a:latin typeface="Comfortaa"/>
                <a:ea typeface="Comfortaa"/>
                <a:cs typeface="Comfortaa"/>
                <a:sym typeface="Comfortaa"/>
                <a:hlinkClick r:id="rId3">
                  <a:extLst>
                    <a:ext uri="{A12FA001-AC4F-418D-AE19-62706E023703}">
                      <ahyp:hlinkClr val="tx"/>
                    </a:ext>
                  </a:extLst>
                </a:hlinkClick>
              </a:rPr>
              <a:t>collection</a:t>
            </a:r>
            <a:r>
              <a:rPr b="1" lang="en-US" sz="2300">
                <a:solidFill>
                  <a:schemeClr val="dk1"/>
                </a:solidFill>
                <a:latin typeface="Comfortaa"/>
                <a:ea typeface="Comfortaa"/>
                <a:cs typeface="Comfortaa"/>
                <a:sym typeface="Comfortaa"/>
              </a:rPr>
              <a:t> and </a:t>
            </a:r>
            <a:r>
              <a:rPr b="1" lang="en-US" sz="2300">
                <a:solidFill>
                  <a:schemeClr val="dk1"/>
                </a:solidFill>
                <a:uFill>
                  <a:noFill/>
                </a:uFill>
                <a:latin typeface="Comfortaa"/>
                <a:ea typeface="Comfortaa"/>
                <a:cs typeface="Comfortaa"/>
                <a:sym typeface="Comfortaa"/>
                <a:hlinkClick r:id="rId4">
                  <a:extLst>
                    <a:ext uri="{A12FA001-AC4F-418D-AE19-62706E023703}">
                      <ahyp:hlinkClr val="tx"/>
                    </a:ext>
                  </a:extLst>
                </a:hlinkClick>
              </a:rPr>
              <a:t>examination</a:t>
            </a:r>
            <a:r>
              <a:rPr b="1" lang="en-US" sz="2300">
                <a:solidFill>
                  <a:schemeClr val="dk1"/>
                </a:solidFill>
                <a:latin typeface="Comfortaa"/>
                <a:ea typeface="Comfortaa"/>
                <a:cs typeface="Comfortaa"/>
                <a:sym typeface="Comfortaa"/>
              </a:rPr>
              <a:t> of </a:t>
            </a:r>
            <a:r>
              <a:rPr b="1" lang="en-US" sz="2300">
                <a:solidFill>
                  <a:schemeClr val="dk1"/>
                </a:solidFill>
                <a:uFill>
                  <a:noFill/>
                </a:uFill>
                <a:latin typeface="Comfortaa"/>
                <a:ea typeface="Comfortaa"/>
                <a:cs typeface="Comfortaa"/>
                <a:sym typeface="Comfortaa"/>
                <a:hlinkClick r:id="rId5">
                  <a:extLst>
                    <a:ext uri="{A12FA001-AC4F-418D-AE19-62706E023703}">
                      <ahyp:hlinkClr val="tx"/>
                    </a:ext>
                  </a:extLst>
                </a:hlinkClick>
              </a:rPr>
              <a:t>information</a:t>
            </a:r>
            <a:r>
              <a:rPr b="1" lang="en-US" sz="2300">
                <a:solidFill>
                  <a:schemeClr val="dk1"/>
                </a:solidFill>
                <a:latin typeface="Comfortaa"/>
                <a:ea typeface="Comfortaa"/>
                <a:cs typeface="Comfortaa"/>
                <a:sym typeface="Comfortaa"/>
              </a:rPr>
              <a:t> about things that </a:t>
            </a:r>
            <a:r>
              <a:rPr b="1" lang="en-US" sz="2300">
                <a:solidFill>
                  <a:schemeClr val="dk1"/>
                </a:solidFill>
                <a:uFill>
                  <a:noFill/>
                </a:uFill>
                <a:latin typeface="Comfortaa"/>
                <a:ea typeface="Comfortaa"/>
                <a:cs typeface="Comfortaa"/>
                <a:sym typeface="Comfortaa"/>
                <a:hlinkClick r:id="rId6">
                  <a:extLst>
                    <a:ext uri="{A12FA001-AC4F-418D-AE19-62706E023703}">
                      <ahyp:hlinkClr val="tx"/>
                    </a:ext>
                  </a:extLst>
                </a:hlinkClick>
              </a:rPr>
              <a:t>people</a:t>
            </a:r>
            <a:r>
              <a:rPr b="1" lang="en-US" sz="2300">
                <a:solidFill>
                  <a:schemeClr val="dk1"/>
                </a:solidFill>
                <a:latin typeface="Comfortaa"/>
                <a:ea typeface="Comfortaa"/>
                <a:cs typeface="Comfortaa"/>
                <a:sym typeface="Comfortaa"/>
              </a:rPr>
              <a:t> </a:t>
            </a:r>
            <a:r>
              <a:rPr b="1" lang="en-US" sz="2300">
                <a:solidFill>
                  <a:schemeClr val="dk1"/>
                </a:solidFill>
                <a:uFill>
                  <a:noFill/>
                </a:uFill>
                <a:latin typeface="Comfortaa"/>
                <a:ea typeface="Comfortaa"/>
                <a:cs typeface="Comfortaa"/>
                <a:sym typeface="Comfortaa"/>
                <a:hlinkClick r:id="rId7">
                  <a:extLst>
                    <a:ext uri="{A12FA001-AC4F-418D-AE19-62706E023703}">
                      <ahyp:hlinkClr val="tx"/>
                    </a:ext>
                  </a:extLst>
                </a:hlinkClick>
              </a:rPr>
              <a:t>buy</a:t>
            </a:r>
            <a:r>
              <a:rPr b="1" lang="en-US" sz="2300">
                <a:solidFill>
                  <a:schemeClr val="dk1"/>
                </a:solidFill>
                <a:latin typeface="Comfortaa"/>
                <a:ea typeface="Comfortaa"/>
                <a:cs typeface="Comfortaa"/>
                <a:sym typeface="Comfortaa"/>
              </a:rPr>
              <a:t> or might </a:t>
            </a:r>
            <a:r>
              <a:rPr b="1" lang="en-US" sz="2300">
                <a:solidFill>
                  <a:schemeClr val="dk1"/>
                </a:solidFill>
                <a:uFill>
                  <a:noFill/>
                </a:uFill>
                <a:latin typeface="Comfortaa"/>
                <a:ea typeface="Comfortaa"/>
                <a:cs typeface="Comfortaa"/>
                <a:sym typeface="Comfortaa"/>
                <a:hlinkClick r:id="rId8">
                  <a:extLst>
                    <a:ext uri="{A12FA001-AC4F-418D-AE19-62706E023703}">
                      <ahyp:hlinkClr val="tx"/>
                    </a:ext>
                  </a:extLst>
                </a:hlinkClick>
              </a:rPr>
              <a:t>buy</a:t>
            </a:r>
            <a:r>
              <a:rPr b="1" lang="en-US" sz="2300">
                <a:solidFill>
                  <a:schemeClr val="dk1"/>
                </a:solidFill>
                <a:latin typeface="Comfortaa"/>
                <a:ea typeface="Comfortaa"/>
                <a:cs typeface="Comfortaa"/>
                <a:sym typeface="Comfortaa"/>
              </a:rPr>
              <a:t> and </a:t>
            </a:r>
            <a:r>
              <a:rPr b="1" lang="en-US" sz="2300">
                <a:solidFill>
                  <a:schemeClr val="dk1"/>
                </a:solidFill>
                <a:uFill>
                  <a:noFill/>
                </a:uFill>
                <a:latin typeface="Comfortaa"/>
                <a:ea typeface="Comfortaa"/>
                <a:cs typeface="Comfortaa"/>
                <a:sym typeface="Comfortaa"/>
                <a:hlinkClick r:id="rId9">
                  <a:extLst>
                    <a:ext uri="{A12FA001-AC4F-418D-AE19-62706E023703}">
                      <ahyp:hlinkClr val="tx"/>
                    </a:ext>
                  </a:extLst>
                </a:hlinkClick>
              </a:rPr>
              <a:t>their</a:t>
            </a:r>
            <a:r>
              <a:rPr b="1" lang="en-US" sz="2300">
                <a:solidFill>
                  <a:schemeClr val="dk1"/>
                </a:solidFill>
                <a:latin typeface="Comfortaa"/>
                <a:ea typeface="Comfortaa"/>
                <a:cs typeface="Comfortaa"/>
                <a:sym typeface="Comfortaa"/>
              </a:rPr>
              <a:t> </a:t>
            </a:r>
            <a:r>
              <a:rPr b="1" lang="en-US" sz="2300">
                <a:solidFill>
                  <a:schemeClr val="dk1"/>
                </a:solidFill>
                <a:uFill>
                  <a:noFill/>
                </a:uFill>
                <a:latin typeface="Comfortaa"/>
                <a:ea typeface="Comfortaa"/>
                <a:cs typeface="Comfortaa"/>
                <a:sym typeface="Comfortaa"/>
                <a:hlinkClick r:id="rId10">
                  <a:extLst>
                    <a:ext uri="{A12FA001-AC4F-418D-AE19-62706E023703}">
                      <ahyp:hlinkClr val="tx"/>
                    </a:ext>
                  </a:extLst>
                </a:hlinkClick>
              </a:rPr>
              <a:t>feelings</a:t>
            </a:r>
            <a:r>
              <a:rPr b="1" lang="en-US" sz="2300">
                <a:solidFill>
                  <a:schemeClr val="dk1"/>
                </a:solidFill>
                <a:latin typeface="Comfortaa"/>
                <a:ea typeface="Comfortaa"/>
                <a:cs typeface="Comfortaa"/>
                <a:sym typeface="Comfortaa"/>
              </a:rPr>
              <a:t> about things that they have </a:t>
            </a:r>
            <a:r>
              <a:rPr b="1" lang="en-US" sz="2300">
                <a:solidFill>
                  <a:schemeClr val="dk1"/>
                </a:solidFill>
                <a:uFill>
                  <a:noFill/>
                </a:uFill>
                <a:latin typeface="Comfortaa"/>
                <a:ea typeface="Comfortaa"/>
                <a:cs typeface="Comfortaa"/>
                <a:sym typeface="Comfortaa"/>
                <a:hlinkClick r:id="rId11">
                  <a:extLst>
                    <a:ext uri="{A12FA001-AC4F-418D-AE19-62706E023703}">
                      <ahyp:hlinkClr val="tx"/>
                    </a:ext>
                  </a:extLst>
                </a:hlinkClick>
              </a:rPr>
              <a:t>bought</a:t>
            </a:r>
            <a:r>
              <a:rPr lang="en-US" sz="2300">
                <a:solidFill>
                  <a:schemeClr val="dk1"/>
                </a:solidFill>
                <a:highlight>
                  <a:srgbClr val="FFFFFF"/>
                </a:highlight>
                <a:latin typeface="Comfortaa"/>
                <a:ea typeface="Comfortaa"/>
                <a:cs typeface="Comfortaa"/>
                <a:sym typeface="Comfortaa"/>
              </a:rPr>
              <a:t>” CAMBRIDGE DICTIONARY</a:t>
            </a:r>
            <a:endParaRPr sz="2300">
              <a:solidFill>
                <a:schemeClr val="dk1"/>
              </a:solidFill>
              <a:highlight>
                <a:srgbClr val="FFFFFF"/>
              </a:highlight>
              <a:latin typeface="Comfortaa"/>
              <a:ea typeface="Comfortaa"/>
              <a:cs typeface="Comfortaa"/>
              <a:sym typeface="Comfortaa"/>
            </a:endParaRPr>
          </a:p>
          <a:p>
            <a:pPr indent="0" lvl="0" marL="0" rtl="0" algn="just">
              <a:lnSpc>
                <a:spcPct val="90000"/>
              </a:lnSpc>
              <a:spcBef>
                <a:spcPts val="0"/>
              </a:spcBef>
              <a:spcAft>
                <a:spcPts val="0"/>
              </a:spcAft>
              <a:buSzPts val="2800"/>
              <a:buNone/>
            </a:pPr>
            <a:r>
              <a:t/>
            </a:r>
            <a:endParaRPr sz="3000">
              <a:solidFill>
                <a:schemeClr val="dk1"/>
              </a:solidFill>
              <a:highlight>
                <a:srgbClr val="FFFFFF"/>
              </a:highlight>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pic>
        <p:nvPicPr>
          <p:cNvPr id="55" name="Google Shape;55;g19e93ff5fc8_0_28"/>
          <p:cNvPicPr preferRelativeResize="0"/>
          <p:nvPr/>
        </p:nvPicPr>
        <p:blipFill rotWithShape="1">
          <a:blip r:embed="rId12">
            <a:alphaModFix/>
          </a:blip>
          <a:srcRect b="0" l="0" r="0" t="0"/>
          <a:stretch/>
        </p:blipFill>
        <p:spPr>
          <a:xfrm>
            <a:off x="5072087" y="5054450"/>
            <a:ext cx="2161925" cy="1591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g29c1d45b2ea_0_7"/>
          <p:cNvSpPr txBox="1"/>
          <p:nvPr>
            <p:ph type="title"/>
          </p:nvPr>
        </p:nvSpPr>
        <p:spPr>
          <a:xfrm>
            <a:off x="838200" y="179737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Primary Market Research vs. Secondary Market Research</a:t>
            </a:r>
            <a:endParaRPr sz="4000">
              <a:latin typeface="Comfortaa"/>
              <a:ea typeface="Comfortaa"/>
              <a:cs typeface="Comfortaa"/>
              <a:sym typeface="Comfortaa"/>
            </a:endParaRPr>
          </a:p>
        </p:txBody>
      </p:sp>
      <p:sp>
        <p:nvSpPr>
          <p:cNvPr id="61" name="Google Shape;61;g29c1d45b2ea_0_7"/>
          <p:cNvSpPr txBox="1"/>
          <p:nvPr>
            <p:ph idx="1" type="body"/>
          </p:nvPr>
        </p:nvSpPr>
        <p:spPr>
          <a:xfrm>
            <a:off x="751200" y="3413051"/>
            <a:ext cx="10515600" cy="3514200"/>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Clr>
                <a:schemeClr val="dk1"/>
              </a:buClr>
              <a:buSzPts val="1100"/>
              <a:buFont typeface="Arial"/>
              <a:buNone/>
            </a:pPr>
            <a:r>
              <a:rPr lang="en-US" sz="2500">
                <a:solidFill>
                  <a:srgbClr val="111111"/>
                </a:solidFill>
                <a:highlight>
                  <a:srgbClr val="FFFFFF"/>
                </a:highlight>
                <a:latin typeface="Comfortaa"/>
                <a:ea typeface="Comfortaa"/>
                <a:cs typeface="Comfortaa"/>
                <a:sym typeface="Comfortaa"/>
              </a:rPr>
              <a:t>Market research usually consists of a combination of:</a:t>
            </a:r>
            <a:endParaRPr sz="2500">
              <a:solidFill>
                <a:srgbClr val="111111"/>
              </a:solidFill>
              <a:highlight>
                <a:srgbClr val="FFFFFF"/>
              </a:highlight>
              <a:latin typeface="Comfortaa"/>
              <a:ea typeface="Comfortaa"/>
              <a:cs typeface="Comfortaa"/>
              <a:sym typeface="Comfortaa"/>
            </a:endParaRPr>
          </a:p>
          <a:p>
            <a:pPr indent="-387350" lvl="0" marL="457200" rtl="0" algn="just">
              <a:lnSpc>
                <a:spcPct val="115000"/>
              </a:lnSpc>
              <a:spcBef>
                <a:spcPts val="2100"/>
              </a:spcBef>
              <a:spcAft>
                <a:spcPts val="0"/>
              </a:spcAft>
              <a:buClr>
                <a:srgbClr val="111111"/>
              </a:buClr>
              <a:buSzPts val="2500"/>
              <a:buFont typeface="Comfortaa"/>
              <a:buChar char="●"/>
            </a:pPr>
            <a:r>
              <a:rPr lang="en-US" sz="2500">
                <a:solidFill>
                  <a:srgbClr val="111111"/>
                </a:solidFill>
                <a:highlight>
                  <a:srgbClr val="FFFFFF"/>
                </a:highlight>
                <a:latin typeface="Comfortaa"/>
                <a:ea typeface="Comfortaa"/>
                <a:cs typeface="Comfortaa"/>
                <a:sym typeface="Comfortaa"/>
              </a:rPr>
              <a:t>Primary research, gathered by the company or by an outside company that it hires</a:t>
            </a:r>
            <a:endParaRPr sz="2500">
              <a:solidFill>
                <a:srgbClr val="111111"/>
              </a:solidFill>
              <a:highlight>
                <a:srgbClr val="FFFFFF"/>
              </a:highlight>
              <a:latin typeface="Comfortaa"/>
              <a:ea typeface="Comfortaa"/>
              <a:cs typeface="Comfortaa"/>
              <a:sym typeface="Comfortaa"/>
            </a:endParaRPr>
          </a:p>
          <a:p>
            <a:pPr indent="-387350" lvl="0" marL="457200" rtl="0" algn="just">
              <a:lnSpc>
                <a:spcPct val="115000"/>
              </a:lnSpc>
              <a:spcBef>
                <a:spcPts val="0"/>
              </a:spcBef>
              <a:spcAft>
                <a:spcPts val="0"/>
              </a:spcAft>
              <a:buClr>
                <a:srgbClr val="111111"/>
              </a:buClr>
              <a:buSzPts val="2500"/>
              <a:buFont typeface="Comfortaa"/>
              <a:buChar char="●"/>
            </a:pPr>
            <a:r>
              <a:rPr lang="en-US" sz="2500">
                <a:solidFill>
                  <a:srgbClr val="111111"/>
                </a:solidFill>
                <a:highlight>
                  <a:srgbClr val="FFFFFF"/>
                </a:highlight>
                <a:latin typeface="Comfortaa"/>
                <a:ea typeface="Comfortaa"/>
                <a:cs typeface="Comfortaa"/>
                <a:sym typeface="Comfortaa"/>
              </a:rPr>
              <a:t>Secondary research, which draws on external sources of data</a:t>
            </a:r>
            <a:endParaRPr b="1" sz="2500">
              <a:solidFill>
                <a:srgbClr val="427B83"/>
              </a:solidFill>
              <a:latin typeface="Comfortaa"/>
              <a:ea typeface="Comfortaa"/>
              <a:cs typeface="Comfortaa"/>
              <a:sym typeface="Comforta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g29c1d45b2ea_0_12"/>
          <p:cNvSpPr txBox="1"/>
          <p:nvPr>
            <p:ph type="title"/>
          </p:nvPr>
        </p:nvSpPr>
        <p:spPr>
          <a:xfrm>
            <a:off x="939700" y="157959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Primary Market Research</a:t>
            </a:r>
            <a:endParaRPr sz="4000">
              <a:latin typeface="Comfortaa"/>
              <a:ea typeface="Comfortaa"/>
              <a:cs typeface="Comfortaa"/>
              <a:sym typeface="Comfortaa"/>
            </a:endParaRPr>
          </a:p>
        </p:txBody>
      </p:sp>
      <p:sp>
        <p:nvSpPr>
          <p:cNvPr id="67" name="Google Shape;67;g29c1d45b2ea_0_12"/>
          <p:cNvSpPr txBox="1"/>
          <p:nvPr>
            <p:ph idx="1" type="body"/>
          </p:nvPr>
        </p:nvSpPr>
        <p:spPr>
          <a:xfrm>
            <a:off x="838200" y="2466231"/>
            <a:ext cx="10515600" cy="4003800"/>
          </a:xfrm>
          <a:prstGeom prst="rect">
            <a:avLst/>
          </a:prstGeom>
          <a:noFill/>
          <a:ln>
            <a:noFill/>
          </a:ln>
        </p:spPr>
        <p:txBody>
          <a:bodyPr anchorCtr="0" anchor="t" bIns="45700" lIns="91425" spcFirstLastPara="1" rIns="91425" wrap="square" tIns="45700">
            <a:noAutofit/>
          </a:bodyPr>
          <a:lstStyle/>
          <a:p>
            <a:pPr indent="-387350" lvl="0" marL="457200" rtl="0" algn="just">
              <a:lnSpc>
                <a:spcPct val="90000"/>
              </a:lnSpc>
              <a:spcBef>
                <a:spcPts val="0"/>
              </a:spcBef>
              <a:spcAft>
                <a:spcPts val="0"/>
              </a:spcAft>
              <a:buClr>
                <a:schemeClr val="dk1"/>
              </a:buClr>
              <a:buSzPts val="2500"/>
              <a:buFont typeface="Comfortaa"/>
              <a:buChar char="-"/>
            </a:pPr>
            <a:r>
              <a:rPr lang="en-US" sz="2500">
                <a:solidFill>
                  <a:schemeClr val="dk1"/>
                </a:solidFill>
                <a:highlight>
                  <a:srgbClr val="FFFFFF"/>
                </a:highlight>
                <a:latin typeface="Comfortaa"/>
                <a:ea typeface="Comfortaa"/>
                <a:cs typeface="Comfortaa"/>
                <a:sym typeface="Comfortaa"/>
              </a:rPr>
              <a:t>Open-ended questions are used in less structured exploratory research. The questions could be asked using questionnaires, phone interviews, or focus groups. It leads to queries or problems regarding a product the company is developing that the company needs to resolve.</a:t>
            </a:r>
            <a:endParaRPr sz="2500">
              <a:solidFill>
                <a:schemeClr val="dk1"/>
              </a:solidFill>
              <a:highlight>
                <a:srgbClr val="FFFFFF"/>
              </a:highlight>
              <a:latin typeface="Comfortaa"/>
              <a:ea typeface="Comfortaa"/>
              <a:cs typeface="Comfortaa"/>
              <a:sym typeface="Comfortaa"/>
            </a:endParaRPr>
          </a:p>
          <a:p>
            <a:pPr indent="0" lvl="0" marL="0" rtl="0" algn="just">
              <a:lnSpc>
                <a:spcPct val="90000"/>
              </a:lnSpc>
              <a:spcBef>
                <a:spcPts val="0"/>
              </a:spcBef>
              <a:spcAft>
                <a:spcPts val="0"/>
              </a:spcAft>
              <a:buClr>
                <a:schemeClr val="dk1"/>
              </a:buClr>
              <a:buSzPts val="1100"/>
              <a:buFont typeface="Arial"/>
              <a:buNone/>
            </a:pPr>
            <a:r>
              <a:t/>
            </a:r>
            <a:endParaRPr sz="2500">
              <a:solidFill>
                <a:schemeClr val="dk1"/>
              </a:solidFill>
              <a:highlight>
                <a:srgbClr val="FFFFFF"/>
              </a:highlight>
              <a:latin typeface="Comfortaa"/>
              <a:ea typeface="Comfortaa"/>
              <a:cs typeface="Comfortaa"/>
              <a:sym typeface="Comfortaa"/>
            </a:endParaRPr>
          </a:p>
          <a:p>
            <a:pPr indent="-387350" lvl="0" marL="457200" rtl="0" algn="just">
              <a:lnSpc>
                <a:spcPct val="90000"/>
              </a:lnSpc>
              <a:spcBef>
                <a:spcPts val="0"/>
              </a:spcBef>
              <a:spcAft>
                <a:spcPts val="0"/>
              </a:spcAft>
              <a:buClr>
                <a:schemeClr val="dk1"/>
              </a:buClr>
              <a:buSzPts val="2500"/>
              <a:buFont typeface="Comfortaa"/>
              <a:buChar char="-"/>
            </a:pPr>
            <a:r>
              <a:rPr lang="en-US" sz="2500">
                <a:solidFill>
                  <a:schemeClr val="dk1"/>
                </a:solidFill>
                <a:highlight>
                  <a:srgbClr val="FFFFFF"/>
                </a:highlight>
                <a:latin typeface="Comfortaa"/>
                <a:ea typeface="Comfortaa"/>
                <a:cs typeface="Comfortaa"/>
                <a:sym typeface="Comfortaa"/>
              </a:rPr>
              <a:t>The difficulties or challenges found in exploratory research are further explored in specific study.</a:t>
            </a:r>
            <a:endParaRPr sz="2500">
              <a:solidFill>
                <a:schemeClr val="dk1"/>
              </a:solidFill>
              <a:highlight>
                <a:srgbClr val="FFFFFF"/>
              </a:highlight>
              <a:latin typeface="Comfortaa"/>
              <a:ea typeface="Comfortaa"/>
              <a:cs typeface="Comfortaa"/>
              <a:sym typeface="Comfortaa"/>
            </a:endParaRPr>
          </a:p>
          <a:p>
            <a:pPr indent="0" lvl="0" marL="457200" rtl="0" algn="l">
              <a:lnSpc>
                <a:spcPct val="90000"/>
              </a:lnSpc>
              <a:spcBef>
                <a:spcPts val="0"/>
              </a:spcBef>
              <a:spcAft>
                <a:spcPts val="0"/>
              </a:spcAft>
              <a:buSzPts val="2800"/>
              <a:buNone/>
            </a:pPr>
            <a:r>
              <a:t/>
            </a:r>
            <a:endParaRPr b="1">
              <a:solidFill>
                <a:srgbClr val="427B8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g29c1d45b2ea_0_24"/>
          <p:cNvSpPr txBox="1"/>
          <p:nvPr>
            <p:ph type="title"/>
          </p:nvPr>
        </p:nvSpPr>
        <p:spPr>
          <a:xfrm>
            <a:off x="983175" y="15290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Secondary Market Research</a:t>
            </a:r>
            <a:endParaRPr sz="4000">
              <a:latin typeface="Comfortaa"/>
              <a:ea typeface="Comfortaa"/>
              <a:cs typeface="Comfortaa"/>
              <a:sym typeface="Comfortaa"/>
            </a:endParaRPr>
          </a:p>
        </p:txBody>
      </p:sp>
      <p:sp>
        <p:nvSpPr>
          <p:cNvPr id="73" name="Google Shape;73;g29c1d45b2ea_0_24"/>
          <p:cNvSpPr txBox="1"/>
          <p:nvPr>
            <p:ph idx="1" type="body"/>
          </p:nvPr>
        </p:nvSpPr>
        <p:spPr>
          <a:xfrm>
            <a:off x="838200" y="2408231"/>
            <a:ext cx="10515600" cy="40038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SzPts val="1100"/>
              <a:buNone/>
            </a:pPr>
            <a:r>
              <a:rPr lang="en-US" sz="2500">
                <a:solidFill>
                  <a:schemeClr val="dk1"/>
                </a:solidFill>
                <a:highlight>
                  <a:srgbClr val="FFFFFF"/>
                </a:highlight>
                <a:latin typeface="Comfortaa"/>
                <a:ea typeface="Comfortaa"/>
                <a:cs typeface="Comfortaa"/>
                <a:sym typeface="Comfortaa"/>
              </a:rPr>
              <a:t>The conclusions of other researchers regarding the requirements and preferences of consumers are the basis for all market research. A large portion of this research is already available online.</a:t>
            </a:r>
            <a:endParaRPr sz="2500">
              <a:solidFill>
                <a:schemeClr val="dk1"/>
              </a:solidFill>
              <a:highlight>
                <a:srgbClr val="FFFFFF"/>
              </a:highlight>
              <a:latin typeface="Comfortaa"/>
              <a:ea typeface="Comfortaa"/>
              <a:cs typeface="Comfortaa"/>
              <a:sym typeface="Comfortaa"/>
            </a:endParaRPr>
          </a:p>
          <a:p>
            <a:pPr indent="0" lvl="0" marL="0" rtl="0" algn="just">
              <a:lnSpc>
                <a:spcPct val="90000"/>
              </a:lnSpc>
              <a:spcBef>
                <a:spcPts val="0"/>
              </a:spcBef>
              <a:spcAft>
                <a:spcPts val="0"/>
              </a:spcAft>
              <a:buSzPts val="1100"/>
              <a:buNone/>
            </a:pPr>
            <a:r>
              <a:rPr lang="en-US" sz="2500">
                <a:solidFill>
                  <a:srgbClr val="111111"/>
                </a:solidFill>
                <a:highlight>
                  <a:srgbClr val="FFFFFF"/>
                </a:highlight>
                <a:latin typeface="Comfortaa"/>
                <a:ea typeface="Comfortaa"/>
                <a:cs typeface="Comfortaa"/>
                <a:sym typeface="Comfortaa"/>
              </a:rPr>
              <a:t>Secondary research can include population information from government census data trade association research reports, polling results, and research from other businesses operating in the same market sector.</a:t>
            </a:r>
            <a:endParaRPr sz="2500">
              <a:solidFill>
                <a:schemeClr val="dk1"/>
              </a:solidFill>
              <a:highlight>
                <a:srgbClr val="FFFFFF"/>
              </a:highlight>
              <a:latin typeface="Comfortaa"/>
              <a:ea typeface="Comfortaa"/>
              <a:cs typeface="Comfortaa"/>
              <a:sym typeface="Comforta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g29c1d45b2ea_0_30"/>
          <p:cNvSpPr txBox="1"/>
          <p:nvPr>
            <p:ph type="title"/>
          </p:nvPr>
        </p:nvSpPr>
        <p:spPr>
          <a:xfrm>
            <a:off x="838200" y="14056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Types of Market Research</a:t>
            </a:r>
            <a:endParaRPr sz="4000">
              <a:latin typeface="Comfortaa"/>
              <a:ea typeface="Comfortaa"/>
              <a:cs typeface="Comfortaa"/>
              <a:sym typeface="Comfortaa"/>
            </a:endParaRPr>
          </a:p>
        </p:txBody>
      </p:sp>
      <p:sp>
        <p:nvSpPr>
          <p:cNvPr id="79" name="Google Shape;79;g29c1d45b2ea_0_30"/>
          <p:cNvSpPr txBox="1"/>
          <p:nvPr>
            <p:ph idx="1" type="body"/>
          </p:nvPr>
        </p:nvSpPr>
        <p:spPr>
          <a:xfrm>
            <a:off x="780200" y="2785206"/>
            <a:ext cx="10515600" cy="4003800"/>
          </a:xfrm>
          <a:prstGeom prst="rect">
            <a:avLst/>
          </a:prstGeom>
          <a:noFill/>
          <a:ln>
            <a:noFill/>
          </a:ln>
        </p:spPr>
        <p:txBody>
          <a:bodyPr anchorCtr="0" anchor="t" bIns="45700" lIns="91425" spcFirstLastPara="1" rIns="91425" wrap="square" tIns="45700">
            <a:noAutofit/>
          </a:bodyPr>
          <a:lstStyle/>
          <a:p>
            <a:pPr indent="-374650" lvl="0" marL="457200" rtl="0" algn="just">
              <a:lnSpc>
                <a:spcPct val="90000"/>
              </a:lnSpc>
              <a:spcBef>
                <a:spcPts val="0"/>
              </a:spcBef>
              <a:spcAft>
                <a:spcPts val="0"/>
              </a:spcAft>
              <a:buClr>
                <a:srgbClr val="427B83"/>
              </a:buClr>
              <a:buSzPts val="3500"/>
              <a:buFont typeface="Comfortaa"/>
              <a:buChar char="•"/>
            </a:pPr>
            <a:r>
              <a:rPr b="1" lang="en-US" sz="3500">
                <a:solidFill>
                  <a:srgbClr val="427B83"/>
                </a:solidFill>
                <a:latin typeface="Comfortaa"/>
                <a:ea typeface="Comfortaa"/>
                <a:cs typeface="Comfortaa"/>
                <a:sym typeface="Comfortaa"/>
              </a:rPr>
              <a:t>Face-to-Face Interviews</a:t>
            </a:r>
            <a:endParaRPr b="1" sz="3500">
              <a:solidFill>
                <a:srgbClr val="427B83"/>
              </a:solidFill>
              <a:latin typeface="Comfortaa"/>
              <a:ea typeface="Comfortaa"/>
              <a:cs typeface="Comfortaa"/>
              <a:sym typeface="Comfortaa"/>
            </a:endParaRPr>
          </a:p>
          <a:p>
            <a:pPr indent="-374650" lvl="0" marL="457200" rtl="0" algn="just">
              <a:lnSpc>
                <a:spcPct val="90000"/>
              </a:lnSpc>
              <a:spcBef>
                <a:spcPts val="0"/>
              </a:spcBef>
              <a:spcAft>
                <a:spcPts val="0"/>
              </a:spcAft>
              <a:buClr>
                <a:srgbClr val="427B83"/>
              </a:buClr>
              <a:buSzPts val="3500"/>
              <a:buFont typeface="Comfortaa"/>
              <a:buChar char="•"/>
            </a:pPr>
            <a:r>
              <a:rPr b="1" lang="en-US" sz="3500">
                <a:solidFill>
                  <a:srgbClr val="427B83"/>
                </a:solidFill>
                <a:latin typeface="Comfortaa"/>
                <a:ea typeface="Comfortaa"/>
                <a:cs typeface="Comfortaa"/>
                <a:sym typeface="Comfortaa"/>
              </a:rPr>
              <a:t>Focus Groups</a:t>
            </a:r>
            <a:endParaRPr b="1" sz="3500">
              <a:solidFill>
                <a:srgbClr val="427B83"/>
              </a:solidFill>
              <a:latin typeface="Comfortaa"/>
              <a:ea typeface="Comfortaa"/>
              <a:cs typeface="Comfortaa"/>
              <a:sym typeface="Comfortaa"/>
            </a:endParaRPr>
          </a:p>
          <a:p>
            <a:pPr indent="-374650" lvl="0" marL="457200" rtl="0" algn="just">
              <a:lnSpc>
                <a:spcPct val="90000"/>
              </a:lnSpc>
              <a:spcBef>
                <a:spcPts val="0"/>
              </a:spcBef>
              <a:spcAft>
                <a:spcPts val="0"/>
              </a:spcAft>
              <a:buClr>
                <a:srgbClr val="427B83"/>
              </a:buClr>
              <a:buSzPts val="3500"/>
              <a:buFont typeface="Comfortaa"/>
              <a:buChar char="•"/>
            </a:pPr>
            <a:r>
              <a:rPr b="1" lang="en-US" sz="3500">
                <a:solidFill>
                  <a:srgbClr val="427B83"/>
                </a:solidFill>
                <a:latin typeface="Comfortaa"/>
                <a:ea typeface="Comfortaa"/>
                <a:cs typeface="Comfortaa"/>
                <a:sym typeface="Comfortaa"/>
              </a:rPr>
              <a:t>Phone Research</a:t>
            </a:r>
            <a:endParaRPr b="1" sz="3500">
              <a:solidFill>
                <a:srgbClr val="427B83"/>
              </a:solidFill>
              <a:latin typeface="Comfortaa"/>
              <a:ea typeface="Comfortaa"/>
              <a:cs typeface="Comfortaa"/>
              <a:sym typeface="Comfortaa"/>
            </a:endParaRPr>
          </a:p>
          <a:p>
            <a:pPr indent="-374650" lvl="0" marL="457200" rtl="0" algn="just">
              <a:lnSpc>
                <a:spcPct val="90000"/>
              </a:lnSpc>
              <a:spcBef>
                <a:spcPts val="0"/>
              </a:spcBef>
              <a:spcAft>
                <a:spcPts val="0"/>
              </a:spcAft>
              <a:buClr>
                <a:srgbClr val="427B83"/>
              </a:buClr>
              <a:buSzPts val="3500"/>
              <a:buFont typeface="Comfortaa"/>
              <a:buChar char="•"/>
            </a:pPr>
            <a:r>
              <a:rPr b="1" lang="en-US" sz="3500">
                <a:solidFill>
                  <a:srgbClr val="427B83"/>
                </a:solidFill>
                <a:latin typeface="Comfortaa"/>
                <a:ea typeface="Comfortaa"/>
                <a:cs typeface="Comfortaa"/>
                <a:sym typeface="Comfortaa"/>
              </a:rPr>
              <a:t>Survey Research</a:t>
            </a:r>
            <a:endParaRPr b="1" sz="3500">
              <a:solidFill>
                <a:srgbClr val="427B83"/>
              </a:solidFill>
              <a:latin typeface="Comfortaa"/>
              <a:ea typeface="Comfortaa"/>
              <a:cs typeface="Comfortaa"/>
              <a:sym typeface="Comfortaa"/>
            </a:endParaRPr>
          </a:p>
          <a:p>
            <a:pPr indent="-374650" lvl="0" marL="457200" rtl="0" algn="just">
              <a:lnSpc>
                <a:spcPct val="90000"/>
              </a:lnSpc>
              <a:spcBef>
                <a:spcPts val="0"/>
              </a:spcBef>
              <a:spcAft>
                <a:spcPts val="0"/>
              </a:spcAft>
              <a:buClr>
                <a:srgbClr val="427B83"/>
              </a:buClr>
              <a:buSzPts val="3500"/>
              <a:buFont typeface="Comfortaa"/>
              <a:buChar char="•"/>
            </a:pPr>
            <a:r>
              <a:rPr b="1" lang="en-US" sz="3500">
                <a:solidFill>
                  <a:srgbClr val="427B83"/>
                </a:solidFill>
                <a:latin typeface="Comfortaa"/>
                <a:ea typeface="Comfortaa"/>
                <a:cs typeface="Comfortaa"/>
                <a:sym typeface="Comfortaa"/>
              </a:rPr>
              <a:t>Online Market Research</a:t>
            </a:r>
            <a:endParaRPr b="1" sz="3500">
              <a:solidFill>
                <a:srgbClr val="427B83"/>
              </a:solidFill>
              <a:latin typeface="Comfortaa"/>
              <a:ea typeface="Comfortaa"/>
              <a:cs typeface="Comfortaa"/>
              <a:sym typeface="Comfortaa"/>
            </a:endParaRPr>
          </a:p>
        </p:txBody>
      </p:sp>
      <p:pic>
        <p:nvPicPr>
          <p:cNvPr id="80" name="Google Shape;80;g29c1d45b2ea_0_30"/>
          <p:cNvPicPr preferRelativeResize="0"/>
          <p:nvPr/>
        </p:nvPicPr>
        <p:blipFill rotWithShape="1">
          <a:blip r:embed="rId3">
            <a:alphaModFix/>
          </a:blip>
          <a:srcRect b="0" l="0" r="0" t="0"/>
          <a:stretch/>
        </p:blipFill>
        <p:spPr>
          <a:xfrm>
            <a:off x="8127725" y="2138050"/>
            <a:ext cx="3459825" cy="34598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g29c1d45b2ea_0_40"/>
          <p:cNvSpPr txBox="1"/>
          <p:nvPr>
            <p:ph type="title"/>
          </p:nvPr>
        </p:nvSpPr>
        <p:spPr>
          <a:xfrm>
            <a:off x="838200" y="12606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a:latin typeface="Comfortaa"/>
                <a:ea typeface="Comfortaa"/>
                <a:cs typeface="Comfortaa"/>
                <a:sym typeface="Comfortaa"/>
              </a:rPr>
              <a:t>Types of Market Research</a:t>
            </a:r>
            <a:endParaRPr sz="4000">
              <a:latin typeface="Comfortaa"/>
              <a:ea typeface="Comfortaa"/>
              <a:cs typeface="Comfortaa"/>
              <a:sym typeface="Comfortaa"/>
            </a:endParaRPr>
          </a:p>
        </p:txBody>
      </p:sp>
      <p:sp>
        <p:nvSpPr>
          <p:cNvPr id="86" name="Google Shape;86;g29c1d45b2ea_0_40"/>
          <p:cNvSpPr txBox="1"/>
          <p:nvPr>
            <p:ph idx="1" type="body"/>
          </p:nvPr>
        </p:nvSpPr>
        <p:spPr>
          <a:xfrm>
            <a:off x="838200" y="2234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3500">
                <a:solidFill>
                  <a:srgbClr val="427B83"/>
                </a:solidFill>
                <a:latin typeface="Comfortaa"/>
                <a:ea typeface="Comfortaa"/>
                <a:cs typeface="Comfortaa"/>
                <a:sym typeface="Comfortaa"/>
              </a:rPr>
              <a:t>Face-to-Face Interviews</a:t>
            </a:r>
            <a:endParaRPr b="1" sz="44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Clr>
                <a:schemeClr val="dk1"/>
              </a:buClr>
              <a:buSzPts val="1100"/>
              <a:buFont typeface="Arial"/>
              <a:buNone/>
            </a:pPr>
            <a:r>
              <a:rPr b="1" lang="en-US" sz="2300">
                <a:solidFill>
                  <a:srgbClr val="427B83"/>
                </a:solidFill>
                <a:latin typeface="Comfortaa"/>
                <a:ea typeface="Comfortaa"/>
                <a:cs typeface="Comfortaa"/>
                <a:sym typeface="Comfortaa"/>
              </a:rPr>
              <a:t>When market research organizations first started out, they would ask random individuals on the street about the periodicals and newspapers they usually read and whether they could remember any advertisements or brands that were featured in them. To ascertain the efficacy of those advertisements, information gathered from these interviews was contrasted with the publication's circulation.</a:t>
            </a:r>
            <a:endParaRPr b="1" sz="23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Clr>
                <a:schemeClr val="dk1"/>
              </a:buClr>
              <a:buSzPts val="1100"/>
              <a:buFont typeface="Arial"/>
              <a:buNone/>
            </a:pPr>
            <a:r>
              <a:t/>
            </a:r>
            <a:endParaRPr b="1" sz="23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Clr>
                <a:schemeClr val="dk1"/>
              </a:buClr>
              <a:buSzPts val="1100"/>
              <a:buFont typeface="Arial"/>
              <a:buNone/>
            </a:pPr>
            <a:r>
              <a:rPr b="1" lang="en-US" sz="2300">
                <a:solidFill>
                  <a:srgbClr val="427B83"/>
                </a:solidFill>
                <a:latin typeface="Comfortaa"/>
                <a:ea typeface="Comfortaa"/>
                <a:cs typeface="Comfortaa"/>
                <a:sym typeface="Comfortaa"/>
              </a:rPr>
              <a:t>Surveys and market research have been modified from these preliminary methods.</a:t>
            </a:r>
            <a:endParaRPr b="1" sz="2300">
              <a:solidFill>
                <a:srgbClr val="427B83"/>
              </a:solidFill>
              <a:latin typeface="Comfortaa"/>
              <a:ea typeface="Comfortaa"/>
              <a:cs typeface="Comfortaa"/>
              <a:sym typeface="Comfortaa"/>
            </a:endParaRPr>
          </a:p>
          <a:p>
            <a:pPr indent="0" lvl="0" marL="0" rtl="0" algn="just">
              <a:lnSpc>
                <a:spcPct val="90000"/>
              </a:lnSpc>
              <a:spcBef>
                <a:spcPts val="0"/>
              </a:spcBef>
              <a:spcAft>
                <a:spcPts val="0"/>
              </a:spcAft>
              <a:buClr>
                <a:schemeClr val="dk1"/>
              </a:buClr>
              <a:buSzPts val="1100"/>
              <a:buFont typeface="Arial"/>
              <a:buNone/>
            </a:pPr>
            <a:r>
              <a:t/>
            </a:r>
            <a:endParaRPr b="1" sz="48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ntRenew Presentation Slid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EntRenew Regular Slides">
  <a:themeElements>
    <a:clrScheme name="EntRenew">
      <a:dk1>
        <a:srgbClr val="000000"/>
      </a:dk1>
      <a:lt1>
        <a:srgbClr val="FFFFFF"/>
      </a:lt1>
      <a:dk2>
        <a:srgbClr val="44546A"/>
      </a:dk2>
      <a:lt2>
        <a:srgbClr val="E7E6E6"/>
      </a:lt2>
      <a:accent1>
        <a:srgbClr val="3C4556"/>
      </a:accent1>
      <a:accent2>
        <a:srgbClr val="5CA3AC"/>
      </a:accent2>
      <a:accent3>
        <a:srgbClr val="98C461"/>
      </a:accent3>
      <a:accent4>
        <a:srgbClr val="8CBD76"/>
      </a:accent4>
      <a:accent5>
        <a:srgbClr val="F8B040"/>
      </a:accent5>
      <a:accent6>
        <a:srgbClr val="ED6E5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2020-10-27T14:07:00Z</dcterms:created>
  <dc:creator>Quentin Fanjas</dc:creator>
</cp:coreProperties>
</file>