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j5Oli6RtqzFilZpWcXljONw2oD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mfortaa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aa3f658be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25aa3f658be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25aa3f658be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5058ffda2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1e5058ffda2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1e5058ffda2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5058ffda2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1e5058ffda2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1e5058ffda2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aa3f658b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25aa3f658b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25aa3f658b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aa3f658be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25aa3f658be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25aa3f658be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aa3f658be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5aa3f658be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5aa3f658be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aa3f658be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5aa3f658be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25aa3f658be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5058ffda2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1e5058ffda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1e5058ffda2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9e93ff5fc8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" name="Google Shape;37;g19e93ff5fc8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9e93ff5fc8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g19e93ff5fc8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5058ffda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1e5058ffda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" name="Google Shape;56;g1e5058ffda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5058ffda2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g1e5058ffda2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g1e5058ffda2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5058ffda2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1e5058ffda2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g1e5058ffda2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5058ffda2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1e5058ffda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g1e5058ffda2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5058ffda2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1e5058ffda2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g1e5058ffda2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" type="subTitle"/>
          </p:nvPr>
        </p:nvSpPr>
        <p:spPr>
          <a:xfrm>
            <a:off x="1524000" y="4245878"/>
            <a:ext cx="9144000" cy="410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title"/>
          </p:nvPr>
        </p:nvSpPr>
        <p:spPr>
          <a:xfrm>
            <a:off x="838200" y="1325880"/>
            <a:ext cx="10515600" cy="661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838200" y="2214245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knife&#10;&#10;Description automatically generated" id="10" name="Google Shape;10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1796" y="661120"/>
            <a:ext cx="3897245" cy="15721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tting, knife&#10;&#10;Description automatically generated" id="16" name="Google Shape;16;p7"/>
          <p:cNvPicPr preferRelativeResize="0"/>
          <p:nvPr/>
        </p:nvPicPr>
        <p:blipFill rotWithShape="1">
          <a:blip r:embed="rId1">
            <a:alphaModFix amt="20000"/>
          </a:blip>
          <a:srcRect b="0" l="0" r="0" t="0"/>
          <a:stretch/>
        </p:blipFill>
        <p:spPr>
          <a:xfrm>
            <a:off x="0" y="-1"/>
            <a:ext cx="12192000" cy="1998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398" y="0"/>
            <a:ext cx="3206804" cy="12936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/>
          <p:nvPr>
            <p:ph type="title"/>
          </p:nvPr>
        </p:nvSpPr>
        <p:spPr>
          <a:xfrm>
            <a:off x="838200" y="3053735"/>
            <a:ext cx="10515600" cy="631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Il tirocinio</a:t>
            </a:r>
            <a:endParaRPr/>
          </a:p>
        </p:txBody>
      </p:sp>
      <p:sp>
        <p:nvSpPr>
          <p:cNvPr id="32" name="Google Shape;32;p1"/>
          <p:cNvSpPr txBox="1"/>
          <p:nvPr>
            <p:ph idx="1" type="subTitle"/>
          </p:nvPr>
        </p:nvSpPr>
        <p:spPr>
          <a:xfrm>
            <a:off x="6668654" y="5541817"/>
            <a:ext cx="5421745" cy="119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PROGRAMMA ERASMUS+      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124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ID progetto KA220-YOU-37C49185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124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Partenariati di cooperazione nel settore della formazione dei giovani</a:t>
            </a:r>
            <a:endParaRPr/>
          </a:p>
        </p:txBody>
      </p:sp>
      <p:sp>
        <p:nvSpPr>
          <p:cNvPr id="33" name="Google Shape;33;p1"/>
          <p:cNvSpPr txBox="1"/>
          <p:nvPr/>
        </p:nvSpPr>
        <p:spPr>
          <a:xfrm>
            <a:off x="2831500" y="4117575"/>
            <a:ext cx="83619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Atteggiamento, aspettative e regole di sicurezza</a:t>
            </a:r>
            <a:endParaRPr b="0" i="0" sz="2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750" y="5638674"/>
            <a:ext cx="2849253" cy="8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aa3f658be_0_23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Aspettative</a:t>
            </a:r>
            <a:endParaRPr/>
          </a:p>
        </p:txBody>
      </p:sp>
      <p:sp>
        <p:nvSpPr>
          <p:cNvPr id="98" name="Google Shape;98;g25aa3f658be_0_23"/>
          <p:cNvSpPr txBox="1"/>
          <p:nvPr>
            <p:ph idx="1" type="body"/>
          </p:nvPr>
        </p:nvSpPr>
        <p:spPr>
          <a:xfrm>
            <a:off x="554700" y="2214250"/>
            <a:ext cx="110391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Acquisire autonomia: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Inizierete con attività semplici e, una volta padroneggiate, seguiranno quelle più complesse. Ma è possibile che vi venga chiesto di essere autonomi, ad esempio di avere la stessa routine ogni mattina al vostro arrivo. A tal fine, chiedete cosa dovete fare in autonomia, annotate le attività su un quaderno, la frequenza di ripetizione, l'ordine in cui devono essere svolte e, poco a poco, acquisite autonomia in attività semplici, come pulire, riordinare o altro. Non state a guardare, osservate, capite cosa vi viene chiesto e automatizzate le attività senza rischi.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9" name="Google Shape;99;g25aa3f658be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969" y="124200"/>
            <a:ext cx="1473856" cy="22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5058ffda2_0_12"/>
          <p:cNvSpPr txBox="1"/>
          <p:nvPr>
            <p:ph type="title"/>
          </p:nvPr>
        </p:nvSpPr>
        <p:spPr>
          <a:xfrm>
            <a:off x="838200" y="1215505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Aspettative</a:t>
            </a:r>
            <a:endParaRPr/>
          </a:p>
        </p:txBody>
      </p:sp>
      <p:sp>
        <p:nvSpPr>
          <p:cNvPr id="106" name="Google Shape;106;g1e5058ffda2_0_12"/>
          <p:cNvSpPr txBox="1"/>
          <p:nvPr>
            <p:ph idx="1" type="body"/>
          </p:nvPr>
        </p:nvSpPr>
        <p:spPr>
          <a:xfrm>
            <a:off x="471925" y="2021075"/>
            <a:ext cx="112875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Rispettare gli esseri viventi: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lavorare con gli esseri viventi, anche per il cibo, implica il massimo rispetto per loro. È necessario rispettare il benessere e l'integrità di tutti gli esseri umani e degli animali con cui si lavora.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7" name="Google Shape;107;g1e5058ffda2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800" y="3676000"/>
            <a:ext cx="12274800" cy="31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5058ffda2_0_18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Aspettative</a:t>
            </a:r>
            <a:endParaRPr/>
          </a:p>
        </p:txBody>
      </p:sp>
      <p:sp>
        <p:nvSpPr>
          <p:cNvPr id="114" name="Google Shape;114;g1e5058ffda2_0_18"/>
          <p:cNvSpPr txBox="1"/>
          <p:nvPr>
            <p:ph idx="1" type="body"/>
          </p:nvPr>
        </p:nvSpPr>
        <p:spPr>
          <a:xfrm>
            <a:off x="389125" y="2214250"/>
            <a:ext cx="118944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Esprimersi: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come visto sopra, ci aspettiamo che abbiate un atteggiamento professionale, quindi esprimetevi: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fortaa"/>
              <a:buChar char="➢"/>
            </a:pPr>
            <a:r>
              <a:rPr lang="en-US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se le istruzioni sono chiare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fortaa"/>
              <a:buChar char="➢"/>
            </a:pPr>
            <a:r>
              <a:rPr lang="en-US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se si deve ripetere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fortaa"/>
              <a:buChar char="➢"/>
            </a:pPr>
            <a:r>
              <a:rPr lang="en-US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se avete paura di fare qualcosa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fortaa"/>
              <a:buChar char="➢"/>
            </a:pPr>
            <a:r>
              <a:rPr lang="en-US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in caso di malessere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fortaa"/>
              <a:buChar char="➢"/>
            </a:pPr>
            <a:r>
              <a:rPr lang="en-US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se volete saperne di più o avete un desiderio particolare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fortaa"/>
              <a:buChar char="➢"/>
            </a:pPr>
            <a:r>
              <a:rPr lang="en-US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se si ha una debolezza fisica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mfortaa"/>
              <a:buChar char="➢"/>
            </a:pPr>
            <a:r>
              <a:rPr lang="en-US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...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Siate chiari, in modo che il vostro supervisore possa adattare le sue aspettative alle vostre capacità e ai vostri desideri.</a:t>
            </a:r>
            <a:endParaRPr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aa3f658be_0_0"/>
          <p:cNvSpPr txBox="1"/>
          <p:nvPr>
            <p:ph type="title"/>
          </p:nvPr>
        </p:nvSpPr>
        <p:spPr>
          <a:xfrm>
            <a:off x="838200" y="1174105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Regole di sicurezza</a:t>
            </a:r>
            <a:endParaRPr/>
          </a:p>
        </p:txBody>
      </p:sp>
      <p:sp>
        <p:nvSpPr>
          <p:cNvPr id="121" name="Google Shape;121;g25aa3f658be_0_0"/>
          <p:cNvSpPr txBox="1"/>
          <p:nvPr>
            <p:ph idx="1" type="body"/>
          </p:nvPr>
        </p:nvSpPr>
        <p:spPr>
          <a:xfrm>
            <a:off x="471925" y="1979675"/>
            <a:ext cx="113151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Rispettare le norme di sicurezza: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l'ambiente agricolo può essere pericoloso e a rischio di incidenti. Quando si è alle prime armi, l'attenzione è sollecitata da tutto ciò che si deve capire e imparare, quindi si è più stanchi, meno attenti e meno consapevoli dei rischi.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Per questo è ancora più importante prestare attenzione all'ambiente circostante e alle regole di sicurezza. È necessario applicarle alla lettera. A tal fine, oltre alle istruzioni che vi vengono fornite, ogni azienda dispone di un </a:t>
            </a: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DUERP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(Document Unique d'Evaluation des Risques Professionnels), a disposizione dei dipendenti.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aa3f658be_0_13"/>
          <p:cNvSpPr txBox="1"/>
          <p:nvPr>
            <p:ph idx="1" type="body"/>
          </p:nvPr>
        </p:nvSpPr>
        <p:spPr>
          <a:xfrm>
            <a:off x="838200" y="2214250"/>
            <a:ext cx="109212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DUERP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: obbligatorio in tutte le aziende con almeno un dipendente, questo documento riassume i rischi per la salute e la sicurezza a cui i dipendenti possono essere esposti. Include :</a:t>
            </a:r>
            <a:endParaRPr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➢"/>
            </a:pPr>
            <a:r>
              <a:rPr b="1" lang="en-US" sz="25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Inventario dei pericoli </a:t>
            </a:r>
            <a:r>
              <a:rPr lang="en-US" sz="25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 dei </a:t>
            </a:r>
            <a:r>
              <a:rPr b="1" lang="en-US" sz="25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risultati della valutazione dei rischi </a:t>
            </a:r>
            <a:r>
              <a:rPr lang="en-US" sz="25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identificati in azienda.</a:t>
            </a:r>
            <a:endParaRPr sz="2500"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➢"/>
            </a:pPr>
            <a:r>
              <a:rPr b="1" lang="en-US" sz="25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Elenco delle azioni di prevenzione dei rischi e di protezione dei dipendenti.</a:t>
            </a:r>
            <a:endParaRPr sz="2500"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Il datore di lavoro è tenuto a esporlo e a metterlo a disposizione dei dipendenti.</a:t>
            </a:r>
            <a:endParaRPr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g25aa3f658be_0_13"/>
          <p:cNvSpPr txBox="1"/>
          <p:nvPr>
            <p:ph type="title"/>
          </p:nvPr>
        </p:nvSpPr>
        <p:spPr>
          <a:xfrm>
            <a:off x="838200" y="13672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Regole di sicurezza</a:t>
            </a:r>
            <a:endParaRPr/>
          </a:p>
        </p:txBody>
      </p:sp>
      <p:pic>
        <p:nvPicPr>
          <p:cNvPr id="129" name="Google Shape;129;g25aa3f658b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7150" y="379625"/>
            <a:ext cx="1762475" cy="155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aa3f658be_0_29"/>
          <p:cNvSpPr txBox="1"/>
          <p:nvPr>
            <p:ph type="title"/>
          </p:nvPr>
        </p:nvSpPr>
        <p:spPr>
          <a:xfrm>
            <a:off x="838200" y="89813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Regole di sicurezza</a:t>
            </a:r>
            <a:endParaRPr/>
          </a:p>
        </p:txBody>
      </p:sp>
      <p:sp>
        <p:nvSpPr>
          <p:cNvPr id="136" name="Google Shape;136;g25aa3f658be_0_29"/>
          <p:cNvSpPr txBox="1"/>
          <p:nvPr>
            <p:ph idx="1" type="body"/>
          </p:nvPr>
        </p:nvSpPr>
        <p:spPr>
          <a:xfrm>
            <a:off x="140700" y="1698225"/>
            <a:ext cx="120513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Essere consapevoli e rispettare il pericolo: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abbiamo appena visto il DUERP, ma </a:t>
            </a:r>
            <a:r>
              <a:rPr lang="en-US">
                <a:solidFill>
                  <a:srgbClr val="741B47"/>
                </a:solidFill>
                <a:latin typeface="Comfortaa"/>
                <a:ea typeface="Comfortaa"/>
                <a:cs typeface="Comfortaa"/>
                <a:sym typeface="Comfortaa"/>
              </a:rPr>
              <a:t>quali sono i rischi in agricoltura?</a:t>
            </a:r>
            <a:endParaRPr>
              <a:solidFill>
                <a:srgbClr val="741B4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741B4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400"/>
              <a:buFont typeface="Comfortaa"/>
              <a:buChar char="➢"/>
            </a:pPr>
            <a:r>
              <a:rPr b="1" lang="en-US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meccanico: </a:t>
            </a:r>
            <a:r>
              <a:rPr lang="en-US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sono ancora troppi gli incidenti che coinvolgono le macchine agricole. </a:t>
            </a:r>
            <a:endParaRPr>
              <a:solidFill>
                <a:srgbClr val="0C343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400"/>
              <a:buFont typeface="Comfortaa"/>
              <a:buChar char="➢"/>
            </a:pPr>
            <a:r>
              <a:rPr b="1" lang="en-US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fisico: </a:t>
            </a:r>
            <a:r>
              <a:rPr lang="en-US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portare un carico pesante, un animale che schiaccia un piede, una mano tagliata da un cutter mentre apre una borsa, ecc.</a:t>
            </a:r>
            <a:endParaRPr>
              <a:solidFill>
                <a:srgbClr val="0C343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400"/>
              <a:buFont typeface="Comfortaa"/>
              <a:buChar char="➢"/>
            </a:pPr>
            <a:r>
              <a:rPr b="1" lang="en-US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chimica: l'</a:t>
            </a:r>
            <a:r>
              <a:rPr lang="en-US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uso dei prodotti fitosanitari è vietato senza un diploma (certiphyto), e il loro stoccaggio e utilizzo sono altamente rischiosi e regolamentati. Lo stesso vale per i medicinali. Anche i prodotti per la pulizia sono una fonte di pericolo e le precauzioni per il loro utilizzo devono essere rigorosamente osservate.</a:t>
            </a:r>
            <a:endParaRPr>
              <a:solidFill>
                <a:srgbClr val="0C343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400"/>
              <a:buFont typeface="Comfortaa"/>
              <a:buChar char="➢"/>
            </a:pPr>
            <a:r>
              <a:rPr b="1" lang="en-US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microbiologiche: </a:t>
            </a:r>
            <a:r>
              <a:rPr lang="en-US">
                <a:solidFill>
                  <a:srgbClr val="0C343D"/>
                </a:solidFill>
                <a:latin typeface="Comfortaa"/>
                <a:ea typeface="Comfortaa"/>
                <a:cs typeface="Comfortaa"/>
                <a:sym typeface="Comfortaa"/>
              </a:rPr>
              <a:t>le zoonosi sono malattie che possono essere trasmesse all'uomo dagli animali. Sono strettamente monitorate dalle autorità sanitarie.</a:t>
            </a:r>
            <a:endParaRPr>
              <a:solidFill>
                <a:srgbClr val="0C343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solidFill>
                <a:srgbClr val="0C343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aa3f658be_0_7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Regole di sicurezza</a:t>
            </a:r>
            <a:endParaRPr/>
          </a:p>
        </p:txBody>
      </p:sp>
      <p:sp>
        <p:nvSpPr>
          <p:cNvPr id="143" name="Google Shape;143;g25aa3f658be_0_7"/>
          <p:cNvSpPr txBox="1"/>
          <p:nvPr>
            <p:ph idx="1" type="body"/>
          </p:nvPr>
        </p:nvSpPr>
        <p:spPr>
          <a:xfrm>
            <a:off x="838200" y="2263950"/>
            <a:ext cx="10728000" cy="4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Indossare sempre i DPI: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DPI è l'acronimo di Dispositivi di Protezione Individuale. In agricoltura sono: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Char char="➢"/>
            </a:pPr>
            <a:r>
              <a:rPr lang="en-U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Scarpe o stivali di sicurezza.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Char char="➢"/>
            </a:pPr>
            <a:r>
              <a:rPr lang="en-U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Guanti.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Char char="➢"/>
            </a:pPr>
            <a:r>
              <a:rPr lang="en-U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salopette.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Non toccate una macchina senza autorizzazione: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alcune macchine richiedono una licenza, una visita medica o un'autorizzazione a operare rilasciata dopo una formazione interna.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5058ffda2_0_24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Consigli</a:t>
            </a:r>
            <a:endParaRPr/>
          </a:p>
        </p:txBody>
      </p:sp>
      <p:sp>
        <p:nvSpPr>
          <p:cNvPr id="150" name="Google Shape;150;g1e5058ffda2_0_24"/>
          <p:cNvSpPr txBox="1"/>
          <p:nvPr>
            <p:ph idx="1" type="body"/>
          </p:nvPr>
        </p:nvSpPr>
        <p:spPr>
          <a:xfrm>
            <a:off x="838200" y="20900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Educazione, rispetto e gentilezza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piccolo quaderno + matita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cambio di vestiti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dormire bene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pranzo + spuntini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nessun telefono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nessuna distribuzione di immagini o video senza autorizzazione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prendersi cura di sé e degli altri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fare domande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1" name="Google Shape;151;g1e5058ffda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7275" y="4613225"/>
            <a:ext cx="4489525" cy="22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>
            <p:ph type="title"/>
          </p:nvPr>
        </p:nvSpPr>
        <p:spPr>
          <a:xfrm>
            <a:off x="838200" y="2115410"/>
            <a:ext cx="10515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Grazie per l'attenzione!</a:t>
            </a:r>
            <a:endParaRPr/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4475" y="3185950"/>
            <a:ext cx="5478125" cy="36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750" y="5638674"/>
            <a:ext cx="2849253" cy="8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9e93ff5fc8_0_22"/>
          <p:cNvSpPr txBox="1"/>
          <p:nvPr>
            <p:ph type="title"/>
          </p:nvPr>
        </p:nvSpPr>
        <p:spPr>
          <a:xfrm>
            <a:off x="1039600" y="10934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Atteggiamento</a:t>
            </a:r>
            <a:endParaRPr/>
          </a:p>
        </p:txBody>
      </p:sp>
      <p:sp>
        <p:nvSpPr>
          <p:cNvPr id="40" name="Google Shape;40;g19e93ff5fc8_0_22"/>
          <p:cNvSpPr txBox="1"/>
          <p:nvPr>
            <p:ph idx="1" type="body"/>
          </p:nvPr>
        </p:nvSpPr>
        <p:spPr>
          <a:xfrm>
            <a:off x="806850" y="1813150"/>
            <a:ext cx="10578300" cy="46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Durante il tirocinio, dovrete soprattutto comportarvi in modo rispettoso e professionale.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Il vostro supervisore di stage è disposto a rinunciare al suo tempo, a volte molto prezioso, e alle sue energie per accogliervi, aiutarvi a scoprire il suo mondo e darvi la migliore formazione possibile.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Entrerete nel suo mondo, con codici sociali, modi di lavorare, linguaggio e abitudini a volte molto diversi da quelli a cui siete abituati. È vostro dovere rispettare queste differenze, non deriderle e tanto meno criticarle.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9e93ff5fc8_0_28"/>
          <p:cNvSpPr txBox="1"/>
          <p:nvPr>
            <p:ph type="title"/>
          </p:nvPr>
        </p:nvSpPr>
        <p:spPr>
          <a:xfrm>
            <a:off x="1053400" y="1010698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Atteggiamento</a:t>
            </a:r>
            <a:endParaRPr/>
          </a:p>
        </p:txBody>
      </p:sp>
      <p:sp>
        <p:nvSpPr>
          <p:cNvPr id="46" name="Google Shape;46;g19e93ff5fc8_0_28"/>
          <p:cNvSpPr txBox="1"/>
          <p:nvPr>
            <p:ph idx="1" type="body"/>
          </p:nvPr>
        </p:nvSpPr>
        <p:spPr>
          <a:xfrm>
            <a:off x="838200" y="1817873"/>
            <a:ext cx="10515600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•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Rispetto della privacy e dell'azienda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Potreste vedere o ascoltare informazioni sensibili e personali. Che si tratti della vita privata delle persone con cui vi troverete, di figure aziendali o di immagini che possono risultare scioccanti (animali feriti o morti in attesa di essere smaltiti, ad esempio), non avete il diritto di ripetere e diffondere queste informazioni.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Le leggi proteggono la privacy degli individui e l'integrità delle aziende. Qualsiasi informazione ripetuta può essere rapidamente raccolta, trasformata e diffusa, con gravi conseguenze per le persone che vi accolgono.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>
            <p:ph type="title"/>
          </p:nvPr>
        </p:nvSpPr>
        <p:spPr>
          <a:xfrm>
            <a:off x="838200" y="1692123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/>
              <a:t>Atteggiamento</a:t>
            </a:r>
            <a:endParaRPr/>
          </a:p>
        </p:txBody>
      </p:sp>
      <p:sp>
        <p:nvSpPr>
          <p:cNvPr id="52" name="Google Shape;52;p3"/>
          <p:cNvSpPr txBox="1"/>
          <p:nvPr>
            <p:ph idx="1" type="body"/>
          </p:nvPr>
        </p:nvSpPr>
        <p:spPr>
          <a:xfrm>
            <a:off x="838200" y="2632031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•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Diritti d'immagine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Dovete assolutamente chiedere il permesso per scattare e, soprattutto, distribuire foto. Che si tratti di un sito web privato o di un'azienda, il vostro capo ha il diritto di vietarvi di fare foto o video o di approvare le foto che condividete.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Prima di pubblicare un'immagine, chiedete sempre il permesso a una persona che vi compare, anche solo sullo sfondo.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5058ffda2_0_0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Atteggiamento</a:t>
            </a:r>
            <a:endParaRPr/>
          </a:p>
        </p:txBody>
      </p:sp>
      <p:sp>
        <p:nvSpPr>
          <p:cNvPr id="59" name="Google Shape;59;g1e5058ffda2_0_0"/>
          <p:cNvSpPr txBox="1"/>
          <p:nvPr>
            <p:ph idx="1" type="body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•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Educazione e benevolenza: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Un ciao quando si arriva, un grazie quando qualcuno viene ad aiutarvi o a darvi il tempo di spiegare qualcosa, un "per favore" prima di fare una domanda: queste semplici regole di educazione sono essenziali e indispensabili. La loro applicazione è alla base del rispetto che dovete all'azienda che vi accoglie, e il rispetto è sempre una strada a doppio senso: bisogna darlo per riceverlo.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0" name="Google Shape;60;g1e5058ffda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1250" y="328875"/>
            <a:ext cx="3174925" cy="23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5058ffda2_0_30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Atteggiamento</a:t>
            </a:r>
            <a:endParaRPr/>
          </a:p>
        </p:txBody>
      </p:sp>
      <p:sp>
        <p:nvSpPr>
          <p:cNvPr id="67" name="Google Shape;67;g1e5058ffda2_0_30"/>
          <p:cNvSpPr txBox="1"/>
          <p:nvPr>
            <p:ph idx="1" type="body"/>
          </p:nvPr>
        </p:nvSpPr>
        <p:spPr>
          <a:xfrm>
            <a:off x="838200" y="2214245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•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Essere motivati e buoni ascoltatori: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Questo è l'atteggiamento che dovreste cercare di avere, sia per voi stessi che per coloro che vi circondano.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Ascoltate le istruzioni e applicatele, fate quello che vi viene detto, anche se non è l'attività più eccitante o gratificante. Ricordate di annotare le istruzioni e le informazioni importanti su un piccolo quaderno. Prendete iniziative semplici come spazzare o spugnare.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5058ffda2_0_36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Atteggiamento</a:t>
            </a:r>
            <a:endParaRPr/>
          </a:p>
        </p:txBody>
      </p:sp>
      <p:sp>
        <p:nvSpPr>
          <p:cNvPr id="74" name="Google Shape;74;g1e5058ffda2_0_36"/>
          <p:cNvSpPr txBox="1"/>
          <p:nvPr>
            <p:ph idx="1" type="body"/>
          </p:nvPr>
        </p:nvSpPr>
        <p:spPr>
          <a:xfrm>
            <a:off x="838200" y="2048675"/>
            <a:ext cx="105156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•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Mantenere le apparenze: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Essere puliti non è sempre facile, a seconda dell'azienda, ma noi facciamo del nostro meglio. Anche se vi sporcherete rapidamente sul lavoro, arrivate con abiti puliti, indossate i dispositivi di protezione (scarpe, stivali, guanti, tute) e adattate il vostro abbigliamento all'ambiente (niente indumenti troppo corti, aderenti, scollati, costosi, brillanti, nuovi o troppo rovinati). Curiamo il nostro aspetto fisico e soprattutto arriviamo con un sonno sufficiente per lavorare una giornata intera.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5058ffda2_0_6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Aspettative</a:t>
            </a:r>
            <a:endParaRPr/>
          </a:p>
        </p:txBody>
      </p:sp>
      <p:sp>
        <p:nvSpPr>
          <p:cNvPr id="81" name="Google Shape;81;g1e5058ffda2_0_6"/>
          <p:cNvSpPr txBox="1"/>
          <p:nvPr>
            <p:ph idx="1" type="body"/>
          </p:nvPr>
        </p:nvSpPr>
        <p:spPr>
          <a:xfrm>
            <a:off x="838200" y="1987976"/>
            <a:ext cx="10515600" cy="47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In altre parole, ci si aspetta da voi un atteggiamento professionale: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Puntualità: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Il tempo del vostro supervisore della formazione è prezioso e sprecarlo è un segno di mancanza di rispetto.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Niente telefono: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al di fuori dell'orario di lavoro, anche se vi è permesso tenere il telefono con voi, non usatelo! Niente mani in tasca e niente telefono in mano sono le regole di base.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Ascoltare le istruzioni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: È fondamentale ascoltare e seguire le istruzioni che vi vengono date. Non esitate a scriverle su un piccolo quaderno.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2" name="Google Shape;82;g1e5058ffda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46550"/>
            <a:ext cx="1109475" cy="11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1e5058ffda2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57825" y="3066800"/>
            <a:ext cx="1202525" cy="12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e5058ffda2_0_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22" y="5533251"/>
            <a:ext cx="807625" cy="12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5058ffda2_0_42"/>
          <p:cNvSpPr txBox="1"/>
          <p:nvPr>
            <p:ph type="title"/>
          </p:nvPr>
        </p:nvSpPr>
        <p:spPr>
          <a:xfrm>
            <a:off x="838200" y="1325880"/>
            <a:ext cx="10515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Aspettative</a:t>
            </a:r>
            <a:endParaRPr/>
          </a:p>
        </p:txBody>
      </p:sp>
      <p:sp>
        <p:nvSpPr>
          <p:cNvPr id="91" name="Google Shape;91;g1e5058ffda2_0_42"/>
          <p:cNvSpPr txBox="1"/>
          <p:nvPr>
            <p:ph idx="1" type="body"/>
          </p:nvPr>
        </p:nvSpPr>
        <p:spPr>
          <a:xfrm>
            <a:off x="838200" y="1987975"/>
            <a:ext cx="10824600" cy="48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Fate domande: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se avete dubbi, chiedete. Una domanda è meglio di un errore. Se la domanda è pertinente e benevola, non esitate a farla. Se siete interessati a qualcosa e volete saperne di più, chiedete.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mfortaa"/>
              <a:buChar char="❖"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Accettare attività di scarso valore: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L'agricoltura offre un'ampia varietà di attività entusiasmanti, ma non prendiamoci in giro: ci saranno sempre cose meno interessanti da fare e, quando si è agli inizi, è più facile iniziare spazzando che arando un campo.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ntRenew Regular Slides">
  <a:themeElements>
    <a:clrScheme name="EntRe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4556"/>
      </a:accent1>
      <a:accent2>
        <a:srgbClr val="5CA3AC"/>
      </a:accent2>
      <a:accent3>
        <a:srgbClr val="98C461"/>
      </a:accent3>
      <a:accent4>
        <a:srgbClr val="8CBD76"/>
      </a:accent4>
      <a:accent5>
        <a:srgbClr val="F8B040"/>
      </a:accent5>
      <a:accent6>
        <a:srgbClr val="ED6E5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tRenew Presentation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2020-10-27T14:07:00.0000000Z</dcterms:created>
  <dc:creator>Quentin Fanjas</dc:creator>
</cp:coreProperties>
</file>