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Lato Black"/>
      <p:bold r:id="rId33"/>
      <p:boldItalic r:id="rId34"/>
    </p:embeddedFont>
    <p:embeddedFont>
      <p:font typeface="Vesper Libre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hu690A8AC83PNDe5A6enXzaSyE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LatoBlack-bold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VesperLibre-regular.fntdata"/><Relationship Id="rId12" Type="http://schemas.openxmlformats.org/officeDocument/2006/relationships/slide" Target="slides/slide7.xml"/><Relationship Id="rId34" Type="http://schemas.openxmlformats.org/officeDocument/2006/relationships/font" Target="fonts/LatoBlack-boldItalic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VesperLibre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cab07dab5_1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9cab07dab5_1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9cab07dab5_1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cab07dab5_1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9cab07dab5_1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9cab07dab5_1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cab07dab5_1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9cab07dab5_1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9cab07dab5_1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c35552449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29c35552449_0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c35552449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9c35552449_0_2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c3555244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29c35552449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cab07dab5_1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9cab07dab5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9cab07dab5_1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ac9a1c5fc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9ac9a1c5fc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9ac9a1c5fc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c3555244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29c35552449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a41eef8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g29a41eef8b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ac9a1c5f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29ac9a1c5f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9e93ff5fc8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g19e93ff5fc8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e93ff5fc8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19e93ff5fc8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c355524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g29c3555244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cab07dab5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9cab07dab5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29cab07dab5_1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cab07dab5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9cab07dab5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9cab07dab5_1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" type="subTitle"/>
          </p:nvPr>
        </p:nvSpPr>
        <p:spPr>
          <a:xfrm>
            <a:off x="1524000" y="4245878"/>
            <a:ext cx="9144000" cy="41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9ac9a1c5fc_0_38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29ac9a1c5fc_0_38"/>
          <p:cNvSpPr txBox="1"/>
          <p:nvPr>
            <p:ph idx="1" type="body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g29ac9a1c5fc_0_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9c35552449_0_257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29c35552449_0_257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29c35552449_0_257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>
  <p:cSld name="index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9a41eef8ba_0_36"/>
          <p:cNvSpPr txBox="1"/>
          <p:nvPr>
            <p:ph idx="1" type="body"/>
          </p:nvPr>
        </p:nvSpPr>
        <p:spPr>
          <a:xfrm>
            <a:off x="3657600" y="1295400"/>
            <a:ext cx="48768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g29a41eef8ba_0_36"/>
          <p:cNvSpPr txBox="1"/>
          <p:nvPr>
            <p:ph idx="2" type="body"/>
          </p:nvPr>
        </p:nvSpPr>
        <p:spPr>
          <a:xfrm>
            <a:off x="3657600" y="685800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838200" y="1325880"/>
            <a:ext cx="10515600" cy="66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838200" y="2214245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c35552449_0_84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6" name="Google Shape;36;g29c35552449_0_84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29c35552449_0_84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knife&#10;&#10;Description automatically generated" id="10" name="Google Shape;10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1796" y="661120"/>
            <a:ext cx="3897245" cy="15721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knife&#10;&#10;Description automatically generated" id="24" name="Google Shape;24;p7"/>
          <p:cNvPicPr preferRelativeResize="0"/>
          <p:nvPr/>
        </p:nvPicPr>
        <p:blipFill rotWithShape="1">
          <a:blip r:embed="rId1">
            <a:alphaModFix amt="20000"/>
          </a:blip>
          <a:srcRect b="0" l="0" r="0" t="0"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398" y="0"/>
            <a:ext cx="3206804" cy="12936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hyperlink" Target="https://www.youtube.com/watch?v=3uzjegDCE8o" TargetMode="External"/><Relationship Id="rId7" Type="http://schemas.openxmlformats.org/officeDocument/2006/relationships/hyperlink" Target="https://www.youtube.com/watch?v=3uzjegDCE8o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gif"/><Relationship Id="rId4" Type="http://schemas.openxmlformats.org/officeDocument/2006/relationships/image" Target="../media/image7.gif"/><Relationship Id="rId5" Type="http://schemas.openxmlformats.org/officeDocument/2006/relationships/image" Target="../media/image17.gif"/><Relationship Id="rId6" Type="http://schemas.openxmlformats.org/officeDocument/2006/relationships/image" Target="../media/image6.gif"/><Relationship Id="rId7" Type="http://schemas.openxmlformats.org/officeDocument/2006/relationships/image" Target="../media/image1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Allevamento di bestiame</a:t>
            </a:r>
            <a:endParaRPr/>
          </a:p>
        </p:txBody>
      </p:sp>
      <p:sp>
        <p:nvSpPr>
          <p:cNvPr id="47" name="Google Shape;47;p1"/>
          <p:cNvSpPr txBox="1"/>
          <p:nvPr/>
        </p:nvSpPr>
        <p:spPr>
          <a:xfrm>
            <a:off x="1006925" y="4017825"/>
            <a:ext cx="95931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Bilanciare produttività e sostenibilità</a:t>
            </a:r>
            <a:endParaRPr b="0" i="0" sz="29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75" y="5543244"/>
            <a:ext cx="3849499" cy="10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6668654" y="5541817"/>
            <a:ext cx="54216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PROGRAMMA ERASMUS+      </a:t>
            </a:r>
            <a:endParaRPr sz="24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24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ID progetto KA220-YOU-37C49185</a:t>
            </a:r>
            <a:endParaRPr sz="24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24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Partenariati di cooperazione nel settore della formazione dei giovani</a:t>
            </a:r>
            <a:endParaRPr sz="24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cab07dab5_1_51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Nutrire gli animali</a:t>
            </a:r>
            <a:endParaRPr/>
          </a:p>
        </p:txBody>
      </p:sp>
      <p:sp>
        <p:nvSpPr>
          <p:cNvPr id="148" name="Google Shape;148;g29cab07dab5_1_51"/>
          <p:cNvSpPr txBox="1"/>
          <p:nvPr>
            <p:ph idx="1" type="body"/>
          </p:nvPr>
        </p:nvSpPr>
        <p:spPr>
          <a:xfrm>
            <a:off x="838200" y="2214250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La qualità del cibo che un animale consuma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ha un forte impatto sulla qualità della loro vita,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insieme a quelli dei loro prodotti.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Inoltre, la produzione di alimenti per il bestiame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ha un grande impatto sull'ambiente.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Orientarsi verso scelte sostenibili e più salutari nei mangimi è una scelta consapevole che va a vantaggio di ogni anello della catena, dall'animale stesso ai consumatori.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Evitate a tutti i costi di ricorrere a pratiche come la sovralimentazione, che mirano esclusivamente a ottenere maggiori profitti danneggiando la vita degli animali e quella dei consumatori dei vostri prodotti.</a:t>
            </a:r>
            <a:endParaRPr/>
          </a:p>
        </p:txBody>
      </p:sp>
      <p:pic>
        <p:nvPicPr>
          <p:cNvPr id="149" name="Google Shape;149;g29cab07dab5_1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3401" y="981450"/>
            <a:ext cx="4337700" cy="2772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cab07dab5_1_28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Agricoltura sostenibile: come migliorare?</a:t>
            </a:r>
            <a:endParaRPr/>
          </a:p>
        </p:txBody>
      </p:sp>
      <p:sp>
        <p:nvSpPr>
          <p:cNvPr id="156" name="Google Shape;156;g29cab07dab5_1_28"/>
          <p:cNvSpPr txBox="1"/>
          <p:nvPr>
            <p:ph idx="1" type="body"/>
          </p:nvPr>
        </p:nvSpPr>
        <p:spPr>
          <a:xfrm>
            <a:off x="838200" y="2214250"/>
            <a:ext cx="91470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US"/>
              <a:t>La sostenibilità nell'allevamento è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per lo più legati al trattamento della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animali e la limitazione della loro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impatto sull'ambiente.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US"/>
              <a:t>Uso di mangimi biologici, pascolo a rotazione,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e il trattamento etico degli animali sono solo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alcune delle pratiche che sono attualmente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che sono stati impiegati di recente sul campo.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US"/>
              <a:t>È convinzione comune che l'unico modo per incidere in modo significativo sull'aspetto etico ed ecologico dell'allevamento sia quello di ridurre notevolmente il consumo dei suoi prodotti (soprattutto della carne).</a:t>
            </a:r>
            <a:endParaRPr/>
          </a:p>
        </p:txBody>
      </p:sp>
      <p:pic>
        <p:nvPicPr>
          <p:cNvPr id="157" name="Google Shape;157;g29cab07dab5_1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1325" y="2000250"/>
            <a:ext cx="5011125" cy="26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9cab07dab5_1_28"/>
          <p:cNvSpPr txBox="1"/>
          <p:nvPr/>
        </p:nvSpPr>
        <p:spPr>
          <a:xfrm>
            <a:off x="8252838" y="4684775"/>
            <a:ext cx="22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ift.org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cab07dab5_1_86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Il presente e il futuro dell'allevamento</a:t>
            </a:r>
            <a:endParaRPr/>
          </a:p>
        </p:txBody>
      </p:sp>
      <p:sp>
        <p:nvSpPr>
          <p:cNvPr id="165" name="Google Shape;165;g29cab07dab5_1_86"/>
          <p:cNvSpPr txBox="1"/>
          <p:nvPr>
            <p:ph idx="1" type="body"/>
          </p:nvPr>
        </p:nvSpPr>
        <p:spPr>
          <a:xfrm>
            <a:off x="838200" y="2214250"/>
            <a:ext cx="105156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È sempre più frequente l'integrazione di nuove tecnologie nell'allevamento.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Alcune di queste pratiche moderne includono:</a:t>
            </a:r>
            <a:endParaRPr/>
          </a:p>
        </p:txBody>
      </p:sp>
      <p:pic>
        <p:nvPicPr>
          <p:cNvPr id="166" name="Google Shape;166;g29cab07dab5_1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7500" y="3519075"/>
            <a:ext cx="2640276" cy="26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9cab07dab5_1_86"/>
          <p:cNvSpPr txBox="1"/>
          <p:nvPr/>
        </p:nvSpPr>
        <p:spPr>
          <a:xfrm>
            <a:off x="9467488" y="6248400"/>
            <a:ext cx="22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storybird.ai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9cab07dab5_1_86"/>
          <p:cNvSpPr txBox="1"/>
          <p:nvPr/>
        </p:nvSpPr>
        <p:spPr>
          <a:xfrm>
            <a:off x="689200" y="3648550"/>
            <a:ext cx="8305500" cy="30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-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Allevamento di precisione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-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Integrazione di robot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-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Selezione genetica di razze più forti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-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Formulazione del nutrimento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-"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Sensori biometrici per il monitoraggio della salute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Mucche armate per la distruzione di massa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g29cab07dab5_1_86"/>
          <p:cNvCxnSpPr/>
          <p:nvPr/>
        </p:nvCxnSpPr>
        <p:spPr>
          <a:xfrm>
            <a:off x="1266950" y="5880250"/>
            <a:ext cx="6334800" cy="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9c35552449_0_344"/>
          <p:cNvPicPr preferRelativeResize="0"/>
          <p:nvPr/>
        </p:nvPicPr>
        <p:blipFill rotWithShape="1">
          <a:blip r:embed="rId3">
            <a:alphaModFix/>
          </a:blip>
          <a:srcRect b="0" l="0" r="0" t="8020"/>
          <a:stretch/>
        </p:blipFill>
        <p:spPr>
          <a:xfrm>
            <a:off x="3524249" y="2267450"/>
            <a:ext cx="6133374" cy="42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9c35552449_0_344"/>
          <p:cNvSpPr/>
          <p:nvPr/>
        </p:nvSpPr>
        <p:spPr>
          <a:xfrm>
            <a:off x="204150" y="1224650"/>
            <a:ext cx="11783700" cy="1042800"/>
          </a:xfrm>
          <a:prstGeom prst="rect">
            <a:avLst/>
          </a:prstGeom>
          <a:solidFill>
            <a:srgbClr val="31524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9c35552449_0_344"/>
          <p:cNvSpPr txBox="1"/>
          <p:nvPr/>
        </p:nvSpPr>
        <p:spPr>
          <a:xfrm>
            <a:off x="204225" y="1345850"/>
            <a:ext cx="11783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5200" u="none" cap="none" strike="noStrike">
                <a:solidFill>
                  <a:schemeClr val="lt1"/>
                </a:solidFill>
                <a:latin typeface="Vesper Libre"/>
                <a:ea typeface="Vesper Libre"/>
                <a:cs typeface="Vesper Libre"/>
                <a:sym typeface="Vesper Libre"/>
              </a:rPr>
              <a:t>Impronta alimentare per tipo di dieta: t CO2e/persona</a:t>
            </a:r>
            <a:endParaRPr b="1" i="0" sz="5200" u="none" cap="none" strike="noStrike">
              <a:solidFill>
                <a:schemeClr val="lt1"/>
              </a:solidFill>
              <a:latin typeface="Vesper Libre"/>
              <a:ea typeface="Vesper Libre"/>
              <a:cs typeface="Vesper Libre"/>
              <a:sym typeface="Vesper Libr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9c35552449_0_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175" y="1750125"/>
            <a:ext cx="9400538" cy="510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29c35552449_0_88"/>
          <p:cNvPicPr preferRelativeResize="0"/>
          <p:nvPr/>
        </p:nvPicPr>
        <p:blipFill rotWithShape="1">
          <a:blip r:embed="rId3">
            <a:alphaModFix amt="36000"/>
          </a:blip>
          <a:srcRect b="0" l="0" r="0" t="0"/>
          <a:stretch/>
        </p:blipFill>
        <p:spPr>
          <a:xfrm rot="-4059850">
            <a:off x="5367884" y="55935"/>
            <a:ext cx="250878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9c35552449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08131"/>
            <a:ext cx="7733102" cy="434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9c35552449_0_88"/>
          <p:cNvSpPr/>
          <p:nvPr/>
        </p:nvSpPr>
        <p:spPr>
          <a:xfrm>
            <a:off x="7543800" y="-81650"/>
            <a:ext cx="4648500" cy="6939600"/>
          </a:xfrm>
          <a:prstGeom prst="rect">
            <a:avLst/>
          </a:prstGeom>
          <a:solidFill>
            <a:srgbClr val="31524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29c35552449_0_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4010863" y="3135763"/>
            <a:ext cx="6858000" cy="5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9c35552449_0_88"/>
          <p:cNvSpPr txBox="1"/>
          <p:nvPr/>
        </p:nvSpPr>
        <p:spPr>
          <a:xfrm>
            <a:off x="7932600" y="1023383"/>
            <a:ext cx="3870900" cy="5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5500" u="none" cap="none" strike="noStrike">
                <a:solidFill>
                  <a:schemeClr val="lt1"/>
                </a:solidFill>
                <a:latin typeface="Vesper Libre"/>
                <a:ea typeface="Vesper Libre"/>
                <a:cs typeface="Vesper Libre"/>
                <a:sym typeface="Vesper Libre"/>
              </a:rPr>
              <a:t>Una soluzione potrebbe essere...</a:t>
            </a:r>
            <a:endParaRPr b="0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5500" u="sng" cap="none" strike="noStrike">
                <a:solidFill>
                  <a:schemeClr val="hlink"/>
                </a:solidFill>
                <a:latin typeface="Vesper Libre"/>
                <a:ea typeface="Vesper Libre"/>
                <a:cs typeface="Vesper Libre"/>
                <a:sym typeface="Vesper Libre"/>
                <a:hlinkClick r:id="rId6"/>
              </a:rPr>
              <a:t>Video</a:t>
            </a:r>
            <a:endParaRPr b="1" i="0" sz="5500" u="none" cap="none" strike="noStrike">
              <a:solidFill>
                <a:schemeClr val="lt1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5500" u="none" cap="none" strike="noStrike">
              <a:solidFill>
                <a:schemeClr val="lt1"/>
              </a:solidFill>
              <a:latin typeface="Vesper Libre"/>
              <a:ea typeface="Vesper Libre"/>
              <a:cs typeface="Vesper Libre"/>
              <a:sym typeface="Vesper Libre"/>
            </a:endParaRPr>
          </a:p>
        </p:txBody>
      </p:sp>
      <p:sp>
        <p:nvSpPr>
          <p:cNvPr id="191" name="Google Shape;191;g29c35552449_0_88"/>
          <p:cNvSpPr txBox="1"/>
          <p:nvPr/>
        </p:nvSpPr>
        <p:spPr>
          <a:xfrm>
            <a:off x="9110725" y="557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Perché mangiare insetti ha senso The Economist euTBQOrpOmM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cab07dab5_1_38"/>
          <p:cNvSpPr txBox="1"/>
          <p:nvPr/>
        </p:nvSpPr>
        <p:spPr>
          <a:xfrm>
            <a:off x="7379225" y="3541775"/>
            <a:ext cx="38556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è ancora culturalmente accettato in molte realtà.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poche specie possono essere coltivate per ora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quadro giuridico è ancora instabile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9cab07dab5_1_38"/>
          <p:cNvSpPr txBox="1"/>
          <p:nvPr>
            <p:ph type="title"/>
          </p:nvPr>
        </p:nvSpPr>
        <p:spPr>
          <a:xfrm>
            <a:off x="838200" y="1441900"/>
            <a:ext cx="107625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L'allevamento di insetti: una nuova frontiera dell'allevamento?</a:t>
            </a:r>
            <a:endParaRPr b="0" i="0" sz="4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9cab07dab5_1_38"/>
          <p:cNvSpPr txBox="1"/>
          <p:nvPr>
            <p:ph idx="1" type="body"/>
          </p:nvPr>
        </p:nvSpPr>
        <p:spPr>
          <a:xfrm>
            <a:off x="838200" y="2327225"/>
            <a:ext cx="10533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427B83"/>
                </a:solidFill>
                <a:latin typeface="Arial"/>
                <a:ea typeface="Arial"/>
                <a:cs typeface="Arial"/>
                <a:sym typeface="Arial"/>
              </a:rPr>
              <a:t>La coltivazione degli insetti sta ricevendo sempre più attenzione a livello globale.</a:t>
            </a:r>
            <a:endParaRPr b="1" i="0" sz="2400" u="none" cap="none" strike="noStrike">
              <a:solidFill>
                <a:srgbClr val="427B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427B83"/>
                </a:solidFill>
                <a:latin typeface="Arial"/>
                <a:ea typeface="Arial"/>
                <a:cs typeface="Arial"/>
                <a:sym typeface="Arial"/>
              </a:rPr>
              <a:t>Intraprendere ora un progetto di fattoria degli insetti potrebbe essere un ottimo modo per essere all'avanguardia, ma comporterà sfide e rischi.</a:t>
            </a:r>
            <a:endParaRPr b="1" i="0" sz="2400" u="none" cap="none" strike="noStrike">
              <a:solidFill>
                <a:srgbClr val="427B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9cab07dab5_1_38"/>
          <p:cNvSpPr/>
          <p:nvPr/>
        </p:nvSpPr>
        <p:spPr>
          <a:xfrm rot="-5400000">
            <a:off x="4861175" y="5246675"/>
            <a:ext cx="2432400" cy="28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9cab07dab5_1_38"/>
          <p:cNvSpPr/>
          <p:nvPr/>
        </p:nvSpPr>
        <p:spPr>
          <a:xfrm rot="5400000">
            <a:off x="5242950" y="5209175"/>
            <a:ext cx="2445900" cy="34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9cab07dab5_1_38"/>
          <p:cNvSpPr txBox="1"/>
          <p:nvPr/>
        </p:nvSpPr>
        <p:spPr>
          <a:xfrm>
            <a:off x="917450" y="3541775"/>
            <a:ext cx="38556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-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Alto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valori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nutrizionali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-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Più sostenibile rispetto alla maggior parte delle controparti "tradizionali"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-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Possibilità di riciclare i rifiuti organici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-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Meno spazio necessario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ac9a1c5fc_0_20"/>
          <p:cNvSpPr txBox="1"/>
          <p:nvPr>
            <p:ph type="title"/>
          </p:nvPr>
        </p:nvSpPr>
        <p:spPr>
          <a:xfrm>
            <a:off x="1368050" y="1990975"/>
            <a:ext cx="95448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Attività n. 1 - Qual è la tua posizione?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09" name="Google Shape;209;g29ac9a1c5fc_0_20"/>
          <p:cNvSpPr txBox="1"/>
          <p:nvPr/>
        </p:nvSpPr>
        <p:spPr>
          <a:xfrm>
            <a:off x="1055050" y="2766302"/>
            <a:ext cx="7108800" cy="16092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27B8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Materiali necessari:</a:t>
            </a:r>
            <a:endParaRPr b="1" i="0" sz="1300" u="none" cap="none" strike="noStrike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 cartelli che indicano "Accordo" e "Disaccordo". 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Nastro adesivo (opzionale) per tracciare una linea nel pavimento. 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Spazio per muoversi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Obiettivo</a:t>
            </a:r>
            <a:endParaRPr b="1" i="0" sz="1300" u="none" cap="none" strike="noStrike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In questa attività di discussione i partecipanti sostengono letteralmente le loro opinioni</a:t>
            </a:r>
            <a:r>
              <a:rPr b="1" i="0" lang="en-US" sz="1300" u="none" cap="none" strike="noStrike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1" i="0" sz="1300" u="none" cap="none" strike="noStrike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g29ac9a1c5fc_0_20"/>
          <p:cNvSpPr txBox="1"/>
          <p:nvPr/>
        </p:nvSpPr>
        <p:spPr>
          <a:xfrm>
            <a:off x="1055050" y="4715175"/>
            <a:ext cx="9544800" cy="1900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27B8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Metodo e spiegazione: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Chiedete a tutti i partecipanti di riunirsi in cerchio, in piedi o seduti.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Il facilitatore deve proporre una serie di affermazioni che inizino con "Dove ti trovi se...".  Un elenco di affermazioni è riportato nella diapositiva successiva. Sentitevi liberi di adattarle e di rimuoverle/aggiungerne di nuove secondo le vostre esigenze.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Dopo ogni affermazione, i partecipanti devono spostarsi da un lato del cerchio se sono d'accordo con l'affermazione o dall'altro lato se non sono d'accordo o rimangono neutrali in base alle loro preferenze.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Incoraggiate i partecipanti a condividere le ragioni per cui si sono posizionati su un determinato lato del cerchio. Questo può stimolare la conversazione e aiutare le persone a conoscersi meglio.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•"/>
            </a:pPr>
            <a:r>
              <a:rPr b="0" i="0" lang="en-US" sz="13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Dopo diversi round, concludete l'attività e incoraggiate i partecipanti a riflettere sulla discussione.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9c35552449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772463" y="5604718"/>
            <a:ext cx="4876800" cy="56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9c35552449_0_173"/>
          <p:cNvSpPr txBox="1"/>
          <p:nvPr/>
        </p:nvSpPr>
        <p:spPr>
          <a:xfrm>
            <a:off x="639475" y="2503400"/>
            <a:ext cx="10656000" cy="4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5600" lvl="0" marL="45720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315240"/>
              </a:buClr>
              <a:buSzPts val="2000"/>
              <a:buFont typeface="Vesper Libre"/>
              <a:buChar char="●"/>
            </a:pPr>
            <a:r>
              <a:rPr b="0" i="0" lang="en-US" sz="2000" u="none" cap="none" strike="noStrike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Non mi interessa la sostenibilità, voglio solo vivere la mia vita.</a:t>
            </a:r>
            <a:endParaRPr b="0" i="0" sz="2000" u="none" cap="none" strike="noStrike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5240"/>
              </a:buClr>
              <a:buSzPts val="2000"/>
              <a:buFont typeface="Vesper Libre"/>
              <a:buChar char="●"/>
            </a:pPr>
            <a:r>
              <a:rPr b="0" i="0" lang="en-US" sz="2000" u="none" cap="none" strike="noStrike">
                <a:solidFill>
                  <a:srgbClr val="315240"/>
                </a:solidFill>
                <a:highlight>
                  <a:srgbClr val="FFFFFF"/>
                </a:highlight>
                <a:latin typeface="Vesper Libre"/>
                <a:ea typeface="Vesper Libre"/>
                <a:cs typeface="Vesper Libre"/>
                <a:sym typeface="Vesper Libre"/>
              </a:rPr>
              <a:t>Non possiamo cambiare le attuali pratiche di allevamento: l'allevamento sostenibile è molto costoso.</a:t>
            </a:r>
            <a:endParaRPr b="0" i="0" sz="2000" u="none" cap="none" strike="noStrike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-355600" lvl="0" marL="45720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315240"/>
              </a:buClr>
              <a:buSzPts val="2000"/>
              <a:buFont typeface="Vesper Libre"/>
              <a:buChar char="●"/>
            </a:pPr>
            <a:r>
              <a:rPr b="0" i="0" lang="en-US" sz="2000" u="none" cap="none" strike="noStrike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L'allevamento può garantire un trattamento etico degli animali e soddisfare le esigenze di una produzione sostenibile.</a:t>
            </a:r>
            <a:endParaRPr b="0" i="0" sz="2000" u="none" cap="none" strike="noStrike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5240"/>
              </a:buClr>
              <a:buSzPts val="2000"/>
              <a:buFont typeface="Vesper Libre"/>
              <a:buChar char="●"/>
            </a:pPr>
            <a:r>
              <a:rPr b="0" i="0" lang="en-US" sz="2000" u="none" cap="none" strike="noStrike">
                <a:solidFill>
                  <a:srgbClr val="315240"/>
                </a:solidFill>
                <a:highlight>
                  <a:srgbClr val="FFFFFF"/>
                </a:highlight>
                <a:latin typeface="Vesper Libre"/>
                <a:ea typeface="Vesper Libre"/>
                <a:cs typeface="Vesper Libre"/>
                <a:sym typeface="Vesper Libre"/>
              </a:rPr>
              <a:t>Non è necessario ridurre il consumo di carne: la scienza troverà una soluzione per le fonti disponibili su scala di massa.</a:t>
            </a:r>
            <a:endParaRPr b="0" i="0" sz="2000" u="none" cap="none" strike="noStrike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-355600" lvl="0" marL="45720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315240"/>
              </a:buClr>
              <a:buSzPts val="2000"/>
              <a:buFont typeface="Vesper Libre"/>
              <a:buChar char="●"/>
            </a:pPr>
            <a:r>
              <a:rPr b="0" i="0" lang="en-US" sz="2000" u="none" cap="none" strike="noStrike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I vegani sono solo una tendenza che svanirà nel prossimo futuro.</a:t>
            </a:r>
            <a:endParaRPr b="0" i="0" sz="2000" u="none" cap="none" strike="noStrike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-355600" lvl="0" marL="45720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315240"/>
              </a:buClr>
              <a:buSzPts val="2000"/>
              <a:buFont typeface="Vesper Libre"/>
              <a:buChar char="●"/>
            </a:pPr>
            <a:r>
              <a:rPr b="0" i="0" lang="en-US" sz="2000" u="none" cap="none" strike="noStrike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Sono aperto a opzioni proteiche alternative nella mia dieta.</a:t>
            </a:r>
            <a:endParaRPr b="0" i="0" sz="2000" u="none" cap="none" strike="noStrike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-355600" lvl="0" marL="45720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315240"/>
              </a:buClr>
              <a:buSzPts val="2000"/>
              <a:buFont typeface="Vesper Libre"/>
              <a:buChar char="●"/>
            </a:pPr>
            <a:r>
              <a:rPr b="0" i="0" lang="en-US" sz="2000" u="none" cap="none" strike="noStrike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Mangerei insetti.</a:t>
            </a:r>
            <a:endParaRPr b="0" i="0" sz="2000" u="none" cap="none" strike="noStrike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-355600" lvl="0" marL="45720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315240"/>
              </a:buClr>
              <a:buSzPts val="2000"/>
              <a:buFont typeface="Vesper Libre"/>
              <a:buChar char="●"/>
            </a:pPr>
            <a:r>
              <a:rPr b="0" i="0" lang="en-US" sz="2000" u="none" cap="none" strike="noStrike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Nei prossimi 50 anni, l'umanità passerà a una dieta più vegetale.</a:t>
            </a:r>
            <a:endParaRPr b="0" i="0" sz="2000" u="none" cap="none" strike="noStrike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</p:txBody>
      </p:sp>
      <p:sp>
        <p:nvSpPr>
          <p:cNvPr id="217" name="Google Shape;217;g29c35552449_0_173"/>
          <p:cNvSpPr txBox="1"/>
          <p:nvPr>
            <p:ph type="title"/>
          </p:nvPr>
        </p:nvSpPr>
        <p:spPr>
          <a:xfrm>
            <a:off x="1368050" y="1841300"/>
            <a:ext cx="6551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Dichiarazioni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Grazie per l'attenzione!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9a41eef8ba_0_0"/>
          <p:cNvSpPr txBox="1"/>
          <p:nvPr>
            <p:ph idx="2" type="body"/>
          </p:nvPr>
        </p:nvSpPr>
        <p:spPr>
          <a:xfrm>
            <a:off x="974700" y="2783750"/>
            <a:ext cx="3216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None/>
            </a:pPr>
            <a:r>
              <a:rPr lang="en-US">
                <a:latin typeface="Lato Black"/>
                <a:ea typeface="Lato Black"/>
                <a:cs typeface="Lato Black"/>
                <a:sym typeface="Lato Black"/>
              </a:rPr>
              <a:t>CONTENUTI</a:t>
            </a:r>
            <a:endParaRPr/>
          </a:p>
        </p:txBody>
      </p:sp>
      <p:sp>
        <p:nvSpPr>
          <p:cNvPr id="55" name="Google Shape;55;g29a41eef8ba_0_0"/>
          <p:cNvSpPr txBox="1"/>
          <p:nvPr/>
        </p:nvSpPr>
        <p:spPr>
          <a:xfrm>
            <a:off x="5162550" y="1708425"/>
            <a:ext cx="4697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609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Informazioni su questo modulo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9a41eef8ba_0_0"/>
          <p:cNvSpPr txBox="1"/>
          <p:nvPr/>
        </p:nvSpPr>
        <p:spPr>
          <a:xfrm>
            <a:off x="5162550" y="2263325"/>
            <a:ext cx="6336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59690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Introduzione all'allevamento del bestiame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9a41eef8ba_0_0"/>
          <p:cNvSpPr txBox="1"/>
          <p:nvPr/>
        </p:nvSpPr>
        <p:spPr>
          <a:xfrm>
            <a:off x="5162550" y="4785550"/>
            <a:ext cx="4267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9a41eef8ba_0_0"/>
          <p:cNvSpPr txBox="1"/>
          <p:nvPr/>
        </p:nvSpPr>
        <p:spPr>
          <a:xfrm>
            <a:off x="5772150" y="4883200"/>
            <a:ext cx="5127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Insetticoltura: potenzialità e sfide</a:t>
            </a:r>
            <a:endParaRPr b="0" i="1" sz="23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9a41eef8ba_0_0"/>
          <p:cNvSpPr txBox="1"/>
          <p:nvPr/>
        </p:nvSpPr>
        <p:spPr>
          <a:xfrm>
            <a:off x="5772150" y="4346875"/>
            <a:ext cx="6420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Agricoltura sostenibile e "futuro" dell'allevamento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9a41eef8ba_0_0"/>
          <p:cNvSpPr txBox="1"/>
          <p:nvPr/>
        </p:nvSpPr>
        <p:spPr>
          <a:xfrm>
            <a:off x="5662502" y="5279750"/>
            <a:ext cx="335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b="0" i="0" lang="en-US" sz="23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Esercizio</a:t>
            </a:r>
            <a:r>
              <a:rPr b="0" i="0" lang="en-US" sz="23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3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29a41eef8ba_0_0"/>
          <p:cNvSpPr txBox="1"/>
          <p:nvPr/>
        </p:nvSpPr>
        <p:spPr>
          <a:xfrm>
            <a:off x="5029200" y="2737575"/>
            <a:ext cx="5932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609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Pratiche di allevamento del bestiame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9a41eef8ba_0_0"/>
          <p:cNvSpPr txBox="1"/>
          <p:nvPr/>
        </p:nvSpPr>
        <p:spPr>
          <a:xfrm>
            <a:off x="5032374" y="3287342"/>
            <a:ext cx="665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609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Trattamento e salute degli animali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9a41eef8ba_0_0"/>
          <p:cNvSpPr txBox="1"/>
          <p:nvPr/>
        </p:nvSpPr>
        <p:spPr>
          <a:xfrm>
            <a:off x="5772151" y="3831325"/>
            <a:ext cx="6026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Trattamento etico e umano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g29a41eef8b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44438" y="3639372"/>
            <a:ext cx="4876800" cy="56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ac9a1c5fc_0_0"/>
          <p:cNvSpPr txBox="1"/>
          <p:nvPr>
            <p:ph type="title"/>
          </p:nvPr>
        </p:nvSpPr>
        <p:spPr>
          <a:xfrm>
            <a:off x="917150" y="1420073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Informazioni su questo modulo</a:t>
            </a:r>
            <a:endParaRPr/>
          </a:p>
        </p:txBody>
      </p:sp>
      <p:sp>
        <p:nvSpPr>
          <p:cNvPr id="70" name="Google Shape;70;g29ac9a1c5fc_0_0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100">
                <a:solidFill>
                  <a:srgbClr val="427B83"/>
                </a:solidFill>
              </a:rPr>
              <a:t>Cosa troverete qui?</a:t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>
              <a:solidFill>
                <a:srgbClr val="427B83"/>
              </a:solidFill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•"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Breve introduzione al concetto di </a:t>
            </a: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allevamento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•"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 diversi tipi di bestiame </a:t>
            </a: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 le loro caratteristiche principali.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•"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Differenze tra </a:t>
            </a: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allevamento estensivo e intensivo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•"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L'</a:t>
            </a: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importanza di un bestiame sano e l'etica nell'allevamento.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•"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Agricoltura sostenibile: </a:t>
            </a: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metodologie attuali e prospettive future</a:t>
            </a: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•"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L'allevamento di insetti </a:t>
            </a: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come alternativa alle attuali abitudini zootecniche.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>
              <a:solidFill>
                <a:srgbClr val="427B8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e93ff5fc8_0_22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Introduzione all'allevamento</a:t>
            </a:r>
            <a:endParaRPr/>
          </a:p>
        </p:txBody>
      </p:sp>
      <p:sp>
        <p:nvSpPr>
          <p:cNvPr id="76" name="Google Shape;76;g19e93ff5fc8_0_22"/>
          <p:cNvSpPr txBox="1"/>
          <p:nvPr/>
        </p:nvSpPr>
        <p:spPr>
          <a:xfrm>
            <a:off x="1706850" y="2215875"/>
            <a:ext cx="877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Il processo di allevamento e riproduzione di animali per ottenere:</a:t>
            </a:r>
            <a:endParaRPr b="1" i="0" sz="2100" u="none" cap="none" strike="noStrike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9e93ff5fc8_0_22"/>
          <p:cNvSpPr txBox="1"/>
          <p:nvPr/>
        </p:nvSpPr>
        <p:spPr>
          <a:xfrm>
            <a:off x="1977888" y="3013350"/>
            <a:ext cx="2758500" cy="8313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Prodotti come la lana e altre fibre </a:t>
            </a:r>
            <a:endParaRPr b="1" i="0" sz="2100" u="none" cap="none" strike="noStrike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19e93ff5fc8_0_22"/>
          <p:cNvSpPr txBox="1"/>
          <p:nvPr/>
        </p:nvSpPr>
        <p:spPr>
          <a:xfrm>
            <a:off x="5119600" y="3184050"/>
            <a:ext cx="994800" cy="5079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Lavoro</a:t>
            </a:r>
            <a:endParaRPr b="1" i="0" sz="2100" u="none" cap="none" strike="noStrike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19e93ff5fc8_0_22"/>
          <p:cNvSpPr txBox="1"/>
          <p:nvPr/>
        </p:nvSpPr>
        <p:spPr>
          <a:xfrm>
            <a:off x="6371613" y="3184050"/>
            <a:ext cx="1264800" cy="5079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Cibo</a:t>
            </a:r>
            <a:endParaRPr b="1" i="0" sz="2100" u="none" cap="none" strike="noStrike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19e93ff5fc8_0_22"/>
          <p:cNvSpPr txBox="1"/>
          <p:nvPr/>
        </p:nvSpPr>
        <p:spPr>
          <a:xfrm>
            <a:off x="8019625" y="3013350"/>
            <a:ext cx="2914500" cy="8313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Prodotti lattiero-caseari e uova</a:t>
            </a:r>
            <a:endParaRPr b="1" i="0" sz="2100" u="none" cap="none" strike="noStrike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19e93ff5fc8_0_22"/>
          <p:cNvSpPr txBox="1"/>
          <p:nvPr/>
        </p:nvSpPr>
        <p:spPr>
          <a:xfrm>
            <a:off x="1908250" y="4486625"/>
            <a:ext cx="8778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Attualmente, l'allevamento rappresenta una parte significativa dell'approvvigionamento alimentare globale e della forza lavoro nel settore agricolo.</a:t>
            </a:r>
            <a:endParaRPr b="1" i="0" sz="2100" u="none" cap="none" strike="noStrike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Nonostante l'importanza che riveste, la sua impronta ecologica è notevole e porta molti individui e comunità a ricercare e implementare nuove metodologie.</a:t>
            </a:r>
            <a:endParaRPr b="1" i="0" sz="2100" u="none" cap="none" strike="noStrike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e93ff5fc8_0_28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Principali tipi di bestiame</a:t>
            </a:r>
            <a:endParaRPr/>
          </a:p>
        </p:txBody>
      </p:sp>
      <p:pic>
        <p:nvPicPr>
          <p:cNvPr id="87" name="Google Shape;87;g19e93ff5fc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8225" y="2757147"/>
            <a:ext cx="2485625" cy="17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9e93ff5fc8_0_28"/>
          <p:cNvSpPr txBox="1"/>
          <p:nvPr/>
        </p:nvSpPr>
        <p:spPr>
          <a:xfrm>
            <a:off x="840025" y="1755600"/>
            <a:ext cx="1359600" cy="492600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Bestiame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9e93ff5fc8_0_28"/>
          <p:cNvSpPr txBox="1"/>
          <p:nvPr/>
        </p:nvSpPr>
        <p:spPr>
          <a:xfrm>
            <a:off x="3280365" y="1807800"/>
            <a:ext cx="857700" cy="492600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Suini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9e93ff5fc8_0_28"/>
          <p:cNvSpPr txBox="1"/>
          <p:nvPr/>
        </p:nvSpPr>
        <p:spPr>
          <a:xfrm>
            <a:off x="7762403" y="1807800"/>
            <a:ext cx="1080000" cy="492600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Pollame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9e93ff5fc8_0_28"/>
          <p:cNvSpPr txBox="1"/>
          <p:nvPr/>
        </p:nvSpPr>
        <p:spPr>
          <a:xfrm>
            <a:off x="5521131" y="1807800"/>
            <a:ext cx="1080000" cy="492600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Pecore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9e93ff5fc8_0_28"/>
          <p:cNvSpPr txBox="1"/>
          <p:nvPr/>
        </p:nvSpPr>
        <p:spPr>
          <a:xfrm>
            <a:off x="401800" y="2377675"/>
            <a:ext cx="2133300" cy="3063000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Allevamento di mucche e tori per la produzione di carni, prodotti caseari e pellami.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Richiede grandi spazi e ha la maggiore impronta ecologica tra tutti i diversi tipi di bestiame.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9e93ff5fc8_0_28"/>
          <p:cNvSpPr txBox="1"/>
          <p:nvPr/>
        </p:nvSpPr>
        <p:spPr>
          <a:xfrm>
            <a:off x="2679775" y="2377675"/>
            <a:ext cx="2133300" cy="2539800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Allevamento di suini quasi esclusivamente per la produzione di carne.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Richiede meno spazio rispetto al bestiame e ha un impatto ecologico leggermente minore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9e93ff5fc8_0_28"/>
          <p:cNvSpPr txBox="1"/>
          <p:nvPr/>
        </p:nvSpPr>
        <p:spPr>
          <a:xfrm>
            <a:off x="4957754" y="2377675"/>
            <a:ext cx="2133300" cy="1754700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pecore sono allevate per la produzione soprattutto di latte e di diversi tipi di lana, oltre che di carne.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9e93ff5fc8_0_28"/>
          <p:cNvSpPr txBox="1"/>
          <p:nvPr/>
        </p:nvSpPr>
        <p:spPr>
          <a:xfrm>
            <a:off x="7235750" y="2377675"/>
            <a:ext cx="1990800" cy="3324600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tratta principalmente di polli per la loro regolare produzione di uova e per la loro carne.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loro impatto sull'ambiente è significativamente inferiore a quello degli altri tipi di bestiame.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g19e93ff5fc8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450" y="542747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9e93ff5fc8_0_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1125" y="542747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9e93ff5fc8_0_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9225" y="5427475"/>
            <a:ext cx="116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9e93ff5fc8_0_28"/>
          <p:cNvPicPr preferRelativeResize="0"/>
          <p:nvPr/>
        </p:nvPicPr>
        <p:blipFill rotWithShape="1">
          <a:blip r:embed="rId7">
            <a:alphaModFix/>
          </a:blip>
          <a:srcRect b="7649" l="-58749" r="58749" t="-7649"/>
          <a:stretch/>
        </p:blipFill>
        <p:spPr>
          <a:xfrm>
            <a:off x="8016800" y="5702274"/>
            <a:ext cx="100799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c35552449_0_0"/>
          <p:cNvSpPr/>
          <p:nvPr/>
        </p:nvSpPr>
        <p:spPr>
          <a:xfrm>
            <a:off x="254475" y="2544500"/>
            <a:ext cx="4770900" cy="2925600"/>
          </a:xfrm>
          <a:prstGeom prst="rect">
            <a:avLst/>
          </a:prstGeom>
          <a:solidFill>
            <a:srgbClr val="315240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29c35552449_0_0"/>
          <p:cNvPicPr preferRelativeResize="0"/>
          <p:nvPr/>
        </p:nvPicPr>
        <p:blipFill rotWithShape="1">
          <a:blip r:embed="rId3">
            <a:alphaModFix/>
          </a:blip>
          <a:srcRect b="0" l="0" r="0" t="13201"/>
          <a:stretch/>
        </p:blipFill>
        <p:spPr>
          <a:xfrm>
            <a:off x="5476800" y="1199249"/>
            <a:ext cx="6715201" cy="565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9c35552449_0_0"/>
          <p:cNvSpPr txBox="1"/>
          <p:nvPr/>
        </p:nvSpPr>
        <p:spPr>
          <a:xfrm>
            <a:off x="0" y="2701650"/>
            <a:ext cx="5476800" cy="1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Vesper Libre"/>
                <a:ea typeface="Vesper Libre"/>
                <a:cs typeface="Vesper Libre"/>
                <a:sym typeface="Vesper Libre"/>
              </a:rPr>
              <a:t>Mammiferi</a:t>
            </a:r>
            <a:endParaRPr b="1" i="0" sz="5600" u="none" cap="none" strike="noStrike">
              <a:solidFill>
                <a:srgbClr val="FFFFFF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0" lvl="0" marL="0" marR="0" rtl="0" algn="ctr">
              <a:lnSpc>
                <a:spcPct val="95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Vesper Libre"/>
                <a:ea typeface="Vesper Libre"/>
                <a:cs typeface="Vesper Libre"/>
                <a:sym typeface="Vesper Libre"/>
              </a:rPr>
              <a:t>sulla Terra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838200" y="1670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Pratiche di allevamento del bestiame</a:t>
            </a: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838200" y="2632031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427B83"/>
                </a:solidFill>
              </a:rPr>
              <a:t>L'allevamento del bestiame si svolge principalmente attraverso due modalità: l'allevamento intensivo e quello estensivo.</a:t>
            </a:r>
            <a:endParaRPr b="1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427B83"/>
                </a:solidFill>
              </a:rPr>
              <a:t>L'allevamento intensivo si riferisce alle pratiche che ottimizzano lo spazio impiegato, ma comporta notevoli svantaggi per il trattamento e la qualità di vita degli animali.</a:t>
            </a:r>
            <a:endParaRPr b="1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427B83"/>
                </a:solidFill>
              </a:rPr>
              <a:t>L'allevamento estensivo mira a fornire agli animali gli spazi di cui avrebbero naturalmente bisogno. È di gran lunga più dispendioso in termini di spazio, ma anche più umano e di solito porta a una maggiore qualità dei prodotti (a tutti i livelli).</a:t>
            </a:r>
            <a:endParaRPr b="1">
              <a:solidFill>
                <a:srgbClr val="427B8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cab07dab5_1_45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Trattamento degli animali e della loro salute</a:t>
            </a:r>
            <a:endParaRPr/>
          </a:p>
        </p:txBody>
      </p:sp>
      <p:sp>
        <p:nvSpPr>
          <p:cNvPr id="119" name="Google Shape;119;g29cab07dab5_1_45"/>
          <p:cNvSpPr txBox="1"/>
          <p:nvPr>
            <p:ph idx="1" type="body"/>
          </p:nvPr>
        </p:nvSpPr>
        <p:spPr>
          <a:xfrm>
            <a:off x="3450300" y="2313497"/>
            <a:ext cx="5291400" cy="12666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Nel corso della loro vita, gli animali sono soggetti a diversi fattori che ne influenzano il benessere.</a:t>
            </a:r>
            <a:endParaRPr/>
          </a:p>
        </p:txBody>
      </p:sp>
      <p:sp>
        <p:nvSpPr>
          <p:cNvPr id="120" name="Google Shape;120;g29cab07dab5_1_45"/>
          <p:cNvSpPr txBox="1"/>
          <p:nvPr/>
        </p:nvSpPr>
        <p:spPr>
          <a:xfrm>
            <a:off x="1008900" y="2307350"/>
            <a:ext cx="1143000" cy="5727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 stress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9cab07dab5_1_45"/>
          <p:cNvSpPr txBox="1"/>
          <p:nvPr/>
        </p:nvSpPr>
        <p:spPr>
          <a:xfrm>
            <a:off x="701050" y="3808700"/>
            <a:ext cx="2365200" cy="13482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Temperature e condizioni meteorologiche estreme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9cab07dab5_1_45"/>
          <p:cNvSpPr txBox="1"/>
          <p:nvPr/>
        </p:nvSpPr>
        <p:spPr>
          <a:xfrm>
            <a:off x="3386375" y="4631788"/>
            <a:ext cx="1630800" cy="5727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Parassiti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9cab07dab5_1_45"/>
          <p:cNvSpPr txBox="1"/>
          <p:nvPr/>
        </p:nvSpPr>
        <p:spPr>
          <a:xfrm>
            <a:off x="9168400" y="4056825"/>
            <a:ext cx="1807500" cy="9606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Problemi dentali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9cab07dab5_1_45"/>
          <p:cNvSpPr txBox="1"/>
          <p:nvPr/>
        </p:nvSpPr>
        <p:spPr>
          <a:xfrm>
            <a:off x="9674400" y="2542100"/>
            <a:ext cx="1807500" cy="9606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Problemi genetici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9cab07dab5_1_45"/>
          <p:cNvSpPr txBox="1"/>
          <p:nvPr/>
        </p:nvSpPr>
        <p:spPr>
          <a:xfrm>
            <a:off x="7180963" y="4323513"/>
            <a:ext cx="1630800" cy="9606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Malattie infettive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9cab07dab5_1_45"/>
          <p:cNvSpPr/>
          <p:nvPr/>
        </p:nvSpPr>
        <p:spPr>
          <a:xfrm rot="-10263424">
            <a:off x="2319589" y="2487057"/>
            <a:ext cx="963007" cy="32009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9cab07dab5_1_45"/>
          <p:cNvSpPr/>
          <p:nvPr/>
        </p:nvSpPr>
        <p:spPr>
          <a:xfrm rot="8097975">
            <a:off x="3146511" y="3769779"/>
            <a:ext cx="720401" cy="32031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9cab07dab5_1_45"/>
          <p:cNvSpPr/>
          <p:nvPr/>
        </p:nvSpPr>
        <p:spPr>
          <a:xfrm rot="4586053">
            <a:off x="7636107" y="3769952"/>
            <a:ext cx="620306" cy="3200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9cab07dab5_1_45"/>
          <p:cNvSpPr/>
          <p:nvPr/>
        </p:nvSpPr>
        <p:spPr>
          <a:xfrm rot="5400000">
            <a:off x="3951275" y="3945910"/>
            <a:ext cx="653400" cy="32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9cab07dab5_1_45"/>
          <p:cNvSpPr/>
          <p:nvPr/>
        </p:nvSpPr>
        <p:spPr>
          <a:xfrm>
            <a:off x="8811775" y="2738300"/>
            <a:ext cx="739200" cy="32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9cab07dab5_1_45"/>
          <p:cNvSpPr/>
          <p:nvPr/>
        </p:nvSpPr>
        <p:spPr>
          <a:xfrm rot="1917774">
            <a:off x="8784180" y="3626017"/>
            <a:ext cx="557644" cy="32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9cab07dab5_1_45"/>
          <p:cNvSpPr txBox="1"/>
          <p:nvPr/>
        </p:nvSpPr>
        <p:spPr>
          <a:xfrm>
            <a:off x="582175" y="5538225"/>
            <a:ext cx="10771500" cy="9606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Una cattiva gestione di questi aspetti si ripercuote sulla qualità dei prodotti e, soprattutto, peggiora notevolmente la qualità di vita degli animali.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9cab07dab5_1_45"/>
          <p:cNvSpPr txBox="1"/>
          <p:nvPr/>
        </p:nvSpPr>
        <p:spPr>
          <a:xfrm>
            <a:off x="5283675" y="4699075"/>
            <a:ext cx="1630800" cy="5727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Alimentazione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9cab07dab5_1_45"/>
          <p:cNvSpPr/>
          <p:nvPr/>
        </p:nvSpPr>
        <p:spPr>
          <a:xfrm rot="5400000">
            <a:off x="5848575" y="4013197"/>
            <a:ext cx="653400" cy="32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cab07dab5_1_72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Trattamento etico e umano</a:t>
            </a:r>
            <a:endParaRPr/>
          </a:p>
        </p:txBody>
      </p:sp>
      <p:sp>
        <p:nvSpPr>
          <p:cNvPr id="141" name="Google Shape;141;g29cab07dab5_1_72"/>
          <p:cNvSpPr txBox="1"/>
          <p:nvPr>
            <p:ph idx="1" type="body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Indipendentemente dalla vostra posizione sul consumo di carne, dobbiamo assicurarci che gli animali siano trattati con rispetto e nel modo più umano possibile.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Per farlo, dobbiamo assicurarci che siano seguiti da veterinari e professionisti della cura degli animali e che ogni animale abbia lo spazio necessario per vivere comodamente.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Orientatevi verso le pratiche di allevamento estensivo piuttosto che quelle intensive ed evitate a tutti i costi le pratiche che non sono etiche e umane (debeaking, maltrattamenti, ecc.).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tRenew Regular Slides">
  <a:themeElements>
    <a:clrScheme name="EntRe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4556"/>
      </a:accent1>
      <a:accent2>
        <a:srgbClr val="5CA3AC"/>
      </a:accent2>
      <a:accent3>
        <a:srgbClr val="98C461"/>
      </a:accent3>
      <a:accent4>
        <a:srgbClr val="8CBD76"/>
      </a:accent4>
      <a:accent5>
        <a:srgbClr val="F8B040"/>
      </a:accent5>
      <a:accent6>
        <a:srgbClr val="ED6E5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tRenew Presentation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2020-10-27T14:07:00.0000000Z</dcterms:created>
  <dc:creator>Quentin Fanjas</dc:creator>
</cp:coreProperties>
</file>