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5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Lst>
  <p:sldSz cy="6858000" cx="12192000"/>
  <p:notesSz cx="6858000" cy="9144000"/>
  <p:embeddedFontLst>
    <p:embeddedFont>
      <p:font typeface="Roboto"/>
      <p:regular r:id="rId29"/>
      <p:bold r:id="rId30"/>
      <p:italic r:id="rId31"/>
      <p:boldItalic r:id="rId32"/>
    </p:embeddedFont>
    <p:embeddedFont>
      <p:font typeface="Lato"/>
      <p:regular r:id="rId33"/>
      <p:bold r:id="rId34"/>
      <p:italic r:id="rId35"/>
      <p:boldItalic r:id="rId36"/>
    </p:embeddedFont>
    <p:embeddedFont>
      <p:font typeface="Lato Black"/>
      <p:bold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39" roundtripDataSignature="AMtx7mg1JpTHg5l4CBw7nH99BUAymzxux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6.xml"/><Relationship Id="rId33" Type="http://schemas.openxmlformats.org/officeDocument/2006/relationships/font" Target="fonts/Lato-regular.fntdata"/><Relationship Id="rId10" Type="http://schemas.openxmlformats.org/officeDocument/2006/relationships/slide" Target="slides/slide5.xml"/><Relationship Id="rId32" Type="http://schemas.openxmlformats.org/officeDocument/2006/relationships/font" Target="fonts/Roboto-boldItalic.fntdata"/><Relationship Id="rId13" Type="http://schemas.openxmlformats.org/officeDocument/2006/relationships/slide" Target="slides/slide8.xml"/><Relationship Id="rId35" Type="http://schemas.openxmlformats.org/officeDocument/2006/relationships/font" Target="fonts/Lato-italic.fntdata"/><Relationship Id="rId12" Type="http://schemas.openxmlformats.org/officeDocument/2006/relationships/slide" Target="slides/slide7.xml"/><Relationship Id="rId34" Type="http://schemas.openxmlformats.org/officeDocument/2006/relationships/font" Target="fonts/Lato-bold.fntdata"/><Relationship Id="rId15" Type="http://schemas.openxmlformats.org/officeDocument/2006/relationships/slide" Target="slides/slide10.xml"/><Relationship Id="rId37" Type="http://schemas.openxmlformats.org/officeDocument/2006/relationships/font" Target="fonts/LatoBlack-bold.fntdata"/><Relationship Id="rId14" Type="http://schemas.openxmlformats.org/officeDocument/2006/relationships/slide" Target="slides/slide9.xml"/><Relationship Id="rId36" Type="http://schemas.openxmlformats.org/officeDocument/2006/relationships/font" Target="fonts/Lato-boldItalic.fntdata"/><Relationship Id="rId17" Type="http://schemas.openxmlformats.org/officeDocument/2006/relationships/slide" Target="slides/slide12.xml"/><Relationship Id="rId39" Type="http://customschemas.google.com/relationships/presentationmetadata" Target="metadata"/><Relationship Id="rId16" Type="http://schemas.openxmlformats.org/officeDocument/2006/relationships/slide" Target="slides/slide11.xml"/><Relationship Id="rId38" Type="http://schemas.openxmlformats.org/officeDocument/2006/relationships/font" Target="fonts/LatoBlack-boldItalic.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 name="Shape 30"/>
        <p:cNvGrpSpPr/>
        <p:nvPr/>
      </p:nvGrpSpPr>
      <p:grpSpPr>
        <a:xfrm>
          <a:off x="0" y="0"/>
          <a:ext cx="0" cy="0"/>
          <a:chOff x="0" y="0"/>
          <a:chExt cx="0" cy="0"/>
        </a:xfrm>
      </p:grpSpPr>
      <p:sp>
        <p:nvSpPr>
          <p:cNvPr id="31" name="Google Shape;3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 name="Google Shape;3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29a4496f1df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 name="Google Shape;103;g29a4496f1df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 name="Google Shape;104;g29a4496f1df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9a4496f1df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29a4496f1df_0_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g29a4496f1df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9a4496f1df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 name="Google Shape;132;g29a4496f1df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 name="Google Shape;133;g29a4496f1df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 name="Shape 143"/>
        <p:cNvGrpSpPr/>
        <p:nvPr/>
      </p:nvGrpSpPr>
      <p:grpSpPr>
        <a:xfrm>
          <a:off x="0" y="0"/>
          <a:ext cx="0" cy="0"/>
          <a:chOff x="0" y="0"/>
          <a:chExt cx="0" cy="0"/>
        </a:xfrm>
      </p:grpSpPr>
      <p:sp>
        <p:nvSpPr>
          <p:cNvPr id="144" name="Google Shape;144;g29ba0f6fec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 name="Google Shape;145;g29ba0f6fec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 name="Google Shape;146;g29ba0f6fec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9a4496f1df_0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9a4496f1df_0_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 name="Google Shape;154;g29a4496f1df_0_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9a4496f1df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 name="Google Shape;164;g29a4496f1df_0_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 name="Google Shape;165;g29a4496f1df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61cb9dbad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 name="Google Shape;175;g261cb9dbad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 name="Google Shape;176;g261cb9dbad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29a4496f1df_0_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g29a4496f1df_0_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 name="Google Shape;186;g29a4496f1df_0_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9a4496f1df_0_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 name="Google Shape;194;g29a4496f1df_0_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 name="Google Shape;195;g29a4496f1df_0_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9c3123d429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g29c3123d429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 name="Google Shape;204;g29c3123d429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 name="Shape 38"/>
        <p:cNvGrpSpPr/>
        <p:nvPr/>
      </p:nvGrpSpPr>
      <p:grpSpPr>
        <a:xfrm>
          <a:off x="0" y="0"/>
          <a:ext cx="0" cy="0"/>
          <a:chOff x="0" y="0"/>
          <a:chExt cx="0" cy="0"/>
        </a:xfrm>
      </p:grpSpPr>
      <p:sp>
        <p:nvSpPr>
          <p:cNvPr id="39" name="Google Shape;39;g29a3992fb8c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 name="Google Shape;40;g29a3992fb8c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9a4496f1df_0_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29a4496f1df_0_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g29a4496f1df_0_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9c3123d429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29c3123d429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9" name="Google Shape;239;g29c3123d429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29d11d694e1_0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29d11d694e1_0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g29d11d694e1_0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g19e93ff5fc8_0_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 name="Google Shape;53;g19e93ff5fc8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19e93ff5fc8_0_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 name="Google Shape;59;g19e93ff5fc8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 name="Google Shape;67;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9a4496f1df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 name="Google Shape;73;g29a4496f1df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 name="Google Shape;74;g29a4496f1df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9a4496f1df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 name="Google Shape;80;g29a4496f1df_0_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 name="Google Shape;81;g29a4496f1df_0_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29d11d694e1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 name="Google Shape;87;g29d11d694e1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 name="Google Shape;88;g29d11d694e1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29a4496f1df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 name="Google Shape;94;g29a4496f1df_0_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 name="Google Shape;95;g29a4496f1df_0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2" name="Shape 12"/>
        <p:cNvGrpSpPr/>
        <p:nvPr/>
      </p:nvGrpSpPr>
      <p:grpSpPr>
        <a:xfrm>
          <a:off x="0" y="0"/>
          <a:ext cx="0" cy="0"/>
          <a:chOff x="0" y="0"/>
          <a:chExt cx="0" cy="0"/>
        </a:xfrm>
      </p:grpSpPr>
      <p:sp>
        <p:nvSpPr>
          <p:cNvPr id="13" name="Google Shape;13;p6"/>
          <p:cNvSpPr txBox="1"/>
          <p:nvPr>
            <p:ph type="title"/>
          </p:nvPr>
        </p:nvSpPr>
        <p:spPr>
          <a:xfrm>
            <a:off x="838200" y="3053735"/>
            <a:ext cx="10515600" cy="6311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0"/>
              </a:spcBef>
              <a:spcAft>
                <a:spcPts val="0"/>
              </a:spcAft>
              <a:buClr>
                <a:schemeClr val="dk2"/>
              </a:buClr>
              <a:buSzPts val="4400"/>
              <a:buFont typeface="Calibri"/>
              <a:buNone/>
              <a:defRPr b="0" i="0" sz="4400" u="none" cap="none" strike="noStrike">
                <a:solidFill>
                  <a:schemeClr val="dk2"/>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6"/>
          <p:cNvSpPr txBox="1"/>
          <p:nvPr>
            <p:ph idx="1" type="subTitle"/>
          </p:nvPr>
        </p:nvSpPr>
        <p:spPr>
          <a:xfrm>
            <a:off x="1524000" y="4245878"/>
            <a:ext cx="9144000" cy="410403"/>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accent1"/>
              </a:buClr>
              <a:buSzPts val="2400"/>
              <a:buFont typeface="Arial"/>
              <a:buNone/>
              <a:defRPr b="0" i="0" sz="2400" u="none" cap="none" strike="noStrike">
                <a:solidFill>
                  <a:schemeClr val="accent1"/>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
  <p:cSld name="index">
    <p:spTree>
      <p:nvGrpSpPr>
        <p:cNvPr id="19" name="Shape 19"/>
        <p:cNvGrpSpPr/>
        <p:nvPr/>
      </p:nvGrpSpPr>
      <p:grpSpPr>
        <a:xfrm>
          <a:off x="0" y="0"/>
          <a:ext cx="0" cy="0"/>
          <a:chOff x="0" y="0"/>
          <a:chExt cx="0" cy="0"/>
        </a:xfrm>
      </p:grpSpPr>
      <p:sp>
        <p:nvSpPr>
          <p:cNvPr id="20" name="Google Shape;20;g29a3992fb8c_0_36"/>
          <p:cNvSpPr txBox="1"/>
          <p:nvPr>
            <p:ph idx="1" type="body"/>
          </p:nvPr>
        </p:nvSpPr>
        <p:spPr>
          <a:xfrm>
            <a:off x="3657600" y="1295400"/>
            <a:ext cx="4876800" cy="330300"/>
          </a:xfrm>
          <a:prstGeom prst="rect">
            <a:avLst/>
          </a:prstGeom>
          <a:noFill/>
          <a:ln>
            <a:noFill/>
          </a:ln>
        </p:spPr>
        <p:txBody>
          <a:bodyPr anchorCtr="0" anchor="b" bIns="60925" lIns="121900" spcFirstLastPara="1" rIns="121900" wrap="square" tIns="60925">
            <a:noAutofit/>
          </a:bodyPr>
          <a:lstStyle>
            <a:lvl1pPr indent="-228600" lvl="0" marL="457200" marR="0" rtl="0" algn="ctr">
              <a:lnSpc>
                <a:spcPct val="90000"/>
              </a:lnSpc>
              <a:spcBef>
                <a:spcPts val="1000"/>
              </a:spcBef>
              <a:spcAft>
                <a:spcPts val="0"/>
              </a:spcAft>
              <a:buClr>
                <a:schemeClr val="accent2"/>
              </a:buClr>
              <a:buSzPts val="1300"/>
              <a:buFont typeface="Arial"/>
              <a:buNone/>
              <a:defRPr b="1" i="0" sz="1300" u="none" cap="none" strike="noStrike">
                <a:solidFill>
                  <a:schemeClr val="accent2"/>
                </a:solidFill>
                <a:latin typeface="Lato Black"/>
                <a:ea typeface="Lato Black"/>
                <a:cs typeface="Lato Black"/>
                <a:sym typeface="Lato Black"/>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 name="Google Shape;21;g29a3992fb8c_0_36"/>
          <p:cNvSpPr txBox="1"/>
          <p:nvPr>
            <p:ph idx="2" type="body"/>
          </p:nvPr>
        </p:nvSpPr>
        <p:spPr>
          <a:xfrm>
            <a:off x="3657600" y="685800"/>
            <a:ext cx="4876800" cy="609600"/>
          </a:xfrm>
          <a:prstGeom prst="rect">
            <a:avLst/>
          </a:prstGeom>
          <a:noFill/>
          <a:ln>
            <a:noFill/>
          </a:ln>
        </p:spPr>
        <p:txBody>
          <a:bodyPr anchorCtr="0" anchor="ctr" bIns="0" lIns="0" spcFirstLastPara="1" rIns="0" wrap="square" tIns="0">
            <a:noAutofit/>
          </a:bodyPr>
          <a:lstStyle>
            <a:lvl1pPr indent="-228600" lvl="0" marL="457200" marR="0" rtl="0" algn="ctr">
              <a:lnSpc>
                <a:spcPct val="90000"/>
              </a:lnSpc>
              <a:spcBef>
                <a:spcPts val="1000"/>
              </a:spcBef>
              <a:spcAft>
                <a:spcPts val="0"/>
              </a:spcAft>
              <a:buClr>
                <a:srgbClr val="3F3F3F"/>
              </a:buClr>
              <a:buSzPts val="4000"/>
              <a:buFont typeface="Arial"/>
              <a:buNone/>
              <a:defRPr b="1" i="0" sz="4000" u="none" cap="none" strike="noStrike">
                <a:solidFill>
                  <a:srgbClr val="3F3F3F"/>
                </a:solidFill>
                <a:latin typeface="Lato Black"/>
                <a:ea typeface="Lato Black"/>
                <a:cs typeface="Lato Black"/>
                <a:sym typeface="Lato Black"/>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8"/>
          <p:cNvSpPr txBox="1"/>
          <p:nvPr>
            <p:ph type="title"/>
          </p:nvPr>
        </p:nvSpPr>
        <p:spPr>
          <a:xfrm>
            <a:off x="838200" y="1325880"/>
            <a:ext cx="10515600" cy="66198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Clr>
                <a:schemeClr val="accent1"/>
              </a:buClr>
              <a:buSzPts val="4400"/>
              <a:buFont typeface="Calibri"/>
              <a:buNone/>
              <a:defRPr b="0" i="0" sz="44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4" name="Google Shape;24;p8"/>
          <p:cNvSpPr txBox="1"/>
          <p:nvPr>
            <p:ph idx="1" type="body"/>
          </p:nvPr>
        </p:nvSpPr>
        <p:spPr>
          <a:xfrm>
            <a:off x="838200" y="2214245"/>
            <a:ext cx="10515600" cy="400367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accent1"/>
              </a:buClr>
              <a:buSzPts val="2800"/>
              <a:buFont typeface="Arial"/>
              <a:buChar char="•"/>
              <a:defRPr b="0" i="0" sz="2800" u="none" cap="none" strike="noStrike">
                <a:solidFill>
                  <a:schemeClr val="accent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accent2"/>
              </a:buClr>
              <a:buSzPts val="2400"/>
              <a:buFont typeface="Arial"/>
              <a:buChar char="•"/>
              <a:defRPr b="0" i="0" sz="2400" u="none" cap="none" strike="noStrike">
                <a:solidFill>
                  <a:schemeClr val="accent2"/>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2"/>
              </a:buClr>
              <a:buSzPts val="2000"/>
              <a:buFont typeface="Arial"/>
              <a:buChar char="•"/>
              <a:defRPr b="0" i="0" sz="2000" u="none" cap="none" strike="noStrike">
                <a:solidFill>
                  <a:schemeClr val="dk2"/>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accent1"/>
              </a:buClr>
              <a:buSzPts val="1800"/>
              <a:buFont typeface="Arial"/>
              <a:buChar char="•"/>
              <a:defRPr b="0" i="0" sz="1800" u="none" cap="none" strike="noStrike">
                <a:solidFill>
                  <a:schemeClr val="accent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2"/>
              </a:buClr>
              <a:buSzPts val="1800"/>
              <a:buFont typeface="Arial"/>
              <a:buChar char="•"/>
              <a:defRPr b="0" i="0" sz="1800" u="none" cap="none" strike="noStrike">
                <a:solidFill>
                  <a:schemeClr val="dk2"/>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5" name="Google Shape;2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 name="Shape 26"/>
        <p:cNvGrpSpPr/>
        <p:nvPr/>
      </p:nvGrpSpPr>
      <p:grpSpPr>
        <a:xfrm>
          <a:off x="0" y="0"/>
          <a:ext cx="0" cy="0"/>
          <a:chOff x="0" y="0"/>
          <a:chExt cx="0" cy="0"/>
        </a:xfrm>
      </p:grpSpPr>
      <p:sp>
        <p:nvSpPr>
          <p:cNvPr id="27" name="Google Shape;27;p9"/>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marR="0" rtl="0" algn="ctr">
              <a:lnSpc>
                <a:spcPct val="90000"/>
              </a:lnSpc>
              <a:spcBef>
                <a:spcPts val="0"/>
              </a:spcBef>
              <a:spcAft>
                <a:spcPts val="0"/>
              </a:spcAft>
              <a:buClr>
                <a:schemeClr val="accent1"/>
              </a:buClr>
              <a:buSzPts val="6000"/>
              <a:buFont typeface="Calibri"/>
              <a:buNone/>
              <a:defRPr b="0" i="0" sz="60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 name="Google Shape;28;p9"/>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2"/>
              </a:buClr>
              <a:buSzPts val="2400"/>
              <a:buFont typeface="Arial"/>
              <a:buNone/>
              <a:defRPr b="0" i="0" sz="2400" u="none" cap="none" strike="noStrike">
                <a:solidFill>
                  <a:schemeClr val="dk2"/>
                </a:solidFill>
                <a:latin typeface="Calibri"/>
                <a:ea typeface="Calibri"/>
                <a:cs typeface="Calibri"/>
                <a:sym typeface="Calibri"/>
              </a:defRPr>
            </a:lvl1pPr>
            <a:lvl2pPr lvl="1" marR="0" rtl="0" algn="ctr">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lvl="2" marR="0" rtl="0" algn="ctr">
              <a:lnSpc>
                <a:spcPct val="90000"/>
              </a:lnSpc>
              <a:spcBef>
                <a:spcPts val="500"/>
              </a:spcBef>
              <a:spcAft>
                <a:spcPts val="0"/>
              </a:spcAft>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lvl="3"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lvl="4"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lvl="5"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lvl="6"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lvl="7"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lvl="8" marR="0" rtl="0" algn="ctr">
              <a:lnSpc>
                <a:spcPct val="90000"/>
              </a:lnSpc>
              <a:spcBef>
                <a:spcPts val="5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29" name="Google Shape;29;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solidFill>
                  <a:schemeClr val="accen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1.xml"/><Relationship Id="rId4"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image" Target="../media/image3.png"/><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A picture containing sitting, knife&#10;&#10;Description automatically generated" id="10" name="Google Shape;10;p5"/>
          <p:cNvPicPr preferRelativeResize="0"/>
          <p:nvPr/>
        </p:nvPicPr>
        <p:blipFill rotWithShape="1">
          <a:blip r:embed="rId1">
            <a:alphaModFix/>
          </a:blip>
          <a:srcRect b="0" l="0" r="0" t="0"/>
          <a:stretch/>
        </p:blipFill>
        <p:spPr>
          <a:xfrm>
            <a:off x="0" y="-1"/>
            <a:ext cx="12192000" cy="1998689"/>
          </a:xfrm>
          <a:prstGeom prst="rect">
            <a:avLst/>
          </a:prstGeom>
          <a:noFill/>
          <a:ln>
            <a:noFill/>
          </a:ln>
        </p:spPr>
      </p:pic>
      <p:pic>
        <p:nvPicPr>
          <p:cNvPr id="11" name="Google Shape;11;p5"/>
          <p:cNvPicPr preferRelativeResize="0"/>
          <p:nvPr/>
        </p:nvPicPr>
        <p:blipFill rotWithShape="1">
          <a:blip r:embed="rId2">
            <a:alphaModFix/>
          </a:blip>
          <a:srcRect b="0" l="0" r="0" t="0"/>
          <a:stretch/>
        </p:blipFill>
        <p:spPr>
          <a:xfrm>
            <a:off x="7661796" y="661120"/>
            <a:ext cx="3897245" cy="157212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5" name="Shape 15"/>
        <p:cNvGrpSpPr/>
        <p:nvPr/>
      </p:nvGrpSpPr>
      <p:grpSpPr>
        <a:xfrm>
          <a:off x="0" y="0"/>
          <a:ext cx="0" cy="0"/>
          <a:chOff x="0" y="0"/>
          <a:chExt cx="0" cy="0"/>
        </a:xfrm>
      </p:grpSpPr>
      <p:pic>
        <p:nvPicPr>
          <p:cNvPr descr="A picture containing sitting, knife&#10;&#10;Description automatically generated" id="16" name="Google Shape;16;p7"/>
          <p:cNvPicPr preferRelativeResize="0"/>
          <p:nvPr/>
        </p:nvPicPr>
        <p:blipFill rotWithShape="1">
          <a:blip r:embed="rId1">
            <a:alphaModFix amt="20000"/>
          </a:blip>
          <a:srcRect b="0" l="0" r="0" t="0"/>
          <a:stretch/>
        </p:blipFill>
        <p:spPr>
          <a:xfrm>
            <a:off x="0" y="-1"/>
            <a:ext cx="12192000" cy="1998689"/>
          </a:xfrm>
          <a:prstGeom prst="rect">
            <a:avLst/>
          </a:prstGeom>
          <a:noFill/>
          <a:ln>
            <a:noFill/>
          </a:ln>
        </p:spPr>
      </p:pic>
      <p:sp>
        <p:nvSpPr>
          <p:cNvPr id="17" name="Google Shape;17;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accen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pic>
        <p:nvPicPr>
          <p:cNvPr id="18" name="Google Shape;18;p7"/>
          <p:cNvPicPr preferRelativeResize="0"/>
          <p:nvPr/>
        </p:nvPicPr>
        <p:blipFill rotWithShape="1">
          <a:blip r:embed="rId2">
            <a:alphaModFix/>
          </a:blip>
          <a:srcRect b="0" l="0" r="0" t="0"/>
          <a:stretch/>
        </p:blipFill>
        <p:spPr>
          <a:xfrm>
            <a:off x="606398" y="0"/>
            <a:ext cx="3206804" cy="1293606"/>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0.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 name="Shape 33"/>
        <p:cNvGrpSpPr/>
        <p:nvPr/>
      </p:nvGrpSpPr>
      <p:grpSpPr>
        <a:xfrm>
          <a:off x="0" y="0"/>
          <a:ext cx="0" cy="0"/>
          <a:chOff x="0" y="0"/>
          <a:chExt cx="0" cy="0"/>
        </a:xfrm>
      </p:grpSpPr>
      <p:sp>
        <p:nvSpPr>
          <p:cNvPr id="34" name="Google Shape;34;p1"/>
          <p:cNvSpPr txBox="1"/>
          <p:nvPr>
            <p:ph type="title"/>
          </p:nvPr>
        </p:nvSpPr>
        <p:spPr>
          <a:xfrm>
            <a:off x="892625" y="2771839"/>
            <a:ext cx="10714200" cy="1314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Calibri"/>
              <a:buNone/>
            </a:pPr>
            <a:r>
              <a:rPr lang="en-US"/>
              <a:t>Modulo 3: Sostenibile </a:t>
            </a:r>
            <a:endParaRPr/>
          </a:p>
          <a:p>
            <a:pPr indent="0" lvl="0" marL="0" rtl="0" algn="ctr">
              <a:lnSpc>
                <a:spcPct val="90000"/>
              </a:lnSpc>
              <a:spcBef>
                <a:spcPts val="0"/>
              </a:spcBef>
              <a:spcAft>
                <a:spcPts val="0"/>
              </a:spcAft>
              <a:buClr>
                <a:schemeClr val="dk2"/>
              </a:buClr>
              <a:buSzPts val="4400"/>
              <a:buFont typeface="Calibri"/>
              <a:buNone/>
            </a:pPr>
            <a:r>
              <a:rPr lang="en-US"/>
              <a:t>metodologie e pratiche</a:t>
            </a:r>
            <a:endParaRPr/>
          </a:p>
        </p:txBody>
      </p:sp>
      <p:sp>
        <p:nvSpPr>
          <p:cNvPr id="35" name="Google Shape;35;p1"/>
          <p:cNvSpPr txBox="1"/>
          <p:nvPr>
            <p:ph idx="1" type="subTitle"/>
          </p:nvPr>
        </p:nvSpPr>
        <p:spPr>
          <a:xfrm>
            <a:off x="2007000" y="4330775"/>
            <a:ext cx="8178000" cy="663000"/>
          </a:xfrm>
          <a:prstGeom prst="rect">
            <a:avLst/>
          </a:prstGeom>
          <a:noFill/>
          <a:ln>
            <a:noFill/>
          </a:ln>
        </p:spPr>
        <p:txBody>
          <a:bodyPr anchorCtr="0" anchor="t" bIns="45700" lIns="91425" spcFirstLastPara="1" rIns="91425" wrap="square" tIns="45700">
            <a:noAutofit/>
          </a:bodyPr>
          <a:lstStyle/>
          <a:p>
            <a:pPr indent="0" lvl="0" marL="0" marR="312420" rtl="0" algn="ctr">
              <a:lnSpc>
                <a:spcPct val="90000"/>
              </a:lnSpc>
              <a:spcBef>
                <a:spcPts val="0"/>
              </a:spcBef>
              <a:spcAft>
                <a:spcPts val="0"/>
              </a:spcAft>
              <a:buClr>
                <a:schemeClr val="dk2"/>
              </a:buClr>
              <a:buSzPts val="2400"/>
              <a:buNone/>
            </a:pPr>
            <a:r>
              <a:rPr lang="en-US">
                <a:solidFill>
                  <a:schemeClr val="dk2"/>
                </a:solidFill>
              </a:rPr>
              <a:t>Coltivare la sostenibilità: Metodi e pratiche dell'agricoltura moderna</a:t>
            </a:r>
            <a:endParaRPr sz="2300">
              <a:solidFill>
                <a:schemeClr val="dk2"/>
              </a:solidFill>
            </a:endParaRPr>
          </a:p>
        </p:txBody>
      </p:sp>
      <p:pic>
        <p:nvPicPr>
          <p:cNvPr id="36" name="Google Shape;36;p1"/>
          <p:cNvPicPr preferRelativeResize="0"/>
          <p:nvPr/>
        </p:nvPicPr>
        <p:blipFill>
          <a:blip r:embed="rId3">
            <a:alphaModFix/>
          </a:blip>
          <a:stretch>
            <a:fillRect/>
          </a:stretch>
        </p:blipFill>
        <p:spPr>
          <a:xfrm>
            <a:off x="276250" y="5532819"/>
            <a:ext cx="3849499" cy="1099601"/>
          </a:xfrm>
          <a:prstGeom prst="rect">
            <a:avLst/>
          </a:prstGeom>
          <a:noFill/>
          <a:ln>
            <a:noFill/>
          </a:ln>
        </p:spPr>
      </p:pic>
      <p:sp>
        <p:nvSpPr>
          <p:cNvPr id="37" name="Google Shape;37;p1"/>
          <p:cNvSpPr txBox="1"/>
          <p:nvPr/>
        </p:nvSpPr>
        <p:spPr>
          <a:xfrm>
            <a:off x="6668654" y="5541817"/>
            <a:ext cx="5421600" cy="11925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rPr lang="en-US" sz="2400">
                <a:solidFill>
                  <a:srgbClr val="44546A"/>
                </a:solidFill>
                <a:latin typeface="Calibri"/>
                <a:ea typeface="Calibri"/>
                <a:cs typeface="Calibri"/>
                <a:sym typeface="Calibri"/>
              </a:rPr>
              <a:t>PROGRAMMA ERASMUS+      </a:t>
            </a:r>
            <a:endParaRPr sz="2400">
              <a:solidFill>
                <a:srgbClr val="44546A"/>
              </a:solidFill>
              <a:latin typeface="Calibri"/>
              <a:ea typeface="Calibri"/>
              <a:cs typeface="Calibri"/>
              <a:sym typeface="Calibri"/>
            </a:endParaRPr>
          </a:p>
          <a:p>
            <a:pPr indent="0" lvl="0" marL="0" marR="312420" rtl="0" algn="ctr">
              <a:lnSpc>
                <a:spcPct val="90000"/>
              </a:lnSpc>
              <a:spcBef>
                <a:spcPts val="0"/>
              </a:spcBef>
              <a:spcAft>
                <a:spcPts val="0"/>
              </a:spcAft>
              <a:buNone/>
            </a:pPr>
            <a:r>
              <a:rPr lang="en-US" sz="2400">
                <a:solidFill>
                  <a:srgbClr val="44546A"/>
                </a:solidFill>
                <a:latin typeface="Calibri"/>
                <a:ea typeface="Calibri"/>
                <a:cs typeface="Calibri"/>
                <a:sym typeface="Calibri"/>
              </a:rPr>
              <a:t>ID progetto KA220-YOU-37C49185</a:t>
            </a:r>
            <a:endParaRPr sz="2400">
              <a:solidFill>
                <a:srgbClr val="44546A"/>
              </a:solidFill>
              <a:latin typeface="Calibri"/>
              <a:ea typeface="Calibri"/>
              <a:cs typeface="Calibri"/>
              <a:sym typeface="Calibri"/>
            </a:endParaRPr>
          </a:p>
          <a:p>
            <a:pPr indent="0" lvl="0" marL="0" marR="312420" rtl="0" algn="ctr">
              <a:lnSpc>
                <a:spcPct val="90000"/>
              </a:lnSpc>
              <a:spcBef>
                <a:spcPts val="0"/>
              </a:spcBef>
              <a:spcAft>
                <a:spcPts val="0"/>
              </a:spcAft>
              <a:buNone/>
            </a:pPr>
            <a:r>
              <a:rPr lang="en-US" sz="2400">
                <a:solidFill>
                  <a:srgbClr val="44546A"/>
                </a:solidFill>
                <a:latin typeface="Calibri"/>
                <a:ea typeface="Calibri"/>
                <a:cs typeface="Calibri"/>
                <a:sym typeface="Calibri"/>
              </a:rPr>
              <a:t>Partenariati di cooperazione nel settore della formazione dei giovani</a:t>
            </a:r>
            <a:endParaRPr sz="2400">
              <a:solidFill>
                <a:srgbClr val="4472C4"/>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pic>
        <p:nvPicPr>
          <p:cNvPr id="106" name="Google Shape;106;g29a4496f1df_0_12"/>
          <p:cNvPicPr preferRelativeResize="0"/>
          <p:nvPr/>
        </p:nvPicPr>
        <p:blipFill rotWithShape="1">
          <a:blip r:embed="rId3">
            <a:alphaModFix/>
          </a:blip>
          <a:srcRect b="0" l="0" r="0" t="0"/>
          <a:stretch/>
        </p:blipFill>
        <p:spPr>
          <a:xfrm>
            <a:off x="6096000" y="2621300"/>
            <a:ext cx="5428475" cy="3708224"/>
          </a:xfrm>
          <a:prstGeom prst="rect">
            <a:avLst/>
          </a:prstGeom>
          <a:noFill/>
          <a:ln>
            <a:noFill/>
          </a:ln>
        </p:spPr>
      </p:pic>
      <p:sp>
        <p:nvSpPr>
          <p:cNvPr id="107" name="Google Shape;107;g29a4496f1df_0_12"/>
          <p:cNvSpPr/>
          <p:nvPr/>
        </p:nvSpPr>
        <p:spPr>
          <a:xfrm>
            <a:off x="1169375" y="1796888"/>
            <a:ext cx="9853236" cy="748215"/>
          </a:xfrm>
          <a:prstGeom prst="rect">
            <a:avLst/>
          </a:prstGeom>
        </p:spPr>
        <p:txBody>
          <a:bodyPr>
            <a:prstTxWarp prst="textPlain"/>
          </a:bodyPr>
          <a:lstStyle/>
          <a:p>
            <a:pPr lvl="0" algn="ctr"/>
            <a:r>
              <a:rPr b="0" i="0">
                <a:ln cap="flat" cmpd="sng" w="9525">
                  <a:solidFill>
                    <a:srgbClr val="38761D"/>
                  </a:solidFill>
                  <a:prstDash val="solid"/>
                  <a:round/>
                  <a:headEnd len="sm" w="sm" type="none"/>
                  <a:tailEnd len="sm" w="sm" type="none"/>
                </a:ln>
                <a:solidFill>
                  <a:srgbClr val="B6D7A8"/>
                </a:solidFill>
                <a:latin typeface="Calibri"/>
              </a:rPr>
              <a:t>Che ne dite di qualche esempio?</a:t>
            </a:r>
          </a:p>
        </p:txBody>
      </p:sp>
      <p:sp>
        <p:nvSpPr>
          <p:cNvPr id="108" name="Google Shape;108;g29a4496f1df_0_12"/>
          <p:cNvSpPr txBox="1"/>
          <p:nvPr/>
        </p:nvSpPr>
        <p:spPr>
          <a:xfrm>
            <a:off x="7310225" y="63295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©nhti.edu</a:t>
            </a:r>
            <a:endParaRPr b="0" i="0" sz="1200" u="none" cap="none" strike="noStrike">
              <a:solidFill>
                <a:srgbClr val="000000"/>
              </a:solidFill>
              <a:latin typeface="Arial"/>
              <a:ea typeface="Arial"/>
              <a:cs typeface="Arial"/>
              <a:sym typeface="Arial"/>
            </a:endParaRPr>
          </a:p>
        </p:txBody>
      </p:sp>
      <p:pic>
        <p:nvPicPr>
          <p:cNvPr id="109" name="Google Shape;109;g29a4496f1df_0_12"/>
          <p:cNvPicPr preferRelativeResize="0"/>
          <p:nvPr/>
        </p:nvPicPr>
        <p:blipFill rotWithShape="1">
          <a:blip r:embed="rId4">
            <a:alphaModFix/>
          </a:blip>
          <a:srcRect b="0" l="17505" r="0" t="0"/>
          <a:stretch/>
        </p:blipFill>
        <p:spPr>
          <a:xfrm>
            <a:off x="667523" y="2621300"/>
            <a:ext cx="5428474" cy="3708225"/>
          </a:xfrm>
          <a:prstGeom prst="rect">
            <a:avLst/>
          </a:prstGeom>
          <a:noFill/>
          <a:ln>
            <a:noFill/>
          </a:ln>
        </p:spPr>
      </p:pic>
      <p:sp>
        <p:nvSpPr>
          <p:cNvPr id="110" name="Google Shape;110;g29a4496f1df_0_12"/>
          <p:cNvSpPr txBox="1"/>
          <p:nvPr/>
        </p:nvSpPr>
        <p:spPr>
          <a:xfrm>
            <a:off x="1881763" y="63295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©fyouture.fund</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sp>
        <p:nvSpPr>
          <p:cNvPr id="116" name="Google Shape;116;g29a4496f1df_0_24"/>
          <p:cNvSpPr txBox="1"/>
          <p:nvPr/>
        </p:nvSpPr>
        <p:spPr>
          <a:xfrm>
            <a:off x="4328100" y="2767200"/>
            <a:ext cx="3535800" cy="1323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3700"/>
              <a:buFont typeface="Arial"/>
              <a:buNone/>
            </a:pPr>
            <a:r>
              <a:rPr b="0" i="0" lang="en-US" sz="3700" u="none" cap="none" strike="noStrike">
                <a:solidFill>
                  <a:srgbClr val="38761D"/>
                </a:solidFill>
                <a:latin typeface="Calibri"/>
                <a:ea typeface="Calibri"/>
                <a:cs typeface="Calibri"/>
                <a:sym typeface="Calibri"/>
              </a:rPr>
              <a:t>Agricoltura sostenibile</a:t>
            </a:r>
            <a:endParaRPr b="0" i="0" sz="2300" u="none" cap="none" strike="noStrike">
              <a:solidFill>
                <a:srgbClr val="38761D"/>
              </a:solidFill>
              <a:latin typeface="Arial"/>
              <a:ea typeface="Arial"/>
              <a:cs typeface="Arial"/>
              <a:sym typeface="Arial"/>
            </a:endParaRPr>
          </a:p>
        </p:txBody>
      </p:sp>
      <p:sp>
        <p:nvSpPr>
          <p:cNvPr id="117" name="Google Shape;117;g29a4496f1df_0_24"/>
          <p:cNvSpPr/>
          <p:nvPr/>
        </p:nvSpPr>
        <p:spPr>
          <a:xfrm rot="-9884160">
            <a:off x="3246982" y="2891659"/>
            <a:ext cx="1188528" cy="274300"/>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g29a4496f1df_0_24"/>
          <p:cNvSpPr txBox="1"/>
          <p:nvPr/>
        </p:nvSpPr>
        <p:spPr>
          <a:xfrm>
            <a:off x="978425" y="2444475"/>
            <a:ext cx="20880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74E13"/>
                </a:solidFill>
                <a:latin typeface="Calibri"/>
                <a:ea typeface="Calibri"/>
                <a:cs typeface="Calibri"/>
                <a:sym typeface="Calibri"/>
              </a:rPr>
              <a:t>Agricoltura di precisione</a:t>
            </a:r>
            <a:endParaRPr b="0" i="0" sz="2800" u="none" cap="none" strike="noStrike">
              <a:solidFill>
                <a:srgbClr val="274E13"/>
              </a:solidFill>
              <a:latin typeface="Calibri"/>
              <a:ea typeface="Calibri"/>
              <a:cs typeface="Calibri"/>
              <a:sym typeface="Calibri"/>
            </a:endParaRPr>
          </a:p>
        </p:txBody>
      </p:sp>
      <p:sp>
        <p:nvSpPr>
          <p:cNvPr id="119" name="Google Shape;119;g29a4496f1df_0_24"/>
          <p:cNvSpPr/>
          <p:nvPr/>
        </p:nvSpPr>
        <p:spPr>
          <a:xfrm rot="9203768">
            <a:off x="3230243" y="4083263"/>
            <a:ext cx="1188426" cy="274097"/>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g29a4496f1df_0_24"/>
          <p:cNvSpPr/>
          <p:nvPr/>
        </p:nvSpPr>
        <p:spPr>
          <a:xfrm rot="-1035288">
            <a:off x="8065073" y="2891695"/>
            <a:ext cx="1188383" cy="274229"/>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g29a4496f1df_0_24"/>
          <p:cNvSpPr/>
          <p:nvPr/>
        </p:nvSpPr>
        <p:spPr>
          <a:xfrm rot="7241307">
            <a:off x="4244013" y="4703293"/>
            <a:ext cx="1188550" cy="274280"/>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g29a4496f1df_0_24"/>
          <p:cNvSpPr/>
          <p:nvPr/>
        </p:nvSpPr>
        <p:spPr>
          <a:xfrm rot="1771345">
            <a:off x="7973620" y="4083207"/>
            <a:ext cx="1188398" cy="274205"/>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g29a4496f1df_0_24"/>
          <p:cNvSpPr/>
          <p:nvPr/>
        </p:nvSpPr>
        <p:spPr>
          <a:xfrm rot="3606912">
            <a:off x="6660806" y="4744859"/>
            <a:ext cx="1188542" cy="274278"/>
          </a:xfrm>
          <a:prstGeom prst="rightArrow">
            <a:avLst>
              <a:gd fmla="val 50000" name="adj1"/>
              <a:gd fmla="val 117331" name="adj2"/>
            </a:avLst>
          </a:prstGeom>
          <a:solidFill>
            <a:srgbClr val="D9EAD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g29a4496f1df_0_24"/>
          <p:cNvSpPr txBox="1"/>
          <p:nvPr/>
        </p:nvSpPr>
        <p:spPr>
          <a:xfrm>
            <a:off x="155150" y="4475375"/>
            <a:ext cx="3535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74E13"/>
                </a:solidFill>
                <a:latin typeface="Calibri"/>
                <a:ea typeface="Calibri"/>
                <a:cs typeface="Calibri"/>
                <a:sym typeface="Calibri"/>
              </a:rPr>
              <a:t>Agroecologia</a:t>
            </a:r>
            <a:endParaRPr b="0" i="0" sz="1400" u="none" cap="none" strike="noStrike">
              <a:solidFill>
                <a:srgbClr val="274E13"/>
              </a:solidFill>
              <a:latin typeface="Arial"/>
              <a:ea typeface="Arial"/>
              <a:cs typeface="Arial"/>
              <a:sym typeface="Arial"/>
            </a:endParaRPr>
          </a:p>
        </p:txBody>
      </p:sp>
      <p:sp>
        <p:nvSpPr>
          <p:cNvPr id="125" name="Google Shape;125;g29a4496f1df_0_24"/>
          <p:cNvSpPr txBox="1"/>
          <p:nvPr/>
        </p:nvSpPr>
        <p:spPr>
          <a:xfrm>
            <a:off x="1978825" y="5590075"/>
            <a:ext cx="3535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74E13"/>
                </a:solidFill>
                <a:latin typeface="Calibri"/>
                <a:ea typeface="Calibri"/>
                <a:cs typeface="Calibri"/>
                <a:sym typeface="Calibri"/>
              </a:rPr>
              <a:t>Agricoltura verticale</a:t>
            </a:r>
            <a:endParaRPr b="0" i="0" sz="1400" u="none" cap="none" strike="noStrike">
              <a:solidFill>
                <a:srgbClr val="274E13"/>
              </a:solidFill>
              <a:latin typeface="Arial"/>
              <a:ea typeface="Arial"/>
              <a:cs typeface="Arial"/>
              <a:sym typeface="Arial"/>
            </a:endParaRPr>
          </a:p>
        </p:txBody>
      </p:sp>
      <p:sp>
        <p:nvSpPr>
          <p:cNvPr id="126" name="Google Shape;126;g29a4496f1df_0_24"/>
          <p:cNvSpPr txBox="1"/>
          <p:nvPr/>
        </p:nvSpPr>
        <p:spPr>
          <a:xfrm>
            <a:off x="6008725" y="5590075"/>
            <a:ext cx="39582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74E13"/>
                </a:solidFill>
                <a:latin typeface="Calibri"/>
                <a:ea typeface="Calibri"/>
                <a:cs typeface="Calibri"/>
                <a:sym typeface="Calibri"/>
              </a:rPr>
              <a:t>Idroponica/Aeroponica</a:t>
            </a:r>
            <a:endParaRPr b="0" i="0" sz="1400" u="none" cap="none" strike="noStrike">
              <a:solidFill>
                <a:srgbClr val="274E13"/>
              </a:solidFill>
              <a:latin typeface="Arial"/>
              <a:ea typeface="Arial"/>
              <a:cs typeface="Arial"/>
              <a:sym typeface="Arial"/>
            </a:endParaRPr>
          </a:p>
        </p:txBody>
      </p:sp>
      <p:sp>
        <p:nvSpPr>
          <p:cNvPr id="127" name="Google Shape;127;g29a4496f1df_0_24"/>
          <p:cNvSpPr txBox="1"/>
          <p:nvPr/>
        </p:nvSpPr>
        <p:spPr>
          <a:xfrm>
            <a:off x="8580050" y="4574188"/>
            <a:ext cx="3535800" cy="615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74E13"/>
                </a:solidFill>
                <a:latin typeface="Calibri"/>
                <a:ea typeface="Calibri"/>
                <a:cs typeface="Calibri"/>
                <a:sym typeface="Calibri"/>
              </a:rPr>
              <a:t>Bioingegneria</a:t>
            </a:r>
            <a:endParaRPr b="0" i="0" sz="1400" u="none" cap="none" strike="noStrike">
              <a:solidFill>
                <a:srgbClr val="274E13"/>
              </a:solidFill>
              <a:latin typeface="Arial"/>
              <a:ea typeface="Arial"/>
              <a:cs typeface="Arial"/>
              <a:sym typeface="Arial"/>
            </a:endParaRPr>
          </a:p>
        </p:txBody>
      </p:sp>
      <p:sp>
        <p:nvSpPr>
          <p:cNvPr id="128" name="Google Shape;128;g29a4496f1df_0_24"/>
          <p:cNvSpPr txBox="1"/>
          <p:nvPr/>
        </p:nvSpPr>
        <p:spPr>
          <a:xfrm>
            <a:off x="8976300" y="2039150"/>
            <a:ext cx="28836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800"/>
              <a:buFont typeface="Arial"/>
              <a:buNone/>
            </a:pPr>
            <a:r>
              <a:rPr b="0" i="0" lang="en-US" sz="2800" u="none" cap="none" strike="noStrike">
                <a:solidFill>
                  <a:srgbClr val="274E13"/>
                </a:solidFill>
                <a:latin typeface="Calibri"/>
                <a:ea typeface="Calibri"/>
                <a:cs typeface="Calibri"/>
                <a:sym typeface="Calibri"/>
              </a:rPr>
              <a:t>Agricoltura circolare</a:t>
            </a:r>
            <a:endParaRPr b="0" i="0" sz="1400" u="none" cap="none" strike="noStrike">
              <a:solidFill>
                <a:srgbClr val="274E13"/>
              </a:solidFill>
              <a:latin typeface="Arial"/>
              <a:ea typeface="Arial"/>
              <a:cs typeface="Arial"/>
              <a:sym typeface="Arial"/>
            </a:endParaRPr>
          </a:p>
        </p:txBody>
      </p:sp>
      <p:sp>
        <p:nvSpPr>
          <p:cNvPr id="129" name="Google Shape;129;g29a4496f1df_0_24"/>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SzPct val="111111"/>
              <a:buNone/>
            </a:pPr>
            <a:r>
              <a:rPr lang="en-US"/>
              <a:t>Solo per citarne alcuni!</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g29a4496f1df_0_48"/>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Metodi: Permacultura</a:t>
            </a:r>
            <a:endParaRPr/>
          </a:p>
        </p:txBody>
      </p:sp>
      <p:sp>
        <p:nvSpPr>
          <p:cNvPr id="136" name="Google Shape;136;g29a4496f1df_0_48"/>
          <p:cNvSpPr txBox="1"/>
          <p:nvPr>
            <p:ph idx="1" type="body"/>
          </p:nvPr>
        </p:nvSpPr>
        <p:spPr>
          <a:xfrm>
            <a:off x="838200" y="2078725"/>
            <a:ext cx="6632400" cy="24846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1000"/>
              </a:spcBef>
              <a:spcAft>
                <a:spcPts val="0"/>
              </a:spcAft>
              <a:buSzPts val="2800"/>
              <a:buNone/>
            </a:pPr>
            <a:r>
              <a:rPr lang="en-US"/>
              <a:t>Un sistema di progettazione che mira a integrare armonicamente gli ambienti umani con la natura e i suoi prodotti.</a:t>
            </a:r>
            <a:endParaRPr/>
          </a:p>
          <a:p>
            <a:pPr indent="0" lvl="0" marL="0" rtl="0" algn="l">
              <a:lnSpc>
                <a:spcPct val="90000"/>
              </a:lnSpc>
              <a:spcBef>
                <a:spcPts val="1000"/>
              </a:spcBef>
              <a:spcAft>
                <a:spcPts val="0"/>
              </a:spcAft>
              <a:buSzPts val="2800"/>
              <a:buNone/>
            </a:pPr>
            <a:r>
              <a:t/>
            </a:r>
            <a:endParaRPr/>
          </a:p>
          <a:p>
            <a:pPr indent="0" lvl="0" marL="0" rtl="0" algn="l">
              <a:lnSpc>
                <a:spcPct val="90000"/>
              </a:lnSpc>
              <a:spcBef>
                <a:spcPts val="1000"/>
              </a:spcBef>
              <a:spcAft>
                <a:spcPts val="0"/>
              </a:spcAft>
              <a:buSzPts val="2800"/>
              <a:buNone/>
            </a:pPr>
            <a:r>
              <a:rPr lang="en-US"/>
              <a:t>Si basa su principi etici volti a salvaguardare l'uomo e la natura in tutte le sue forme, come :</a:t>
            </a:r>
            <a:endParaRPr/>
          </a:p>
        </p:txBody>
      </p:sp>
      <p:pic>
        <p:nvPicPr>
          <p:cNvPr id="137" name="Google Shape;137;g29a4496f1df_0_48"/>
          <p:cNvPicPr preferRelativeResize="0"/>
          <p:nvPr/>
        </p:nvPicPr>
        <p:blipFill rotWithShape="1">
          <a:blip r:embed="rId3">
            <a:alphaModFix/>
          </a:blip>
          <a:srcRect b="0" l="0" r="0" t="0"/>
          <a:stretch/>
        </p:blipFill>
        <p:spPr>
          <a:xfrm>
            <a:off x="7589550" y="2550298"/>
            <a:ext cx="4239756" cy="3196260"/>
          </a:xfrm>
          <a:prstGeom prst="flowChartTerminator">
            <a:avLst/>
          </a:prstGeom>
          <a:noFill/>
          <a:ln>
            <a:noFill/>
          </a:ln>
        </p:spPr>
      </p:pic>
      <p:sp>
        <p:nvSpPr>
          <p:cNvPr id="138" name="Google Shape;138;g29a4496f1df_0_48"/>
          <p:cNvSpPr txBox="1"/>
          <p:nvPr/>
        </p:nvSpPr>
        <p:spPr>
          <a:xfrm>
            <a:off x="8209425" y="5746550"/>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signaturesustainability.com</a:t>
            </a:r>
            <a:endParaRPr b="0" i="0" sz="1200" u="none" cap="none" strike="noStrike">
              <a:solidFill>
                <a:srgbClr val="000000"/>
              </a:solidFill>
              <a:latin typeface="Arial"/>
              <a:ea typeface="Arial"/>
              <a:cs typeface="Arial"/>
              <a:sym typeface="Arial"/>
            </a:endParaRPr>
          </a:p>
        </p:txBody>
      </p:sp>
      <p:sp>
        <p:nvSpPr>
          <p:cNvPr id="139" name="Google Shape;139;g29a4496f1df_0_48"/>
          <p:cNvSpPr txBox="1"/>
          <p:nvPr/>
        </p:nvSpPr>
        <p:spPr>
          <a:xfrm>
            <a:off x="838200" y="5004825"/>
            <a:ext cx="3000" cy="15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g29a4496f1df_0_48"/>
          <p:cNvSpPr txBox="1"/>
          <p:nvPr>
            <p:ph idx="1" type="body"/>
          </p:nvPr>
        </p:nvSpPr>
        <p:spPr>
          <a:xfrm>
            <a:off x="365750" y="4654275"/>
            <a:ext cx="1770900" cy="863700"/>
          </a:xfrm>
          <a:prstGeom prst="rect">
            <a:avLst/>
          </a:prstGeom>
          <a:noFill/>
          <a:ln cap="flat" cmpd="sng" w="38100">
            <a:solidFill>
              <a:srgbClr val="2D8B34"/>
            </a:solidFill>
            <a:prstDash val="dash"/>
            <a:round/>
            <a:headEnd len="sm" w="sm" type="none"/>
            <a:tailEnd len="sm" w="sm" type="none"/>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2800"/>
              <a:buNone/>
            </a:pPr>
            <a:r>
              <a:rPr lang="en-US"/>
              <a:t>Riduzione dei rifiuti</a:t>
            </a:r>
            <a:endParaRPr/>
          </a:p>
        </p:txBody>
      </p:sp>
      <p:sp>
        <p:nvSpPr>
          <p:cNvPr id="141" name="Google Shape;141;g29a4496f1df_0_48"/>
          <p:cNvSpPr txBox="1"/>
          <p:nvPr>
            <p:ph idx="1" type="body"/>
          </p:nvPr>
        </p:nvSpPr>
        <p:spPr>
          <a:xfrm>
            <a:off x="2468875" y="5020125"/>
            <a:ext cx="2075700" cy="1219200"/>
          </a:xfrm>
          <a:prstGeom prst="rect">
            <a:avLst/>
          </a:prstGeom>
          <a:noFill/>
          <a:ln cap="flat" cmpd="sng" w="38100">
            <a:solidFill>
              <a:srgbClr val="2D8B34"/>
            </a:solidFill>
            <a:prstDash val="dash"/>
            <a:round/>
            <a:headEnd len="sm" w="sm" type="none"/>
            <a:tailEnd len="sm" w="sm" type="none"/>
          </a:ln>
        </p:spPr>
        <p:txBody>
          <a:bodyPr anchorCtr="0" anchor="t" bIns="45700" lIns="91425" spcFirstLastPara="1" rIns="91425" wrap="square" tIns="45700">
            <a:normAutofit fontScale="92500" lnSpcReduction="20000"/>
          </a:bodyPr>
          <a:lstStyle/>
          <a:p>
            <a:pPr indent="0" lvl="0" marL="0" rtl="0" algn="ctr">
              <a:lnSpc>
                <a:spcPct val="90000"/>
              </a:lnSpc>
              <a:spcBef>
                <a:spcPts val="1000"/>
              </a:spcBef>
              <a:spcAft>
                <a:spcPts val="0"/>
              </a:spcAft>
              <a:buSzPct val="108108"/>
              <a:buNone/>
            </a:pPr>
            <a:r>
              <a:rPr lang="en-US"/>
              <a:t>Abbracciare i modelli e i ritmi naturali</a:t>
            </a:r>
            <a:endParaRPr/>
          </a:p>
        </p:txBody>
      </p:sp>
      <p:sp>
        <p:nvSpPr>
          <p:cNvPr id="142" name="Google Shape;142;g29a4496f1df_0_48"/>
          <p:cNvSpPr txBox="1"/>
          <p:nvPr>
            <p:ph idx="1" type="body"/>
          </p:nvPr>
        </p:nvSpPr>
        <p:spPr>
          <a:xfrm>
            <a:off x="4876800" y="4654275"/>
            <a:ext cx="2075700" cy="1092300"/>
          </a:xfrm>
          <a:prstGeom prst="rect">
            <a:avLst/>
          </a:prstGeom>
          <a:noFill/>
          <a:ln cap="flat" cmpd="sng" w="38100">
            <a:solidFill>
              <a:srgbClr val="2D8B34"/>
            </a:solidFill>
            <a:prstDash val="dash"/>
            <a:round/>
            <a:headEnd len="sm" w="sm" type="none"/>
            <a:tailEnd len="sm" w="sm" type="none"/>
          </a:ln>
        </p:spPr>
        <p:txBody>
          <a:bodyPr anchorCtr="0" anchor="t" bIns="45700" lIns="91425" spcFirstLastPara="1" rIns="91425" wrap="square" tIns="45700">
            <a:normAutofit lnSpcReduction="20000"/>
          </a:bodyPr>
          <a:lstStyle/>
          <a:p>
            <a:pPr indent="0" lvl="0" marL="0" rtl="0" algn="ctr">
              <a:lnSpc>
                <a:spcPct val="90000"/>
              </a:lnSpc>
              <a:spcBef>
                <a:spcPts val="1000"/>
              </a:spcBef>
              <a:spcAft>
                <a:spcPts val="0"/>
              </a:spcAft>
              <a:buSzPts val="2800"/>
              <a:buNone/>
            </a:pPr>
            <a:r>
              <a:rPr lang="en-US"/>
              <a:t>Utilizzo di risorse rinnovabili</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g29ba0f6fec5_0_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Metodo: Permacultura</a:t>
            </a:r>
            <a:endParaRPr/>
          </a:p>
        </p:txBody>
      </p:sp>
      <p:sp>
        <p:nvSpPr>
          <p:cNvPr id="149" name="Google Shape;149;g29ba0f6fec5_0_0"/>
          <p:cNvSpPr txBox="1"/>
          <p:nvPr>
            <p:ph idx="1" type="body"/>
          </p:nvPr>
        </p:nvSpPr>
        <p:spPr>
          <a:xfrm>
            <a:off x="838200" y="2214250"/>
            <a:ext cx="5657100" cy="40707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Clr>
                <a:schemeClr val="dk1"/>
              </a:buClr>
              <a:buSzPts val="1100"/>
              <a:buFont typeface="Arial"/>
              <a:buNone/>
            </a:pPr>
            <a:r>
              <a:rPr lang="en-US" sz="3100"/>
              <a:t>Questa metodologia minimizza l'impatto ecologico delle attività umane promuovendo la consapevolezza dell'impronta dell'urbanizzazione.</a:t>
            </a:r>
            <a:endParaRPr sz="3100"/>
          </a:p>
          <a:p>
            <a:pPr indent="0" lvl="0" marL="0" rtl="0" algn="l">
              <a:lnSpc>
                <a:spcPct val="90000"/>
              </a:lnSpc>
              <a:spcBef>
                <a:spcPts val="1000"/>
              </a:spcBef>
              <a:spcAft>
                <a:spcPts val="0"/>
              </a:spcAft>
              <a:buSzPts val="2800"/>
              <a:buNone/>
            </a:pPr>
            <a:r>
              <a:rPr lang="en-US" sz="3100"/>
              <a:t>Questo approccio è più adatto alle aree rurali e suburbane, ma sta trovando applicazione nello sviluppo di aree urbane più orientate al verde.</a:t>
            </a:r>
            <a:endParaRPr sz="3100"/>
          </a:p>
        </p:txBody>
      </p:sp>
      <p:pic>
        <p:nvPicPr>
          <p:cNvPr id="150" name="Google Shape;150;g29ba0f6fec5_0_0"/>
          <p:cNvPicPr preferRelativeResize="0"/>
          <p:nvPr/>
        </p:nvPicPr>
        <p:blipFill rotWithShape="1">
          <a:blip r:embed="rId3">
            <a:alphaModFix/>
          </a:blip>
          <a:srcRect b="0" l="0" r="0" t="0"/>
          <a:stretch/>
        </p:blipFill>
        <p:spPr>
          <a:xfrm>
            <a:off x="6647700" y="2140380"/>
            <a:ext cx="5391900" cy="3348900"/>
          </a:xfrm>
          <a:prstGeom prst="round2DiagRect">
            <a:avLst>
              <a:gd fmla="val 16667" name="adj1"/>
              <a:gd fmla="val 0" name="adj2"/>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9a4496f1df_0_54"/>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Metodi: Rifiuti zero</a:t>
            </a:r>
            <a:endParaRPr/>
          </a:p>
        </p:txBody>
      </p:sp>
      <p:sp>
        <p:nvSpPr>
          <p:cNvPr id="157" name="Google Shape;157;g29a4496f1df_0_54"/>
          <p:cNvSpPr txBox="1"/>
          <p:nvPr>
            <p:ph idx="1" type="body"/>
          </p:nvPr>
        </p:nvSpPr>
        <p:spPr>
          <a:xfrm>
            <a:off x="838200" y="2214250"/>
            <a:ext cx="10515600" cy="32172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lnSpc>
                <a:spcPct val="90000"/>
              </a:lnSpc>
              <a:spcBef>
                <a:spcPts val="1000"/>
              </a:spcBef>
              <a:spcAft>
                <a:spcPts val="0"/>
              </a:spcAft>
              <a:buSzPct val="117647"/>
              <a:buNone/>
            </a:pPr>
            <a:r>
              <a:rPr lang="en-US"/>
              <a:t>Sviluppo di cicli produttivi e stili di vita che mirano alla riduzione (idealmente a zero) dei rifiuti prodotti nel processo.</a:t>
            </a:r>
            <a:endParaRPr/>
          </a:p>
          <a:p>
            <a:pPr indent="0" lvl="0" marL="0" rtl="0" algn="l">
              <a:lnSpc>
                <a:spcPct val="90000"/>
              </a:lnSpc>
              <a:spcBef>
                <a:spcPts val="1000"/>
              </a:spcBef>
              <a:spcAft>
                <a:spcPts val="0"/>
              </a:spcAft>
              <a:buSzPct val="117647"/>
              <a:buNone/>
            </a:pPr>
            <a:r>
              <a:rPr lang="en-US"/>
              <a:t>Questo obiettivo viene perseguito in due modi principali:</a:t>
            </a:r>
            <a:endParaRPr/>
          </a:p>
          <a:p>
            <a:pPr indent="0" lvl="0" marL="0" rtl="0" algn="l">
              <a:lnSpc>
                <a:spcPct val="90000"/>
              </a:lnSpc>
              <a:spcBef>
                <a:spcPts val="1000"/>
              </a:spcBef>
              <a:spcAft>
                <a:spcPts val="0"/>
              </a:spcAft>
              <a:buSzPct val="117647"/>
              <a:buNone/>
            </a:pPr>
            <a:r>
              <a:t/>
            </a:r>
            <a:endParaRPr/>
          </a:p>
          <a:p>
            <a:pPr indent="0" lvl="0" marL="0" rtl="0" algn="l">
              <a:lnSpc>
                <a:spcPct val="90000"/>
              </a:lnSpc>
              <a:spcBef>
                <a:spcPts val="1000"/>
              </a:spcBef>
              <a:spcAft>
                <a:spcPts val="0"/>
              </a:spcAft>
              <a:buSzPct val="117647"/>
              <a:buNone/>
            </a:pPr>
            <a:r>
              <a:t/>
            </a:r>
            <a:endParaRPr/>
          </a:p>
          <a:p>
            <a:pPr indent="0" lvl="0" marL="0" rtl="0" algn="l">
              <a:lnSpc>
                <a:spcPct val="90000"/>
              </a:lnSpc>
              <a:spcBef>
                <a:spcPts val="1000"/>
              </a:spcBef>
              <a:spcAft>
                <a:spcPts val="0"/>
              </a:spcAft>
              <a:buSzPct val="117647"/>
              <a:buNone/>
            </a:pPr>
            <a:r>
              <a:t/>
            </a:r>
            <a:endParaRPr/>
          </a:p>
          <a:p>
            <a:pPr indent="0" lvl="0" marL="0" rtl="0" algn="l">
              <a:lnSpc>
                <a:spcPct val="90000"/>
              </a:lnSpc>
              <a:spcBef>
                <a:spcPts val="1000"/>
              </a:spcBef>
              <a:spcAft>
                <a:spcPts val="0"/>
              </a:spcAft>
              <a:buSzPct val="117647"/>
              <a:buNone/>
            </a:pPr>
            <a:r>
              <a:t/>
            </a:r>
            <a:endParaRPr/>
          </a:p>
          <a:p>
            <a:pPr indent="0" lvl="0" marL="0" rtl="0" algn="l">
              <a:lnSpc>
                <a:spcPct val="90000"/>
              </a:lnSpc>
              <a:spcBef>
                <a:spcPts val="1000"/>
              </a:spcBef>
              <a:spcAft>
                <a:spcPts val="0"/>
              </a:spcAft>
              <a:buSzPct val="117647"/>
              <a:buNone/>
            </a:pPr>
            <a:r>
              <a:rPr lang="en-US"/>
              <a:t>Questa metodologia si presta perfettamente a essere impiegata in agricoltura, soprattutto nelle realtà e nelle imprese più piccole.</a:t>
            </a:r>
            <a:endParaRPr/>
          </a:p>
        </p:txBody>
      </p:sp>
      <p:pic>
        <p:nvPicPr>
          <p:cNvPr id="158" name="Google Shape;158;g29a4496f1df_0_54"/>
          <p:cNvPicPr preferRelativeResize="0"/>
          <p:nvPr/>
        </p:nvPicPr>
        <p:blipFill rotWithShape="1">
          <a:blip r:embed="rId3">
            <a:alphaModFix/>
          </a:blip>
          <a:srcRect b="74493" l="0" r="0" t="4480"/>
          <a:stretch/>
        </p:blipFill>
        <p:spPr>
          <a:xfrm>
            <a:off x="3450350" y="5492500"/>
            <a:ext cx="5291325" cy="1112525"/>
          </a:xfrm>
          <a:prstGeom prst="rect">
            <a:avLst/>
          </a:prstGeom>
          <a:noFill/>
          <a:ln>
            <a:noFill/>
          </a:ln>
        </p:spPr>
      </p:pic>
      <p:sp>
        <p:nvSpPr>
          <p:cNvPr id="159" name="Google Shape;159;g29a4496f1df_0_54"/>
          <p:cNvSpPr txBox="1"/>
          <p:nvPr/>
        </p:nvSpPr>
        <p:spPr>
          <a:xfrm>
            <a:off x="4521350" y="65288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teby.it</a:t>
            </a:r>
            <a:endParaRPr b="0" i="0" sz="1200" u="none" cap="none" strike="noStrike">
              <a:solidFill>
                <a:srgbClr val="000000"/>
              </a:solidFill>
              <a:latin typeface="Arial"/>
              <a:ea typeface="Arial"/>
              <a:cs typeface="Arial"/>
              <a:sym typeface="Arial"/>
            </a:endParaRPr>
          </a:p>
        </p:txBody>
      </p:sp>
      <p:sp>
        <p:nvSpPr>
          <p:cNvPr id="160" name="Google Shape;160;g29a4496f1df_0_54"/>
          <p:cNvSpPr txBox="1"/>
          <p:nvPr/>
        </p:nvSpPr>
        <p:spPr>
          <a:xfrm>
            <a:off x="1127775" y="3396250"/>
            <a:ext cx="4087500" cy="1112400"/>
          </a:xfrm>
          <a:prstGeom prst="rect">
            <a:avLst/>
          </a:prstGeom>
          <a:noFill/>
          <a:ln cap="flat" cmpd="sng" w="38100">
            <a:solidFill>
              <a:srgbClr val="2D8B34"/>
            </a:solidFill>
            <a:prstDash val="dash"/>
            <a:round/>
            <a:headEnd len="sm" w="sm" type="none"/>
            <a:tailEnd len="sm" w="sm" type="none"/>
          </a:ln>
        </p:spPr>
        <p:txBody>
          <a:bodyPr anchorCtr="0" anchor="t" bIns="91425" lIns="91425" spcFirstLastPara="1" rIns="91425" wrap="square" tIns="91425">
            <a:normAutofit fontScale="77500" lnSpcReduction="20000"/>
          </a:bodyPr>
          <a:lstStyle/>
          <a:p>
            <a:pPr indent="0" lvl="0" marL="0" marR="0" rtl="0" algn="l">
              <a:lnSpc>
                <a:spcPct val="90000"/>
              </a:lnSpc>
              <a:spcBef>
                <a:spcPts val="1000"/>
              </a:spcBef>
              <a:spcAft>
                <a:spcPts val="0"/>
              </a:spcAft>
              <a:buClr>
                <a:srgbClr val="000000"/>
              </a:buClr>
              <a:buSzPct val="100000"/>
              <a:buFont typeface="Arial"/>
              <a:buNone/>
            </a:pPr>
            <a:r>
              <a:rPr b="0" i="0" lang="en-US" sz="2800" u="none" cap="none" strike="noStrike">
                <a:solidFill>
                  <a:schemeClr val="accent1"/>
                </a:solidFill>
                <a:latin typeface="Calibri"/>
                <a:ea typeface="Calibri"/>
                <a:cs typeface="Calibri"/>
                <a:sym typeface="Calibri"/>
              </a:rPr>
              <a:t>Riutilizzo di sottoprodotti (come l'utilizzo di materiali non adatti al consumo umano per l'alimentazione del bestiame)</a:t>
            </a:r>
            <a:endParaRPr b="0" i="0" sz="1400" u="none" cap="none" strike="noStrike">
              <a:solidFill>
                <a:srgbClr val="000000"/>
              </a:solidFill>
              <a:latin typeface="Arial"/>
              <a:ea typeface="Arial"/>
              <a:cs typeface="Arial"/>
              <a:sym typeface="Arial"/>
            </a:endParaRPr>
          </a:p>
        </p:txBody>
      </p:sp>
      <p:sp>
        <p:nvSpPr>
          <p:cNvPr id="161" name="Google Shape;161;g29a4496f1df_0_54"/>
          <p:cNvSpPr txBox="1"/>
          <p:nvPr/>
        </p:nvSpPr>
        <p:spPr>
          <a:xfrm>
            <a:off x="6495300" y="3396250"/>
            <a:ext cx="3840600" cy="1112400"/>
          </a:xfrm>
          <a:prstGeom prst="rect">
            <a:avLst/>
          </a:prstGeom>
          <a:noFill/>
          <a:ln cap="flat" cmpd="sng" w="38100">
            <a:solidFill>
              <a:srgbClr val="2D8B34"/>
            </a:solidFill>
            <a:prstDash val="dash"/>
            <a:round/>
            <a:headEnd len="sm" w="sm" type="none"/>
            <a:tailEnd len="sm" w="sm" type="none"/>
          </a:ln>
        </p:spPr>
        <p:txBody>
          <a:bodyPr anchorCtr="0" anchor="t" bIns="91425" lIns="91425" spcFirstLastPara="1" rIns="91425" wrap="square" tIns="91425">
            <a:normAutofit/>
          </a:bodyPr>
          <a:lstStyle/>
          <a:p>
            <a:pPr indent="0" lvl="0" marL="0" marR="0" rtl="0" algn="l">
              <a:lnSpc>
                <a:spcPct val="90000"/>
              </a:lnSpc>
              <a:spcBef>
                <a:spcPts val="1000"/>
              </a:spcBef>
              <a:spcAft>
                <a:spcPts val="0"/>
              </a:spcAft>
              <a:buClr>
                <a:srgbClr val="000000"/>
              </a:buClr>
              <a:buSzPts val="2800"/>
              <a:buFont typeface="Arial"/>
              <a:buNone/>
            </a:pPr>
            <a:r>
              <a:rPr b="0" i="0" lang="en-US" sz="2100" u="none" cap="none" strike="noStrike">
                <a:solidFill>
                  <a:schemeClr val="accent1"/>
                </a:solidFill>
                <a:latin typeface="Calibri"/>
                <a:ea typeface="Calibri"/>
                <a:cs typeface="Calibri"/>
                <a:sym typeface="Calibri"/>
              </a:rPr>
              <a:t>Eliminare la fonte dei sottoprodotti che non possono essere utilizzati in altro modo.</a:t>
            </a:r>
            <a:endParaRPr b="0" i="0" sz="2100" u="none" cap="none" strike="noStrike">
              <a:solidFill>
                <a:schemeClr val="accent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29a4496f1df_0_72"/>
          <p:cNvSpPr txBox="1"/>
          <p:nvPr>
            <p:ph type="title"/>
          </p:nvPr>
        </p:nvSpPr>
        <p:spPr>
          <a:xfrm>
            <a:off x="838200" y="1325875"/>
            <a:ext cx="7323900" cy="6621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111111"/>
              <a:buNone/>
            </a:pPr>
            <a:r>
              <a:rPr lang="en-US"/>
              <a:t>Metodi: Agricoltura verticale e </a:t>
            </a:r>
            <a:endParaRPr/>
          </a:p>
          <a:p>
            <a:pPr indent="0" lvl="0" marL="0" rtl="0" algn="ctr">
              <a:lnSpc>
                <a:spcPct val="90000"/>
              </a:lnSpc>
              <a:spcBef>
                <a:spcPts val="0"/>
              </a:spcBef>
              <a:spcAft>
                <a:spcPts val="0"/>
              </a:spcAft>
              <a:buSzPct val="111111"/>
              <a:buNone/>
            </a:pPr>
            <a:r>
              <a:rPr lang="en-US"/>
              <a:t>idroponica</a:t>
            </a:r>
            <a:endParaRPr/>
          </a:p>
        </p:txBody>
      </p:sp>
      <p:sp>
        <p:nvSpPr>
          <p:cNvPr id="168" name="Google Shape;168;g29a4496f1df_0_72"/>
          <p:cNvSpPr txBox="1"/>
          <p:nvPr>
            <p:ph idx="1" type="body"/>
          </p:nvPr>
        </p:nvSpPr>
        <p:spPr>
          <a:xfrm>
            <a:off x="838200" y="2214250"/>
            <a:ext cx="10898700" cy="4003800"/>
          </a:xfrm>
          <a:prstGeom prst="rect">
            <a:avLst/>
          </a:prstGeom>
          <a:noFill/>
          <a:ln>
            <a:noFill/>
          </a:ln>
        </p:spPr>
        <p:txBody>
          <a:bodyPr anchorCtr="0" anchor="t" bIns="45700" lIns="91425" spcFirstLastPara="1" rIns="91425" wrap="square" tIns="45700">
            <a:normAutofit lnSpcReduction="20000"/>
          </a:bodyPr>
          <a:lstStyle/>
          <a:p>
            <a:pPr indent="0" lvl="0" marL="0" rtl="0" algn="l">
              <a:lnSpc>
                <a:spcPct val="90000"/>
              </a:lnSpc>
              <a:spcBef>
                <a:spcPts val="1000"/>
              </a:spcBef>
              <a:spcAft>
                <a:spcPts val="0"/>
              </a:spcAft>
              <a:buSzPts val="3613"/>
              <a:buNone/>
            </a:pPr>
            <a:r>
              <a:t/>
            </a:r>
            <a:endParaRPr/>
          </a:p>
          <a:p>
            <a:pPr indent="0" lvl="0" marL="0" rtl="0" algn="l">
              <a:lnSpc>
                <a:spcPct val="90000"/>
              </a:lnSpc>
              <a:spcBef>
                <a:spcPts val="1000"/>
              </a:spcBef>
              <a:spcAft>
                <a:spcPts val="0"/>
              </a:spcAft>
              <a:buSzPts val="3613"/>
              <a:buNone/>
            </a:pPr>
            <a:r>
              <a:rPr lang="en-US"/>
              <a:t>Una metodologia che integra le colture agricole </a:t>
            </a:r>
            <a:endParaRPr/>
          </a:p>
          <a:p>
            <a:pPr indent="0" lvl="0" marL="0" rtl="0" algn="l">
              <a:lnSpc>
                <a:spcPct val="90000"/>
              </a:lnSpc>
              <a:spcBef>
                <a:spcPts val="1000"/>
              </a:spcBef>
              <a:spcAft>
                <a:spcPts val="0"/>
              </a:spcAft>
              <a:buSzPts val="3613"/>
              <a:buNone/>
            </a:pPr>
            <a:r>
              <a:rPr lang="en-US"/>
              <a:t>con tecnologie all'avanguardia per ridurre drasticamente</a:t>
            </a:r>
            <a:endParaRPr/>
          </a:p>
          <a:p>
            <a:pPr indent="0" lvl="0" marL="0" rtl="0" algn="l">
              <a:lnSpc>
                <a:spcPct val="90000"/>
              </a:lnSpc>
              <a:spcBef>
                <a:spcPts val="1000"/>
              </a:spcBef>
              <a:spcAft>
                <a:spcPts val="0"/>
              </a:spcAft>
              <a:buSzPts val="3613"/>
              <a:buNone/>
            </a:pPr>
            <a:r>
              <a:rPr lang="en-US"/>
              <a:t>ridurre lo spazio necessario per la coltivazione di massa.				</a:t>
            </a:r>
            <a:endParaRPr/>
          </a:p>
          <a:p>
            <a:pPr indent="0" lvl="0" marL="0" rtl="0" algn="l">
              <a:lnSpc>
                <a:spcPct val="90000"/>
              </a:lnSpc>
              <a:spcBef>
                <a:spcPts val="1000"/>
              </a:spcBef>
              <a:spcAft>
                <a:spcPts val="0"/>
              </a:spcAft>
              <a:buSzPts val="3613"/>
              <a:buNone/>
            </a:pPr>
            <a:r>
              <a:rPr lang="en-US"/>
              <a:t>Le piante sono coltivate in strutture verticali con un consumo di suolo minimo o nullo e con una riduzione fino all'80% del consumo di acqua.</a:t>
            </a:r>
            <a:endParaRPr/>
          </a:p>
          <a:p>
            <a:pPr indent="0" lvl="0" marL="0" rtl="0" algn="l">
              <a:lnSpc>
                <a:spcPct val="90000"/>
              </a:lnSpc>
              <a:spcBef>
                <a:spcPts val="1000"/>
              </a:spcBef>
              <a:spcAft>
                <a:spcPts val="0"/>
              </a:spcAft>
              <a:buSzPts val="3613"/>
              <a:buNone/>
            </a:pPr>
            <a:r>
              <a:rPr lang="en-US"/>
              <a:t>								La luce può essere fornita da fonti naturali di</a:t>
            </a:r>
            <a:endParaRPr/>
          </a:p>
          <a:p>
            <a:pPr indent="0" lvl="0" marL="0" rtl="0" algn="l">
              <a:lnSpc>
                <a:spcPct val="90000"/>
              </a:lnSpc>
              <a:spcBef>
                <a:spcPts val="1000"/>
              </a:spcBef>
              <a:spcAft>
                <a:spcPts val="0"/>
              </a:spcAft>
              <a:buSzPts val="3613"/>
              <a:buNone/>
            </a:pPr>
            <a:r>
              <a:rPr lang="en-US"/>
              <a:t>								lampade speciali.</a:t>
            </a:r>
            <a:endParaRPr/>
          </a:p>
          <a:p>
            <a:pPr indent="0" lvl="0" marL="0" rtl="0" algn="l">
              <a:lnSpc>
                <a:spcPct val="90000"/>
              </a:lnSpc>
              <a:spcBef>
                <a:spcPts val="1000"/>
              </a:spcBef>
              <a:spcAft>
                <a:spcPts val="0"/>
              </a:spcAft>
              <a:buSzPts val="3613"/>
              <a:buNone/>
            </a:pPr>
            <a:r>
              <a:t/>
            </a:r>
            <a:endParaRPr/>
          </a:p>
        </p:txBody>
      </p:sp>
      <p:pic>
        <p:nvPicPr>
          <p:cNvPr id="169" name="Google Shape;169;g29a4496f1df_0_72"/>
          <p:cNvPicPr preferRelativeResize="0"/>
          <p:nvPr/>
        </p:nvPicPr>
        <p:blipFill rotWithShape="1">
          <a:blip r:embed="rId3">
            <a:alphaModFix/>
          </a:blip>
          <a:srcRect b="0" l="0" r="0" t="0"/>
          <a:stretch/>
        </p:blipFill>
        <p:spPr>
          <a:xfrm>
            <a:off x="8996675" y="1423425"/>
            <a:ext cx="2862425" cy="1602051"/>
          </a:xfrm>
          <a:prstGeom prst="rect">
            <a:avLst/>
          </a:prstGeom>
          <a:noFill/>
          <a:ln>
            <a:noFill/>
          </a:ln>
        </p:spPr>
      </p:pic>
      <p:sp>
        <p:nvSpPr>
          <p:cNvPr id="170" name="Google Shape;170;g29a4496f1df_0_72"/>
          <p:cNvSpPr txBox="1"/>
          <p:nvPr/>
        </p:nvSpPr>
        <p:spPr>
          <a:xfrm>
            <a:off x="8449513" y="108472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bbc.com</a:t>
            </a:r>
            <a:endParaRPr b="0" i="0" sz="1200" u="none" cap="none" strike="noStrike">
              <a:solidFill>
                <a:srgbClr val="000000"/>
              </a:solidFill>
              <a:latin typeface="Arial"/>
              <a:ea typeface="Arial"/>
              <a:cs typeface="Arial"/>
              <a:sym typeface="Arial"/>
            </a:endParaRPr>
          </a:p>
        </p:txBody>
      </p:sp>
      <p:sp>
        <p:nvSpPr>
          <p:cNvPr id="171" name="Google Shape;171;g29a4496f1df_0_72"/>
          <p:cNvSpPr txBox="1"/>
          <p:nvPr/>
        </p:nvSpPr>
        <p:spPr>
          <a:xfrm>
            <a:off x="3535550" y="6218050"/>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theneweconomy.com</a:t>
            </a:r>
            <a:endParaRPr b="0" i="0" sz="1200" u="none" cap="none" strike="noStrike">
              <a:solidFill>
                <a:srgbClr val="000000"/>
              </a:solidFill>
              <a:latin typeface="Arial"/>
              <a:ea typeface="Arial"/>
              <a:cs typeface="Arial"/>
              <a:sym typeface="Arial"/>
            </a:endParaRPr>
          </a:p>
        </p:txBody>
      </p:sp>
      <p:pic>
        <p:nvPicPr>
          <p:cNvPr id="172" name="Google Shape;172;g29a4496f1df_0_72"/>
          <p:cNvPicPr preferRelativeResize="0"/>
          <p:nvPr/>
        </p:nvPicPr>
        <p:blipFill rotWithShape="1">
          <a:blip r:embed="rId4">
            <a:alphaModFix/>
          </a:blip>
          <a:srcRect b="0" l="0" r="0" t="0"/>
          <a:stretch/>
        </p:blipFill>
        <p:spPr>
          <a:xfrm>
            <a:off x="1255575" y="4709950"/>
            <a:ext cx="2696264" cy="20120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g261cb9dbad2_0_0"/>
          <p:cNvSpPr txBox="1"/>
          <p:nvPr>
            <p:ph idx="1" type="body"/>
          </p:nvPr>
        </p:nvSpPr>
        <p:spPr>
          <a:xfrm>
            <a:off x="838200" y="3788425"/>
            <a:ext cx="5123700" cy="2191800"/>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a:t>Possibilità di estendere i periodi di coltivazione</a:t>
            </a:r>
            <a:endParaRPr/>
          </a:p>
          <a:p>
            <a:pPr indent="-406400" lvl="0" marL="457200" rtl="0" algn="l">
              <a:lnSpc>
                <a:spcPct val="90000"/>
              </a:lnSpc>
              <a:spcBef>
                <a:spcPts val="0"/>
              </a:spcBef>
              <a:spcAft>
                <a:spcPts val="0"/>
              </a:spcAft>
              <a:buSzPts val="2800"/>
              <a:buChar char="-"/>
            </a:pPr>
            <a:r>
              <a:rPr lang="en-US"/>
              <a:t>Riduzione dell'utilizzo di suolo e acqua</a:t>
            </a:r>
            <a:endParaRPr/>
          </a:p>
          <a:p>
            <a:pPr indent="-406400" lvl="0" marL="457200" rtl="0" algn="l">
              <a:lnSpc>
                <a:spcPct val="90000"/>
              </a:lnSpc>
              <a:spcBef>
                <a:spcPts val="0"/>
              </a:spcBef>
              <a:spcAft>
                <a:spcPts val="0"/>
              </a:spcAft>
              <a:buSzPts val="2800"/>
              <a:buChar char="-"/>
            </a:pPr>
            <a:r>
              <a:rPr lang="en-US"/>
              <a:t>Aumento dei tassi di crescita</a:t>
            </a:r>
            <a:endParaRPr/>
          </a:p>
        </p:txBody>
      </p:sp>
      <p:sp>
        <p:nvSpPr>
          <p:cNvPr id="179" name="Google Shape;179;g261cb9dbad2_0_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a:t>Agricoltura verticale e idroponica: </a:t>
            </a:r>
            <a:endParaRPr/>
          </a:p>
          <a:p>
            <a:pPr indent="0" lvl="0" marL="0" rtl="0" algn="ctr">
              <a:lnSpc>
                <a:spcPct val="90000"/>
              </a:lnSpc>
              <a:spcBef>
                <a:spcPts val="0"/>
              </a:spcBef>
              <a:spcAft>
                <a:spcPts val="0"/>
              </a:spcAft>
              <a:buSzPts val="4400"/>
              <a:buNone/>
            </a:pPr>
            <a:r>
              <a:rPr lang="en-US"/>
              <a:t>alcuni pro e contro</a:t>
            </a:r>
            <a:endParaRPr/>
          </a:p>
        </p:txBody>
      </p:sp>
      <p:sp>
        <p:nvSpPr>
          <p:cNvPr id="180" name="Google Shape;180;g261cb9dbad2_0_0"/>
          <p:cNvSpPr/>
          <p:nvPr/>
        </p:nvSpPr>
        <p:spPr>
          <a:xfrm>
            <a:off x="2737050" y="2900050"/>
            <a:ext cx="1249800" cy="662100"/>
          </a:xfrm>
          <a:prstGeom prst="upArrow">
            <a:avLst>
              <a:gd fmla="val 50000" name="adj1"/>
              <a:gd fmla="val 50000" name="adj2"/>
            </a:avLst>
          </a:prstGeom>
          <a:solidFill>
            <a:srgbClr val="76A5A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261cb9dbad2_0_0"/>
          <p:cNvSpPr/>
          <p:nvPr/>
        </p:nvSpPr>
        <p:spPr>
          <a:xfrm rot="10800000">
            <a:off x="8205150" y="2900050"/>
            <a:ext cx="1249800" cy="662100"/>
          </a:xfrm>
          <a:prstGeom prst="upArrow">
            <a:avLst>
              <a:gd fmla="val 50000" name="adj1"/>
              <a:gd fmla="val 50000" name="adj2"/>
            </a:avLst>
          </a:prstGeom>
          <a:solidFill>
            <a:srgbClr val="76A5A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g261cb9dbad2_0_0"/>
          <p:cNvSpPr txBox="1"/>
          <p:nvPr>
            <p:ph idx="1" type="body"/>
          </p:nvPr>
        </p:nvSpPr>
        <p:spPr>
          <a:xfrm>
            <a:off x="6306300" y="3788425"/>
            <a:ext cx="5047500" cy="2191800"/>
          </a:xfrm>
          <a:prstGeom prst="rect">
            <a:avLst/>
          </a:prstGeom>
          <a:noFill/>
          <a:ln>
            <a:noFill/>
          </a:ln>
        </p:spPr>
        <p:txBody>
          <a:bodyPr anchorCtr="0" anchor="t" bIns="45700" lIns="91425" spcFirstLastPara="1" rIns="91425" wrap="square" tIns="45700">
            <a:normAutofit lnSpcReduction="20000"/>
          </a:bodyPr>
          <a:lstStyle/>
          <a:p>
            <a:pPr indent="-406400" lvl="0" marL="457200" rtl="0" algn="l">
              <a:lnSpc>
                <a:spcPct val="90000"/>
              </a:lnSpc>
              <a:spcBef>
                <a:spcPts val="1000"/>
              </a:spcBef>
              <a:spcAft>
                <a:spcPts val="0"/>
              </a:spcAft>
              <a:buSzPts val="2800"/>
              <a:buChar char="-"/>
            </a:pPr>
            <a:r>
              <a:rPr lang="en-US"/>
              <a:t>I costi di avviamento sono molto più elevati rispetto all'agricoltura tradizionale.</a:t>
            </a:r>
            <a:endParaRPr/>
          </a:p>
          <a:p>
            <a:pPr indent="-406400" lvl="0" marL="457200" rtl="0" algn="l">
              <a:lnSpc>
                <a:spcPct val="90000"/>
              </a:lnSpc>
              <a:spcBef>
                <a:spcPts val="0"/>
              </a:spcBef>
              <a:spcAft>
                <a:spcPts val="0"/>
              </a:spcAft>
              <a:buSzPts val="2800"/>
              <a:buChar char="-"/>
            </a:pPr>
            <a:r>
              <a:rPr lang="en-US"/>
              <a:t>Dipende da un'alimentazione affidabile</a:t>
            </a:r>
            <a:endParaRPr/>
          </a:p>
          <a:p>
            <a:pPr indent="-406400" lvl="0" marL="457200" rtl="0" algn="l">
              <a:lnSpc>
                <a:spcPct val="90000"/>
              </a:lnSpc>
              <a:spcBef>
                <a:spcPts val="0"/>
              </a:spcBef>
              <a:spcAft>
                <a:spcPts val="0"/>
              </a:spcAft>
              <a:buSzPts val="2800"/>
              <a:buChar char="-"/>
            </a:pPr>
            <a:r>
              <a:rPr lang="en-US"/>
              <a:t>Selezione limitata di colture adatte ad essere coltivate in questo modo</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g29a4496f1df_0_6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Pratiche: Agricoltura sostenuta dalla comunità</a:t>
            </a:r>
            <a:endParaRPr/>
          </a:p>
        </p:txBody>
      </p:sp>
      <p:sp>
        <p:nvSpPr>
          <p:cNvPr id="189" name="Google Shape;189;g29a4496f1df_0_60"/>
          <p:cNvSpPr txBox="1"/>
          <p:nvPr>
            <p:ph idx="1" type="body"/>
          </p:nvPr>
        </p:nvSpPr>
        <p:spPr>
          <a:xfrm>
            <a:off x="4666500" y="2214250"/>
            <a:ext cx="66873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a:t>Una pratica incentrata su un approccio all'agricoltura di tipo locale e collaborativo, che promuove la partecipazione attiva in una comunità con responsabilità condivise.</a:t>
            </a:r>
            <a:endParaRPr/>
          </a:p>
          <a:p>
            <a:pPr indent="0" lvl="0" marL="0" rtl="0" algn="l">
              <a:lnSpc>
                <a:spcPct val="90000"/>
              </a:lnSpc>
              <a:spcBef>
                <a:spcPts val="1000"/>
              </a:spcBef>
              <a:spcAft>
                <a:spcPts val="0"/>
              </a:spcAft>
              <a:buSzPts val="2800"/>
              <a:buNone/>
            </a:pPr>
            <a:r>
              <a:rPr lang="en-US"/>
              <a:t>Questo modello spesso enfatizza le pratiche agricole sostenibili e biologiche, le economie alimentari locali e l'impegno della comunità, contribuendo al benessere sociale e ambientale.</a:t>
            </a:r>
            <a:endParaRPr/>
          </a:p>
        </p:txBody>
      </p:sp>
      <p:pic>
        <p:nvPicPr>
          <p:cNvPr id="190" name="Google Shape;190;g29a4496f1df_0_60"/>
          <p:cNvPicPr preferRelativeResize="0"/>
          <p:nvPr/>
        </p:nvPicPr>
        <p:blipFill rotWithShape="1">
          <a:blip r:embed="rId3">
            <a:alphaModFix/>
          </a:blip>
          <a:srcRect b="0" l="0" r="0" t="0"/>
          <a:stretch/>
        </p:blipFill>
        <p:spPr>
          <a:xfrm>
            <a:off x="228600" y="2566375"/>
            <a:ext cx="4346100" cy="2895600"/>
          </a:xfrm>
          <a:prstGeom prst="roundRect">
            <a:avLst>
              <a:gd fmla="val 16667" name="adj"/>
            </a:avLst>
          </a:prstGeom>
          <a:noFill/>
          <a:ln>
            <a:noFill/>
          </a:ln>
        </p:spPr>
      </p:pic>
      <p:sp>
        <p:nvSpPr>
          <p:cNvPr id="191" name="Google Shape;191;g29a4496f1df_0_60"/>
          <p:cNvSpPr txBox="1"/>
          <p:nvPr/>
        </p:nvSpPr>
        <p:spPr>
          <a:xfrm>
            <a:off x="901650" y="5461975"/>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sustainweb.org</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sp>
        <p:nvSpPr>
          <p:cNvPr id="197" name="Google Shape;197;g29a4496f1df_0_66"/>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Pratiche: Bioingegneria</a:t>
            </a:r>
            <a:endParaRPr/>
          </a:p>
        </p:txBody>
      </p:sp>
      <p:sp>
        <p:nvSpPr>
          <p:cNvPr id="198" name="Google Shape;198;g29a4496f1df_0_66"/>
          <p:cNvSpPr txBox="1"/>
          <p:nvPr>
            <p:ph idx="1" type="body"/>
          </p:nvPr>
        </p:nvSpPr>
        <p:spPr>
          <a:xfrm>
            <a:off x="838200" y="2214245"/>
            <a:ext cx="105156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a:t>Basato sullo sviluppo di nuove specie di colture in grado di soddisfare meglio le esigenze di agricoltori e consumatori.</a:t>
            </a:r>
            <a:endParaRPr/>
          </a:p>
          <a:p>
            <a:pPr indent="0" lvl="0" marL="0" rtl="0" algn="l">
              <a:lnSpc>
                <a:spcPct val="90000"/>
              </a:lnSpc>
              <a:spcBef>
                <a:spcPts val="1000"/>
              </a:spcBef>
              <a:spcAft>
                <a:spcPts val="0"/>
              </a:spcAft>
              <a:buSzPts val="2800"/>
              <a:buNone/>
            </a:pPr>
            <a:r>
              <a:rPr lang="en-US"/>
              <a:t>Creando nuove specie, possiamo isolare le caratteristiche di cui abbiamo bisogno (come la resistenza alle malattie e ai parassiti, i raccolti più abbondanti, la resistenza alle condizioni meteorologiche avverse), eliminando allo stesso tempo quelle indesiderate.</a:t>
            </a:r>
            <a:endParaRPr/>
          </a:p>
          <a:p>
            <a:pPr indent="0" lvl="0" marL="0" rtl="0" algn="l">
              <a:lnSpc>
                <a:spcPct val="90000"/>
              </a:lnSpc>
              <a:spcBef>
                <a:spcPts val="1000"/>
              </a:spcBef>
              <a:spcAft>
                <a:spcPts val="0"/>
              </a:spcAft>
              <a:buSzPts val="2800"/>
              <a:buNone/>
            </a:pPr>
            <a:r>
              <a:t/>
            </a:r>
            <a:endParaRPr/>
          </a:p>
        </p:txBody>
      </p:sp>
      <p:pic>
        <p:nvPicPr>
          <p:cNvPr id="199" name="Google Shape;199;g29a4496f1df_0_66"/>
          <p:cNvPicPr preferRelativeResize="0"/>
          <p:nvPr/>
        </p:nvPicPr>
        <p:blipFill rotWithShape="1">
          <a:blip r:embed="rId3">
            <a:alphaModFix/>
          </a:blip>
          <a:srcRect b="0" l="0" r="0" t="0"/>
          <a:stretch/>
        </p:blipFill>
        <p:spPr>
          <a:xfrm>
            <a:off x="7546550" y="4764900"/>
            <a:ext cx="3703624" cy="1776449"/>
          </a:xfrm>
          <a:prstGeom prst="rect">
            <a:avLst/>
          </a:prstGeom>
          <a:noFill/>
          <a:ln>
            <a:noFill/>
          </a:ln>
        </p:spPr>
      </p:pic>
      <p:sp>
        <p:nvSpPr>
          <p:cNvPr id="200" name="Google Shape;200;g29a4496f1df_0_66"/>
          <p:cNvSpPr txBox="1"/>
          <p:nvPr/>
        </p:nvSpPr>
        <p:spPr>
          <a:xfrm>
            <a:off x="7410264" y="6444325"/>
            <a:ext cx="3366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a:t>
            </a:r>
            <a:r>
              <a:rPr b="0" i="0" lang="en-US" sz="1200" u="none" cap="none" strike="noStrike">
                <a:solidFill>
                  <a:srgbClr val="333333"/>
                </a:solidFill>
                <a:highlight>
                  <a:srgbClr val="FFFFFF"/>
                </a:highlight>
                <a:latin typeface="Lato"/>
                <a:ea typeface="Lato"/>
                <a:cs typeface="Lato"/>
                <a:sym typeface="Lato"/>
              </a:rPr>
              <a:t>Università Tecnologica di Nanyang, Singapore</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id="206" name="Google Shape;206;g29c3123d429_0_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4400"/>
              <a:buNone/>
            </a:pPr>
            <a:r>
              <a:rPr lang="en-US"/>
              <a:t>Bioingegneria: alcuni pro e contro</a:t>
            </a:r>
            <a:endParaRPr/>
          </a:p>
        </p:txBody>
      </p:sp>
      <p:sp>
        <p:nvSpPr>
          <p:cNvPr id="207" name="Google Shape;207;g29c3123d429_0_0"/>
          <p:cNvSpPr txBox="1"/>
          <p:nvPr>
            <p:ph idx="1" type="body"/>
          </p:nvPr>
        </p:nvSpPr>
        <p:spPr>
          <a:xfrm>
            <a:off x="838200" y="3102625"/>
            <a:ext cx="5123700" cy="2191800"/>
          </a:xfrm>
          <a:prstGeom prst="rect">
            <a:avLst/>
          </a:prstGeom>
          <a:noFill/>
          <a:ln>
            <a:noFill/>
          </a:ln>
        </p:spPr>
        <p:txBody>
          <a:bodyPr anchorCtr="0" anchor="t" bIns="45700" lIns="91425" spcFirstLastPara="1" rIns="91425" wrap="square" tIns="45700">
            <a:normAutofit lnSpcReduction="10000"/>
          </a:bodyPr>
          <a:lstStyle/>
          <a:p>
            <a:pPr indent="-406400" lvl="0" marL="457200" rtl="0" algn="l">
              <a:lnSpc>
                <a:spcPct val="90000"/>
              </a:lnSpc>
              <a:spcBef>
                <a:spcPts val="1000"/>
              </a:spcBef>
              <a:spcAft>
                <a:spcPts val="0"/>
              </a:spcAft>
              <a:buSzPts val="2800"/>
              <a:buChar char="-"/>
            </a:pPr>
            <a:r>
              <a:rPr lang="en-US"/>
              <a:t>aumento della resa delle colture</a:t>
            </a:r>
            <a:endParaRPr/>
          </a:p>
          <a:p>
            <a:pPr indent="-406400" lvl="0" marL="457200" rtl="0" algn="l">
              <a:lnSpc>
                <a:spcPct val="90000"/>
              </a:lnSpc>
              <a:spcBef>
                <a:spcPts val="0"/>
              </a:spcBef>
              <a:spcAft>
                <a:spcPts val="0"/>
              </a:spcAft>
              <a:buSzPts val="2800"/>
              <a:buChar char="-"/>
            </a:pPr>
            <a:r>
              <a:rPr lang="en-US"/>
              <a:t>ottimizzazione dei valori nutrizionali</a:t>
            </a:r>
            <a:endParaRPr/>
          </a:p>
          <a:p>
            <a:pPr indent="-406400" lvl="0" marL="457200" rtl="0" algn="l">
              <a:lnSpc>
                <a:spcPct val="90000"/>
              </a:lnSpc>
              <a:spcBef>
                <a:spcPts val="0"/>
              </a:spcBef>
              <a:spcAft>
                <a:spcPts val="0"/>
              </a:spcAft>
              <a:buSzPts val="2800"/>
              <a:buChar char="-"/>
            </a:pPr>
            <a:r>
              <a:rPr lang="en-US"/>
              <a:t>sostenibilità ambientale (minor uso di fertilizzanti e pesticidi, ad esempio)</a:t>
            </a:r>
            <a:endParaRPr/>
          </a:p>
        </p:txBody>
      </p:sp>
      <p:sp>
        <p:nvSpPr>
          <p:cNvPr id="208" name="Google Shape;208;g29c3123d429_0_0"/>
          <p:cNvSpPr/>
          <p:nvPr/>
        </p:nvSpPr>
        <p:spPr>
          <a:xfrm>
            <a:off x="2737050" y="2214250"/>
            <a:ext cx="1249800" cy="662100"/>
          </a:xfrm>
          <a:prstGeom prst="upArrow">
            <a:avLst>
              <a:gd fmla="val 50000" name="adj1"/>
              <a:gd fmla="val 50000" name="adj2"/>
            </a:avLst>
          </a:prstGeom>
          <a:solidFill>
            <a:srgbClr val="76A5A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9" name="Google Shape;209;g29c3123d429_0_0"/>
          <p:cNvSpPr/>
          <p:nvPr/>
        </p:nvSpPr>
        <p:spPr>
          <a:xfrm rot="10800000">
            <a:off x="8205150" y="2214250"/>
            <a:ext cx="1249800" cy="662100"/>
          </a:xfrm>
          <a:prstGeom prst="upArrow">
            <a:avLst>
              <a:gd fmla="val 50000" name="adj1"/>
              <a:gd fmla="val 50000" name="adj2"/>
            </a:avLst>
          </a:prstGeom>
          <a:solidFill>
            <a:srgbClr val="76A5AF"/>
          </a:solidFill>
          <a:ln cap="flat" cmpd="sng" w="38100">
            <a:solidFill>
              <a:srgbClr val="274E13"/>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g29c3123d429_0_0"/>
          <p:cNvSpPr txBox="1"/>
          <p:nvPr>
            <p:ph idx="1" type="body"/>
          </p:nvPr>
        </p:nvSpPr>
        <p:spPr>
          <a:xfrm>
            <a:off x="6306300" y="3102625"/>
            <a:ext cx="5047500" cy="2191800"/>
          </a:xfrm>
          <a:prstGeom prst="rect">
            <a:avLst/>
          </a:prstGeom>
          <a:noFill/>
          <a:ln>
            <a:noFill/>
          </a:ln>
        </p:spPr>
        <p:txBody>
          <a:bodyPr anchorCtr="0" anchor="t" bIns="45700" lIns="91425" spcFirstLastPara="1" rIns="91425" wrap="square" tIns="45700">
            <a:normAutofit fontScale="85000" lnSpcReduction="20000"/>
          </a:bodyPr>
          <a:lstStyle/>
          <a:p>
            <a:pPr indent="-379730" lvl="0" marL="457200" rtl="0" algn="l">
              <a:lnSpc>
                <a:spcPct val="90000"/>
              </a:lnSpc>
              <a:spcBef>
                <a:spcPts val="1000"/>
              </a:spcBef>
              <a:spcAft>
                <a:spcPts val="0"/>
              </a:spcAft>
              <a:buSzPct val="100000"/>
              <a:buChar char="-"/>
            </a:pPr>
            <a:r>
              <a:rPr lang="en-US"/>
              <a:t>Le piante artificiali più "forti" potrebbero prendere il sopravvento sulle altre specie, riducendo la biodiversità;</a:t>
            </a:r>
            <a:endParaRPr/>
          </a:p>
          <a:p>
            <a:pPr indent="-379730" lvl="0" marL="457200" rtl="0" algn="l">
              <a:lnSpc>
                <a:spcPct val="90000"/>
              </a:lnSpc>
              <a:spcBef>
                <a:spcPts val="0"/>
              </a:spcBef>
              <a:spcAft>
                <a:spcPts val="0"/>
              </a:spcAft>
              <a:buSzPct val="100000"/>
              <a:buChar char="-"/>
            </a:pPr>
            <a:r>
              <a:rPr lang="en-US"/>
              <a:t>limitazione nelle scelte colturali degli agricoltori</a:t>
            </a:r>
            <a:endParaRPr/>
          </a:p>
          <a:p>
            <a:pPr indent="-379730" lvl="0" marL="457200" rtl="0" algn="l">
              <a:lnSpc>
                <a:spcPct val="90000"/>
              </a:lnSpc>
              <a:spcBef>
                <a:spcPts val="0"/>
              </a:spcBef>
              <a:spcAft>
                <a:spcPts val="0"/>
              </a:spcAft>
              <a:buSzPct val="100000"/>
              <a:buChar char="-"/>
            </a:pPr>
            <a:r>
              <a:rPr lang="en-US"/>
              <a:t>Gli OGM sono attivamente osteggiati da molte persone, che li considerano pericolosi o non etici.</a:t>
            </a:r>
            <a:endParaRPr/>
          </a:p>
        </p:txBody>
      </p:sp>
      <p:sp>
        <p:nvSpPr>
          <p:cNvPr id="211" name="Google Shape;211;g29c3123d429_0_0"/>
          <p:cNvSpPr txBox="1"/>
          <p:nvPr/>
        </p:nvSpPr>
        <p:spPr>
          <a:xfrm>
            <a:off x="838200" y="5446825"/>
            <a:ext cx="10515600" cy="914400"/>
          </a:xfrm>
          <a:prstGeom prst="rect">
            <a:avLst/>
          </a:prstGeom>
          <a:noFill/>
          <a:ln>
            <a:noFill/>
          </a:ln>
        </p:spPr>
        <p:txBody>
          <a:bodyPr anchorCtr="0" anchor="ctr" bIns="91425" lIns="91425" spcFirstLastPara="1" rIns="91425" wrap="square" tIns="91425">
            <a:normAutofit fontScale="92500"/>
          </a:bodyPr>
          <a:lstStyle/>
          <a:p>
            <a:pPr indent="0" lvl="0" marL="0" marR="0" rtl="0" algn="ctr">
              <a:lnSpc>
                <a:spcPct val="90000"/>
              </a:lnSpc>
              <a:spcBef>
                <a:spcPts val="1000"/>
              </a:spcBef>
              <a:spcAft>
                <a:spcPts val="0"/>
              </a:spcAft>
              <a:buClr>
                <a:srgbClr val="000000"/>
              </a:buClr>
              <a:buSzPct val="100000"/>
              <a:buFont typeface="Arial"/>
              <a:buNone/>
            </a:pPr>
            <a:r>
              <a:rPr b="0" i="0" lang="en-US" sz="2800" u="none" cap="none" strike="noStrike">
                <a:solidFill>
                  <a:schemeClr val="accent1"/>
                </a:solidFill>
                <a:latin typeface="Calibri"/>
                <a:ea typeface="Calibri"/>
                <a:cs typeface="Calibri"/>
                <a:sym typeface="Calibri"/>
              </a:rPr>
              <a:t>Fare una scelta consapevole e bilanciata su questi fattori è la chiave per un impiego redditizio e sostenibile di questa pratica nell'agricoltura moderna.</a:t>
            </a:r>
            <a:endParaRPr b="0" i="0" sz="2800" u="none" cap="none" strike="noStrike">
              <a:solidFill>
                <a:schemeClr val="accen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 name="Shape 41"/>
        <p:cNvGrpSpPr/>
        <p:nvPr/>
      </p:nvGrpSpPr>
      <p:grpSpPr>
        <a:xfrm>
          <a:off x="0" y="0"/>
          <a:ext cx="0" cy="0"/>
          <a:chOff x="0" y="0"/>
          <a:chExt cx="0" cy="0"/>
        </a:xfrm>
      </p:grpSpPr>
      <p:sp>
        <p:nvSpPr>
          <p:cNvPr id="42" name="Google Shape;42;g29a3992fb8c_0_2"/>
          <p:cNvSpPr txBox="1"/>
          <p:nvPr>
            <p:ph idx="2" type="body"/>
          </p:nvPr>
        </p:nvSpPr>
        <p:spPr>
          <a:xfrm>
            <a:off x="1050900" y="3087800"/>
            <a:ext cx="3216300" cy="609600"/>
          </a:xfrm>
          <a:prstGeom prst="rect">
            <a:avLst/>
          </a:prstGeom>
          <a:noFill/>
          <a:ln>
            <a:noFill/>
          </a:ln>
        </p:spPr>
        <p:txBody>
          <a:bodyPr anchorCtr="0" anchor="ctr" bIns="0" lIns="0" spcFirstLastPara="1" rIns="0" wrap="square" tIns="0">
            <a:noAutofit/>
          </a:bodyPr>
          <a:lstStyle/>
          <a:p>
            <a:pPr indent="0" lvl="0" marL="0" rtl="0" algn="ctr">
              <a:lnSpc>
                <a:spcPct val="90000"/>
              </a:lnSpc>
              <a:spcBef>
                <a:spcPts val="0"/>
              </a:spcBef>
              <a:spcAft>
                <a:spcPts val="0"/>
              </a:spcAft>
              <a:buClr>
                <a:srgbClr val="3F3F3F"/>
              </a:buClr>
              <a:buSzPts val="4000"/>
              <a:buNone/>
            </a:pPr>
            <a:r>
              <a:rPr lang="en-US">
                <a:latin typeface="Lato Black"/>
                <a:ea typeface="Lato Black"/>
                <a:cs typeface="Lato Black"/>
                <a:sym typeface="Lato Black"/>
              </a:rPr>
              <a:t>CONTENUTI</a:t>
            </a:r>
            <a:endParaRPr/>
          </a:p>
        </p:txBody>
      </p:sp>
      <p:sp>
        <p:nvSpPr>
          <p:cNvPr id="43" name="Google Shape;43;g29a3992fb8c_0_2"/>
          <p:cNvSpPr txBox="1"/>
          <p:nvPr/>
        </p:nvSpPr>
        <p:spPr>
          <a:xfrm>
            <a:off x="5192350" y="1875000"/>
            <a:ext cx="4267200" cy="3738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1. Informazioni su questo modulo</a:t>
            </a:r>
            <a:endParaRPr b="0" i="0" sz="2000" u="none" cap="none" strike="noStrike">
              <a:solidFill>
                <a:schemeClr val="dk1"/>
              </a:solidFill>
              <a:latin typeface="Lato"/>
              <a:ea typeface="Lato"/>
              <a:cs typeface="Lato"/>
              <a:sym typeface="Lato"/>
            </a:endParaRPr>
          </a:p>
        </p:txBody>
      </p:sp>
      <p:sp>
        <p:nvSpPr>
          <p:cNvPr id="44" name="Google Shape;44;g29a3992fb8c_0_2"/>
          <p:cNvSpPr txBox="1"/>
          <p:nvPr/>
        </p:nvSpPr>
        <p:spPr>
          <a:xfrm>
            <a:off x="5192350" y="2481405"/>
            <a:ext cx="4267200" cy="3738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2.  Introduzione alla sostenibilità</a:t>
            </a:r>
            <a:endParaRPr b="0" i="0" sz="2000" u="none" cap="none" strike="noStrike">
              <a:solidFill>
                <a:schemeClr val="dk1"/>
              </a:solidFill>
              <a:latin typeface="Lato"/>
              <a:ea typeface="Lato"/>
              <a:cs typeface="Lato"/>
              <a:sym typeface="Lato"/>
            </a:endParaRPr>
          </a:p>
        </p:txBody>
      </p:sp>
      <p:sp>
        <p:nvSpPr>
          <p:cNvPr id="45" name="Google Shape;45;g29a3992fb8c_0_2"/>
          <p:cNvSpPr txBox="1"/>
          <p:nvPr/>
        </p:nvSpPr>
        <p:spPr>
          <a:xfrm>
            <a:off x="5192350" y="5513429"/>
            <a:ext cx="4065900" cy="344700"/>
          </a:xfrm>
          <a:prstGeom prst="rect">
            <a:avLst/>
          </a:prstGeom>
          <a:noFill/>
          <a:ln>
            <a:noFill/>
          </a:ln>
        </p:spPr>
        <p:txBody>
          <a:bodyPr anchorCtr="0" anchor="ctr" bIns="60925" lIns="0" spcFirstLastPara="1" rIns="0" wrap="square" tIns="0">
            <a:noAutofit/>
          </a:bodyPr>
          <a:lstStyle/>
          <a:p>
            <a:pPr indent="0" lvl="0" marL="0" marR="0" rtl="0" algn="l">
              <a:lnSpc>
                <a:spcPct val="107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7.  Esercizio </a:t>
            </a:r>
            <a:endParaRPr b="0" i="1" sz="2000" u="none" cap="none" strike="noStrike">
              <a:solidFill>
                <a:schemeClr val="dk1"/>
              </a:solidFill>
              <a:highlight>
                <a:srgbClr val="FFFF00"/>
              </a:highlight>
              <a:latin typeface="Lato"/>
              <a:ea typeface="Lato"/>
              <a:cs typeface="Lato"/>
              <a:sym typeface="Lato"/>
            </a:endParaRPr>
          </a:p>
        </p:txBody>
      </p:sp>
      <p:sp>
        <p:nvSpPr>
          <p:cNvPr id="46" name="Google Shape;46;g29a3992fb8c_0_2"/>
          <p:cNvSpPr txBox="1"/>
          <p:nvPr/>
        </p:nvSpPr>
        <p:spPr>
          <a:xfrm>
            <a:off x="5192358" y="4907024"/>
            <a:ext cx="6378000" cy="3738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6.  Finanziamento di un'attività agricola sostenibile</a:t>
            </a:r>
            <a:endParaRPr b="0" i="0" sz="2000" u="none" cap="none" strike="noStrike">
              <a:solidFill>
                <a:schemeClr val="dk1"/>
              </a:solidFill>
              <a:latin typeface="Lato"/>
              <a:ea typeface="Lato"/>
              <a:cs typeface="Lato"/>
              <a:sym typeface="Lato"/>
            </a:endParaRPr>
          </a:p>
        </p:txBody>
      </p:sp>
      <p:sp>
        <p:nvSpPr>
          <p:cNvPr id="47" name="Google Shape;47;g29a3992fb8c_0_2"/>
          <p:cNvSpPr txBox="1"/>
          <p:nvPr/>
        </p:nvSpPr>
        <p:spPr>
          <a:xfrm>
            <a:off x="5192350" y="4300619"/>
            <a:ext cx="3657600" cy="3738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5. Pratiche</a:t>
            </a:r>
            <a:endParaRPr b="0" i="0" sz="2000" u="none" cap="none" strike="noStrike">
              <a:solidFill>
                <a:schemeClr val="dk1"/>
              </a:solidFill>
              <a:latin typeface="Calibri"/>
              <a:ea typeface="Calibri"/>
              <a:cs typeface="Calibri"/>
              <a:sym typeface="Calibri"/>
            </a:endParaRPr>
          </a:p>
        </p:txBody>
      </p:sp>
      <p:sp>
        <p:nvSpPr>
          <p:cNvPr id="48" name="Google Shape;48;g29a3992fb8c_0_2"/>
          <p:cNvSpPr txBox="1"/>
          <p:nvPr/>
        </p:nvSpPr>
        <p:spPr>
          <a:xfrm>
            <a:off x="5192350" y="3694215"/>
            <a:ext cx="3657600" cy="3738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4. Metodi</a:t>
            </a:r>
            <a:endParaRPr b="0" i="0" sz="2000" u="none" cap="none" strike="noStrike">
              <a:solidFill>
                <a:schemeClr val="dk1"/>
              </a:solidFill>
              <a:latin typeface="Calibri"/>
              <a:ea typeface="Calibri"/>
              <a:cs typeface="Calibri"/>
              <a:sym typeface="Calibri"/>
            </a:endParaRPr>
          </a:p>
        </p:txBody>
      </p:sp>
      <p:sp>
        <p:nvSpPr>
          <p:cNvPr id="49" name="Google Shape;49;g29a3992fb8c_0_2"/>
          <p:cNvSpPr txBox="1"/>
          <p:nvPr/>
        </p:nvSpPr>
        <p:spPr>
          <a:xfrm>
            <a:off x="5192356" y="3087810"/>
            <a:ext cx="6134100" cy="373800"/>
          </a:xfrm>
          <a:prstGeom prst="rect">
            <a:avLst/>
          </a:prstGeom>
          <a:noFill/>
          <a:ln>
            <a:noFill/>
          </a:ln>
        </p:spPr>
        <p:txBody>
          <a:bodyPr anchorCtr="0" anchor="ctr" bIns="60925" lIns="0" spcFirstLastPara="1" rIns="0" wrap="square" tIns="0">
            <a:noAutofit/>
          </a:bodyPr>
          <a:lstStyle/>
          <a:p>
            <a:pPr indent="0" lvl="0" marL="0" marR="0" rtl="0" algn="l">
              <a:lnSpc>
                <a:spcPct val="150000"/>
              </a:lnSpc>
              <a:spcBef>
                <a:spcPts val="0"/>
              </a:spcBef>
              <a:spcAft>
                <a:spcPts val="0"/>
              </a:spcAft>
              <a:buClr>
                <a:schemeClr val="dk1"/>
              </a:buClr>
              <a:buSzPts val="1300"/>
              <a:buFont typeface="Arial"/>
              <a:buNone/>
            </a:pPr>
            <a:r>
              <a:rPr b="0" i="0" lang="en-US" sz="2000" u="none" cap="none" strike="noStrike">
                <a:solidFill>
                  <a:schemeClr val="dk1"/>
                </a:solidFill>
                <a:latin typeface="Lato"/>
                <a:ea typeface="Lato"/>
                <a:cs typeface="Lato"/>
                <a:sym typeface="Lato"/>
              </a:rPr>
              <a:t>3. Potenziale di innovazione nell'agricoltura sostenibile</a:t>
            </a:r>
            <a:endParaRPr b="0" i="0" sz="2000" u="none" cap="none" strike="noStrike">
              <a:solidFill>
                <a:schemeClr val="dk1"/>
              </a:solidFill>
              <a:latin typeface="Lato"/>
              <a:ea typeface="Lato"/>
              <a:cs typeface="Lato"/>
              <a:sym typeface="Lato"/>
            </a:endParaRPr>
          </a:p>
        </p:txBody>
      </p:sp>
      <p:pic>
        <p:nvPicPr>
          <p:cNvPr id="50" name="Google Shape;50;g29a3992fb8c_0_2"/>
          <p:cNvPicPr preferRelativeResize="0"/>
          <p:nvPr/>
        </p:nvPicPr>
        <p:blipFill rotWithShape="1">
          <a:blip r:embed="rId3">
            <a:alphaModFix/>
          </a:blip>
          <a:srcRect b="0" l="0" r="0" t="0"/>
          <a:stretch/>
        </p:blipFill>
        <p:spPr>
          <a:xfrm rot="10800000">
            <a:off x="220638" y="3901435"/>
            <a:ext cx="4876800" cy="56748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g29a4496f1df_0_78"/>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Pratiche: Rotazione delle colture</a:t>
            </a:r>
            <a:endParaRPr/>
          </a:p>
        </p:txBody>
      </p:sp>
      <p:sp>
        <p:nvSpPr>
          <p:cNvPr id="218" name="Google Shape;218;g29a4496f1df_0_78"/>
          <p:cNvSpPr txBox="1"/>
          <p:nvPr>
            <p:ph idx="1" type="body"/>
          </p:nvPr>
        </p:nvSpPr>
        <p:spPr>
          <a:xfrm>
            <a:off x="838200" y="2214247"/>
            <a:ext cx="10515600" cy="137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a:t>Un metodo antico che consiste nella rotazione di diversi tipi di colture nello stesso campo nel corso degli anni, sfruttando le caratteristiche specifiche di ciascuna.</a:t>
            </a:r>
            <a:endParaRPr/>
          </a:p>
          <a:p>
            <a:pPr indent="0" lvl="0" marL="0" marR="0" rtl="0" algn="l">
              <a:lnSpc>
                <a:spcPct val="90000"/>
              </a:lnSpc>
              <a:spcBef>
                <a:spcPts val="1000"/>
              </a:spcBef>
              <a:spcAft>
                <a:spcPts val="0"/>
              </a:spcAft>
              <a:buSzPts val="2800"/>
              <a:buNone/>
            </a:pPr>
            <a:r>
              <a:t/>
            </a:r>
            <a:endParaRPr/>
          </a:p>
        </p:txBody>
      </p:sp>
      <p:sp>
        <p:nvSpPr>
          <p:cNvPr id="219" name="Google Shape;219;g29a4496f1df_0_78"/>
          <p:cNvSpPr txBox="1"/>
          <p:nvPr/>
        </p:nvSpPr>
        <p:spPr>
          <a:xfrm>
            <a:off x="1144425" y="3855475"/>
            <a:ext cx="1767900" cy="572700"/>
          </a:xfrm>
          <a:prstGeom prst="rect">
            <a:avLst/>
          </a:prstGeom>
          <a:noFill/>
          <a:ln>
            <a:noFill/>
          </a:ln>
        </p:spPr>
        <p:txBody>
          <a:bodyPr anchorCtr="0" anchor="ctr" bIns="91425" lIns="91425" spcFirstLastPara="1" rIns="91425" wrap="square" tIns="91425">
            <a:spAutoFit/>
          </a:bodyPr>
          <a:lstStyle/>
          <a:p>
            <a:pPr indent="0" lvl="0" marL="0" marR="0" rtl="0" algn="l">
              <a:lnSpc>
                <a:spcPct val="90000"/>
              </a:lnSpc>
              <a:spcBef>
                <a:spcPts val="1000"/>
              </a:spcBef>
              <a:spcAft>
                <a:spcPts val="0"/>
              </a:spcAft>
              <a:buClr>
                <a:srgbClr val="000000"/>
              </a:buClr>
              <a:buSzPts val="2800"/>
              <a:buFont typeface="Arial"/>
              <a:buNone/>
            </a:pPr>
            <a:r>
              <a:rPr b="0" i="0" lang="en-US" sz="2800" u="none" cap="none" strike="noStrike">
                <a:solidFill>
                  <a:schemeClr val="accent1"/>
                </a:solidFill>
                <a:latin typeface="Calibri"/>
                <a:ea typeface="Calibri"/>
                <a:cs typeface="Calibri"/>
                <a:sym typeface="Calibri"/>
              </a:rPr>
              <a:t>Salute del suolo</a:t>
            </a:r>
            <a:endParaRPr b="0" i="0" sz="2800" u="none" cap="none" strike="noStrike">
              <a:solidFill>
                <a:schemeClr val="accent1"/>
              </a:solidFill>
              <a:latin typeface="Calibri"/>
              <a:ea typeface="Calibri"/>
              <a:cs typeface="Calibri"/>
              <a:sym typeface="Calibri"/>
            </a:endParaRPr>
          </a:p>
        </p:txBody>
      </p:sp>
      <p:sp>
        <p:nvSpPr>
          <p:cNvPr id="220" name="Google Shape;220;g29a4496f1df_0_78"/>
          <p:cNvSpPr txBox="1"/>
          <p:nvPr/>
        </p:nvSpPr>
        <p:spPr>
          <a:xfrm>
            <a:off x="7851625" y="3661525"/>
            <a:ext cx="3093600" cy="960600"/>
          </a:xfrm>
          <a:prstGeom prst="rect">
            <a:avLst/>
          </a:prstGeom>
          <a:noFill/>
          <a:ln>
            <a:noFill/>
          </a:ln>
        </p:spPr>
        <p:txBody>
          <a:bodyPr anchorCtr="0" anchor="ctr"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2800"/>
              <a:buFont typeface="Arial"/>
              <a:buNone/>
            </a:pPr>
            <a:r>
              <a:rPr b="0" i="0" lang="en-US" sz="2800" u="none" cap="none" strike="noStrike">
                <a:solidFill>
                  <a:schemeClr val="accent1"/>
                </a:solidFill>
                <a:latin typeface="Calibri"/>
                <a:ea typeface="Calibri"/>
                <a:cs typeface="Calibri"/>
                <a:sym typeface="Calibri"/>
              </a:rPr>
              <a:t>Gestione di parassiti e malattie</a:t>
            </a:r>
            <a:endParaRPr b="0" i="0" sz="2800" u="none" cap="none" strike="noStrike">
              <a:solidFill>
                <a:schemeClr val="accent1"/>
              </a:solidFill>
              <a:latin typeface="Calibri"/>
              <a:ea typeface="Calibri"/>
              <a:cs typeface="Calibri"/>
              <a:sym typeface="Calibri"/>
            </a:endParaRPr>
          </a:p>
        </p:txBody>
      </p:sp>
      <p:sp>
        <p:nvSpPr>
          <p:cNvPr id="221" name="Google Shape;221;g29a4496f1df_0_78"/>
          <p:cNvSpPr txBox="1"/>
          <p:nvPr/>
        </p:nvSpPr>
        <p:spPr>
          <a:xfrm>
            <a:off x="4640825" y="3661525"/>
            <a:ext cx="2469000" cy="960600"/>
          </a:xfrm>
          <a:prstGeom prst="rect">
            <a:avLst/>
          </a:prstGeom>
          <a:noFill/>
          <a:ln>
            <a:noFill/>
          </a:ln>
        </p:spPr>
        <p:txBody>
          <a:bodyPr anchorCtr="0" anchor="ctr" bIns="91425" lIns="91425" spcFirstLastPara="1" rIns="91425" wrap="square" tIns="91425">
            <a:spAutoFit/>
          </a:bodyPr>
          <a:lstStyle/>
          <a:p>
            <a:pPr indent="0" lvl="0" marL="0" marR="0" rtl="0" algn="ctr">
              <a:lnSpc>
                <a:spcPct val="90000"/>
              </a:lnSpc>
              <a:spcBef>
                <a:spcPts val="1000"/>
              </a:spcBef>
              <a:spcAft>
                <a:spcPts val="0"/>
              </a:spcAft>
              <a:buClr>
                <a:srgbClr val="000000"/>
              </a:buClr>
              <a:buSzPts val="2800"/>
              <a:buFont typeface="Arial"/>
              <a:buNone/>
            </a:pPr>
            <a:r>
              <a:rPr b="0" i="0" lang="en-US" sz="2800" u="none" cap="none" strike="noStrike">
                <a:solidFill>
                  <a:schemeClr val="accent1"/>
                </a:solidFill>
                <a:latin typeface="Calibri"/>
                <a:ea typeface="Calibri"/>
                <a:cs typeface="Calibri"/>
                <a:sym typeface="Calibri"/>
              </a:rPr>
              <a:t>Miglioramento della resa delle colture</a:t>
            </a:r>
            <a:endParaRPr b="0" i="0" sz="2800" u="none" cap="none" strike="noStrike">
              <a:solidFill>
                <a:schemeClr val="accent1"/>
              </a:solidFill>
              <a:latin typeface="Calibri"/>
              <a:ea typeface="Calibri"/>
              <a:cs typeface="Calibri"/>
              <a:sym typeface="Calibri"/>
            </a:endParaRPr>
          </a:p>
        </p:txBody>
      </p:sp>
      <p:sp>
        <p:nvSpPr>
          <p:cNvPr id="222" name="Google Shape;222;g29a4496f1df_0_78"/>
          <p:cNvSpPr/>
          <p:nvPr/>
        </p:nvSpPr>
        <p:spPr>
          <a:xfrm rot="-3307839">
            <a:off x="1000667" y="4695889"/>
            <a:ext cx="642812" cy="367009"/>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29a4496f1df_0_78"/>
          <p:cNvSpPr/>
          <p:nvPr/>
        </p:nvSpPr>
        <p:spPr>
          <a:xfrm rot="-7485974">
            <a:off x="2257244" y="4695859"/>
            <a:ext cx="642373" cy="367084"/>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g29a4496f1df_0_78"/>
          <p:cNvSpPr/>
          <p:nvPr/>
        </p:nvSpPr>
        <p:spPr>
          <a:xfrm rot="-3744356">
            <a:off x="4908329" y="4808245"/>
            <a:ext cx="642481" cy="367266"/>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g29a4496f1df_0_78"/>
          <p:cNvSpPr/>
          <p:nvPr/>
        </p:nvSpPr>
        <p:spPr>
          <a:xfrm rot="-7122391">
            <a:off x="6146065" y="4808340"/>
            <a:ext cx="642692" cy="367065"/>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6" name="Google Shape;226;g29a4496f1df_0_78"/>
          <p:cNvSpPr/>
          <p:nvPr/>
        </p:nvSpPr>
        <p:spPr>
          <a:xfrm rot="-3923133">
            <a:off x="8318771" y="4778580"/>
            <a:ext cx="642482" cy="367285"/>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29a4496f1df_0_78"/>
          <p:cNvSpPr/>
          <p:nvPr/>
        </p:nvSpPr>
        <p:spPr>
          <a:xfrm rot="-7021181">
            <a:off x="10158365" y="4778674"/>
            <a:ext cx="642532" cy="367085"/>
          </a:xfrm>
          <a:prstGeom prst="leftArrow">
            <a:avLst>
              <a:gd fmla="val 50000" name="adj1"/>
              <a:gd fmla="val 50000" name="adj2"/>
            </a:avLst>
          </a:prstGeom>
          <a:solidFill>
            <a:srgbClr val="B6D7A8"/>
          </a:solidFill>
          <a:ln cap="flat" cmpd="sng" w="9525">
            <a:solidFill>
              <a:srgbClr val="93C47D"/>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g29a4496f1df_0_78"/>
          <p:cNvSpPr txBox="1"/>
          <p:nvPr/>
        </p:nvSpPr>
        <p:spPr>
          <a:xfrm>
            <a:off x="335100" y="5330775"/>
            <a:ext cx="15033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Miglioramento dell'equilibrio dei nutrienti nel terreno.</a:t>
            </a:r>
            <a:endParaRPr b="0" i="0" sz="1400" u="none" cap="none" strike="noStrike">
              <a:solidFill>
                <a:srgbClr val="000000"/>
              </a:solidFill>
              <a:latin typeface="Arial"/>
              <a:ea typeface="Arial"/>
              <a:cs typeface="Arial"/>
              <a:sym typeface="Arial"/>
            </a:endParaRPr>
          </a:p>
        </p:txBody>
      </p:sp>
      <p:sp>
        <p:nvSpPr>
          <p:cNvPr id="229" name="Google Shape;229;g29a4496f1df_0_78"/>
          <p:cNvSpPr txBox="1"/>
          <p:nvPr/>
        </p:nvSpPr>
        <p:spPr>
          <a:xfrm>
            <a:off x="2387475" y="5395975"/>
            <a:ext cx="1434600" cy="831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Riduzione dell'erosione del suolo.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g29a4496f1df_0_78"/>
          <p:cNvSpPr txBox="1"/>
          <p:nvPr/>
        </p:nvSpPr>
        <p:spPr>
          <a:xfrm>
            <a:off x="9843550" y="5330775"/>
            <a:ext cx="16869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Interrompe il ciclo di vita di parassiti e malattie.</a:t>
            </a:r>
            <a:endParaRPr b="0" i="0" sz="1400" u="none" cap="none" strike="noStrike">
              <a:solidFill>
                <a:srgbClr val="000000"/>
              </a:solidFill>
              <a:latin typeface="Arial"/>
              <a:ea typeface="Arial"/>
              <a:cs typeface="Arial"/>
              <a:sym typeface="Arial"/>
            </a:endParaRPr>
          </a:p>
        </p:txBody>
      </p:sp>
      <p:sp>
        <p:nvSpPr>
          <p:cNvPr id="231" name="Google Shape;231;g29a4496f1df_0_78"/>
          <p:cNvSpPr txBox="1"/>
          <p:nvPr/>
        </p:nvSpPr>
        <p:spPr>
          <a:xfrm>
            <a:off x="7851625" y="5223075"/>
            <a:ext cx="1767900" cy="1046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Riduce l'accumulo di patogeni specifici nel terreno.</a:t>
            </a:r>
            <a:endParaRPr b="0" i="0" sz="1400" u="none" cap="none" strike="noStrike">
              <a:solidFill>
                <a:srgbClr val="000000"/>
              </a:solidFill>
              <a:latin typeface="Arial"/>
              <a:ea typeface="Arial"/>
              <a:cs typeface="Arial"/>
              <a:sym typeface="Arial"/>
            </a:endParaRPr>
          </a:p>
        </p:txBody>
      </p:sp>
      <p:sp>
        <p:nvSpPr>
          <p:cNvPr id="232" name="Google Shape;232;g29a4496f1df_0_78"/>
          <p:cNvSpPr txBox="1"/>
          <p:nvPr/>
        </p:nvSpPr>
        <p:spPr>
          <a:xfrm>
            <a:off x="3938550" y="5464825"/>
            <a:ext cx="1836000" cy="1262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Colture diverse hanno esigenze diverse in termini di nutrienti, evitando l'esaurimento di nutrienti specifici.</a:t>
            </a:r>
            <a:endParaRPr b="0" i="0" sz="1400" u="none" cap="none" strike="noStrike">
              <a:solidFill>
                <a:srgbClr val="000000"/>
              </a:solidFill>
              <a:latin typeface="Arial"/>
              <a:ea typeface="Arial"/>
              <a:cs typeface="Arial"/>
              <a:sym typeface="Arial"/>
            </a:endParaRPr>
          </a:p>
        </p:txBody>
      </p:sp>
      <p:sp>
        <p:nvSpPr>
          <p:cNvPr id="233" name="Google Shape;233;g29a4496f1df_0_78"/>
          <p:cNvSpPr txBox="1"/>
          <p:nvPr/>
        </p:nvSpPr>
        <p:spPr>
          <a:xfrm>
            <a:off x="6193000" y="5464825"/>
            <a:ext cx="1434600" cy="831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Miglioramento della produttività complessiva.</a:t>
            </a:r>
            <a:endParaRPr b="0" i="0" sz="1400" u="none" cap="none" strike="noStrike">
              <a:solidFill>
                <a:srgbClr val="000000"/>
              </a:solidFill>
              <a:latin typeface="Arial"/>
              <a:ea typeface="Arial"/>
              <a:cs typeface="Arial"/>
              <a:sym typeface="Arial"/>
            </a:endParaRPr>
          </a:p>
        </p:txBody>
      </p:sp>
      <p:pic>
        <p:nvPicPr>
          <p:cNvPr id="234" name="Google Shape;234;g29a4496f1df_0_78"/>
          <p:cNvPicPr preferRelativeResize="0"/>
          <p:nvPr/>
        </p:nvPicPr>
        <p:blipFill rotWithShape="1">
          <a:blip r:embed="rId3">
            <a:alphaModFix/>
          </a:blip>
          <a:srcRect b="0" l="13217" r="16290" t="0"/>
          <a:stretch/>
        </p:blipFill>
        <p:spPr>
          <a:xfrm>
            <a:off x="9093150" y="254575"/>
            <a:ext cx="1593000" cy="1657200"/>
          </a:xfrm>
          <a:prstGeom prst="flowChartOr">
            <a:avLst/>
          </a:prstGeom>
          <a:noFill/>
          <a:ln>
            <a:noFill/>
          </a:ln>
        </p:spPr>
      </p:pic>
      <p:sp>
        <p:nvSpPr>
          <p:cNvPr id="235" name="Google Shape;235;g29a4496f1df_0_78"/>
          <p:cNvSpPr txBox="1"/>
          <p:nvPr/>
        </p:nvSpPr>
        <p:spPr>
          <a:xfrm>
            <a:off x="8206189" y="1844950"/>
            <a:ext cx="3366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a:t>
            </a:r>
            <a:r>
              <a:rPr b="0" i="0" lang="en-US" sz="1200" u="none" cap="none" strike="noStrike">
                <a:solidFill>
                  <a:srgbClr val="333333"/>
                </a:solidFill>
                <a:highlight>
                  <a:srgbClr val="FFFFFF"/>
                </a:highlight>
                <a:latin typeface="Lato"/>
                <a:ea typeface="Lato"/>
                <a:cs typeface="Lato"/>
                <a:sym typeface="Lato"/>
              </a:rPr>
              <a:t>blog.fieldmargin.com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g29c3123d429_0_1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rmAutofit fontScale="90000"/>
          </a:bodyPr>
          <a:lstStyle/>
          <a:p>
            <a:pPr indent="0" lvl="0" marL="0" rtl="0" algn="ctr">
              <a:lnSpc>
                <a:spcPct val="90000"/>
              </a:lnSpc>
              <a:spcBef>
                <a:spcPts val="0"/>
              </a:spcBef>
              <a:spcAft>
                <a:spcPts val="0"/>
              </a:spcAft>
              <a:buSzPct val="111111"/>
              <a:buNone/>
            </a:pPr>
            <a:r>
              <a:rPr lang="en-US"/>
              <a:t>Finanziamento di un'attività agricola sostenibile</a:t>
            </a:r>
            <a:endParaRPr/>
          </a:p>
        </p:txBody>
      </p:sp>
      <p:sp>
        <p:nvSpPr>
          <p:cNvPr id="242" name="Google Shape;242;g29c3123d429_0_10"/>
          <p:cNvSpPr txBox="1"/>
          <p:nvPr>
            <p:ph idx="1" type="body"/>
          </p:nvPr>
        </p:nvSpPr>
        <p:spPr>
          <a:xfrm>
            <a:off x="838200" y="2214250"/>
            <a:ext cx="68610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a:t>Le aziende agricole che impiegano attivamente una o più metodologie e pratiche sostenibili hanno anche maggiori probabilità di ottenere sovvenzioni e finanziamenti esterni da fonti nazionali e internazionali.</a:t>
            </a:r>
            <a:endParaRPr/>
          </a:p>
          <a:p>
            <a:pPr indent="0" lvl="0" marL="0" rtl="0" algn="l">
              <a:lnSpc>
                <a:spcPct val="90000"/>
              </a:lnSpc>
              <a:spcBef>
                <a:spcPts val="1000"/>
              </a:spcBef>
              <a:spcAft>
                <a:spcPts val="0"/>
              </a:spcAft>
              <a:buSzPts val="2800"/>
              <a:buNone/>
            </a:pPr>
            <a:r>
              <a:rPr lang="en-US"/>
              <a:t>Considerate la possibilità di candidarvi a bandi che potrebbero convogliare maggiori risorse finanziarie verso le vostre idee.</a:t>
            </a:r>
            <a:endParaRPr/>
          </a:p>
          <a:p>
            <a:pPr indent="0" lvl="0" marL="0" rtl="0" algn="l">
              <a:lnSpc>
                <a:spcPct val="90000"/>
              </a:lnSpc>
              <a:spcBef>
                <a:spcPts val="1000"/>
              </a:spcBef>
              <a:spcAft>
                <a:spcPts val="0"/>
              </a:spcAft>
              <a:buSzPts val="2800"/>
              <a:buNone/>
            </a:pPr>
            <a:r>
              <a:t/>
            </a:r>
            <a:endParaRPr/>
          </a:p>
        </p:txBody>
      </p:sp>
      <p:pic>
        <p:nvPicPr>
          <p:cNvPr id="243" name="Google Shape;243;g29c3123d429_0_10"/>
          <p:cNvPicPr preferRelativeResize="0"/>
          <p:nvPr/>
        </p:nvPicPr>
        <p:blipFill rotWithShape="1">
          <a:blip r:embed="rId3">
            <a:alphaModFix/>
          </a:blip>
          <a:srcRect b="0" l="0" r="0" t="0"/>
          <a:stretch/>
        </p:blipFill>
        <p:spPr>
          <a:xfrm flipH="1">
            <a:off x="7882100" y="2641343"/>
            <a:ext cx="4188000" cy="2326800"/>
          </a:xfrm>
          <a:prstGeom prst="roundRect">
            <a:avLst>
              <a:gd fmla="val 16667" name="adj"/>
            </a:avLst>
          </a:prstGeom>
          <a:noFill/>
          <a:ln>
            <a:noFill/>
          </a:ln>
        </p:spPr>
      </p:pic>
      <p:sp>
        <p:nvSpPr>
          <p:cNvPr id="244" name="Google Shape;244;g29c3123d429_0_10"/>
          <p:cNvSpPr txBox="1"/>
          <p:nvPr/>
        </p:nvSpPr>
        <p:spPr>
          <a:xfrm>
            <a:off x="8292639" y="4968150"/>
            <a:ext cx="3366900" cy="369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a:t>
            </a:r>
            <a:r>
              <a:rPr b="0" i="0" lang="en-US" sz="1200" u="none" cap="none" strike="noStrike">
                <a:solidFill>
                  <a:srgbClr val="333333"/>
                </a:solidFill>
                <a:highlight>
                  <a:srgbClr val="FFFFFF"/>
                </a:highlight>
                <a:latin typeface="Lato"/>
                <a:ea typeface="Lato"/>
                <a:cs typeface="Lato"/>
                <a:sym typeface="Lato"/>
              </a:rPr>
              <a:t>jeffbullas.com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29d11d694e1_0_4"/>
          <p:cNvSpPr txBox="1"/>
          <p:nvPr/>
        </p:nvSpPr>
        <p:spPr>
          <a:xfrm>
            <a:off x="1084838" y="1364400"/>
            <a:ext cx="10572900" cy="6621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4200"/>
              <a:buFont typeface="Arial"/>
              <a:buNone/>
            </a:pPr>
            <a:r>
              <a:rPr b="0" i="0" lang="en-US" sz="4200" u="none" cap="none" strike="noStrike">
                <a:solidFill>
                  <a:srgbClr val="3C4556"/>
                </a:solidFill>
                <a:latin typeface="Calibri"/>
                <a:ea typeface="Calibri"/>
                <a:cs typeface="Calibri"/>
                <a:sym typeface="Calibri"/>
              </a:rPr>
              <a:t>Esercizio - Ricerca e analisi</a:t>
            </a:r>
            <a:endParaRPr b="0" i="0" sz="4200" u="none" cap="none" strike="noStrike">
              <a:solidFill>
                <a:srgbClr val="3C4556"/>
              </a:solidFill>
              <a:latin typeface="Calibri"/>
              <a:ea typeface="Calibri"/>
              <a:cs typeface="Calibri"/>
              <a:sym typeface="Calibri"/>
            </a:endParaRPr>
          </a:p>
          <a:p>
            <a:pPr indent="0" lvl="0" marL="0" marR="0" rtl="0" algn="l">
              <a:lnSpc>
                <a:spcPct val="90000"/>
              </a:lnSpc>
              <a:spcBef>
                <a:spcPts val="0"/>
              </a:spcBef>
              <a:spcAft>
                <a:spcPts val="0"/>
              </a:spcAft>
              <a:buClr>
                <a:srgbClr val="000000"/>
              </a:buClr>
              <a:buSzPts val="4400"/>
              <a:buFont typeface="Arial"/>
              <a:buNone/>
            </a:pPr>
            <a:r>
              <a:t/>
            </a:r>
            <a:endParaRPr b="0" i="0" sz="4400" u="none" cap="none" strike="noStrike">
              <a:solidFill>
                <a:srgbClr val="3C4556"/>
              </a:solidFill>
              <a:latin typeface="Calibri"/>
              <a:ea typeface="Calibri"/>
              <a:cs typeface="Calibri"/>
              <a:sym typeface="Calibri"/>
            </a:endParaRPr>
          </a:p>
        </p:txBody>
      </p:sp>
      <p:sp>
        <p:nvSpPr>
          <p:cNvPr id="251" name="Google Shape;251;g29d11d694e1_0_4"/>
          <p:cNvSpPr txBox="1"/>
          <p:nvPr/>
        </p:nvSpPr>
        <p:spPr>
          <a:xfrm>
            <a:off x="1084838" y="2057200"/>
            <a:ext cx="5308200" cy="323100"/>
          </a:xfrm>
          <a:prstGeom prst="rect">
            <a:avLst/>
          </a:prstGeom>
          <a:solidFill>
            <a:srgbClr val="427B83"/>
          </a:solidFill>
          <a:ln>
            <a:noFill/>
          </a:ln>
        </p:spPr>
        <p:txBody>
          <a:bodyPr anchorCtr="0" anchor="ctr"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1500"/>
              <a:buFont typeface="Arial"/>
              <a:buNone/>
            </a:pPr>
            <a:r>
              <a:rPr b="1" i="0" lang="en-US" sz="1500" u="none" cap="none" strike="noStrike">
                <a:solidFill>
                  <a:srgbClr val="FFFFFF"/>
                </a:solidFill>
                <a:latin typeface="Lato"/>
                <a:ea typeface="Lato"/>
                <a:cs typeface="Lato"/>
                <a:sym typeface="Lato"/>
              </a:rPr>
              <a:t>Ricerca e analisi di modelli di agricoltura sostenibile</a:t>
            </a:r>
            <a:endParaRPr b="1" i="0" sz="1500" u="none" cap="none" strike="noStrike">
              <a:solidFill>
                <a:srgbClr val="FFFFFF"/>
              </a:solidFill>
              <a:latin typeface="Lato"/>
              <a:ea typeface="Lato"/>
              <a:cs typeface="Lato"/>
              <a:sym typeface="Lato"/>
            </a:endParaRPr>
          </a:p>
        </p:txBody>
      </p:sp>
      <p:sp>
        <p:nvSpPr>
          <p:cNvPr id="252" name="Google Shape;252;g29d11d694e1_0_4"/>
          <p:cNvSpPr txBox="1"/>
          <p:nvPr/>
        </p:nvSpPr>
        <p:spPr>
          <a:xfrm>
            <a:off x="1024125" y="2563200"/>
            <a:ext cx="8568900" cy="2148900"/>
          </a:xfrm>
          <a:prstGeom prst="rect">
            <a:avLst/>
          </a:prstGeom>
          <a:solidFill>
            <a:srgbClr val="FFFFFF"/>
          </a:solidFill>
          <a:ln cap="flat" cmpd="sng" w="38100">
            <a:solidFill>
              <a:srgbClr val="427B83"/>
            </a:solidFill>
            <a:prstDash val="dash"/>
            <a:round/>
            <a:headEnd len="sm" w="sm" type="none"/>
            <a:tailEnd len="sm" w="sm" type="none"/>
          </a:ln>
        </p:spPr>
        <p:txBody>
          <a:bodyPr anchorCtr="0" anchor="ctr" bIns="45700" lIns="91425" spcFirstLastPara="1" rIns="91425" wrap="square" tIns="45700">
            <a:noAutofit/>
          </a:bodyPr>
          <a:lstStyle/>
          <a:p>
            <a:pPr indent="0" lvl="0" marL="0" marR="0" rtl="0" algn="l">
              <a:lnSpc>
                <a:spcPct val="107000"/>
              </a:lnSpc>
              <a:spcBef>
                <a:spcPts val="0"/>
              </a:spcBef>
              <a:spcAft>
                <a:spcPts val="0"/>
              </a:spcAft>
              <a:buClr>
                <a:srgbClr val="000000"/>
              </a:buClr>
              <a:buSzPts val="1300"/>
              <a:buFont typeface="Arial"/>
              <a:buNone/>
            </a:pPr>
            <a:r>
              <a:rPr b="1" i="0" lang="en-US" sz="1300" u="none" cap="none" strike="noStrike">
                <a:solidFill>
                  <a:srgbClr val="427B83"/>
                </a:solidFill>
                <a:latin typeface="Lato"/>
                <a:ea typeface="Lato"/>
                <a:cs typeface="Lato"/>
                <a:sym typeface="Lato"/>
              </a:rPr>
              <a:t>Materiale necessario:</a:t>
            </a:r>
            <a:endParaRPr b="1" i="0" sz="1300" u="none" cap="none" strike="noStrike">
              <a:solidFill>
                <a:srgbClr val="427B83"/>
              </a:solidFill>
              <a:latin typeface="Lato"/>
              <a:ea typeface="Lato"/>
              <a:cs typeface="Lato"/>
              <a:sym typeface="Lato"/>
            </a:endParaRPr>
          </a:p>
          <a:p>
            <a:pPr indent="-311150" lvl="0" marL="457200" marR="0" rtl="0" algn="l">
              <a:lnSpc>
                <a:spcPct val="107000"/>
              </a:lnSpc>
              <a:spcBef>
                <a:spcPts val="0"/>
              </a:spcBef>
              <a:spcAft>
                <a:spcPts val="0"/>
              </a:spcAft>
              <a:buClr>
                <a:schemeClr val="accent1"/>
              </a:buClr>
              <a:buSzPts val="1300"/>
              <a:buFont typeface="Lato"/>
              <a:buChar char="●"/>
            </a:pPr>
            <a:r>
              <a:rPr b="0" i="0" lang="en-US" sz="1300" u="none" cap="none" strike="noStrike">
                <a:solidFill>
                  <a:schemeClr val="accent1"/>
                </a:solidFill>
                <a:latin typeface="Lato"/>
                <a:ea typeface="Lato"/>
                <a:cs typeface="Lato"/>
                <a:sym typeface="Lato"/>
              </a:rPr>
              <a:t>Lavagne a fogli mobili e pennarelli</a:t>
            </a:r>
            <a:endParaRPr b="0" i="0" sz="1300" u="none" cap="none" strike="noStrike">
              <a:solidFill>
                <a:schemeClr val="accent1"/>
              </a:solidFill>
              <a:latin typeface="Lato"/>
              <a:ea typeface="Lato"/>
              <a:cs typeface="Lato"/>
              <a:sym typeface="Lato"/>
            </a:endParaRPr>
          </a:p>
          <a:p>
            <a:pPr indent="-311150" lvl="0" marL="457200" marR="0" rtl="0" algn="l">
              <a:lnSpc>
                <a:spcPct val="107000"/>
              </a:lnSpc>
              <a:spcBef>
                <a:spcPts val="0"/>
              </a:spcBef>
              <a:spcAft>
                <a:spcPts val="0"/>
              </a:spcAft>
              <a:buClr>
                <a:schemeClr val="accent1"/>
              </a:buClr>
              <a:buSzPts val="1300"/>
              <a:buFont typeface="Lato"/>
              <a:buChar char="●"/>
            </a:pPr>
            <a:r>
              <a:rPr b="0" i="0" lang="en-US" sz="1300" u="none" cap="none" strike="noStrike">
                <a:solidFill>
                  <a:schemeClr val="accent1"/>
                </a:solidFill>
                <a:latin typeface="Lato"/>
                <a:ea typeface="Lato"/>
                <a:cs typeface="Lato"/>
                <a:sym typeface="Lato"/>
              </a:rPr>
              <a:t>Dispositivo digitale per la ricerca</a:t>
            </a:r>
            <a:endParaRPr b="0" i="0" sz="1300" u="none" cap="none" strike="noStrike">
              <a:solidFill>
                <a:schemeClr val="accent1"/>
              </a:solidFill>
              <a:latin typeface="Lato"/>
              <a:ea typeface="Lato"/>
              <a:cs typeface="Lato"/>
              <a:sym typeface="Lato"/>
            </a:endParaRPr>
          </a:p>
          <a:p>
            <a:pPr indent="-311150" lvl="0" marL="457200" marR="0" rtl="0" algn="l">
              <a:lnSpc>
                <a:spcPct val="107000"/>
              </a:lnSpc>
              <a:spcBef>
                <a:spcPts val="0"/>
              </a:spcBef>
              <a:spcAft>
                <a:spcPts val="0"/>
              </a:spcAft>
              <a:buClr>
                <a:schemeClr val="accent1"/>
              </a:buClr>
              <a:buSzPts val="1300"/>
              <a:buFont typeface="Lato"/>
              <a:buChar char="●"/>
            </a:pPr>
            <a:r>
              <a:rPr b="0" i="0" lang="en-US" sz="1300" u="none" cap="none" strike="noStrike">
                <a:solidFill>
                  <a:schemeClr val="accent1"/>
                </a:solidFill>
                <a:latin typeface="Lato"/>
                <a:ea typeface="Lato"/>
                <a:cs typeface="Lato"/>
                <a:sym typeface="Lato"/>
              </a:rPr>
              <a:t>Connessioni Internet</a:t>
            </a:r>
            <a:endParaRPr b="0" i="0" sz="1300" u="none" cap="none" strike="noStrike">
              <a:solidFill>
                <a:schemeClr val="accent1"/>
              </a:solidFill>
              <a:latin typeface="Lato"/>
              <a:ea typeface="Lato"/>
              <a:cs typeface="Lato"/>
              <a:sym typeface="Lato"/>
            </a:endParaRPr>
          </a:p>
          <a:p>
            <a:pPr indent="0" lvl="0" marL="0" marR="0" rtl="0" algn="l">
              <a:lnSpc>
                <a:spcPct val="107000"/>
              </a:lnSpc>
              <a:spcBef>
                <a:spcPts val="0"/>
              </a:spcBef>
              <a:spcAft>
                <a:spcPts val="0"/>
              </a:spcAft>
              <a:buClr>
                <a:srgbClr val="000000"/>
              </a:buClr>
              <a:buSzPts val="1300"/>
              <a:buFont typeface="Arial"/>
              <a:buNone/>
            </a:pPr>
            <a:r>
              <a:rPr b="0" i="0" lang="en-US" sz="1300" u="none" cap="none" strike="noStrike">
                <a:solidFill>
                  <a:schemeClr val="dk1"/>
                </a:solidFill>
                <a:latin typeface="Lato"/>
                <a:ea typeface="Lato"/>
                <a:cs typeface="Lato"/>
                <a:sym typeface="Lato"/>
              </a:rPr>
              <a:t>*** Per una versione online, invitate i partecipanti a utilizzare strumenti di presentazione digitale.</a:t>
            </a:r>
            <a:endParaRPr b="0" i="0" sz="1300" u="none" cap="none" strike="noStrike">
              <a:solidFill>
                <a:srgbClr val="000000"/>
              </a:solidFill>
              <a:latin typeface="Lato"/>
              <a:ea typeface="Lato"/>
              <a:cs typeface="Lato"/>
              <a:sym typeface="Lato"/>
            </a:endParaRPr>
          </a:p>
          <a:p>
            <a:pPr indent="0" lvl="0" marL="0" marR="0" rtl="0" algn="l">
              <a:lnSpc>
                <a:spcPct val="107000"/>
              </a:lnSpc>
              <a:spcBef>
                <a:spcPts val="0"/>
              </a:spcBef>
              <a:spcAft>
                <a:spcPts val="0"/>
              </a:spcAft>
              <a:buClr>
                <a:srgbClr val="000000"/>
              </a:buClr>
              <a:buSzPts val="1300"/>
              <a:buFont typeface="Arial"/>
              <a:buNone/>
            </a:pPr>
            <a:r>
              <a:rPr b="1" i="0" lang="en-US" sz="1300" u="none" cap="none" strike="noStrike">
                <a:solidFill>
                  <a:srgbClr val="5CA3AC"/>
                </a:solidFill>
                <a:latin typeface="Lato"/>
                <a:ea typeface="Lato"/>
                <a:cs typeface="Lato"/>
                <a:sym typeface="Lato"/>
              </a:rPr>
              <a:t>Obiettivo</a:t>
            </a:r>
            <a:endParaRPr b="1" i="0" sz="1300" u="none" cap="none" strike="noStrike">
              <a:solidFill>
                <a:srgbClr val="5CA3AC"/>
              </a:solidFill>
              <a:latin typeface="Lato"/>
              <a:ea typeface="Lato"/>
              <a:cs typeface="Lato"/>
              <a:sym typeface="Lato"/>
            </a:endParaRPr>
          </a:p>
          <a:p>
            <a:pPr indent="0" lvl="0" marL="0" marR="0" rtl="0" algn="l">
              <a:lnSpc>
                <a:spcPct val="107000"/>
              </a:lnSpc>
              <a:spcBef>
                <a:spcPts val="0"/>
              </a:spcBef>
              <a:spcAft>
                <a:spcPts val="0"/>
              </a:spcAft>
              <a:buClr>
                <a:srgbClr val="000000"/>
              </a:buClr>
              <a:buSzPts val="1200"/>
              <a:buFont typeface="Arial"/>
              <a:buNone/>
            </a:pPr>
            <a:r>
              <a:rPr b="0" i="0" lang="en-US" sz="1200" u="none" cap="none" strike="noStrike">
                <a:solidFill>
                  <a:srgbClr val="0F0F0F"/>
                </a:solidFill>
                <a:latin typeface="Roboto"/>
                <a:ea typeface="Roboto"/>
                <a:cs typeface="Roboto"/>
                <a:sym typeface="Roboto"/>
              </a:rPr>
              <a:t>Insegnare, promuovere la riflessione e ispirare la motivazione sulle pratiche agricole sostenibili. Attraverso la ricerca e le discussioni, i partecipanti otterranno una visione completa dei principi, dei benefici e degli esempi concreti dell'agricoltura sostenibile, che li metterà in grado di fare scelte informate e di contribuire positivamente alla conservazione dell'ambiente e alla sicurezza alimentare.</a:t>
            </a:r>
            <a:endParaRPr b="0" i="0" sz="1300" u="none" cap="none" strike="noStrike">
              <a:solidFill>
                <a:srgbClr val="000000"/>
              </a:solidFill>
              <a:latin typeface="Lato"/>
              <a:ea typeface="Lato"/>
              <a:cs typeface="Lato"/>
              <a:sym typeface="Lato"/>
            </a:endParaRPr>
          </a:p>
        </p:txBody>
      </p:sp>
      <p:sp>
        <p:nvSpPr>
          <p:cNvPr id="253" name="Google Shape;253;g29d11d694e1_0_4"/>
          <p:cNvSpPr txBox="1"/>
          <p:nvPr/>
        </p:nvSpPr>
        <p:spPr>
          <a:xfrm>
            <a:off x="1024125" y="4912425"/>
            <a:ext cx="8568900" cy="1566900"/>
          </a:xfrm>
          <a:prstGeom prst="rect">
            <a:avLst/>
          </a:prstGeom>
          <a:solidFill>
            <a:srgbClr val="FFFFFF"/>
          </a:solidFill>
          <a:ln cap="flat" cmpd="sng" w="38100">
            <a:solidFill>
              <a:srgbClr val="427B83"/>
            </a:solidFill>
            <a:prstDash val="dash"/>
            <a:round/>
            <a:headEnd len="sm" w="sm" type="none"/>
            <a:tailEnd len="sm" w="sm" type="none"/>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000000"/>
              </a:buClr>
              <a:buSzPts val="1300"/>
              <a:buFont typeface="Arial"/>
              <a:buNone/>
            </a:pPr>
            <a:r>
              <a:rPr b="1" i="0" lang="en-US" sz="1300" u="none" cap="none" strike="noStrike">
                <a:solidFill>
                  <a:srgbClr val="427B83"/>
                </a:solidFill>
                <a:latin typeface="Lato"/>
                <a:ea typeface="Lato"/>
                <a:cs typeface="Lato"/>
                <a:sym typeface="Lato"/>
              </a:rPr>
              <a:t>Metodo e spiegazione:</a:t>
            </a:r>
            <a:endParaRPr b="0" i="0" sz="1300" u="none" cap="none" strike="noStrike">
              <a:solidFill>
                <a:srgbClr val="000000"/>
              </a:solidFill>
              <a:latin typeface="Lato"/>
              <a:ea typeface="Lato"/>
              <a:cs typeface="Lato"/>
              <a:sym typeface="Lato"/>
            </a:endParaRPr>
          </a:p>
          <a:p>
            <a:pPr indent="-311150" lvl="0" marL="457200" marR="0" rtl="0" algn="l">
              <a:lnSpc>
                <a:spcPct val="115000"/>
              </a:lnSpc>
              <a:spcBef>
                <a:spcPts val="1200"/>
              </a:spcBef>
              <a:spcAft>
                <a:spcPts val="0"/>
              </a:spcAft>
              <a:buClr>
                <a:srgbClr val="000000"/>
              </a:buClr>
              <a:buSzPts val="1300"/>
              <a:buFont typeface="Lato"/>
              <a:buChar char="●"/>
            </a:pPr>
            <a:r>
              <a:rPr b="0" i="0" lang="en-US" sz="1300" u="none" cap="none" strike="noStrike">
                <a:solidFill>
                  <a:srgbClr val="000000"/>
                </a:solidFill>
                <a:highlight>
                  <a:srgbClr val="FFFFFF"/>
                </a:highlight>
                <a:latin typeface="Lato"/>
                <a:ea typeface="Lato"/>
                <a:cs typeface="Lato"/>
                <a:sym typeface="Lato"/>
              </a:rPr>
              <a:t>Chiedete ai partecipanti di fare una ricerca sulle pratiche di agricoltura sostenibile che li ispirano.</a:t>
            </a:r>
            <a:endParaRPr b="0" i="0" sz="1300" u="none" cap="none" strike="noStrike">
              <a:solidFill>
                <a:srgbClr val="000000"/>
              </a:solidFill>
              <a:highlight>
                <a:srgbClr val="FFFFFF"/>
              </a:highlight>
              <a:latin typeface="Lato"/>
              <a:ea typeface="Lato"/>
              <a:cs typeface="Lato"/>
              <a:sym typeface="Lato"/>
            </a:endParaRPr>
          </a:p>
          <a:p>
            <a:pPr indent="-311150" lvl="0" marL="457200" marR="0" rtl="0" algn="l">
              <a:lnSpc>
                <a:spcPct val="115000"/>
              </a:lnSpc>
              <a:spcBef>
                <a:spcPts val="0"/>
              </a:spcBef>
              <a:spcAft>
                <a:spcPts val="0"/>
              </a:spcAft>
              <a:buClr>
                <a:srgbClr val="000000"/>
              </a:buClr>
              <a:buSzPts val="1300"/>
              <a:buFont typeface="Lato"/>
              <a:buChar char="●"/>
            </a:pPr>
            <a:r>
              <a:rPr b="0" i="0" lang="en-US" sz="1300" u="none" cap="none" strike="noStrike">
                <a:solidFill>
                  <a:srgbClr val="000000"/>
                </a:solidFill>
                <a:highlight>
                  <a:srgbClr val="FFFFFF"/>
                </a:highlight>
                <a:latin typeface="Lato"/>
                <a:ea typeface="Lato"/>
                <a:cs typeface="Lato"/>
                <a:sym typeface="Lato"/>
              </a:rPr>
              <a:t>Date loro 30 minuti per analizzare una singola pratica, identificandone i punti di forza, il valore aggiunto e le potenziali sfide/difficoltà che presenta.</a:t>
            </a:r>
            <a:endParaRPr b="0" i="0" sz="1300" u="none" cap="none" strike="noStrike">
              <a:solidFill>
                <a:srgbClr val="000000"/>
              </a:solidFill>
              <a:highlight>
                <a:srgbClr val="FFFFFF"/>
              </a:highlight>
              <a:latin typeface="Lato"/>
              <a:ea typeface="Lato"/>
              <a:cs typeface="Lato"/>
              <a:sym typeface="Lato"/>
            </a:endParaRPr>
          </a:p>
          <a:p>
            <a:pPr indent="-311150" lvl="0" marL="457200" marR="0" rtl="0" algn="l">
              <a:lnSpc>
                <a:spcPct val="115000"/>
              </a:lnSpc>
              <a:spcBef>
                <a:spcPts val="0"/>
              </a:spcBef>
              <a:spcAft>
                <a:spcPts val="0"/>
              </a:spcAft>
              <a:buClr>
                <a:srgbClr val="000000"/>
              </a:buClr>
              <a:buSzPts val="1300"/>
              <a:buFont typeface="Lato"/>
              <a:buChar char="●"/>
            </a:pPr>
            <a:r>
              <a:rPr b="0" i="0" lang="en-US" sz="1300" u="none" cap="none" strike="noStrike">
                <a:solidFill>
                  <a:srgbClr val="000000"/>
                </a:solidFill>
                <a:highlight>
                  <a:srgbClr val="FFFFFF"/>
                </a:highlight>
                <a:latin typeface="Lato"/>
                <a:ea typeface="Lato"/>
                <a:cs typeface="Lato"/>
                <a:sym typeface="Lato"/>
              </a:rPr>
              <a:t>Chiedete a tutti di preparare una presentazione e poi di condividere il proprio lavoro con il resto del gruppo.</a:t>
            </a:r>
            <a:endParaRPr b="0" i="0" sz="1300" u="none" cap="none" strike="noStrike">
              <a:solidFill>
                <a:srgbClr val="000000"/>
              </a:solidFill>
              <a:highlight>
                <a:srgbClr val="FFFFFF"/>
              </a:highlight>
              <a:latin typeface="Lato"/>
              <a:ea typeface="Lato"/>
              <a:cs typeface="Lato"/>
              <a:sym typeface="Lato"/>
            </a:endParaRPr>
          </a:p>
          <a:p>
            <a:pPr indent="-311150" lvl="0" marL="457200" marR="0" rtl="0" algn="l">
              <a:lnSpc>
                <a:spcPct val="115000"/>
              </a:lnSpc>
              <a:spcBef>
                <a:spcPts val="0"/>
              </a:spcBef>
              <a:spcAft>
                <a:spcPts val="0"/>
              </a:spcAft>
              <a:buClr>
                <a:srgbClr val="000000"/>
              </a:buClr>
              <a:buSzPts val="1300"/>
              <a:buFont typeface="Lato"/>
              <a:buChar char="●"/>
            </a:pPr>
            <a:r>
              <a:rPr b="0" i="0" lang="en-US" sz="1300" u="none" cap="none" strike="noStrike">
                <a:solidFill>
                  <a:srgbClr val="000000"/>
                </a:solidFill>
                <a:highlight>
                  <a:srgbClr val="FFFFFF"/>
                </a:highlight>
                <a:latin typeface="Lato"/>
                <a:ea typeface="Lato"/>
                <a:cs typeface="Lato"/>
                <a:sym typeface="Lato"/>
              </a:rPr>
              <a:t>Al termine delle presentazioni, fate un breve debriefing chiedendo ai partecipanti di parlare dell'attività.</a:t>
            </a:r>
            <a:endParaRPr b="0" i="0" sz="1300" u="none" cap="none" strike="noStrike">
              <a:solidFill>
                <a:srgbClr val="000000"/>
              </a:solidFill>
              <a:highlight>
                <a:srgbClr val="FFFFFF"/>
              </a:highlight>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
          <p:cNvSpPr txBox="1"/>
          <p:nvPr>
            <p:ph type="title"/>
          </p:nvPr>
        </p:nvSpPr>
        <p:spPr>
          <a:xfrm>
            <a:off x="838200" y="3053735"/>
            <a:ext cx="10515600" cy="631162"/>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2"/>
              </a:buClr>
              <a:buSzPts val="4400"/>
              <a:buFont typeface="Calibri"/>
              <a:buNone/>
            </a:pPr>
            <a:r>
              <a:rPr lang="en-US"/>
              <a:t>Grazie per l'attenzione!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g19e93ff5fc8_0_22"/>
          <p:cNvSpPr txBox="1"/>
          <p:nvPr>
            <p:ph type="title"/>
          </p:nvPr>
        </p:nvSpPr>
        <p:spPr>
          <a:xfrm>
            <a:off x="1039600" y="1283998"/>
            <a:ext cx="10515600" cy="662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400"/>
              <a:buFont typeface="Calibri"/>
              <a:buNone/>
            </a:pPr>
            <a:r>
              <a:rPr lang="en-US"/>
              <a:t>Informazioni su questo modulo</a:t>
            </a:r>
            <a:endParaRPr/>
          </a:p>
        </p:txBody>
      </p:sp>
      <p:sp>
        <p:nvSpPr>
          <p:cNvPr id="56" name="Google Shape;56;g19e93ff5fc8_0_22"/>
          <p:cNvSpPr txBox="1"/>
          <p:nvPr>
            <p:ph idx="1" type="body"/>
          </p:nvPr>
        </p:nvSpPr>
        <p:spPr>
          <a:xfrm>
            <a:off x="838200" y="2632031"/>
            <a:ext cx="10515600" cy="4003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2800"/>
              <a:buNone/>
            </a:pPr>
            <a:r>
              <a:rPr b="1" lang="en-US" sz="2100">
                <a:solidFill>
                  <a:srgbClr val="427B83"/>
                </a:solidFill>
              </a:rPr>
              <a:t>Cosa troverete qui?</a:t>
            </a:r>
            <a:endParaRPr b="1" sz="2100">
              <a:solidFill>
                <a:srgbClr val="427B83"/>
              </a:solidFill>
            </a:endParaRPr>
          </a:p>
          <a:p>
            <a:pPr indent="0" lvl="0" marL="0" rtl="0" algn="l">
              <a:lnSpc>
                <a:spcPct val="90000"/>
              </a:lnSpc>
              <a:spcBef>
                <a:spcPts val="0"/>
              </a:spcBef>
              <a:spcAft>
                <a:spcPts val="0"/>
              </a:spcAft>
              <a:buSzPts val="2800"/>
              <a:buNone/>
            </a:pPr>
            <a:r>
              <a:t/>
            </a:r>
            <a:endParaRPr b="1" sz="2100">
              <a:solidFill>
                <a:srgbClr val="427B83"/>
              </a:solidFill>
            </a:endParaRPr>
          </a:p>
          <a:p>
            <a:pPr indent="-342900" lvl="0" marL="457200" rtl="0" algn="l">
              <a:lnSpc>
                <a:spcPct val="110000"/>
              </a:lnSpc>
              <a:spcBef>
                <a:spcPts val="0"/>
              </a:spcBef>
              <a:spcAft>
                <a:spcPts val="0"/>
              </a:spcAft>
              <a:buClr>
                <a:schemeClr val="dk2"/>
              </a:buClr>
              <a:buSzPts val="1800"/>
              <a:buFont typeface="Lato"/>
              <a:buChar char="•"/>
            </a:pPr>
            <a:r>
              <a:rPr b="1" lang="en-US" sz="1800">
                <a:solidFill>
                  <a:schemeClr val="dk2"/>
                </a:solidFill>
                <a:latin typeface="Lato"/>
                <a:ea typeface="Lato"/>
                <a:cs typeface="Lato"/>
                <a:sym typeface="Lato"/>
              </a:rPr>
              <a:t>Definizioni di sostenibilità </a:t>
            </a:r>
            <a:r>
              <a:rPr lang="en-US" sz="1800">
                <a:solidFill>
                  <a:schemeClr val="dk2"/>
                </a:solidFill>
                <a:latin typeface="Lato"/>
                <a:ea typeface="Lato"/>
                <a:cs typeface="Lato"/>
                <a:sym typeface="Lato"/>
              </a:rPr>
              <a:t>e quali sono gli aspetti che definiscono una </a:t>
            </a:r>
            <a:r>
              <a:rPr b="1" lang="en-US" sz="1800">
                <a:solidFill>
                  <a:schemeClr val="dk2"/>
                </a:solidFill>
                <a:latin typeface="Lato"/>
                <a:ea typeface="Lato"/>
                <a:cs typeface="Lato"/>
                <a:sym typeface="Lato"/>
              </a:rPr>
              <a:t>pratica </a:t>
            </a:r>
            <a:r>
              <a:rPr lang="en-US" sz="1800">
                <a:solidFill>
                  <a:schemeClr val="dk2"/>
                </a:solidFill>
                <a:latin typeface="Lato"/>
                <a:ea typeface="Lato"/>
                <a:cs typeface="Lato"/>
                <a:sym typeface="Lato"/>
              </a:rPr>
              <a:t>sostenibile</a:t>
            </a:r>
            <a:endParaRPr b="1" sz="1800">
              <a:solidFill>
                <a:schemeClr val="dk2"/>
              </a:solidFill>
              <a:latin typeface="Lato"/>
              <a:ea typeface="Lato"/>
              <a:cs typeface="Lato"/>
              <a:sym typeface="Lato"/>
            </a:endParaRPr>
          </a:p>
          <a:p>
            <a:pPr indent="0" lvl="0" marL="457200" rtl="0" algn="l">
              <a:lnSpc>
                <a:spcPct val="110000"/>
              </a:lnSpc>
              <a:spcBef>
                <a:spcPts val="0"/>
              </a:spcBef>
              <a:spcAft>
                <a:spcPts val="0"/>
              </a:spcAft>
              <a:buSzPts val="2800"/>
              <a:buNone/>
            </a:pPr>
            <a:r>
              <a:t/>
            </a:r>
            <a:endParaRPr b="1" sz="1800">
              <a:solidFill>
                <a:schemeClr val="dk2"/>
              </a:solidFill>
              <a:latin typeface="Lato"/>
              <a:ea typeface="Lato"/>
              <a:cs typeface="Lato"/>
              <a:sym typeface="Lato"/>
            </a:endParaRPr>
          </a:p>
          <a:p>
            <a:pPr indent="-342900" lvl="0" marL="457200" rtl="0" algn="l">
              <a:lnSpc>
                <a:spcPct val="110000"/>
              </a:lnSpc>
              <a:spcBef>
                <a:spcPts val="0"/>
              </a:spcBef>
              <a:spcAft>
                <a:spcPts val="0"/>
              </a:spcAft>
              <a:buClr>
                <a:schemeClr val="dk2"/>
              </a:buClr>
              <a:buSzPts val="1800"/>
              <a:buFont typeface="Lato"/>
              <a:buChar char="•"/>
            </a:pPr>
            <a:r>
              <a:rPr b="1" lang="en-US" sz="1800">
                <a:solidFill>
                  <a:schemeClr val="dk2"/>
                </a:solidFill>
                <a:latin typeface="Lato"/>
                <a:ea typeface="Lato"/>
                <a:cs typeface="Lato"/>
                <a:sym typeface="Lato"/>
              </a:rPr>
              <a:t>Il potenziale dell'agricoltura sostenibile </a:t>
            </a:r>
            <a:r>
              <a:rPr lang="en-US" sz="1800">
                <a:solidFill>
                  <a:schemeClr val="dk2"/>
                </a:solidFill>
                <a:latin typeface="Lato"/>
                <a:ea typeface="Lato"/>
                <a:cs typeface="Lato"/>
                <a:sym typeface="Lato"/>
              </a:rPr>
              <a:t>nel mondo moderno </a:t>
            </a:r>
            <a:endParaRPr sz="1800">
              <a:solidFill>
                <a:schemeClr val="dk2"/>
              </a:solidFill>
              <a:latin typeface="Lato"/>
              <a:ea typeface="Lato"/>
              <a:cs typeface="Lato"/>
              <a:sym typeface="Lato"/>
            </a:endParaRPr>
          </a:p>
          <a:p>
            <a:pPr indent="0" lvl="0" marL="457200" rtl="0" algn="l">
              <a:lnSpc>
                <a:spcPct val="110000"/>
              </a:lnSpc>
              <a:spcBef>
                <a:spcPts val="0"/>
              </a:spcBef>
              <a:spcAft>
                <a:spcPts val="0"/>
              </a:spcAft>
              <a:buSzPts val="2800"/>
              <a:buNone/>
            </a:pPr>
            <a:r>
              <a:t/>
            </a:r>
            <a:endParaRPr sz="1800">
              <a:solidFill>
                <a:schemeClr val="dk2"/>
              </a:solidFill>
              <a:latin typeface="Lato"/>
              <a:ea typeface="Lato"/>
              <a:cs typeface="Lato"/>
              <a:sym typeface="Lato"/>
            </a:endParaRPr>
          </a:p>
          <a:p>
            <a:pPr indent="-342900" lvl="0" marL="457200" rtl="0" algn="l">
              <a:lnSpc>
                <a:spcPct val="110000"/>
              </a:lnSpc>
              <a:spcBef>
                <a:spcPts val="0"/>
              </a:spcBef>
              <a:spcAft>
                <a:spcPts val="0"/>
              </a:spcAft>
              <a:buClr>
                <a:schemeClr val="dk2"/>
              </a:buClr>
              <a:buSzPts val="1800"/>
              <a:buFont typeface="Lato"/>
              <a:buChar char="•"/>
            </a:pPr>
            <a:r>
              <a:rPr lang="en-US" sz="1800">
                <a:solidFill>
                  <a:schemeClr val="dk2"/>
                </a:solidFill>
                <a:latin typeface="Lato"/>
                <a:ea typeface="Lato"/>
                <a:cs typeface="Lato"/>
                <a:sym typeface="Lato"/>
              </a:rPr>
              <a:t>Diversi esempi di </a:t>
            </a:r>
            <a:r>
              <a:rPr b="1" lang="en-US" sz="1800">
                <a:solidFill>
                  <a:schemeClr val="dk2"/>
                </a:solidFill>
                <a:latin typeface="Lato"/>
                <a:ea typeface="Lato"/>
                <a:cs typeface="Lato"/>
                <a:sym typeface="Lato"/>
              </a:rPr>
              <a:t>metodologie e pratiche sostenibili</a:t>
            </a:r>
            <a:endParaRPr b="1" sz="1800">
              <a:solidFill>
                <a:schemeClr val="dk2"/>
              </a:solidFill>
              <a:latin typeface="Lato"/>
              <a:ea typeface="Lato"/>
              <a:cs typeface="Lato"/>
              <a:sym typeface="Lato"/>
            </a:endParaRPr>
          </a:p>
          <a:p>
            <a:pPr indent="0" lvl="0" marL="457200" rtl="0" algn="l">
              <a:lnSpc>
                <a:spcPct val="110000"/>
              </a:lnSpc>
              <a:spcBef>
                <a:spcPts val="0"/>
              </a:spcBef>
              <a:spcAft>
                <a:spcPts val="0"/>
              </a:spcAft>
              <a:buSzPts val="2800"/>
              <a:buNone/>
            </a:pPr>
            <a:r>
              <a:t/>
            </a:r>
            <a:endParaRPr b="1" sz="1800">
              <a:solidFill>
                <a:schemeClr val="dk2"/>
              </a:solidFill>
              <a:latin typeface="Lato"/>
              <a:ea typeface="Lato"/>
              <a:cs typeface="Lato"/>
              <a:sym typeface="Lato"/>
            </a:endParaRPr>
          </a:p>
          <a:p>
            <a:pPr indent="-342900" lvl="0" marL="457200" rtl="0" algn="l">
              <a:lnSpc>
                <a:spcPct val="110000"/>
              </a:lnSpc>
              <a:spcBef>
                <a:spcPts val="0"/>
              </a:spcBef>
              <a:spcAft>
                <a:spcPts val="0"/>
              </a:spcAft>
              <a:buClr>
                <a:schemeClr val="dk2"/>
              </a:buClr>
              <a:buSzPts val="1800"/>
              <a:buFont typeface="Lato"/>
              <a:buChar char="•"/>
            </a:pPr>
            <a:r>
              <a:rPr b="1" lang="en-US" sz="1800">
                <a:solidFill>
                  <a:schemeClr val="dk2"/>
                </a:solidFill>
                <a:latin typeface="Lato"/>
                <a:ea typeface="Lato"/>
                <a:cs typeface="Lato"/>
                <a:sym typeface="Lato"/>
              </a:rPr>
              <a:t>Come finanziare un'</a:t>
            </a:r>
            <a:r>
              <a:rPr lang="en-US" sz="1800">
                <a:solidFill>
                  <a:schemeClr val="dk2"/>
                </a:solidFill>
                <a:latin typeface="Lato"/>
                <a:ea typeface="Lato"/>
                <a:cs typeface="Lato"/>
                <a:sym typeface="Lato"/>
              </a:rPr>
              <a:t>attività agricola sostenibile</a:t>
            </a:r>
            <a:endParaRPr sz="1800">
              <a:solidFill>
                <a:schemeClr val="dk2"/>
              </a:solidFill>
              <a:latin typeface="Lato"/>
              <a:ea typeface="Lato"/>
              <a:cs typeface="Lato"/>
              <a:sym typeface="Lato"/>
            </a:endParaRPr>
          </a:p>
          <a:p>
            <a:pPr indent="0" lvl="0" marL="457200" rtl="0" algn="l">
              <a:lnSpc>
                <a:spcPct val="110000"/>
              </a:lnSpc>
              <a:spcBef>
                <a:spcPts val="0"/>
              </a:spcBef>
              <a:spcAft>
                <a:spcPts val="0"/>
              </a:spcAft>
              <a:buSzPts val="2800"/>
              <a:buNone/>
            </a:pPr>
            <a:r>
              <a:t/>
            </a:r>
            <a:endParaRPr sz="1800">
              <a:solidFill>
                <a:schemeClr val="dk2"/>
              </a:solidFill>
              <a:latin typeface="Lato"/>
              <a:ea typeface="Lato"/>
              <a:cs typeface="Lato"/>
              <a:sym typeface="Lato"/>
            </a:endParaRPr>
          </a:p>
          <a:p>
            <a:pPr indent="-342900" lvl="0" marL="457200" rtl="0" algn="l">
              <a:lnSpc>
                <a:spcPct val="110000"/>
              </a:lnSpc>
              <a:spcBef>
                <a:spcPts val="0"/>
              </a:spcBef>
              <a:spcAft>
                <a:spcPts val="0"/>
              </a:spcAft>
              <a:buClr>
                <a:schemeClr val="dk2"/>
              </a:buClr>
              <a:buSzPts val="1800"/>
              <a:buFont typeface="Lato"/>
              <a:buChar char="•"/>
            </a:pPr>
            <a:r>
              <a:rPr b="1" lang="en-US" sz="1800">
                <a:solidFill>
                  <a:schemeClr val="dk2"/>
                </a:solidFill>
                <a:latin typeface="Lato"/>
                <a:ea typeface="Lato"/>
                <a:cs typeface="Lato"/>
                <a:sym typeface="Lato"/>
              </a:rPr>
              <a:t>Dinamiche, informazioni e risorse </a:t>
            </a:r>
            <a:r>
              <a:rPr lang="en-US" sz="1800">
                <a:solidFill>
                  <a:schemeClr val="dk2"/>
                </a:solidFill>
                <a:latin typeface="Lato"/>
                <a:ea typeface="Lato"/>
                <a:cs typeface="Lato"/>
                <a:sym typeface="Lato"/>
              </a:rPr>
              <a:t>relative alla sostenibilità.</a:t>
            </a:r>
            <a:endParaRPr sz="1800">
              <a:solidFill>
                <a:schemeClr val="dk2"/>
              </a:solidFill>
            </a:endParaRPr>
          </a:p>
          <a:p>
            <a:pPr indent="0" lvl="0" marL="457200" rtl="0" algn="l">
              <a:lnSpc>
                <a:spcPct val="110000"/>
              </a:lnSpc>
              <a:spcBef>
                <a:spcPts val="0"/>
              </a:spcBef>
              <a:spcAft>
                <a:spcPts val="0"/>
              </a:spcAft>
              <a:buSzPts val="2800"/>
              <a:buNone/>
            </a:pPr>
            <a:r>
              <a:t/>
            </a:r>
            <a:endParaRPr b="1" sz="1800">
              <a:solidFill>
                <a:schemeClr val="dk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g19e93ff5fc8_0_28"/>
          <p:cNvSpPr txBox="1"/>
          <p:nvPr>
            <p:ph type="title"/>
          </p:nvPr>
        </p:nvSpPr>
        <p:spPr>
          <a:xfrm>
            <a:off x="1039600" y="1093498"/>
            <a:ext cx="10515600" cy="6621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chemeClr val="accent1"/>
              </a:buClr>
              <a:buSzPts val="4400"/>
              <a:buFont typeface="Calibri"/>
              <a:buNone/>
            </a:pPr>
            <a:r>
              <a:rPr lang="en-US"/>
              <a:t>Sostenibilità?</a:t>
            </a:r>
            <a:endParaRPr/>
          </a:p>
        </p:txBody>
      </p:sp>
      <p:sp>
        <p:nvSpPr>
          <p:cNvPr id="62" name="Google Shape;62;g19e93ff5fc8_0_28"/>
          <p:cNvSpPr txBox="1"/>
          <p:nvPr>
            <p:ph idx="1" type="body"/>
          </p:nvPr>
        </p:nvSpPr>
        <p:spPr>
          <a:xfrm>
            <a:off x="1246425" y="2210200"/>
            <a:ext cx="5285100" cy="40038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b="1" lang="en-US" sz="2500">
                <a:solidFill>
                  <a:srgbClr val="427B83"/>
                </a:solidFill>
              </a:rPr>
              <a:t>La sostenibilità si riferisce alla capacità di qualsiasi attività di soddisfare le esigenze del presente senza mettere a rischio il diritto delle generazioni successive di soddisfare i propri bisogni.</a:t>
            </a:r>
            <a:endParaRPr b="1" sz="2500">
              <a:solidFill>
                <a:srgbClr val="427B83"/>
              </a:solidFill>
            </a:endParaRPr>
          </a:p>
          <a:p>
            <a:pPr indent="0" lvl="0" marL="0" rtl="0" algn="l">
              <a:lnSpc>
                <a:spcPct val="90000"/>
              </a:lnSpc>
              <a:spcBef>
                <a:spcPts val="0"/>
              </a:spcBef>
              <a:spcAft>
                <a:spcPts val="0"/>
              </a:spcAft>
              <a:buSzPts val="2800"/>
              <a:buNone/>
            </a:pPr>
            <a:r>
              <a:rPr b="1" lang="en-US" sz="2500">
                <a:solidFill>
                  <a:srgbClr val="427B83"/>
                </a:solidFill>
              </a:rPr>
              <a:t>Ciò avviene principalmente attraverso la ricerca attiva di tre diversi tipi di sostenibilità:</a:t>
            </a:r>
            <a:endParaRPr b="1" sz="2500">
              <a:solidFill>
                <a:srgbClr val="427B83"/>
              </a:solidFill>
            </a:endParaRPr>
          </a:p>
          <a:p>
            <a:pPr indent="0" lvl="0" marL="0" rtl="0" algn="l">
              <a:lnSpc>
                <a:spcPct val="90000"/>
              </a:lnSpc>
              <a:spcBef>
                <a:spcPts val="0"/>
              </a:spcBef>
              <a:spcAft>
                <a:spcPts val="0"/>
              </a:spcAft>
              <a:buSzPts val="2800"/>
              <a:buNone/>
            </a:pPr>
            <a:r>
              <a:t/>
            </a:r>
            <a:endParaRPr b="1" sz="2500">
              <a:solidFill>
                <a:srgbClr val="427B83"/>
              </a:solidFill>
            </a:endParaRPr>
          </a:p>
          <a:p>
            <a:pPr indent="-387350" lvl="0" marL="457200" rtl="0" algn="l">
              <a:lnSpc>
                <a:spcPct val="90000"/>
              </a:lnSpc>
              <a:spcBef>
                <a:spcPts val="0"/>
              </a:spcBef>
              <a:spcAft>
                <a:spcPts val="0"/>
              </a:spcAft>
              <a:buClr>
                <a:srgbClr val="427B83"/>
              </a:buClr>
              <a:buSzPts val="2500"/>
              <a:buChar char="-"/>
            </a:pPr>
            <a:r>
              <a:rPr b="1" lang="en-US" sz="2500">
                <a:solidFill>
                  <a:srgbClr val="427B83"/>
                </a:solidFill>
              </a:rPr>
              <a:t>Economico;</a:t>
            </a:r>
            <a:endParaRPr b="1" sz="2500">
              <a:solidFill>
                <a:srgbClr val="427B83"/>
              </a:solidFill>
            </a:endParaRPr>
          </a:p>
          <a:p>
            <a:pPr indent="-387350" lvl="0" marL="457200" rtl="0" algn="l">
              <a:lnSpc>
                <a:spcPct val="90000"/>
              </a:lnSpc>
              <a:spcBef>
                <a:spcPts val="0"/>
              </a:spcBef>
              <a:spcAft>
                <a:spcPts val="0"/>
              </a:spcAft>
              <a:buClr>
                <a:srgbClr val="427B83"/>
              </a:buClr>
              <a:buSzPts val="2500"/>
              <a:buChar char="-"/>
            </a:pPr>
            <a:r>
              <a:rPr b="1" lang="en-US" sz="2500">
                <a:solidFill>
                  <a:srgbClr val="427B83"/>
                </a:solidFill>
              </a:rPr>
              <a:t>Sociale;</a:t>
            </a:r>
            <a:endParaRPr b="1" sz="2500">
              <a:solidFill>
                <a:srgbClr val="427B83"/>
              </a:solidFill>
            </a:endParaRPr>
          </a:p>
          <a:p>
            <a:pPr indent="-387350" lvl="0" marL="457200" rtl="0" algn="l">
              <a:lnSpc>
                <a:spcPct val="90000"/>
              </a:lnSpc>
              <a:spcBef>
                <a:spcPts val="0"/>
              </a:spcBef>
              <a:spcAft>
                <a:spcPts val="0"/>
              </a:spcAft>
              <a:buClr>
                <a:srgbClr val="427B83"/>
              </a:buClr>
              <a:buSzPts val="2500"/>
              <a:buChar char="-"/>
            </a:pPr>
            <a:r>
              <a:rPr b="1" lang="en-US" sz="2500">
                <a:solidFill>
                  <a:srgbClr val="427B83"/>
                </a:solidFill>
              </a:rPr>
              <a:t>Ambientale.</a:t>
            </a:r>
            <a:endParaRPr b="1" sz="2500">
              <a:solidFill>
                <a:srgbClr val="427B83"/>
              </a:solidFill>
            </a:endParaRPr>
          </a:p>
        </p:txBody>
      </p:sp>
      <p:pic>
        <p:nvPicPr>
          <p:cNvPr id="63" name="Google Shape;63;g19e93ff5fc8_0_28"/>
          <p:cNvPicPr preferRelativeResize="0"/>
          <p:nvPr/>
        </p:nvPicPr>
        <p:blipFill rotWithShape="1">
          <a:blip r:embed="rId3">
            <a:alphaModFix/>
          </a:blip>
          <a:srcRect b="0" l="0" r="0" t="0"/>
          <a:stretch/>
        </p:blipFill>
        <p:spPr>
          <a:xfrm>
            <a:off x="7523476" y="2041075"/>
            <a:ext cx="4188851" cy="3752849"/>
          </a:xfrm>
          <a:prstGeom prst="rect">
            <a:avLst/>
          </a:prstGeom>
          <a:noFill/>
          <a:ln>
            <a:noFill/>
          </a:ln>
        </p:spPr>
      </p:pic>
      <p:sp>
        <p:nvSpPr>
          <p:cNvPr id="64" name="Google Shape;64;g19e93ff5fc8_0_28"/>
          <p:cNvSpPr txBox="1"/>
          <p:nvPr/>
        </p:nvSpPr>
        <p:spPr>
          <a:xfrm>
            <a:off x="8117900" y="5736775"/>
            <a:ext cx="3000000" cy="338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Fig. Dimensioni dello sviluppo sostenibile</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3"/>
          <p:cNvSpPr txBox="1"/>
          <p:nvPr>
            <p:ph type="title"/>
          </p:nvPr>
        </p:nvSpPr>
        <p:spPr>
          <a:xfrm>
            <a:off x="838200" y="1899098"/>
            <a:ext cx="10515600" cy="66198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accent1"/>
              </a:buClr>
              <a:buSzPts val="4400"/>
              <a:buFont typeface="Calibri"/>
              <a:buNone/>
            </a:pPr>
            <a:r>
              <a:rPr lang="en-US"/>
              <a:t>Sostenibilità economica</a:t>
            </a:r>
            <a:endParaRPr/>
          </a:p>
        </p:txBody>
      </p:sp>
      <p:sp>
        <p:nvSpPr>
          <p:cNvPr id="70" name="Google Shape;70;p3"/>
          <p:cNvSpPr txBox="1"/>
          <p:nvPr>
            <p:ph idx="1" type="body"/>
          </p:nvPr>
        </p:nvSpPr>
        <p:spPr>
          <a:xfrm>
            <a:off x="838200" y="2632031"/>
            <a:ext cx="10515600" cy="40036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b="1" lang="en-US" sz="3200">
                <a:solidFill>
                  <a:srgbClr val="427B83"/>
                </a:solidFill>
              </a:rPr>
              <a:t>Forse il primo esempio che viene in mente quando si parla di sostenibilità, le analisi di sostenibilità economica sono fatte principalmente per garantire che le scelte aziendali fatte siano finanziariamente sostenibili nel lungo periodo.</a:t>
            </a:r>
            <a:endParaRPr b="1" sz="3200">
              <a:solidFill>
                <a:srgbClr val="427B83"/>
              </a:solidFill>
            </a:endParaRPr>
          </a:p>
          <a:p>
            <a:pPr indent="0" lvl="0" marL="0" rtl="0" algn="l">
              <a:lnSpc>
                <a:spcPct val="90000"/>
              </a:lnSpc>
              <a:spcBef>
                <a:spcPts val="1000"/>
              </a:spcBef>
              <a:spcAft>
                <a:spcPts val="0"/>
              </a:spcAft>
              <a:buSzPts val="2800"/>
              <a:buNone/>
            </a:pPr>
            <a:r>
              <a:rPr b="1" lang="en-US" sz="3200">
                <a:solidFill>
                  <a:srgbClr val="427B83"/>
                </a:solidFill>
              </a:rPr>
              <a:t>Oltre agli aspetti strettamente legati all'impresa, questo aspetto riguarda anche aspetti come la promozione dello sviluppo delle economie e delle comunità locali.</a:t>
            </a:r>
            <a:endParaRPr b="1" sz="3200">
              <a:solidFill>
                <a:srgbClr val="427B83"/>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 name="Shape 75"/>
        <p:cNvGrpSpPr/>
        <p:nvPr/>
      </p:nvGrpSpPr>
      <p:grpSpPr>
        <a:xfrm>
          <a:off x="0" y="0"/>
          <a:ext cx="0" cy="0"/>
          <a:chOff x="0" y="0"/>
          <a:chExt cx="0" cy="0"/>
        </a:xfrm>
      </p:grpSpPr>
      <p:sp>
        <p:nvSpPr>
          <p:cNvPr id="76" name="Google Shape;76;g29a4496f1df_0_0"/>
          <p:cNvSpPr txBox="1"/>
          <p:nvPr>
            <p:ph idx="1" type="body"/>
          </p:nvPr>
        </p:nvSpPr>
        <p:spPr>
          <a:xfrm>
            <a:off x="838200" y="2214245"/>
            <a:ext cx="10515600" cy="40038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b="1" lang="en-US" sz="3000">
                <a:solidFill>
                  <a:srgbClr val="427B83"/>
                </a:solidFill>
              </a:rPr>
              <a:t>Questo aspetto garantisce che le iniziative e le scelte aziendali siano fatte riconoscendo l'importanza della giustizia sociale e dell'equità.</a:t>
            </a:r>
            <a:endParaRPr b="1" sz="3000">
              <a:solidFill>
                <a:srgbClr val="427B83"/>
              </a:solidFill>
            </a:endParaRPr>
          </a:p>
          <a:p>
            <a:pPr indent="0" lvl="0" marL="0" rtl="0" algn="l">
              <a:lnSpc>
                <a:spcPct val="90000"/>
              </a:lnSpc>
              <a:spcBef>
                <a:spcPts val="1000"/>
              </a:spcBef>
              <a:spcAft>
                <a:spcPts val="0"/>
              </a:spcAft>
              <a:buSzPts val="2800"/>
              <a:buNone/>
            </a:pPr>
            <a:r>
              <a:rPr b="1" lang="en-US" sz="3000">
                <a:solidFill>
                  <a:srgbClr val="427B83"/>
                </a:solidFill>
              </a:rPr>
              <a:t>A tal fine, le aziende devono garantire un trattamento equo e pari opportunità a tutti gli individui coinvolti, indipendentemente da fattori quali razza, sesso, età o status socioeconomico.</a:t>
            </a:r>
            <a:endParaRPr b="1" sz="3000">
              <a:solidFill>
                <a:srgbClr val="427B83"/>
              </a:solidFill>
            </a:endParaRPr>
          </a:p>
          <a:p>
            <a:pPr indent="0" lvl="0" marL="0" rtl="0" algn="l">
              <a:lnSpc>
                <a:spcPct val="90000"/>
              </a:lnSpc>
              <a:spcBef>
                <a:spcPts val="1000"/>
              </a:spcBef>
              <a:spcAft>
                <a:spcPts val="0"/>
              </a:spcAft>
              <a:buSzPts val="2800"/>
              <a:buNone/>
            </a:pPr>
            <a:r>
              <a:rPr b="1" lang="en-US" sz="3000">
                <a:solidFill>
                  <a:srgbClr val="427B83"/>
                </a:solidFill>
              </a:rPr>
              <a:t>Rispettando questo principio, le imprese possono collaborare con le comunità per costruire e promuovere ambienti professionali e sociali inclusivi.</a:t>
            </a:r>
            <a:endParaRPr b="1" sz="3000">
              <a:solidFill>
                <a:srgbClr val="427B83"/>
              </a:solidFill>
            </a:endParaRPr>
          </a:p>
        </p:txBody>
      </p:sp>
      <p:sp>
        <p:nvSpPr>
          <p:cNvPr id="77" name="Google Shape;77;g29a4496f1df_0_0"/>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Sostenibilità sociale</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 name="Shape 82"/>
        <p:cNvGrpSpPr/>
        <p:nvPr/>
      </p:nvGrpSpPr>
      <p:grpSpPr>
        <a:xfrm>
          <a:off x="0" y="0"/>
          <a:ext cx="0" cy="0"/>
          <a:chOff x="0" y="0"/>
          <a:chExt cx="0" cy="0"/>
        </a:xfrm>
      </p:grpSpPr>
      <p:sp>
        <p:nvSpPr>
          <p:cNvPr id="83" name="Google Shape;83;g29a4496f1df_0_6"/>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4400"/>
              <a:buNone/>
            </a:pPr>
            <a:r>
              <a:rPr lang="en-US"/>
              <a:t>Sostenibilità ambientale</a:t>
            </a:r>
            <a:endParaRPr/>
          </a:p>
        </p:txBody>
      </p:sp>
      <p:sp>
        <p:nvSpPr>
          <p:cNvPr id="84" name="Google Shape;84;g29a4496f1df_0_6"/>
          <p:cNvSpPr txBox="1"/>
          <p:nvPr>
            <p:ph idx="1" type="body"/>
          </p:nvPr>
        </p:nvSpPr>
        <p:spPr>
          <a:xfrm>
            <a:off x="838200" y="2214245"/>
            <a:ext cx="10515600" cy="4003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0"/>
              </a:spcAft>
              <a:buSzPts val="2800"/>
              <a:buNone/>
            </a:pPr>
            <a:r>
              <a:rPr b="1" lang="en-US" sz="3500">
                <a:solidFill>
                  <a:srgbClr val="427B83"/>
                </a:solidFill>
              </a:rPr>
              <a:t>Le pratiche sostenibili danno priorità alla salute del pianeta, riducendo al minimo l'impatto negativo delle attività umane sugli ecosistemi.</a:t>
            </a:r>
            <a:endParaRPr b="1" sz="3500">
              <a:solidFill>
                <a:srgbClr val="427B83"/>
              </a:solidFill>
            </a:endParaRPr>
          </a:p>
          <a:p>
            <a:pPr indent="0" lvl="0" marL="0" marR="0" rtl="0" algn="l">
              <a:lnSpc>
                <a:spcPct val="90000"/>
              </a:lnSpc>
              <a:spcBef>
                <a:spcPts val="1000"/>
              </a:spcBef>
              <a:spcAft>
                <a:spcPts val="0"/>
              </a:spcAft>
              <a:buSzPts val="2800"/>
              <a:buNone/>
            </a:pPr>
            <a:r>
              <a:rPr b="1" lang="en-US" sz="3500">
                <a:solidFill>
                  <a:srgbClr val="427B83"/>
                </a:solidFill>
              </a:rPr>
              <a:t>Questo aspetto coinvolge le pratiche volte alla conservazione e alla protezione della biodiversità, alla riduzione delle sostanze inquinanti e alla promozione di un uso efficiente delle risorse naturali come l'acqua, l'energia e la terra.</a:t>
            </a:r>
            <a:endParaRPr b="1" sz="3500">
              <a:solidFill>
                <a:srgbClr val="427B8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pic>
        <p:nvPicPr>
          <p:cNvPr id="90" name="Google Shape;90;g29d11d694e1_0_18"/>
          <p:cNvPicPr preferRelativeResize="0"/>
          <p:nvPr/>
        </p:nvPicPr>
        <p:blipFill rotWithShape="1">
          <a:blip r:embed="rId3">
            <a:alphaModFix/>
          </a:blip>
          <a:srcRect b="0" l="0" r="0" t="0"/>
          <a:stretch/>
        </p:blipFill>
        <p:spPr>
          <a:xfrm>
            <a:off x="2026625" y="1531425"/>
            <a:ext cx="8138749" cy="5000001"/>
          </a:xfrm>
          <a:prstGeom prst="rect">
            <a:avLst/>
          </a:prstGeom>
          <a:noFill/>
          <a:ln>
            <a:noFill/>
          </a:ln>
        </p:spPr>
      </p:pic>
      <p:sp>
        <p:nvSpPr>
          <p:cNvPr id="91" name="Google Shape;91;g29d11d694e1_0_18"/>
          <p:cNvSpPr txBox="1"/>
          <p:nvPr/>
        </p:nvSpPr>
        <p:spPr>
          <a:xfrm>
            <a:off x="330400" y="6131375"/>
            <a:ext cx="15201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Fonte: Nazioni Unite</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g29a4496f1df_0_18"/>
          <p:cNvSpPr txBox="1"/>
          <p:nvPr>
            <p:ph type="title"/>
          </p:nvPr>
        </p:nvSpPr>
        <p:spPr>
          <a:xfrm>
            <a:off x="838200" y="1325880"/>
            <a:ext cx="10515600" cy="6621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90000"/>
              </a:lnSpc>
              <a:spcBef>
                <a:spcPts val="0"/>
              </a:spcBef>
              <a:spcAft>
                <a:spcPts val="0"/>
              </a:spcAft>
              <a:buSzPct val="111111"/>
              <a:buNone/>
            </a:pPr>
            <a:r>
              <a:rPr lang="en-US"/>
              <a:t>Potenziale di innovazione nell'agricoltura sostenibile</a:t>
            </a:r>
            <a:endParaRPr/>
          </a:p>
        </p:txBody>
      </p:sp>
      <p:sp>
        <p:nvSpPr>
          <p:cNvPr id="98" name="Google Shape;98;g29a4496f1df_0_18"/>
          <p:cNvSpPr txBox="1"/>
          <p:nvPr>
            <p:ph idx="1" type="body"/>
          </p:nvPr>
        </p:nvSpPr>
        <p:spPr>
          <a:xfrm>
            <a:off x="838200" y="2869750"/>
            <a:ext cx="6632400" cy="3178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a:t>L'applicazione di tecnologie e pratiche innovative in agricoltura è vasta e variegata, con possibilità di integrazione in ogni fase del processo.</a:t>
            </a:r>
            <a:endParaRPr/>
          </a:p>
          <a:p>
            <a:pPr indent="0" lvl="0" marL="0" rtl="0" algn="l">
              <a:lnSpc>
                <a:spcPct val="90000"/>
              </a:lnSpc>
              <a:spcBef>
                <a:spcPts val="1000"/>
              </a:spcBef>
              <a:spcAft>
                <a:spcPts val="0"/>
              </a:spcAft>
              <a:buSzPts val="2800"/>
              <a:buNone/>
            </a:pPr>
            <a:r>
              <a:rPr lang="en-US"/>
              <a:t>Il potenziale è illimitato, ma dobbiamo continuare a investire nella ricerca e nello sviluppo di nuovi approcci e metodologie.</a:t>
            </a:r>
            <a:endParaRPr/>
          </a:p>
        </p:txBody>
      </p:sp>
      <p:pic>
        <p:nvPicPr>
          <p:cNvPr id="99" name="Google Shape;99;g29a4496f1df_0_18"/>
          <p:cNvPicPr preferRelativeResize="0"/>
          <p:nvPr/>
        </p:nvPicPr>
        <p:blipFill rotWithShape="1">
          <a:blip r:embed="rId3">
            <a:alphaModFix/>
          </a:blip>
          <a:srcRect b="0" l="0" r="33311" t="0"/>
          <a:stretch/>
        </p:blipFill>
        <p:spPr>
          <a:xfrm>
            <a:off x="7791900" y="2612125"/>
            <a:ext cx="3561900" cy="3057000"/>
          </a:xfrm>
          <a:prstGeom prst="flowChartMagneticDisk">
            <a:avLst/>
          </a:prstGeom>
          <a:noFill/>
          <a:ln>
            <a:noFill/>
          </a:ln>
        </p:spPr>
      </p:pic>
      <p:sp>
        <p:nvSpPr>
          <p:cNvPr id="100" name="Google Shape;100;g29a4496f1df_0_18"/>
          <p:cNvSpPr txBox="1"/>
          <p:nvPr/>
        </p:nvSpPr>
        <p:spPr>
          <a:xfrm>
            <a:off x="8072850" y="5709550"/>
            <a:ext cx="3000000" cy="3387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US" sz="1000" u="none" cap="none" strike="noStrike">
                <a:solidFill>
                  <a:srgbClr val="000000"/>
                </a:solidFill>
                <a:latin typeface="Arial"/>
                <a:ea typeface="Arial"/>
                <a:cs typeface="Arial"/>
                <a:sym typeface="Arial"/>
              </a:rPr>
              <a:t>© ecomatcher.com</a:t>
            </a:r>
            <a:endParaRPr b="0" i="0" sz="12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EntRenew Regular Slides">
  <a:themeElements>
    <a:clrScheme name="EntRenew">
      <a:dk1>
        <a:srgbClr val="000000"/>
      </a:dk1>
      <a:lt1>
        <a:srgbClr val="FFFFFF"/>
      </a:lt1>
      <a:dk2>
        <a:srgbClr val="44546A"/>
      </a:dk2>
      <a:lt2>
        <a:srgbClr val="E7E6E6"/>
      </a:lt2>
      <a:accent1>
        <a:srgbClr val="3C4556"/>
      </a:accent1>
      <a:accent2>
        <a:srgbClr val="5CA3AC"/>
      </a:accent2>
      <a:accent3>
        <a:srgbClr val="98C461"/>
      </a:accent3>
      <a:accent4>
        <a:srgbClr val="8CBD76"/>
      </a:accent4>
      <a:accent5>
        <a:srgbClr val="F8B040"/>
      </a:accent5>
      <a:accent6>
        <a:srgbClr val="ED6E50"/>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EntRenew Presentation Slid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2020-10-27T14:07:00.0000000Z</dcterms:created>
  <dc:creator>Quentin Fanjas</dc:creator>
</cp:coreProperties>
</file>