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Overlock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Lato Black"/>
      <p:bold r:id="rId45"/>
      <p:boldItalic r:id="rId46"/>
    </p:embeddedFont>
    <p:embeddedFont>
      <p:font typeface="Gill Sans"/>
      <p:regular r:id="rId47"/>
      <p:bold r:id="rId48"/>
    </p:embeddedFont>
    <p:embeddedFont>
      <p:font typeface="Vesper Libre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1" roundtripDataSignature="AMtx7mjhqC3TpUgteNoUalzLBpYqr8qq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44" Type="http://schemas.openxmlformats.org/officeDocument/2006/relationships/font" Target="fonts/Lato-boldItalic.fntdata"/><Relationship Id="rId43" Type="http://schemas.openxmlformats.org/officeDocument/2006/relationships/font" Target="fonts/Lato-italic.fntdata"/><Relationship Id="rId46" Type="http://schemas.openxmlformats.org/officeDocument/2006/relationships/font" Target="fonts/LatoBlack-boldItalic.fntdata"/><Relationship Id="rId45" Type="http://schemas.openxmlformats.org/officeDocument/2006/relationships/font" Target="fonts/LatoBlac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GillSans-bold.fntdata"/><Relationship Id="rId47" Type="http://schemas.openxmlformats.org/officeDocument/2006/relationships/font" Target="fonts/GillSans-regular.fntdata"/><Relationship Id="rId49" Type="http://schemas.openxmlformats.org/officeDocument/2006/relationships/font" Target="fonts/VesperLibr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Overlock-regular.fntdata"/><Relationship Id="rId32" Type="http://schemas.openxmlformats.org/officeDocument/2006/relationships/slide" Target="slides/slide27.xml"/><Relationship Id="rId35" Type="http://schemas.openxmlformats.org/officeDocument/2006/relationships/font" Target="fonts/Overlock-italic.fntdata"/><Relationship Id="rId34" Type="http://schemas.openxmlformats.org/officeDocument/2006/relationships/font" Target="fonts/Overlock-bold.fntdata"/><Relationship Id="rId37" Type="http://schemas.openxmlformats.org/officeDocument/2006/relationships/font" Target="fonts/Roboto-regular.fntdata"/><Relationship Id="rId36" Type="http://schemas.openxmlformats.org/officeDocument/2006/relationships/font" Target="fonts/Overlock-boldItalic.fntdata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VesperLibre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ce3bb48d4_3_4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9ce3bb48d4_3_4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http://thebritishgeographer.weebly.com/the-impacts-of-climate-change1.html</a:t>
            </a:r>
            <a:endParaRPr/>
          </a:p>
        </p:txBody>
      </p:sp>
      <p:sp>
        <p:nvSpPr>
          <p:cNvPr id="132" name="Google Shape;132;g29ce3bb48d4_3_495:notes"/>
          <p:cNvSpPr txBox="1"/>
          <p:nvPr>
            <p:ph idx="3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9ce3bb48d4_3_4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ce3bb48d4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9ce3bb48d4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98808779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998808779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998808779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98808779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998808779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9988087791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988087791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9988087791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9988087791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ce3bb48d4_3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9ce3bb48d4_3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g29ce3bb48d4_3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ce3bb48d4_3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9ce3bb48d4_3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ce3bb48d4_3_5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9ce3bb48d4_3_5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29ce3bb48d4_3_597:notes"/>
          <p:cNvSpPr txBox="1"/>
          <p:nvPr>
            <p:ph idx="3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9ce3bb48d4_3_5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ce3bb48d4_3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9ce3bb48d4_3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ce3bb48d4_3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9ce3bb48d4_3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29ce3bb48d4_3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9a3e6ea50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g29a3e6ea50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c3681a3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29c3681a3a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ce3bb48d4_3_8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9ce3bb48d4_3_8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29ce3bb48d4_3_896:notes"/>
          <p:cNvSpPr txBox="1"/>
          <p:nvPr>
            <p:ph idx="3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29ce3bb48d4_3_8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98808779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998808779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29988087791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988087791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9988087791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29988087791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988087791_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9988087791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9988087791_2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abaf516a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9abaf516a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29abaf516a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ce3bb48d4_3_8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9ce3bb48d4_3_8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29ce3bb48d4_3_801:notes"/>
          <p:cNvSpPr txBox="1"/>
          <p:nvPr>
            <p:ph idx="3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9ce3bb48d4_3_8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e93ff5fc8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19e93ff5fc8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a3e6ea50a_2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9a3e6ea50a_2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29a3e6ea50a_2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a3e6ea50a_2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9a3e6ea50a_2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29a3e6ea50a_2_3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a3e6ea50a_2_6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9a3e6ea50a_2_6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29a3e6ea50a_2_6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ce3bb48d4_3_9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29ce3bb48d4_3_9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e93ff5fc8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19e93ff5fc8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ce3bb48d4_3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29ce3bb48d4_3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" type="subTitle"/>
          </p:nvPr>
        </p:nvSpPr>
        <p:spPr>
          <a:xfrm>
            <a:off x="1524000" y="4245878"/>
            <a:ext cx="9144000" cy="41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9abaf516af_0_20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29abaf516af_0_20"/>
          <p:cNvSpPr txBox="1"/>
          <p:nvPr>
            <p:ph idx="1" type="body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g29abaf516af_0_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>
  <p:cSld name="index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9a3e6ea50a_0_337"/>
          <p:cNvSpPr txBox="1"/>
          <p:nvPr>
            <p:ph idx="1" type="body"/>
          </p:nvPr>
        </p:nvSpPr>
        <p:spPr>
          <a:xfrm>
            <a:off x="3657600" y="1295400"/>
            <a:ext cx="48768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9a3e6ea50a_0_337"/>
          <p:cNvSpPr txBox="1"/>
          <p:nvPr>
            <p:ph idx="2" type="body"/>
          </p:nvPr>
        </p:nvSpPr>
        <p:spPr>
          <a:xfrm>
            <a:off x="3657600" y="685800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838200" y="1325880"/>
            <a:ext cx="10515600" cy="66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838200" y="2214245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op bar simple">
  <p:cSld name="1_Top bar simp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9a3e6ea50a_2_318"/>
          <p:cNvSpPr txBox="1"/>
          <p:nvPr>
            <p:ph idx="1" type="body"/>
          </p:nvPr>
        </p:nvSpPr>
        <p:spPr>
          <a:xfrm>
            <a:off x="4635984" y="3263900"/>
            <a:ext cx="29199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g29a3e6ea50a_2_318"/>
          <p:cNvSpPr txBox="1"/>
          <p:nvPr>
            <p:ph idx="2" type="body"/>
          </p:nvPr>
        </p:nvSpPr>
        <p:spPr>
          <a:xfrm>
            <a:off x="3657600" y="2514600"/>
            <a:ext cx="48768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9c3681a3a8_0_84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5" name="Google Shape;35;g29c3681a3a8_0_84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29c3681a3a8_0_84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knife&#10;&#10;Description automatically generated" id="10" name="Google Shape;10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1796" y="661120"/>
            <a:ext cx="3897245" cy="15721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knife&#10;&#10;Description automatically generated" id="20" name="Google Shape;20;p7"/>
          <p:cNvPicPr preferRelativeResize="0"/>
          <p:nvPr/>
        </p:nvPicPr>
        <p:blipFill rotWithShape="1">
          <a:blip r:embed="rId1">
            <a:alphaModFix amt="20000"/>
          </a:blip>
          <a:srcRect b="0" l="0" r="0" t="0"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398" y="0"/>
            <a:ext cx="3206804" cy="12936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hyperlink" Target="http://climate.nasa.gov/key_indicators#globalTemp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otprintcalculator.org/home/en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hyperlink" Target="http://www.footprintcalculator.org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hyperlink" Target="https://climatekids.nasa.gov/greenhouse-effect/" TargetMode="External"/><Relationship Id="rId5" Type="http://schemas.openxmlformats.org/officeDocument/2006/relationships/hyperlink" Target="https://climatekids.nasa.gov/greenhouse-effec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hyperlink" Target="https://www.youtube.com/shorts/XZHmS1EPfX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IFte1FUHYF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hyperlink" Target="https://www.flickr.com/photos/thehutch/4738936386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Agricoltura e cambiamento climatico</a:t>
            </a:r>
            <a:endParaRPr/>
          </a:p>
        </p:txBody>
      </p:sp>
      <p:sp>
        <p:nvSpPr>
          <p:cNvPr id="46" name="Google Shape;46;p1"/>
          <p:cNvSpPr txBox="1"/>
          <p:nvPr>
            <p:ph idx="1" type="subTitle"/>
          </p:nvPr>
        </p:nvSpPr>
        <p:spPr>
          <a:xfrm>
            <a:off x="1524000" y="4245878"/>
            <a:ext cx="9144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Che cos'è il cambiamento climatico e qual è il legame con l'agricoltura?</a:t>
            </a:r>
            <a:endParaRPr/>
          </a:p>
        </p:txBody>
      </p:sp>
      <p:pic>
        <p:nvPicPr>
          <p:cNvPr id="47" name="Google Shape;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50" y="5532819"/>
            <a:ext cx="3849499" cy="10996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6668654" y="5541817"/>
            <a:ext cx="54216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PROGRAMMA ERASMUS+      </a:t>
            </a:r>
            <a:endParaRPr sz="24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24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ID progetto KA220-YOU-37C49185</a:t>
            </a:r>
            <a:endParaRPr sz="24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24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Partenariati di cooperazione nel settore della formazione dei giovani</a:t>
            </a:r>
            <a:endParaRPr sz="24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29ce3bb48d4_3_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ce3bb48d4_3_0"/>
          <p:cNvSpPr txBox="1"/>
          <p:nvPr>
            <p:ph idx="1" type="body"/>
          </p:nvPr>
        </p:nvSpPr>
        <p:spPr>
          <a:xfrm>
            <a:off x="838200" y="2632025"/>
            <a:ext cx="6931500" cy="3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427B83"/>
                </a:solidFill>
              </a:rPr>
              <a:t>Dal punto di vista dell'agricoltura, le conseguenze più impattanti del cambiamento climatico possono essere riassunte come segue:</a:t>
            </a:r>
            <a:endParaRPr b="1">
              <a:solidFill>
                <a:srgbClr val="427B83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B83"/>
              </a:buClr>
              <a:buSzPts val="2800"/>
              <a:buChar char="-"/>
            </a:pPr>
            <a:r>
              <a:rPr b="1" lang="en-US">
                <a:solidFill>
                  <a:srgbClr val="427B83"/>
                </a:solidFill>
              </a:rPr>
              <a:t>Precipitazioni meno frequenti ma di maggiore impatto;</a:t>
            </a:r>
            <a:endParaRPr b="1">
              <a:solidFill>
                <a:srgbClr val="427B83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B83"/>
              </a:buClr>
              <a:buSzPts val="2800"/>
              <a:buChar char="-"/>
            </a:pPr>
            <a:r>
              <a:rPr b="1" lang="en-US">
                <a:solidFill>
                  <a:srgbClr val="427B83"/>
                </a:solidFill>
              </a:rPr>
              <a:t>Temperature più calde;</a:t>
            </a:r>
            <a:endParaRPr b="1">
              <a:solidFill>
                <a:srgbClr val="427B83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B83"/>
              </a:buClr>
              <a:buSzPts val="2800"/>
              <a:buChar char="-"/>
            </a:pPr>
            <a:r>
              <a:rPr b="1" lang="en-US">
                <a:solidFill>
                  <a:srgbClr val="427B83"/>
                </a:solidFill>
              </a:rPr>
              <a:t>Periodi prolungati di scarsità d'acqua.</a:t>
            </a:r>
            <a:endParaRPr b="1">
              <a:solidFill>
                <a:srgbClr val="427B83"/>
              </a:solidFill>
            </a:endParaRPr>
          </a:p>
        </p:txBody>
      </p:sp>
      <p:sp>
        <p:nvSpPr>
          <p:cNvPr id="141" name="Google Shape;141;g29ce3bb48d4_3_0"/>
          <p:cNvSpPr txBox="1"/>
          <p:nvPr>
            <p:ph type="title"/>
          </p:nvPr>
        </p:nvSpPr>
        <p:spPr>
          <a:xfrm>
            <a:off x="838200" y="18990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Le conseguenze</a:t>
            </a:r>
            <a:endParaRPr/>
          </a:p>
        </p:txBody>
      </p:sp>
      <p:sp>
        <p:nvSpPr>
          <p:cNvPr id="142" name="Google Shape;142;g29ce3bb48d4_3_0"/>
          <p:cNvSpPr txBox="1"/>
          <p:nvPr/>
        </p:nvSpPr>
        <p:spPr>
          <a:xfrm>
            <a:off x="7769700" y="3057150"/>
            <a:ext cx="3717900" cy="21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Cambiamento climatico, crisi climatica!</a:t>
            </a:r>
            <a:endParaRPr b="1" i="0" sz="41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g29ce3bb48d4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315188" y="5100535"/>
            <a:ext cx="4876800" cy="56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988087791_0_0"/>
          <p:cNvSpPr txBox="1"/>
          <p:nvPr>
            <p:ph idx="1" type="body"/>
          </p:nvPr>
        </p:nvSpPr>
        <p:spPr>
          <a:xfrm>
            <a:off x="838200" y="2445570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Le precipitazioni sono sempre meno presenti nel corso dell'anno, ma la loro violenza e intensità sono in aumento. Ciò comporta un aumento dei danni alle proprietà, alle colture e al bestiame, e di conseguenza dei costi da sostenere per ripararli.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Inoltre, l'aumento dell'umidità in questi brevi lassi di tempo crea l'ambiente perfetto per la riproduzione di molti parassiti, che a loro volta portano a un maggiore spreco di colture.</a:t>
            </a:r>
            <a:endParaRPr/>
          </a:p>
        </p:txBody>
      </p:sp>
      <p:sp>
        <p:nvSpPr>
          <p:cNvPr id="150" name="Google Shape;150;g29988087791_0_0"/>
          <p:cNvSpPr txBox="1"/>
          <p:nvPr>
            <p:ph type="title"/>
          </p:nvPr>
        </p:nvSpPr>
        <p:spPr>
          <a:xfrm>
            <a:off x="1899550" y="17834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Precipitazioni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988087791_0_6"/>
          <p:cNvSpPr txBox="1"/>
          <p:nvPr>
            <p:ph type="title"/>
          </p:nvPr>
        </p:nvSpPr>
        <p:spPr>
          <a:xfrm>
            <a:off x="4218200" y="1380300"/>
            <a:ext cx="6014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Siccità</a:t>
            </a:r>
            <a:endParaRPr/>
          </a:p>
        </p:txBody>
      </p:sp>
      <p:sp>
        <p:nvSpPr>
          <p:cNvPr id="157" name="Google Shape;157;g29988087791_0_6"/>
          <p:cNvSpPr txBox="1"/>
          <p:nvPr>
            <p:ph idx="1" type="body"/>
          </p:nvPr>
        </p:nvSpPr>
        <p:spPr>
          <a:xfrm>
            <a:off x="838200" y="2307950"/>
            <a:ext cx="55200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lang="en-US"/>
              <a:t>D'altra parte, nei periodi in cui non si verificano queste precipitazioni violente, bisogna tenere conto di siccità e siccità.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lang="en-US"/>
              <a:t>Ciò comporta un aumento dei costi e degli sprechi di acqua per l'irrigazione delle colture, nonché una maggiore difficoltà di coltivazione di colture più sensibili al clima secco e caldo, che devono essere curate più spesso in serre con condizioni ottimali.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lang="en-US"/>
              <a:t>Inoltre, il bestiame è spesso pericolosamente affaticato, il che è dannoso per la sua salute e il suo benessere.</a:t>
            </a:r>
            <a:endParaRPr/>
          </a:p>
        </p:txBody>
      </p:sp>
      <p:pic>
        <p:nvPicPr>
          <p:cNvPr id="158" name="Google Shape;158;g2998808779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200" y="2250524"/>
            <a:ext cx="5244125" cy="39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9988087791_0_6"/>
          <p:cNvSpPr txBox="1"/>
          <p:nvPr/>
        </p:nvSpPr>
        <p:spPr>
          <a:xfrm>
            <a:off x="8217213" y="5973050"/>
            <a:ext cx="228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©altc.alt.ac.uk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988087791_0_12"/>
          <p:cNvSpPr txBox="1"/>
          <p:nvPr>
            <p:ph type="title"/>
          </p:nvPr>
        </p:nvSpPr>
        <p:spPr>
          <a:xfrm>
            <a:off x="933450" y="1870155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Temperature più calde</a:t>
            </a:r>
            <a:endParaRPr/>
          </a:p>
        </p:txBody>
      </p:sp>
      <p:sp>
        <p:nvSpPr>
          <p:cNvPr id="166" name="Google Shape;166;g29988087791_0_12"/>
          <p:cNvSpPr txBox="1"/>
          <p:nvPr>
            <p:ph idx="1" type="body"/>
          </p:nvPr>
        </p:nvSpPr>
        <p:spPr>
          <a:xfrm>
            <a:off x="838200" y="2622470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L'aumento generale delle temperature in tutto il mondo crea stagioni di crescita più lunghe, che in alcuni casi possono tradursi in una maggiore resa dei raccolti.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D'altro canto, permette a un maggior numero di parassiti di sopravvivere alle stagioni più fredde, aumentando il loro numero e incidendo profondamente sulle coltivazioni.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Ciò ha un impatto ancora maggiore sulle coltivazioni biologiche, che di solito non sono geneticamente modificate per essere resistenti ai parassiti.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ce3bb48d4_3_205"/>
          <p:cNvSpPr txBox="1"/>
          <p:nvPr/>
        </p:nvSpPr>
        <p:spPr>
          <a:xfrm>
            <a:off x="7724220" y="1822526"/>
            <a:ext cx="251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Temperatura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9ce3bb48d4_3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807" y="2394061"/>
            <a:ext cx="5691880" cy="328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9ce3bb48d4_3_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0514" y="2394061"/>
            <a:ext cx="5708669" cy="328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9ce3bb48d4_3_205"/>
          <p:cNvSpPr txBox="1"/>
          <p:nvPr/>
        </p:nvSpPr>
        <p:spPr>
          <a:xfrm>
            <a:off x="1985637" y="1822500"/>
            <a:ext cx="295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Temperatura 1884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9ce3bb48d4_3_205"/>
          <p:cNvSpPr txBox="1"/>
          <p:nvPr/>
        </p:nvSpPr>
        <p:spPr>
          <a:xfrm>
            <a:off x="702325" y="6245675"/>
            <a:ext cx="111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Visitate la NASA per uno strumento interattivo sulla variazione media della temperatura superficiale! </a:t>
            </a:r>
            <a:r>
              <a:rPr b="0" i="0" lang="en-US" sz="13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http://climate.nasa.gov/key_indicators#globalTemp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Terra si è riscaldata di circa 1°C dal 1880.</a:t>
            </a:r>
            <a:endParaRPr b="0" i="0" sz="1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g29ce3bb48d4_3_205"/>
          <p:cNvSpPr txBox="1"/>
          <p:nvPr/>
        </p:nvSpPr>
        <p:spPr>
          <a:xfrm>
            <a:off x="4617600" y="5783975"/>
            <a:ext cx="29568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808080"/>
                </a:solidFill>
                <a:latin typeface="Overlock"/>
                <a:ea typeface="Overlock"/>
                <a:cs typeface="Overlock"/>
                <a:sym typeface="Overlock"/>
              </a:rPr>
              <a:t>Credito: Studio di visualizzazione scientifica della NASA</a:t>
            </a:r>
            <a:endParaRPr b="0" i="0" sz="11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ce3bb48d4_3_304"/>
          <p:cNvSpPr txBox="1"/>
          <p:nvPr>
            <p:ph type="title"/>
          </p:nvPr>
        </p:nvSpPr>
        <p:spPr>
          <a:xfrm>
            <a:off x="4151000" y="1435000"/>
            <a:ext cx="66258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Overlock"/>
              <a:buNone/>
            </a:pPr>
            <a:r>
              <a:rPr lang="en-US">
                <a:latin typeface="Overlock"/>
                <a:ea typeface="Overlock"/>
                <a:cs typeface="Overlock"/>
                <a:sym typeface="Overlock"/>
              </a:rPr>
              <a:t>QUAL È LA DIFFERENZA?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83" name="Google Shape;183;g29ce3bb48d4_3_304"/>
          <p:cNvSpPr txBox="1"/>
          <p:nvPr>
            <p:ph idx="1" type="body"/>
          </p:nvPr>
        </p:nvSpPr>
        <p:spPr>
          <a:xfrm>
            <a:off x="1041178" y="2404142"/>
            <a:ext cx="64680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Il RISCALDAMENTO GLOBALE </a:t>
            </a:r>
            <a:r>
              <a:rPr lang="en-US" sz="2200">
                <a:latin typeface="Overlock"/>
                <a:ea typeface="Overlock"/>
                <a:cs typeface="Overlock"/>
                <a:sym typeface="Overlock"/>
              </a:rPr>
              <a:t>è l'aumento della temperatura media della superficie terrestre dovuto all'accumulo di gas serra nell'atmosfera.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latin typeface="Overlock"/>
                <a:ea typeface="Overlock"/>
                <a:cs typeface="Overlock"/>
                <a:sym typeface="Overlock"/>
              </a:rPr>
              <a:t>Per </a:t>
            </a:r>
            <a:r>
              <a:rPr lang="en-US" sz="2200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CAMBIAMENTO CLIMATICO </a:t>
            </a:r>
            <a:r>
              <a:rPr lang="en-US" sz="2200">
                <a:latin typeface="Overlock"/>
                <a:ea typeface="Overlock"/>
                <a:cs typeface="Overlock"/>
                <a:sym typeface="Overlock"/>
              </a:rPr>
              <a:t>si intendono i cambiamenti a lungo termine del clima, compresi la temperatura media e le precipitazioni. Riconosce che, sebbene la temperatura media superficiale possa aumentare, la temperatura regionale o locale può diminuire o rimanere costante.</a:t>
            </a:r>
            <a:endParaRPr/>
          </a:p>
        </p:txBody>
      </p:sp>
      <p:sp>
        <p:nvSpPr>
          <p:cNvPr id="184" name="Google Shape;184;g29ce3bb48d4_3_304"/>
          <p:cNvSpPr txBox="1"/>
          <p:nvPr>
            <p:ph idx="10" type="dt"/>
          </p:nvPr>
        </p:nvSpPr>
        <p:spPr>
          <a:xfrm>
            <a:off x="10341428" y="6356350"/>
            <a:ext cx="101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descr="Thermometer" id="185" name="Google Shape;185;g29ce3bb48d4_3_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8995" y="2979950"/>
            <a:ext cx="1607800" cy="16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ce3bb48d4_3_597"/>
          <p:cNvSpPr txBox="1"/>
          <p:nvPr>
            <p:ph idx="1" type="body"/>
          </p:nvPr>
        </p:nvSpPr>
        <p:spPr>
          <a:xfrm>
            <a:off x="7062221" y="1441426"/>
            <a:ext cx="4680600" cy="45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-20955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1428"/>
              <a:buChar char="•"/>
            </a:pPr>
            <a:r>
              <a:rPr lang="en-US">
                <a:latin typeface="Overlock"/>
                <a:ea typeface="Overlock"/>
                <a:cs typeface="Overlock"/>
                <a:sym typeface="Overlock"/>
              </a:rPr>
              <a:t>Misura la velocità con cui consumiamo le risorse e generiamo rifiuti</a:t>
            </a:r>
            <a:endParaRPr/>
          </a:p>
          <a:p>
            <a:pPr indent="-20955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71428"/>
              <a:buChar char="•"/>
            </a:pPr>
            <a:r>
              <a:rPr lang="en-US">
                <a:latin typeface="Overlock"/>
                <a:ea typeface="Overlock"/>
                <a:cs typeface="Overlock"/>
                <a:sym typeface="Overlock"/>
              </a:rPr>
              <a:t>La Terra ha 12 miliardi di ettari di terra e acqua biologicamente produttivi.</a:t>
            </a:r>
            <a:endParaRPr/>
          </a:p>
          <a:p>
            <a:pPr indent="-20955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71428"/>
              <a:buChar char="•"/>
            </a:pPr>
            <a:r>
              <a:rPr lang="en-US">
                <a:latin typeface="Overlock"/>
                <a:ea typeface="Overlock"/>
                <a:cs typeface="Overlock"/>
                <a:sym typeface="Overlock"/>
              </a:rPr>
              <a:t>Dividendo per il </a:t>
            </a:r>
            <a:r>
              <a:rPr b="1" lang="en-US">
                <a:latin typeface="Overlock"/>
                <a:ea typeface="Overlock"/>
                <a:cs typeface="Overlock"/>
                <a:sym typeface="Overlock"/>
              </a:rPr>
              <a:t>numero </a:t>
            </a:r>
            <a:r>
              <a:rPr lang="en-US">
                <a:latin typeface="Overlock"/>
                <a:ea typeface="Overlock"/>
                <a:cs typeface="Overlock"/>
                <a:sym typeface="Overlock"/>
              </a:rPr>
              <a:t>di persone in vita (7 miliardi) si ottengono 1,72 </a:t>
            </a:r>
            <a:r>
              <a:rPr b="1" lang="en-US">
                <a:latin typeface="Overlock"/>
                <a:ea typeface="Overlock"/>
                <a:cs typeface="Overlock"/>
                <a:sym typeface="Overlock"/>
              </a:rPr>
              <a:t>ettari globali </a:t>
            </a:r>
            <a:r>
              <a:rPr lang="en-US">
                <a:latin typeface="Overlock"/>
                <a:ea typeface="Overlock"/>
                <a:cs typeface="Overlock"/>
                <a:sym typeface="Overlock"/>
              </a:rPr>
              <a:t>per persona.</a:t>
            </a:r>
            <a:endParaRPr/>
          </a:p>
          <a:p>
            <a:pPr indent="-20955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71428"/>
              <a:buChar char="•"/>
            </a:pPr>
            <a:r>
              <a:rPr lang="en-US">
                <a:latin typeface="Overlock"/>
                <a:ea typeface="Overlock"/>
                <a:cs typeface="Overlock"/>
                <a:sym typeface="Overlock"/>
              </a:rPr>
              <a:t>Se ognuno di noi ha un'impronta ecologica pari a 1,72 ettari globali, siamo al sicuro!</a:t>
            </a:r>
            <a:endParaRPr/>
          </a:p>
        </p:txBody>
      </p:sp>
      <p:sp>
        <p:nvSpPr>
          <p:cNvPr id="193" name="Google Shape;193;g29ce3bb48d4_3_597"/>
          <p:cNvSpPr txBox="1"/>
          <p:nvPr/>
        </p:nvSpPr>
        <p:spPr>
          <a:xfrm>
            <a:off x="1014081" y="1777920"/>
            <a:ext cx="5490000" cy="4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Impact"/>
              <a:buNone/>
            </a:pPr>
            <a:r>
              <a:rPr b="0" i="0" lang="en-US" sz="7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IMPRONTA ECOLOGICA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ce3bb48d4_3_101"/>
          <p:cNvSpPr txBox="1"/>
          <p:nvPr/>
        </p:nvSpPr>
        <p:spPr>
          <a:xfrm>
            <a:off x="996564" y="1770933"/>
            <a:ext cx="3384300" cy="39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Una delle impronte più grandi è l'impronta di carbonio.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&#10;&#10;Description automatically generated" id="199" name="Google Shape;199;g29ce3bb48d4_3_101"/>
          <p:cNvPicPr preferRelativeResize="0"/>
          <p:nvPr/>
        </p:nvPicPr>
        <p:blipFill rotWithShape="1">
          <a:blip r:embed="rId3">
            <a:alphaModFix/>
          </a:blip>
          <a:srcRect b="37978" l="1973" r="56293" t="18592"/>
          <a:stretch/>
        </p:blipFill>
        <p:spPr>
          <a:xfrm>
            <a:off x="5279472" y="1172546"/>
            <a:ext cx="5995467" cy="4539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g29ce3bb48d4_3_101"/>
          <p:cNvCxnSpPr/>
          <p:nvPr/>
        </p:nvCxnSpPr>
        <p:spPr>
          <a:xfrm flipH="1" rot="10800000">
            <a:off x="2828499" y="4243577"/>
            <a:ext cx="2299500" cy="11967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1" name="Google Shape;201;g29ce3bb48d4_3_101"/>
          <p:cNvSpPr txBox="1"/>
          <p:nvPr/>
        </p:nvSpPr>
        <p:spPr>
          <a:xfrm>
            <a:off x="838200" y="5648464"/>
            <a:ext cx="4539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SÌ, è legato alle nostre emissioni di CO2 e quindi al cambiamento climatico.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9ce3bb48d4_3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0" y="1416250"/>
            <a:ext cx="5758699" cy="507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9a3e6ea50a_0_7"/>
          <p:cNvSpPr txBox="1"/>
          <p:nvPr>
            <p:ph idx="2" type="body"/>
          </p:nvPr>
        </p:nvSpPr>
        <p:spPr>
          <a:xfrm>
            <a:off x="1117275" y="2892625"/>
            <a:ext cx="3216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None/>
            </a:pPr>
            <a:r>
              <a:rPr lang="en-US">
                <a:latin typeface="Lato Black"/>
                <a:ea typeface="Lato Black"/>
                <a:cs typeface="Lato Black"/>
                <a:sym typeface="Lato Black"/>
              </a:rPr>
              <a:t>CONTENUTI</a:t>
            </a:r>
            <a:endParaRPr/>
          </a:p>
        </p:txBody>
      </p:sp>
      <p:sp>
        <p:nvSpPr>
          <p:cNvPr id="54" name="Google Shape;54;g29a3e6ea50a_0_7"/>
          <p:cNvSpPr txBox="1"/>
          <p:nvPr/>
        </p:nvSpPr>
        <p:spPr>
          <a:xfrm>
            <a:off x="4868650" y="2157475"/>
            <a:ext cx="548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609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Informazioni su questo modulo</a:t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g29a3e6ea50a_0_7"/>
          <p:cNvSpPr txBox="1"/>
          <p:nvPr/>
        </p:nvSpPr>
        <p:spPr>
          <a:xfrm>
            <a:off x="4868650" y="2712375"/>
            <a:ext cx="5803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59690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Che cos'è il cambiamento climatico (CC)? </a:t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g29a3e6ea50a_0_7"/>
          <p:cNvSpPr txBox="1"/>
          <p:nvPr/>
        </p:nvSpPr>
        <p:spPr>
          <a:xfrm>
            <a:off x="4868650" y="5234600"/>
            <a:ext cx="4267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g29a3e6ea50a_0_7"/>
          <p:cNvSpPr txBox="1"/>
          <p:nvPr/>
        </p:nvSpPr>
        <p:spPr>
          <a:xfrm>
            <a:off x="5478245" y="5330423"/>
            <a:ext cx="4065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7. Esercizio </a:t>
            </a:r>
            <a:endParaRPr b="0" i="1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g29a3e6ea50a_0_7"/>
          <p:cNvSpPr txBox="1"/>
          <p:nvPr/>
        </p:nvSpPr>
        <p:spPr>
          <a:xfrm>
            <a:off x="5478249" y="4795917"/>
            <a:ext cx="3657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6.  Soluzioni e adattamento</a:t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g29a3e6ea50a_0_7"/>
          <p:cNvSpPr txBox="1"/>
          <p:nvPr/>
        </p:nvSpPr>
        <p:spPr>
          <a:xfrm>
            <a:off x="4735300" y="3186625"/>
            <a:ext cx="5489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609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 Agricoltura e cambiamento climatico.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9a3e6ea50a_0_7"/>
          <p:cNvSpPr txBox="1"/>
          <p:nvPr/>
        </p:nvSpPr>
        <p:spPr>
          <a:xfrm>
            <a:off x="4738474" y="3736392"/>
            <a:ext cx="6654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609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Quali sono gli impatti dei CC in agricoltura?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9a3e6ea50a_0_7"/>
          <p:cNvSpPr txBox="1"/>
          <p:nvPr/>
        </p:nvSpPr>
        <p:spPr>
          <a:xfrm>
            <a:off x="5478250" y="4190113"/>
            <a:ext cx="54891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Impronta ecologica e perché è importante?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g29a3e6ea50a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7013" y="3756285"/>
            <a:ext cx="4876800" cy="56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9c3681a3a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037" y="1198157"/>
            <a:ext cx="6323967" cy="565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9c3681a3a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436688" y="5057260"/>
            <a:ext cx="4876800" cy="56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9c3681a3a8_0_0"/>
          <p:cNvSpPr txBox="1"/>
          <p:nvPr/>
        </p:nvSpPr>
        <p:spPr>
          <a:xfrm>
            <a:off x="8" y="2514292"/>
            <a:ext cx="5476800" cy="24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chemeClr val="dk1"/>
                </a:solidFill>
                <a:latin typeface="Vesper Libre"/>
                <a:ea typeface="Vesper Libre"/>
                <a:cs typeface="Vesper Libre"/>
                <a:sym typeface="Vesper Libre"/>
              </a:rPr>
              <a:t>Perché l'impronta alimentare</a:t>
            </a:r>
            <a:endParaRPr b="1" i="0" sz="5600" u="none" cap="none" strike="noStrike">
              <a:solidFill>
                <a:schemeClr val="dk1"/>
              </a:solidFill>
              <a:latin typeface="Vesper Libre"/>
              <a:ea typeface="Vesper Libre"/>
              <a:cs typeface="Vesper Libre"/>
              <a:sym typeface="Vesper Libre"/>
            </a:endParaRPr>
          </a:p>
          <a:p>
            <a:pPr indent="0" lvl="0" marL="0" marR="0" rtl="0" algn="ctr">
              <a:lnSpc>
                <a:spcPct val="95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US" sz="5600" u="none" cap="none" strike="noStrike">
                <a:solidFill>
                  <a:schemeClr val="dk1"/>
                </a:solidFill>
                <a:latin typeface="Vesper Libre"/>
                <a:ea typeface="Vesper Libre"/>
                <a:cs typeface="Vesper Libre"/>
                <a:sym typeface="Vesper Libre"/>
              </a:rPr>
              <a:t>importante?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ce3bb48d4_3_896"/>
          <p:cNvSpPr/>
          <p:nvPr/>
        </p:nvSpPr>
        <p:spPr>
          <a:xfrm>
            <a:off x="1215100" y="2060275"/>
            <a:ext cx="46359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Superamento ecologico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9ce3bb48d4_3_896"/>
          <p:cNvSpPr/>
          <p:nvPr/>
        </p:nvSpPr>
        <p:spPr>
          <a:xfrm>
            <a:off x="748175" y="3238500"/>
            <a:ext cx="50442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Dagli anni '70 l'umanità si trova in una situazione di overshooting ecologico, con una domanda annuale di risorse superiore a quella che la Terra può rigenerare ogni anno.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Oggi l'umanità utilizza l'equivalente di 1,7 Terre per fornire le risorse che utilizziamo e assorbire i nostri rifiuti.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Ciò significa che la Terra impiega un anno e sei mesi per rigenerare ciò che noi utilizziamo in un anno.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var/folders/qs/7r_09y0s6kz4vkmfcttrc5440000gn/T/com.microsoft.Powerpoint/WebArchiveCopyPasteTempFiles/planets-1.png" id="223" name="Google Shape;223;g29ce3bb48d4_3_896"/>
          <p:cNvPicPr preferRelativeResize="0"/>
          <p:nvPr/>
        </p:nvPicPr>
        <p:blipFill rotWithShape="1">
          <a:blip r:embed="rId3">
            <a:alphaModFix/>
          </a:blip>
          <a:srcRect b="0" l="14634" r="14627" t="0"/>
          <a:stretch/>
        </p:blipFill>
        <p:spPr>
          <a:xfrm>
            <a:off x="6196547" y="1127407"/>
            <a:ext cx="5995465" cy="559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9988087791_0_18"/>
          <p:cNvSpPr txBox="1"/>
          <p:nvPr>
            <p:ph type="title"/>
          </p:nvPr>
        </p:nvSpPr>
        <p:spPr>
          <a:xfrm>
            <a:off x="3491600" y="1475550"/>
            <a:ext cx="61422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Soluzioni</a:t>
            </a:r>
            <a:endParaRPr/>
          </a:p>
        </p:txBody>
      </p:sp>
      <p:sp>
        <p:nvSpPr>
          <p:cNvPr id="230" name="Google Shape;230;g29988087791_0_18"/>
          <p:cNvSpPr txBox="1"/>
          <p:nvPr>
            <p:ph idx="1" type="body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427B83"/>
                </a:solidFill>
              </a:rPr>
              <a:t>Esistono due tipi di approcci, che devono essere utilizzati insieme per massimizzare i risultati:</a:t>
            </a:r>
            <a:endParaRPr b="1">
              <a:solidFill>
                <a:srgbClr val="427B83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B83"/>
              </a:buClr>
              <a:buSzPts val="2800"/>
              <a:buChar char="-"/>
            </a:pPr>
            <a:r>
              <a:rPr b="1" lang="en-US">
                <a:solidFill>
                  <a:srgbClr val="427B83"/>
                </a:solidFill>
              </a:rPr>
              <a:t>Misure di adattamento al diverso ambiente;</a:t>
            </a:r>
            <a:endParaRPr b="1">
              <a:solidFill>
                <a:srgbClr val="427B83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B83"/>
              </a:buClr>
              <a:buSzPts val="2800"/>
              <a:buChar char="-"/>
            </a:pPr>
            <a:r>
              <a:rPr b="1" lang="en-US">
                <a:solidFill>
                  <a:srgbClr val="427B83"/>
                </a:solidFill>
              </a:rPr>
              <a:t>Misure che limitano l'impatto ecologico delle pratiche agricole.</a:t>
            </a:r>
            <a:endParaRPr b="1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427B83"/>
                </a:solidFill>
              </a:rPr>
              <a:t>La prima è più incentrata sul controllo dei danni a breve termine, mentre la seconda si concentra sulla sostenibilità ecologica a lungo termine e sulla limitazione dell'ulteriore impatto della crisi ecologica in agricoltura.</a:t>
            </a:r>
            <a:endParaRPr b="1">
              <a:solidFill>
                <a:srgbClr val="427B8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988087791_2_0"/>
          <p:cNvSpPr txBox="1"/>
          <p:nvPr>
            <p:ph type="title"/>
          </p:nvPr>
        </p:nvSpPr>
        <p:spPr>
          <a:xfrm>
            <a:off x="1817900" y="1729025"/>
            <a:ext cx="9884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Adattarsi a nuove sfide e necessità</a:t>
            </a:r>
            <a:endParaRPr/>
          </a:p>
        </p:txBody>
      </p:sp>
      <p:sp>
        <p:nvSpPr>
          <p:cNvPr id="237" name="Google Shape;237;g29988087791_2_0"/>
          <p:cNvSpPr txBox="1"/>
          <p:nvPr>
            <p:ph idx="1" type="body"/>
          </p:nvPr>
        </p:nvSpPr>
        <p:spPr>
          <a:xfrm>
            <a:off x="838200" y="26088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Per navigare con successo nel mondo dell'agricoltura, dobbiamo essere pronti a cercare modi innovativi per affrontare i cambiamenti che stiamo subendo dal punto di vista climatico.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L'adattamento è possibile solo con una profonda conoscenza ed esperienza sul campo, oltre che con una pianificazione puntuale ed efficace.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988087791_2_6"/>
          <p:cNvSpPr txBox="1"/>
          <p:nvPr>
            <p:ph type="title"/>
          </p:nvPr>
        </p:nvSpPr>
        <p:spPr>
          <a:xfrm>
            <a:off x="2966300" y="1552150"/>
            <a:ext cx="7802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Cosa c'è nel prossimo modulo?</a:t>
            </a:r>
            <a:endParaRPr/>
          </a:p>
        </p:txBody>
      </p:sp>
      <p:sp>
        <p:nvSpPr>
          <p:cNvPr id="244" name="Google Shape;244;g29988087791_2_6"/>
          <p:cNvSpPr txBox="1"/>
          <p:nvPr>
            <p:ph idx="1" type="body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L'impatto a lungo termine sul problema del cambiamento climatico può essere raggiunto solo attraverso l'applicazione di metodologie e strumenti sostenibili.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Nella prossima sessione, discuteremo e presenteremo alcuni dei casi più importanti ed efficaci di applicazione di tali metodologie.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abaf516af_0_0"/>
          <p:cNvSpPr txBox="1"/>
          <p:nvPr>
            <p:ph type="title"/>
          </p:nvPr>
        </p:nvSpPr>
        <p:spPr>
          <a:xfrm>
            <a:off x="1368050" y="1877500"/>
            <a:ext cx="102525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Esercizio - Quanto è grande la mia impronta?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51" name="Google Shape;251;g29abaf516af_0_0"/>
          <p:cNvSpPr txBox="1"/>
          <p:nvPr/>
        </p:nvSpPr>
        <p:spPr>
          <a:xfrm>
            <a:off x="1164726" y="2607075"/>
            <a:ext cx="5308200" cy="323100"/>
          </a:xfrm>
          <a:prstGeom prst="rect">
            <a:avLst/>
          </a:prstGeom>
          <a:solidFill>
            <a:srgbClr val="427B83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Calcolate la vostra impronta ecologica!</a:t>
            </a:r>
            <a:endParaRPr b="1" i="0" sz="15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9abaf516af_0_0"/>
          <p:cNvSpPr txBox="1"/>
          <p:nvPr/>
        </p:nvSpPr>
        <p:spPr>
          <a:xfrm>
            <a:off x="1055050" y="3099550"/>
            <a:ext cx="8190600" cy="1499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27B8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Materiale necessario:</a:t>
            </a:r>
            <a:endParaRPr b="1" i="0" sz="1300" u="none" cap="none" strike="noStrike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Accesso a Internet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•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Uno schermo per proiettare i risultati dell'attività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Obiettivo</a:t>
            </a:r>
            <a:endParaRPr b="1" i="0" sz="1300" u="none" cap="none" strike="noStrike">
              <a:solidFill>
                <a:srgbClr val="427B8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partecipanti comprenderanno la propria impronta ecologica e rifletteranno su come essa influisce sul pianeta.</a:t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9abaf516af_0_0"/>
          <p:cNvSpPr txBox="1"/>
          <p:nvPr/>
        </p:nvSpPr>
        <p:spPr>
          <a:xfrm>
            <a:off x="1055045" y="4999894"/>
            <a:ext cx="8190600" cy="16932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27B8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427B83"/>
                </a:solidFill>
                <a:latin typeface="Lato"/>
                <a:ea typeface="Lato"/>
                <a:cs typeface="Lato"/>
                <a:sym typeface="Lato"/>
              </a:rPr>
              <a:t>Metodo e spiegazione: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●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Chiedete ai partecipanti di andare al link della </a:t>
            </a:r>
            <a:r>
              <a:rPr b="0" i="0" lang="en-US" sz="13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calcolatrice</a:t>
            </a: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●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Invitate un volontario a condividere il calcolo sullo schermo e chiedete al resto dei partecipanti di seguirlo attraverso i loro telefoni o tablet.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●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Invitate i partecipanti a condividere e discutere su ogni domanda.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●"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 termine dell'indagine, seguite una riflessione sull'attività.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Nota per il facilitatore: Esistono molti strumenti per calcolare l'impronta. Sentitevi liberi di esplorare.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29ce3bb48d4_3_8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862" l="12094" r="20564" t="12863"/>
          <a:stretch/>
        </p:blipFill>
        <p:spPr>
          <a:xfrm>
            <a:off x="1700850" y="1913400"/>
            <a:ext cx="8790300" cy="49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9ce3bb48d4_3_801"/>
          <p:cNvSpPr/>
          <p:nvPr/>
        </p:nvSpPr>
        <p:spPr>
          <a:xfrm>
            <a:off x="4651364" y="5327581"/>
            <a:ext cx="455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http://www.footprintcalculator.org</a:t>
            </a:r>
            <a:endParaRPr b="0" i="0" sz="2400" u="none" cap="none" strike="noStrike">
              <a:solidFill>
                <a:schemeClr val="accent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Grazie per l'attenzione!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e93ff5fc8_0_22"/>
          <p:cNvSpPr txBox="1"/>
          <p:nvPr>
            <p:ph type="title"/>
          </p:nvPr>
        </p:nvSpPr>
        <p:spPr>
          <a:xfrm>
            <a:off x="4449525" y="1202325"/>
            <a:ext cx="47898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Informazioni su questo modulo</a:t>
            </a:r>
            <a:endParaRPr/>
          </a:p>
        </p:txBody>
      </p:sp>
      <p:sp>
        <p:nvSpPr>
          <p:cNvPr id="68" name="Google Shape;68;g19e93ff5fc8_0_22"/>
          <p:cNvSpPr txBox="1"/>
          <p:nvPr>
            <p:ph idx="1" type="body"/>
          </p:nvPr>
        </p:nvSpPr>
        <p:spPr>
          <a:xfrm>
            <a:off x="1197425" y="2632025"/>
            <a:ext cx="9456900" cy="3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100">
                <a:solidFill>
                  <a:srgbClr val="427B83"/>
                </a:solidFill>
              </a:rPr>
              <a:t>Cosa troverete qui?</a:t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>
              <a:solidFill>
                <a:srgbClr val="427B83"/>
              </a:solidFill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Lato"/>
              <a:buChar char="•"/>
            </a:pPr>
            <a:r>
              <a:rPr b="1"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 semplice e breve introduzione </a:t>
            </a:r>
            <a:r>
              <a:rPr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 cosa sia il cambiamento climatico, le sue cause e i suoi impatti.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Lato"/>
              <a:buChar char="•"/>
            </a:pPr>
            <a:r>
              <a:rPr b="1"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Come comprendere efficacemente i cambiamenti climatici, collegandoli all'agricoltura e al contesto locale.</a:t>
            </a:r>
            <a:endParaRPr b="1"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Lato"/>
              <a:buChar char="•"/>
            </a:pPr>
            <a:r>
              <a:rPr b="1"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Quali sono le barriere e gli ostacoli </a:t>
            </a:r>
            <a:r>
              <a:rPr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che incontriamo in agricoltura nell'affrontare il cambiamento climatico.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Lato"/>
              <a:buChar char="•"/>
            </a:pPr>
            <a:r>
              <a:rPr b="1"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Adattamento e soluzioni </a:t>
            </a:r>
            <a:r>
              <a:rPr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 affrontare i cambiamenti climatici dal punto di vista dell'agricoltura.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Lato"/>
              <a:buChar char="•"/>
            </a:pPr>
            <a:r>
              <a:rPr b="1"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Dinamiche, informazioni e risorse </a:t>
            </a:r>
            <a:r>
              <a:rPr lang="en-US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relative al cambiamento climatico.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a3e6ea50a_2_5"/>
          <p:cNvSpPr txBox="1"/>
          <p:nvPr/>
        </p:nvSpPr>
        <p:spPr>
          <a:xfrm>
            <a:off x="5363076" y="1077125"/>
            <a:ext cx="529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Che cos'è il cambiamento climatico?</a:t>
            </a:r>
            <a:endParaRPr b="0" i="1" sz="2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g29a3e6ea50a_2_5"/>
          <p:cNvSpPr txBox="1"/>
          <p:nvPr/>
        </p:nvSpPr>
        <p:spPr>
          <a:xfrm>
            <a:off x="3188770" y="1942458"/>
            <a:ext cx="5760000" cy="10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Il cambiamento climatico è per il concetto di </a:t>
            </a:r>
            <a:endParaRPr b="1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variazione globale di</a:t>
            </a:r>
            <a:endParaRPr b="1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il clima della Terra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9a3e6ea50a_2_5"/>
          <p:cNvSpPr txBox="1"/>
          <p:nvPr/>
        </p:nvSpPr>
        <p:spPr>
          <a:xfrm>
            <a:off x="4112692" y="3054082"/>
            <a:ext cx="3912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Ma cos'è il clima?</a:t>
            </a:r>
            <a:endParaRPr b="1" i="0" sz="31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g29a3e6ea50a_2_5"/>
          <p:cNvSpPr txBox="1"/>
          <p:nvPr/>
        </p:nvSpPr>
        <p:spPr>
          <a:xfrm>
            <a:off x="1216175" y="3741156"/>
            <a:ext cx="970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L'insieme delle condizioni meteorologiche che caratterizzano una specifica regione della Terra. Comprende elementi come la quantità e la regolarità delle precipitazioni, l'umidità, la temperatura, il vento e altri fattori associati agli eventi meteorologici in quell'area.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9a3e6ea50a_2_5"/>
          <p:cNvSpPr txBox="1"/>
          <p:nvPr/>
        </p:nvSpPr>
        <p:spPr>
          <a:xfrm>
            <a:off x="2215600" y="4720225"/>
            <a:ext cx="7436700" cy="1224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Attualmente ci concentriamo sul cambiamento climatico indotto dalle azioni umane, comunemente definito "</a:t>
            </a:r>
            <a:r>
              <a:rPr b="1" i="0" lang="en-US" sz="17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cambiamento climatico antropogenico</a:t>
            </a:r>
            <a:r>
              <a:rPr b="0" i="0" lang="en-US" sz="17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r>
              <a:rPr b="1" i="0" lang="en-US" sz="17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b="0" i="0" lang="en-US" sz="1700" u="none" cap="none" strike="noStrike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 Questo fenomeno è determinato dalle attività umane che producono gas a effetto serra.</a:t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a3e6ea50a_2_326"/>
          <p:cNvSpPr/>
          <p:nvPr/>
        </p:nvSpPr>
        <p:spPr>
          <a:xfrm rot="10800000">
            <a:off x="-15847981" y="3773258"/>
            <a:ext cx="28053938" cy="2171549"/>
          </a:xfrm>
          <a:custGeom>
            <a:rect b="b" l="l" r="r" t="t"/>
            <a:pathLst>
              <a:path extrusionOk="0" h="1629680" w="21053612">
                <a:moveTo>
                  <a:pt x="0" y="1110972"/>
                </a:moveTo>
                <a:cubicBezTo>
                  <a:pt x="568036" y="925321"/>
                  <a:pt x="2124567" y="-19885"/>
                  <a:pt x="3430630" y="49877"/>
                </a:cubicBezTo>
                <a:cubicBezTo>
                  <a:pt x="4736693" y="119639"/>
                  <a:pt x="6270812" y="1510146"/>
                  <a:pt x="7836376" y="1529542"/>
                </a:cubicBezTo>
                <a:cubicBezTo>
                  <a:pt x="9401940" y="1548938"/>
                  <a:pt x="11214114" y="149630"/>
                  <a:pt x="12824012" y="166255"/>
                </a:cubicBezTo>
                <a:cubicBezTo>
                  <a:pt x="14433910" y="182880"/>
                  <a:pt x="16124165" y="1657004"/>
                  <a:pt x="17495765" y="1629295"/>
                </a:cubicBezTo>
                <a:cubicBezTo>
                  <a:pt x="18867365" y="1601586"/>
                  <a:pt x="21053612" y="0"/>
                  <a:pt x="21053612" y="0"/>
                </a:cubicBezTo>
              </a:path>
            </a:pathLst>
          </a:custGeom>
          <a:noFill/>
          <a:ln cap="flat" cmpd="sng" w="12700">
            <a:solidFill>
              <a:srgbClr val="C4E6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29a3e6ea50a_2_326"/>
          <p:cNvSpPr/>
          <p:nvPr/>
        </p:nvSpPr>
        <p:spPr>
          <a:xfrm rot="10800000">
            <a:off x="-296876" y="3952525"/>
            <a:ext cx="32264660" cy="1780425"/>
          </a:xfrm>
          <a:custGeom>
            <a:rect b="b" l="l" r="r" t="t"/>
            <a:pathLst>
              <a:path extrusionOk="0" h="1629680" w="21053612">
                <a:moveTo>
                  <a:pt x="0" y="1110972"/>
                </a:moveTo>
                <a:cubicBezTo>
                  <a:pt x="568036" y="925321"/>
                  <a:pt x="2124567" y="-19885"/>
                  <a:pt x="3430630" y="49877"/>
                </a:cubicBezTo>
                <a:cubicBezTo>
                  <a:pt x="4736693" y="119639"/>
                  <a:pt x="6270812" y="1510146"/>
                  <a:pt x="7836376" y="1529542"/>
                </a:cubicBezTo>
                <a:cubicBezTo>
                  <a:pt x="9401940" y="1548938"/>
                  <a:pt x="11214114" y="149630"/>
                  <a:pt x="12824012" y="166255"/>
                </a:cubicBezTo>
                <a:cubicBezTo>
                  <a:pt x="14433910" y="182880"/>
                  <a:pt x="16124165" y="1657004"/>
                  <a:pt x="17495765" y="1629295"/>
                </a:cubicBezTo>
                <a:cubicBezTo>
                  <a:pt x="18867365" y="1601586"/>
                  <a:pt x="21053612" y="0"/>
                  <a:pt x="21053612" y="0"/>
                </a:cubicBezTo>
              </a:path>
            </a:pathLst>
          </a:custGeom>
          <a:noFill/>
          <a:ln cap="flat" cmpd="sng" w="12700">
            <a:solidFill>
              <a:srgbClr val="A8DAB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9a3e6ea50a_2_326"/>
          <p:cNvSpPr txBox="1"/>
          <p:nvPr/>
        </p:nvSpPr>
        <p:spPr>
          <a:xfrm>
            <a:off x="2178850" y="1378225"/>
            <a:ext cx="3357600" cy="135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gas serra intrappolano il calore nell'atmosfera, producendo l'effetto serra.</a:t>
            </a:r>
            <a:endParaRPr b="1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g29a3e6ea50a_2_326"/>
          <p:cNvSpPr txBox="1"/>
          <p:nvPr/>
        </p:nvSpPr>
        <p:spPr>
          <a:xfrm>
            <a:off x="250025" y="4504525"/>
            <a:ext cx="6912000" cy="1784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L'effetto serra: </a:t>
            </a:r>
            <a:r>
              <a:rPr b="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Quando le radiazioni solari colpiscono la Terra, una parte di esse attraversa l'atmosfera, una parte viene riflessa nello spazio e una parte viene assorbita da gas atmosferici come la </a:t>
            </a:r>
            <a:r>
              <a:rPr b="1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</a:t>
            </a:r>
            <a:r>
              <a:rPr b="1" baseline="-2500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, intrappolandola sotto forma di calore come in una serra. La temperatura dell'atmosfera terrestre aumenta perché il calore non può sfuggire completamente nello spazio.</a:t>
            </a:r>
            <a:endParaRPr b="0" i="0" sz="1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g29a3e6ea50a_2_326"/>
          <p:cNvSpPr txBox="1"/>
          <p:nvPr/>
        </p:nvSpPr>
        <p:spPr>
          <a:xfrm>
            <a:off x="1610525" y="3071825"/>
            <a:ext cx="4191000" cy="1224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gas serra </a:t>
            </a:r>
            <a:r>
              <a:rPr b="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comprendono principalmente l'</a:t>
            </a:r>
            <a:r>
              <a:rPr b="1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anidride carbonica (CO</a:t>
            </a:r>
            <a:r>
              <a:rPr b="1" baseline="-2500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) e il </a:t>
            </a:r>
            <a:r>
              <a:rPr b="1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metano (CH</a:t>
            </a:r>
            <a:r>
              <a:rPr b="1" baseline="-2500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), oltre ad altri come il protossido di azoto (N</a:t>
            </a:r>
            <a:r>
              <a:rPr b="0" baseline="-2500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0" i="0" lang="en-US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O), l'acqua e i gas fluorurati.</a:t>
            </a:r>
            <a:endParaRPr b="0" i="0" sz="1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g29a3e6ea50a_2_326"/>
          <p:cNvSpPr/>
          <p:nvPr/>
        </p:nvSpPr>
        <p:spPr>
          <a:xfrm>
            <a:off x="3604175" y="2488425"/>
            <a:ext cx="203700" cy="512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a&#10;&#10;Descripción generada automáticamente" id="90" name="Google Shape;90;g29a3e6ea50a_2_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475" y="2155026"/>
            <a:ext cx="3789775" cy="37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9a3e6ea50a_2_326"/>
          <p:cNvSpPr txBox="1"/>
          <p:nvPr/>
        </p:nvSpPr>
        <p:spPr>
          <a:xfrm>
            <a:off x="8889588" y="6097187"/>
            <a:ext cx="1935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Credito</a:t>
            </a:r>
            <a:r>
              <a:rPr b="0" i="0" lang="en-US" sz="11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 NASA/JPL-Caltech</a:t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g29a3e6ea50a_2_326"/>
          <p:cNvSpPr/>
          <p:nvPr/>
        </p:nvSpPr>
        <p:spPr>
          <a:xfrm rot="-5400000">
            <a:off x="7208353" y="5064485"/>
            <a:ext cx="360000" cy="311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9a3e6ea50a_2_649"/>
          <p:cNvPicPr preferRelativeResize="0"/>
          <p:nvPr/>
        </p:nvPicPr>
        <p:blipFill rotWithShape="1">
          <a:blip r:embed="rId3">
            <a:alphaModFix/>
          </a:blip>
          <a:srcRect b="22828" l="0" r="0" t="50670"/>
          <a:stretch/>
        </p:blipFill>
        <p:spPr>
          <a:xfrm>
            <a:off x="0" y="5459900"/>
            <a:ext cx="12192000" cy="13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9a3e6ea50a_2_649"/>
          <p:cNvSpPr txBox="1"/>
          <p:nvPr/>
        </p:nvSpPr>
        <p:spPr>
          <a:xfrm>
            <a:off x="6507831" y="1318047"/>
            <a:ext cx="5221500" cy="8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Aumento delle temperature globali (massime, medie e minime), riduzione della calotta glaciale, innalzamento del livello del mare, acidificazione degli oceani, ecc.</a:t>
            </a:r>
            <a:endParaRPr b="1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g29a3e6ea50a_2_649"/>
          <p:cNvSpPr/>
          <p:nvPr/>
        </p:nvSpPr>
        <p:spPr>
          <a:xfrm rot="-6666572">
            <a:off x="5396584" y="1272747"/>
            <a:ext cx="359848" cy="146218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4E6C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4E6CE"/>
              </a:solidFill>
              <a:highlight>
                <a:srgbClr val="C4E6CE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9a3e6ea50a_2_649"/>
          <p:cNvSpPr txBox="1"/>
          <p:nvPr/>
        </p:nvSpPr>
        <p:spPr>
          <a:xfrm>
            <a:off x="1154314" y="1944312"/>
            <a:ext cx="3048900" cy="21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Come cambia il clima?</a:t>
            </a:r>
            <a:endParaRPr b="1" i="0" sz="41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g29a3e6ea50a_2_649"/>
          <p:cNvSpPr txBox="1"/>
          <p:nvPr/>
        </p:nvSpPr>
        <p:spPr>
          <a:xfrm>
            <a:off x="6507831" y="2707820"/>
            <a:ext cx="5221500" cy="58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Escalation di eventi meteorologici estremi come ondate di calore, forti piogge, tornado, inondazioni, siccità, ecc.</a:t>
            </a:r>
            <a:endParaRPr b="1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g29a3e6ea50a_2_649"/>
          <p:cNvSpPr txBox="1"/>
          <p:nvPr/>
        </p:nvSpPr>
        <p:spPr>
          <a:xfrm>
            <a:off x="6507831" y="3932639"/>
            <a:ext cx="5221500" cy="8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Disturbo degli ecosistemi e delle catene trofiche della Terra, con conseguente declino della biodiversità e impatto sulla disponibilità di risorse alimentari.</a:t>
            </a:r>
            <a:endParaRPr b="1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g29a3e6ea50a_2_649"/>
          <p:cNvSpPr/>
          <p:nvPr/>
        </p:nvSpPr>
        <p:spPr>
          <a:xfrm flipH="1" rot="-4133428">
            <a:off x="5396584" y="3312243"/>
            <a:ext cx="359848" cy="146218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4E6C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4E6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9a3e6ea50a_2_649"/>
          <p:cNvSpPr/>
          <p:nvPr/>
        </p:nvSpPr>
        <p:spPr>
          <a:xfrm flipH="1" rot="-5400000">
            <a:off x="5380906" y="2265747"/>
            <a:ext cx="360000" cy="146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4E6C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4E6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9a3e6ea50a_2_649"/>
          <p:cNvSpPr txBox="1"/>
          <p:nvPr/>
        </p:nvSpPr>
        <p:spPr>
          <a:xfrm>
            <a:off x="389027" y="4272028"/>
            <a:ext cx="469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Video: </a:t>
            </a:r>
            <a:r>
              <a:rPr b="0" i="0" lang="en-US" sz="15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Timelapse dell'estensione del ghiaccio marino artico (1979-2020)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US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Credito: Centro Nazionale Dati Neve e Ghiaccio</a:t>
            </a:r>
            <a:endParaRPr b="0" i="1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ce3bb48d4_3_996"/>
          <p:cNvSpPr txBox="1"/>
          <p:nvPr>
            <p:ph idx="1" type="body"/>
          </p:nvPr>
        </p:nvSpPr>
        <p:spPr>
          <a:xfrm>
            <a:off x="4961175" y="1479075"/>
            <a:ext cx="6727500" cy="4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highlight>
                  <a:srgbClr val="FFFFFF"/>
                </a:highlight>
              </a:rPr>
              <a:t>I cambiamenti climatici possono avere ripercussioni sulle colture, sul bestiame, sul suolo e sulle risorse idriche, sulle comunità rurali e sui lavoratori agricoli. Tuttavia, il settore agricolo emette anche gas a effetto serra nell'atmosfera che contribuiscono al cambiamento climatico.</a:t>
            </a:r>
            <a:endParaRPr sz="21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100"/>
              <a:t>L'impatto dei cambiamenti climatici sull'agricoltura è onnicomprensivo e deve essere tenuto in debito conto quando si pianifica qualsiasi tipo di attività in campo agricolo.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100"/>
              <a:t>La temperatura media in tutto il mondo è in costante aumento, e con questo aumento assistiamo a un crescente numero di eventi meteorologici devastanti.</a:t>
            </a:r>
            <a:endParaRPr sz="2100">
              <a:highlight>
                <a:srgbClr val="FFFFFF"/>
              </a:highlight>
            </a:endParaRPr>
          </a:p>
        </p:txBody>
      </p:sp>
      <p:sp>
        <p:nvSpPr>
          <p:cNvPr id="112" name="Google Shape;112;g29ce3bb48d4_3_996"/>
          <p:cNvSpPr txBox="1"/>
          <p:nvPr/>
        </p:nvSpPr>
        <p:spPr>
          <a:xfrm>
            <a:off x="1113502" y="2298097"/>
            <a:ext cx="3472200" cy="21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Agricoltura e cambiamento climatico</a:t>
            </a:r>
            <a:endParaRPr b="1" i="0" sz="41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g29ce3bb48d4_3_9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395863" y="5247785"/>
            <a:ext cx="4876800" cy="56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9ce3bb48d4_3_996"/>
          <p:cNvSpPr txBox="1"/>
          <p:nvPr/>
        </p:nvSpPr>
        <p:spPr>
          <a:xfrm>
            <a:off x="1137950" y="481075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e93ff5fc8_0_28"/>
          <p:cNvSpPr txBox="1"/>
          <p:nvPr>
            <p:ph type="title"/>
          </p:nvPr>
        </p:nvSpPr>
        <p:spPr>
          <a:xfrm>
            <a:off x="715575" y="1664975"/>
            <a:ext cx="55845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Le cause</a:t>
            </a:r>
            <a:endParaRPr/>
          </a:p>
        </p:txBody>
      </p:sp>
      <p:sp>
        <p:nvSpPr>
          <p:cNvPr id="120" name="Google Shape;120;g19e93ff5fc8_0_28"/>
          <p:cNvSpPr txBox="1"/>
          <p:nvPr>
            <p:ph idx="1" type="body"/>
          </p:nvPr>
        </p:nvSpPr>
        <p:spPr>
          <a:xfrm>
            <a:off x="348350" y="2740900"/>
            <a:ext cx="59517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100">
                <a:solidFill>
                  <a:srgbClr val="427B83"/>
                </a:solidFill>
              </a:rPr>
              <a:t>Da un punto di vista prettamente agricolo, le cause del cambiamento climatico sono legate a fattori quali la deforestazione di vasti territori per aumentare i terreni coltivabili, la diminuzione della varietà delle colture praticate e le emissioni provocate dagli allevamenti massicci (sia per quanto riguarda le emissioni generate dagli animali sia per quelle create per produrre il loro mangime).</a:t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100">
                <a:solidFill>
                  <a:srgbClr val="427B83"/>
                </a:solidFill>
              </a:rPr>
              <a:t>Ovviamente ci sono altri fattori che incidono su questo fenomeno e che non sono collegati tra loro.                                     </a:t>
            </a:r>
            <a:endParaRPr b="1" sz="2100">
              <a:solidFill>
                <a:srgbClr val="427B83"/>
              </a:solidFill>
            </a:endParaRPr>
          </a:p>
        </p:txBody>
      </p:sp>
      <p:pic>
        <p:nvPicPr>
          <p:cNvPr id="121" name="Google Shape;121;g19e93ff5fc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5275" y="1214025"/>
            <a:ext cx="4936723" cy="523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9e93ff5fc8_0_28"/>
          <p:cNvSpPr txBox="1"/>
          <p:nvPr/>
        </p:nvSpPr>
        <p:spPr>
          <a:xfrm>
            <a:off x="9372375" y="6350200"/>
            <a:ext cx="12624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Credito: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: </a:t>
            </a:r>
            <a:r>
              <a:rPr b="1" i="0" lang="en-US" sz="2100" u="none" cap="none" strike="noStrike">
                <a:solidFill>
                  <a:srgbClr val="427B83"/>
                </a:solidFill>
                <a:latin typeface="Calibri"/>
                <a:ea typeface="Calibri"/>
                <a:cs typeface="Calibri"/>
                <a:sym typeface="Calibri"/>
              </a:rPr>
              <a:t>Roy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ce3bb48d4_3_399"/>
          <p:cNvSpPr txBox="1"/>
          <p:nvPr/>
        </p:nvSpPr>
        <p:spPr>
          <a:xfrm>
            <a:off x="1781525" y="2095501"/>
            <a:ext cx="9031500" cy="18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CONSEGUENZE?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9ce3bb48d4_3_399"/>
          <p:cNvSpPr/>
          <p:nvPr/>
        </p:nvSpPr>
        <p:spPr>
          <a:xfrm>
            <a:off x="0" y="5070707"/>
            <a:ext cx="12192000" cy="1787292"/>
          </a:xfrm>
          <a:custGeom>
            <a:rect b="b" l="l" r="r" t="t"/>
            <a:pathLst>
              <a:path extrusionOk="0" h="1787292" w="12192000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tRenew Presentation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tRenew Regular Slides">
  <a:themeElements>
    <a:clrScheme name="EntRe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4556"/>
      </a:accent1>
      <a:accent2>
        <a:srgbClr val="5CA3AC"/>
      </a:accent2>
      <a:accent3>
        <a:srgbClr val="98C461"/>
      </a:accent3>
      <a:accent4>
        <a:srgbClr val="8CBD76"/>
      </a:accent4>
      <a:accent5>
        <a:srgbClr val="F8B040"/>
      </a:accent5>
      <a:accent6>
        <a:srgbClr val="ED6E5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2020-10-27T14:07:00.0000000Z</dcterms:created>
  <dc:creator>Quentin Fanjas</dc:creator>
</cp:coreProperties>
</file>