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Lato"/>
      <p:regular r:id="rId33"/>
      <p:bold r:id="rId34"/>
      <p:italic r:id="rId35"/>
      <p:boldItalic r:id="rId36"/>
    </p:embeddedFont>
    <p:embeddedFont>
      <p:font typeface="Lato Black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htGzjbzkwRU+I4a5z5bmGs+7Pvz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irisa hasan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37" Type="http://schemas.openxmlformats.org/officeDocument/2006/relationships/font" Target="fonts/LatoBlack-bold.fntdata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39" Type="http://customschemas.google.com/relationships/presentationmetadata" Target="metadata"/><Relationship Id="rId16" Type="http://schemas.openxmlformats.org/officeDocument/2006/relationships/slide" Target="slides/slide10.xml"/><Relationship Id="rId38" Type="http://schemas.openxmlformats.org/officeDocument/2006/relationships/font" Target="fonts/LatoBlack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1-13T17:58:53.105">
    <p:pos x="528" y="1196"/>
    <p:text>per aggiungere un'immagine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_X8v1DA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a0573e100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9a0573e100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per condividerli con i partner a scopo di traduzione</a:t>
            </a:r>
            <a:endParaRPr/>
          </a:p>
        </p:txBody>
      </p:sp>
      <p:sp>
        <p:nvSpPr>
          <p:cNvPr id="111" name="Google Shape;111;g29a0573e100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a0573e100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29a0573e100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29a0573e100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a0573e100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9a0573e100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29a0573e100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a0573e100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9a0573e100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29a0573e100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a0573e100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29a0573e100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29a0573e100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a0573e100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9a0573e100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29a0573e100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a339584e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9a339584e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g29a339584e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a339584e5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9a339584e5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29a339584e5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a339584e5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29a339584e5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29a339584e5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a339584e5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29a339584e5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29a339584e5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9a42e4feb7_2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" name="Google Shape;44;g29a42e4feb7_2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a42e4feb7_2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9a42e4feb7_2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29a42e4feb7_2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a42e4feb7_2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9a42e4feb7_2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29a42e4feb7_2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61541c68c4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261541c68c4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261541c68c4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a42e4feb7_2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9a42e4feb7_2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g29a42e4feb7_2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a42e4feb7_2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29a42e4feb7_2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29a42e4feb7_2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a339584e5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9a339584e5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29a339584e5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9a42e4feb7_2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29a42e4feb7_2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g29a42e4feb7_2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1541c68c4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" name="Google Shape;58;g261541c68c4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9e93ff5fc8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g19e93ff5fc8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a42e4feb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29a42e4feb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g29a42e4feb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9e93ff5fc8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19e93ff5fc8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a0573e10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9a0573e10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g29a0573e100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9a0573e100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29a0573e100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29a0573e100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/>
          <p:nvPr>
            <p:ph type="title"/>
          </p:nvPr>
        </p:nvSpPr>
        <p:spPr>
          <a:xfrm>
            <a:off x="838200" y="3053735"/>
            <a:ext cx="10515600" cy="631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" type="subTitle"/>
          </p:nvPr>
        </p:nvSpPr>
        <p:spPr>
          <a:xfrm>
            <a:off x="1524000" y="4245878"/>
            <a:ext cx="9144000" cy="410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>
  <p:cSld name="index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9a42e4feb7_2_91"/>
          <p:cNvSpPr txBox="1"/>
          <p:nvPr>
            <p:ph idx="1" type="body"/>
          </p:nvPr>
        </p:nvSpPr>
        <p:spPr>
          <a:xfrm>
            <a:off x="3657600" y="1295400"/>
            <a:ext cx="48768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g29a42e4feb7_2_91"/>
          <p:cNvSpPr txBox="1"/>
          <p:nvPr>
            <p:ph idx="2" type="body"/>
          </p:nvPr>
        </p:nvSpPr>
        <p:spPr>
          <a:xfrm>
            <a:off x="3657600" y="685800"/>
            <a:ext cx="4876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61541c68c4_0_65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261541c68c4_0_65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g261541c68c4_0_6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838200" y="1325880"/>
            <a:ext cx="10515600" cy="66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838200" y="2214245"/>
            <a:ext cx="10515600" cy="400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itting, knife&#10;&#10;Description automatically generated" id="10" name="Google Shape;10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1"/>
            <a:ext cx="12192000" cy="199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1796" y="661120"/>
            <a:ext cx="3897245" cy="157212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itting, knife&#10;&#10;Description automatically generated" id="23" name="Google Shape;23;p7"/>
          <p:cNvPicPr preferRelativeResize="0"/>
          <p:nvPr/>
        </p:nvPicPr>
        <p:blipFill rotWithShape="1">
          <a:blip r:embed="rId1">
            <a:alphaModFix amt="20000"/>
          </a:blip>
          <a:srcRect b="0" l="0" r="0" t="0"/>
          <a:stretch/>
        </p:blipFill>
        <p:spPr>
          <a:xfrm>
            <a:off x="0" y="-1"/>
            <a:ext cx="12192000" cy="199868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" name="Google Shape;2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6398" y="0"/>
            <a:ext cx="3206804" cy="12936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3"/>
    <p:sldLayoutId id="2147483654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canva.co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>
            <p:ph type="title"/>
          </p:nvPr>
        </p:nvSpPr>
        <p:spPr>
          <a:xfrm>
            <a:off x="3630750" y="2415338"/>
            <a:ext cx="493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Fondamenti di agricoltura</a:t>
            </a:r>
            <a:endParaRPr/>
          </a:p>
        </p:txBody>
      </p:sp>
      <p:sp>
        <p:nvSpPr>
          <p:cNvPr id="39" name="Google Shape;39;p1"/>
          <p:cNvSpPr txBox="1"/>
          <p:nvPr>
            <p:ph idx="1" type="subTitle"/>
          </p:nvPr>
        </p:nvSpPr>
        <p:spPr>
          <a:xfrm>
            <a:off x="1299450" y="3956875"/>
            <a:ext cx="95931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900"/>
              <a:t>Esplorare i fondamenti dell'agricoltura 🌾 - Coltivare la conoscenza dal seme al raccolto.</a:t>
            </a:r>
            <a:endParaRPr sz="2900"/>
          </a:p>
        </p:txBody>
      </p:sp>
      <p:pic>
        <p:nvPicPr>
          <p:cNvPr id="40" name="Google Shape;4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50" y="5561819"/>
            <a:ext cx="3849499" cy="10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"/>
          <p:cNvSpPr txBox="1"/>
          <p:nvPr/>
        </p:nvSpPr>
        <p:spPr>
          <a:xfrm>
            <a:off x="6668654" y="5541817"/>
            <a:ext cx="54216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PROGRAMMA ERASMUS+      </a:t>
            </a:r>
            <a:endParaRPr sz="240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31242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ID progetto KA220-YOU-37C49185</a:t>
            </a:r>
            <a:endParaRPr sz="240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31242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Partenariati di cooperazione nel settore della formazione dei giovani</a:t>
            </a:r>
            <a:endParaRPr sz="24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29a0573e100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0125" y="1075363"/>
            <a:ext cx="6711749" cy="50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29a0573e100_0_23"/>
          <p:cNvSpPr txBox="1"/>
          <p:nvPr/>
        </p:nvSpPr>
        <p:spPr>
          <a:xfrm>
            <a:off x="4596000" y="60143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fasi della coltura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PropAgri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a0573e100_0_29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1: Pianificazione</a:t>
            </a:r>
            <a:endParaRPr/>
          </a:p>
        </p:txBody>
      </p:sp>
      <p:sp>
        <p:nvSpPr>
          <p:cNvPr id="121" name="Google Shape;121;g29a0573e100_0_29"/>
          <p:cNvSpPr txBox="1"/>
          <p:nvPr>
            <p:ph idx="1" type="body"/>
          </p:nvPr>
        </p:nvSpPr>
        <p:spPr>
          <a:xfrm>
            <a:off x="838200" y="2214250"/>
            <a:ext cx="10657114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Il primo e probabilmente il più importante passo da considerare quando si lavora nell'agricoltura moderna consiste nel pianificare adeguatamente e in anticipo tutti gli aspetti importanti del nostro lavoro.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Questo processo inizia con la selezione delle colture che vogliamo piantare, le metodologie e le tecniche impiegate, la manutenzione dei macchinari, l'impiego della forza lavoro necessaria.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Senza una preparazione adeguata, incontreremo sicuramente un gran numero di problemi economici e logistici, che a volte sono troppo grandi per essere superati se non si tiene conto in modo adeguato.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a0573e100_0_35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2: acquisto di sementi e colture</a:t>
            </a:r>
            <a:endParaRPr/>
          </a:p>
        </p:txBody>
      </p:sp>
      <p:sp>
        <p:nvSpPr>
          <p:cNvPr id="128" name="Google Shape;128;g29a0573e100_0_35"/>
          <p:cNvSpPr txBox="1"/>
          <p:nvPr>
            <p:ph idx="1" type="body"/>
          </p:nvPr>
        </p:nvSpPr>
        <p:spPr>
          <a:xfrm>
            <a:off x="3753625" y="2214250"/>
            <a:ext cx="80169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Una volta decisi il tipo e le quantità di colture che intendiamo coltivare in una determinata stagione/anno, dovremo acquistare la giusta quantità di semi e piantine che ci garantiranno una resa compatibile con i risultati attesi.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Le diverse piantagioni danno risultati diversi e quindi è importante essere adeguatamente informati sulle differenze tra le colture.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9" name="Google Shape;129;g29a0573e100_0_35"/>
          <p:cNvPicPr preferRelativeResize="0"/>
          <p:nvPr/>
        </p:nvPicPr>
        <p:blipFill rotWithShape="1">
          <a:blip r:embed="rId3">
            <a:alphaModFix/>
          </a:blip>
          <a:srcRect b="0" l="15474" r="15473" t="0"/>
          <a:stretch/>
        </p:blipFill>
        <p:spPr>
          <a:xfrm>
            <a:off x="241675" y="2282875"/>
            <a:ext cx="3356400" cy="33339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30" name="Google Shape;130;g29a0573e100_0_35"/>
          <p:cNvSpPr txBox="1"/>
          <p:nvPr/>
        </p:nvSpPr>
        <p:spPr>
          <a:xfrm>
            <a:off x="775825" y="553172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Yardcare.com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a0573e100_0_41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3: preparazione del terreno</a:t>
            </a:r>
            <a:endParaRPr/>
          </a:p>
        </p:txBody>
      </p:sp>
      <p:sp>
        <p:nvSpPr>
          <p:cNvPr id="137" name="Google Shape;137;g29a0573e100_0_41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Le coltivazioni diminuiscono la fertilità del suolo nel tempo, danneggiando ulteriori coltivazioni nella stessa area.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Per questo motivo è importante preparare il terreno prima di ogni piantagione. Il processo cambia in base alle esigenze specifiche delle colture su cui ci concentreremo (fattori come l'acidità del terreno, il fabbisogno idrico e il tipo di suolo), insieme ai tipi di colture che sono state precedentemente impiantate sulla stessa area (alcune piante impoveriscono il terreno, mentre altre "fissano" importanti nutrienti).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La preparazione del terreno consiste solitamente in tre fasi:</a:t>
            </a:r>
            <a:endParaRPr/>
          </a:p>
          <a:p>
            <a:pPr indent="-39306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aratura;</a:t>
            </a:r>
            <a:endParaRPr/>
          </a:p>
          <a:p>
            <a:pPr indent="-39306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livellamento;</a:t>
            </a:r>
            <a:endParaRPr/>
          </a:p>
          <a:p>
            <a:pPr indent="-39306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concimazione e fertilizzazione.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29a0573e100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075" y="2094550"/>
            <a:ext cx="3398400" cy="32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Google Shape;144;g29a0573e100_0_47"/>
          <p:cNvPicPr preferRelativeResize="0"/>
          <p:nvPr/>
        </p:nvPicPr>
        <p:blipFill rotWithShape="1">
          <a:blip r:embed="rId4">
            <a:alphaModFix/>
          </a:blip>
          <a:srcRect b="0" l="0" r="16623" t="0"/>
          <a:stretch/>
        </p:blipFill>
        <p:spPr>
          <a:xfrm>
            <a:off x="4285500" y="2094700"/>
            <a:ext cx="3489600" cy="32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5" name="Google Shape;145;g29a0573e100_0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3875" y="2101225"/>
            <a:ext cx="3398400" cy="32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" name="Google Shape;146;g29a0573e100_0_47"/>
          <p:cNvSpPr txBox="1"/>
          <p:nvPr/>
        </p:nvSpPr>
        <p:spPr>
          <a:xfrm>
            <a:off x="917275" y="5644875"/>
            <a:ext cx="20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Aratura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9a0573e100_0_47"/>
          <p:cNvSpPr txBox="1"/>
          <p:nvPr/>
        </p:nvSpPr>
        <p:spPr>
          <a:xfrm>
            <a:off x="4986300" y="5644875"/>
            <a:ext cx="20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Livellamento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9a0573e100_0_47"/>
          <p:cNvSpPr txBox="1"/>
          <p:nvPr/>
        </p:nvSpPr>
        <p:spPr>
          <a:xfrm>
            <a:off x="9129075" y="5644875"/>
            <a:ext cx="20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Concimazione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9a0573e100_0_47"/>
          <p:cNvSpPr/>
          <p:nvPr/>
        </p:nvSpPr>
        <p:spPr>
          <a:xfrm>
            <a:off x="3767325" y="3526525"/>
            <a:ext cx="426600" cy="41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9a0573e100_0_47"/>
          <p:cNvSpPr/>
          <p:nvPr/>
        </p:nvSpPr>
        <p:spPr>
          <a:xfrm>
            <a:off x="7911188" y="3506350"/>
            <a:ext cx="426600" cy="41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9a0573e100_0_47"/>
          <p:cNvSpPr txBox="1"/>
          <p:nvPr/>
        </p:nvSpPr>
        <p:spPr>
          <a:xfrm>
            <a:off x="4971713" y="52587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jdhoffmanearthmoving.co.za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9a0573e100_0_47"/>
          <p:cNvSpPr txBox="1"/>
          <p:nvPr/>
        </p:nvSpPr>
        <p:spPr>
          <a:xfrm>
            <a:off x="914400" y="52587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Futurefarming.com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9a0573e100_0_47"/>
          <p:cNvSpPr txBox="1"/>
          <p:nvPr/>
        </p:nvSpPr>
        <p:spPr>
          <a:xfrm>
            <a:off x="9029025" y="52587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azolifesciences.com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a0573e100_0_62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4: Piantagione</a:t>
            </a:r>
            <a:endParaRPr/>
          </a:p>
        </p:txBody>
      </p:sp>
      <p:sp>
        <p:nvSpPr>
          <p:cNvPr id="160" name="Google Shape;160;g29a0573e100_0_62"/>
          <p:cNvSpPr txBox="1"/>
          <p:nvPr>
            <p:ph idx="1" type="body"/>
          </p:nvPr>
        </p:nvSpPr>
        <p:spPr>
          <a:xfrm>
            <a:off x="838200" y="2214250"/>
            <a:ext cx="64497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Il terreno è ora pronto per ospitare le colture, che possono essere piantate principalmente in due modi:</a:t>
            </a:r>
            <a:endParaRPr/>
          </a:p>
          <a:p>
            <a:pPr indent="-39306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seminando i semi</a:t>
            </a:r>
            <a:endParaRPr/>
          </a:p>
          <a:p>
            <a:pPr indent="-39306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piantando piantine o piante mature.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Queste due diverse metodologie dipendono dal tipo di coltura che si intende praticare e dalla strategia che si intende adottare.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/>
              <a:t>La prima opzione è ottimale per garantire la qualità del seme che stiamo per utilizzare, mentre la seconda è spesso più veloce e può essere utilizzata per recuperare i ritardi nel flusso di lavoro.</a:t>
            </a:r>
            <a:endParaRPr/>
          </a:p>
        </p:txBody>
      </p:sp>
      <p:pic>
        <p:nvPicPr>
          <p:cNvPr id="161" name="Google Shape;161;g29a0573e100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2325" y="2976250"/>
            <a:ext cx="4500600" cy="300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2" name="Google Shape;162;g29a0573e100_0_62"/>
          <p:cNvSpPr txBox="1"/>
          <p:nvPr/>
        </p:nvSpPr>
        <p:spPr>
          <a:xfrm>
            <a:off x="8538575" y="59780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©cnr.ncsu.edu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29a0573e100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7900" y="1227650"/>
            <a:ext cx="4750500" cy="475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a339584e5_0_0"/>
          <p:cNvSpPr txBox="1"/>
          <p:nvPr>
            <p:ph type="title"/>
          </p:nvPr>
        </p:nvSpPr>
        <p:spPr>
          <a:xfrm>
            <a:off x="838200" y="121703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5: Monitoraggio e supporto alle colture</a:t>
            </a:r>
            <a:endParaRPr/>
          </a:p>
        </p:txBody>
      </p:sp>
      <p:sp>
        <p:nvSpPr>
          <p:cNvPr id="170" name="Google Shape;170;g29a339584e5_0_0"/>
          <p:cNvSpPr txBox="1"/>
          <p:nvPr>
            <p:ph idx="1" type="body"/>
          </p:nvPr>
        </p:nvSpPr>
        <p:spPr>
          <a:xfrm>
            <a:off x="838200" y="2214250"/>
            <a:ext cx="72420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fase di mantenimento consiste nel dare alle colture tutte le cure di cui hanno bisogno per produrre il miglior raccolto possibile, sia in termini qualitativi che quantitativi.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Durante questa fase, dovremo fornire la giusta quantità di acqua, l'esposizione alla luce solare e la protezione dai parassiti.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Inoltre, in alcuni casi, sarà necessario sostenere la crescita della pianta con strumenti specifici (come i tralicci per i pomodori).</a:t>
            </a:r>
            <a:endParaRPr/>
          </a:p>
        </p:txBody>
      </p:sp>
      <p:pic>
        <p:nvPicPr>
          <p:cNvPr id="171" name="Google Shape;171;g29a339584e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5890" y="4256497"/>
            <a:ext cx="1921500" cy="2175000"/>
          </a:xfrm>
          <a:prstGeom prst="teardrop">
            <a:avLst>
              <a:gd fmla="val 100008" name="adj"/>
            </a:avLst>
          </a:prstGeom>
          <a:noFill/>
          <a:ln>
            <a:noFill/>
          </a:ln>
        </p:spPr>
      </p:pic>
      <p:pic>
        <p:nvPicPr>
          <p:cNvPr id="172" name="Google Shape;172;g29a339584e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8080200" y="2078800"/>
            <a:ext cx="1967400" cy="2177700"/>
          </a:xfrm>
          <a:prstGeom prst="teardrop">
            <a:avLst>
              <a:gd fmla="val 100000" name="adj"/>
            </a:avLst>
          </a:prstGeom>
          <a:noFill/>
          <a:ln>
            <a:noFill/>
          </a:ln>
        </p:spPr>
      </p:pic>
      <p:pic>
        <p:nvPicPr>
          <p:cNvPr id="173" name="Google Shape;173;g29a339584e5_0_0"/>
          <p:cNvPicPr preferRelativeResize="0"/>
          <p:nvPr/>
        </p:nvPicPr>
        <p:blipFill rotWithShape="1">
          <a:blip r:embed="rId5">
            <a:alphaModFix/>
          </a:blip>
          <a:srcRect b="0" l="20129" r="7280" t="0"/>
          <a:stretch/>
        </p:blipFill>
        <p:spPr>
          <a:xfrm flipH="1">
            <a:off x="10047402" y="4256500"/>
            <a:ext cx="1967400" cy="2175000"/>
          </a:xfrm>
          <a:prstGeom prst="teardrop">
            <a:avLst>
              <a:gd fmla="val 100000" name="adj"/>
            </a:avLst>
          </a:prstGeom>
          <a:noFill/>
          <a:ln>
            <a:noFill/>
          </a:ln>
        </p:spPr>
      </p:pic>
      <p:pic>
        <p:nvPicPr>
          <p:cNvPr id="174" name="Google Shape;174;g29a339584e5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10047475" y="2078800"/>
            <a:ext cx="1964700" cy="2177700"/>
          </a:xfrm>
          <a:prstGeom prst="teardrop">
            <a:avLst>
              <a:gd fmla="val 100000" name="adj"/>
            </a:avLst>
          </a:prstGeom>
          <a:noFill/>
          <a:ln>
            <a:noFill/>
          </a:ln>
        </p:spPr>
      </p:pic>
      <p:sp>
        <p:nvSpPr>
          <p:cNvPr id="175" name="Google Shape;175;g29a339584e5_0_0"/>
          <p:cNvSpPr txBox="1"/>
          <p:nvPr/>
        </p:nvSpPr>
        <p:spPr>
          <a:xfrm>
            <a:off x="9887050" y="634597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britannica.com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9a339584e5_0_0"/>
          <p:cNvSpPr txBox="1"/>
          <p:nvPr/>
        </p:nvSpPr>
        <p:spPr>
          <a:xfrm>
            <a:off x="7942600" y="182292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fae-group.com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9a339584e5_0_0"/>
          <p:cNvSpPr txBox="1"/>
          <p:nvPr/>
        </p:nvSpPr>
        <p:spPr>
          <a:xfrm>
            <a:off x="9885775" y="182292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rocketgardens.co.uk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9a339584e5_0_0"/>
          <p:cNvSpPr txBox="1"/>
          <p:nvPr/>
        </p:nvSpPr>
        <p:spPr>
          <a:xfrm>
            <a:off x="7942600" y="634597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reluctantentertainer.com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a339584e5_0_6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6: il raccolto</a:t>
            </a:r>
            <a:endParaRPr/>
          </a:p>
        </p:txBody>
      </p:sp>
      <p:sp>
        <p:nvSpPr>
          <p:cNvPr id="185" name="Google Shape;185;g29a339584e5_0_6"/>
          <p:cNvSpPr txBox="1"/>
          <p:nvPr>
            <p:ph idx="1" type="body"/>
          </p:nvPr>
        </p:nvSpPr>
        <p:spPr>
          <a:xfrm>
            <a:off x="838200" y="2214250"/>
            <a:ext cx="91347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In passato, il raccolto era considerato la fase più intensiva della coltivazione.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Grazie ai progressi tecnologici, questa fase è oggi supportata da un'ampia gamma di macchinari e strumenti, che rendono il processo molto meno intenso.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Durante questa fase, il prodotto maturo viene raccolto e stoccato in modo da renderlo adatto alla vendita o allo stoccaggio per le stagioni successive (come spesso accade per i mangimi e i cereali).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A seconda delle colture coltivate, il raccolto viene effettuato in modi e tempi diversi.</a:t>
            </a:r>
            <a:endParaRPr/>
          </a:p>
        </p:txBody>
      </p:sp>
      <p:pic>
        <p:nvPicPr>
          <p:cNvPr id="186" name="Google Shape;186;g29a339584e5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2900" y="2140375"/>
            <a:ext cx="2066700" cy="3100200"/>
          </a:xfrm>
          <a:prstGeom prst="flowChartOr">
            <a:avLst/>
          </a:prstGeom>
          <a:noFill/>
          <a:ln>
            <a:noFill/>
          </a:ln>
        </p:spPr>
      </p:pic>
      <p:sp>
        <p:nvSpPr>
          <p:cNvPr id="187" name="Google Shape;187;g29a339584e5_0_6"/>
          <p:cNvSpPr txBox="1"/>
          <p:nvPr/>
        </p:nvSpPr>
        <p:spPr>
          <a:xfrm>
            <a:off x="9862200" y="524057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thisismygarden.com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a339584e5_0_12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Fase 7: Vendita del prodotto</a:t>
            </a:r>
            <a:endParaRPr/>
          </a:p>
        </p:txBody>
      </p:sp>
      <p:sp>
        <p:nvSpPr>
          <p:cNvPr id="194" name="Google Shape;194;g29a339584e5_0_12"/>
          <p:cNvSpPr txBox="1"/>
          <p:nvPr>
            <p:ph idx="1" type="body"/>
          </p:nvPr>
        </p:nvSpPr>
        <p:spPr>
          <a:xfrm>
            <a:off x="838200" y="2214250"/>
            <a:ext cx="79263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vendita del raccolto di ogni stagione può avvenire in due modi: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vendita diretta al consumatore, un approccio utilizzato soprattutto dai piccoli agricoltori e produttori.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vendere ad altri distributori, che poi venderanno i prodotti ai mercati, ai ristoranti o li esporteranno in altri Paesi.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5" name="Google Shape;195;g29a339584e5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093750" y="2218300"/>
            <a:ext cx="4486500" cy="29925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96" name="Google Shape;196;g29a339584e5_0_12"/>
          <p:cNvSpPr txBox="1"/>
          <p:nvPr/>
        </p:nvSpPr>
        <p:spPr>
          <a:xfrm>
            <a:off x="9192950" y="595780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okcredit.in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a339584e5_0_18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Stagionalità</a:t>
            </a:r>
            <a:endParaRPr/>
          </a:p>
        </p:txBody>
      </p:sp>
      <p:sp>
        <p:nvSpPr>
          <p:cNvPr id="203" name="Google Shape;203;g29a339584e5_0_18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stagionalità rappresenta la base su cui possiamo pianificare correttamente il nostro lavoro annuale in agricoltura, indipendentemente dal tipo di coltura o di bestiame che intendiamo lavorare.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Le diverse stagioni si accompagnano a diverse fasi del lavoro, poiché influenzano i tempi di semina delle colture, i raccolti, i periodi in cui nascono gli animali, ecc...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Oggi l'effetto delle stagioni può essere mitigato da metodologie come l'impianto in serra o l'impiego di tecnologie idroponiche e aeroponiche, che consentono un maggior grado di libertà.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stagionalità influisce anche sui prezzi delle colture e dei prodotti venduti, poiché il rapporto tra domanda e offerta cambia nel corso dell'anno.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9a42e4feb7_2_54"/>
          <p:cNvSpPr txBox="1"/>
          <p:nvPr>
            <p:ph idx="2" type="body"/>
          </p:nvPr>
        </p:nvSpPr>
        <p:spPr>
          <a:xfrm>
            <a:off x="1347525" y="3545200"/>
            <a:ext cx="3216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CONTENUTI</a:t>
            </a:r>
            <a:endParaRPr/>
          </a:p>
        </p:txBody>
      </p:sp>
      <p:sp>
        <p:nvSpPr>
          <p:cNvPr id="47" name="Google Shape;47;g29a42e4feb7_2_54"/>
          <p:cNvSpPr txBox="1"/>
          <p:nvPr/>
        </p:nvSpPr>
        <p:spPr>
          <a:xfrm>
            <a:off x="5394075" y="2056775"/>
            <a:ext cx="5724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1. Che cos'è l'agricoltura?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48;g29a42e4feb7_2_54"/>
          <p:cNvSpPr txBox="1"/>
          <p:nvPr/>
        </p:nvSpPr>
        <p:spPr>
          <a:xfrm>
            <a:off x="5394075" y="2678521"/>
            <a:ext cx="5724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2. L'agricoltura in numeri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Google Shape;49;g29a42e4feb7_2_54"/>
          <p:cNvSpPr txBox="1"/>
          <p:nvPr/>
        </p:nvSpPr>
        <p:spPr>
          <a:xfrm>
            <a:off x="5394075" y="5787249"/>
            <a:ext cx="545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7. Politiche e regolamenti</a:t>
            </a:r>
            <a:endParaRPr b="0" i="1" sz="2000" u="none" cap="none" strike="noStrike">
              <a:solidFill>
                <a:schemeClr val="dk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Google Shape;50;g29a42e4feb7_2_54"/>
          <p:cNvSpPr txBox="1"/>
          <p:nvPr/>
        </p:nvSpPr>
        <p:spPr>
          <a:xfrm>
            <a:off x="5394075" y="5165503"/>
            <a:ext cx="4907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6.  Etichettatura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51;g29a42e4feb7_2_54"/>
          <p:cNvSpPr txBox="1"/>
          <p:nvPr/>
        </p:nvSpPr>
        <p:spPr>
          <a:xfrm>
            <a:off x="5394075" y="4543758"/>
            <a:ext cx="4907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5. La stagionalità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29a42e4feb7_2_54"/>
          <p:cNvSpPr txBox="1"/>
          <p:nvPr/>
        </p:nvSpPr>
        <p:spPr>
          <a:xfrm>
            <a:off x="5394075" y="3922012"/>
            <a:ext cx="5724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4. Il processo di coltivazione delle colture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53;g29a42e4feb7_2_54"/>
          <p:cNvSpPr txBox="1"/>
          <p:nvPr/>
        </p:nvSpPr>
        <p:spPr>
          <a:xfrm>
            <a:off x="5394075" y="3300266"/>
            <a:ext cx="5724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 Come influisce sulla nostra vita?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" name="Google Shape;54;g29a42e4feb7_2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17263" y="4498872"/>
            <a:ext cx="4876800" cy="56748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29a42e4feb7_2_54"/>
          <p:cNvSpPr txBox="1"/>
          <p:nvPr/>
        </p:nvSpPr>
        <p:spPr>
          <a:xfrm>
            <a:off x="5394075" y="6372399"/>
            <a:ext cx="545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8. Esercizio</a:t>
            </a:r>
            <a:endParaRPr b="0" i="1" sz="2000" u="none" cap="none" strike="noStrike">
              <a:solidFill>
                <a:schemeClr val="dk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29a42e4feb7_2_37"/>
          <p:cNvPicPr preferRelativeResize="0"/>
          <p:nvPr/>
        </p:nvPicPr>
        <p:blipFill rotWithShape="1">
          <a:blip r:embed="rId3">
            <a:alphaModFix/>
          </a:blip>
          <a:srcRect b="49470" l="0" r="0" t="0"/>
          <a:stretch/>
        </p:blipFill>
        <p:spPr>
          <a:xfrm>
            <a:off x="448475" y="1949750"/>
            <a:ext cx="5670300" cy="4448100"/>
          </a:xfrm>
          <a:prstGeom prst="roundRect">
            <a:avLst>
              <a:gd fmla="val 6981" name="adj"/>
            </a:avLst>
          </a:prstGeom>
          <a:noFill/>
          <a:ln>
            <a:noFill/>
          </a:ln>
        </p:spPr>
      </p:pic>
      <p:pic>
        <p:nvPicPr>
          <p:cNvPr id="210" name="Google Shape;210;g29a42e4feb7_2_37"/>
          <p:cNvPicPr preferRelativeResize="0"/>
          <p:nvPr/>
        </p:nvPicPr>
        <p:blipFill rotWithShape="1">
          <a:blip r:embed="rId3">
            <a:alphaModFix/>
          </a:blip>
          <a:srcRect b="0" l="0" r="0" t="50552"/>
          <a:stretch/>
        </p:blipFill>
        <p:spPr>
          <a:xfrm>
            <a:off x="6438084" y="2238495"/>
            <a:ext cx="5418265" cy="41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9a42e4feb7_2_37"/>
          <p:cNvSpPr txBox="1"/>
          <p:nvPr/>
        </p:nvSpPr>
        <p:spPr>
          <a:xfrm>
            <a:off x="4951950" y="639777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©f uturegarden.co.uk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a42e4feb7_2_94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Etichettatura</a:t>
            </a:r>
            <a:endParaRPr/>
          </a:p>
        </p:txBody>
      </p:sp>
      <p:sp>
        <p:nvSpPr>
          <p:cNvPr id="218" name="Google Shape;218;g29a42e4feb7_2_94"/>
          <p:cNvSpPr txBox="1"/>
          <p:nvPr>
            <p:ph idx="1" type="body"/>
          </p:nvPr>
        </p:nvSpPr>
        <p:spPr>
          <a:xfrm>
            <a:off x="609600" y="2214250"/>
            <a:ext cx="6202500" cy="4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Le etichette svolgono un ruolo importante nel campo dell'agricoltura, in quanto consentono di fornire ai consumatori una garanzia di qualità.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Soddisfacendo requisiti specifici, i prodotti possono essere premiati con uno o più marchi di qualità, che ne aumentano l'attrattiva.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Questi requisiti possono essere legati al prodotto in sé, al luogo in cui è stato coltivato o alle metodologie utilizzate per la sua produzione.</a:t>
            </a:r>
            <a:endParaRPr/>
          </a:p>
        </p:txBody>
      </p:sp>
      <p:pic>
        <p:nvPicPr>
          <p:cNvPr id="219" name="Google Shape;219;g29a42e4feb7_2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6400" y="2797650"/>
            <a:ext cx="4845900" cy="248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0" name="Google Shape;220;g29a42e4feb7_2_94"/>
          <p:cNvSpPr txBox="1"/>
          <p:nvPr/>
        </p:nvSpPr>
        <p:spPr>
          <a:xfrm>
            <a:off x="8395300" y="52795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eufic.org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1541c68c4_0_3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I marchi europei in agricoltura</a:t>
            </a:r>
            <a:endParaRPr/>
          </a:p>
        </p:txBody>
      </p:sp>
      <p:sp>
        <p:nvSpPr>
          <p:cNvPr id="227" name="Google Shape;227;g261541c68c4_0_3"/>
          <p:cNvSpPr/>
          <p:nvPr/>
        </p:nvSpPr>
        <p:spPr>
          <a:xfrm>
            <a:off x="8102950" y="2259225"/>
            <a:ext cx="3894900" cy="1993500"/>
          </a:xfrm>
          <a:prstGeom prst="rect">
            <a:avLst/>
          </a:prstGeom>
          <a:solidFill>
            <a:srgbClr val="427B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61541c68c4_0_3"/>
          <p:cNvSpPr txBox="1"/>
          <p:nvPr>
            <p:ph idx="1" type="body"/>
          </p:nvPr>
        </p:nvSpPr>
        <p:spPr>
          <a:xfrm>
            <a:off x="8142850" y="2259225"/>
            <a:ext cx="3815100" cy="19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 Marchio Ecolabel UE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600">
                <a:solidFill>
                  <a:schemeClr val="lt1"/>
                </a:solidFill>
              </a:rPr>
              <a:t>Viene assegnato ai prodotti che riducono al minimo l'impatto ambientale nel corso dell'intero ciclo di vita, garantendo al contempo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600">
                <a:solidFill>
                  <a:schemeClr val="lt1"/>
                </a:solidFill>
              </a:rPr>
              <a:t>la loro alta qualità.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29" name="Google Shape;229;g261541c68c4_0_3"/>
          <p:cNvSpPr/>
          <p:nvPr/>
        </p:nvSpPr>
        <p:spPr>
          <a:xfrm>
            <a:off x="838200" y="2259225"/>
            <a:ext cx="3894900" cy="1993500"/>
          </a:xfrm>
          <a:prstGeom prst="rect">
            <a:avLst/>
          </a:prstGeom>
          <a:solidFill>
            <a:srgbClr val="427B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61541c68c4_0_3"/>
          <p:cNvSpPr txBox="1"/>
          <p:nvPr>
            <p:ph idx="1" type="body"/>
          </p:nvPr>
        </p:nvSpPr>
        <p:spPr>
          <a:xfrm>
            <a:off x="878100" y="2259225"/>
            <a:ext cx="3815100" cy="19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r>
              <a:rPr lang="en-US">
                <a:solidFill>
                  <a:schemeClr val="lt1"/>
                </a:solidFill>
              </a:rPr>
              <a:t> Etichettatura di origine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215053"/>
              <a:buNone/>
            </a:pPr>
            <a:r>
              <a:rPr lang="en-US" sz="1860">
                <a:solidFill>
                  <a:schemeClr val="lt1"/>
                </a:solidFill>
              </a:rPr>
              <a:t>I marchi di Indicazione Geografica (IG) vengono assegnati a prodotti con attributi, qualità o reputazione specifici derivanti dalla loro origine geografica. Comprende:</a:t>
            </a:r>
            <a:endParaRPr sz="1860">
              <a:solidFill>
                <a:schemeClr val="lt1"/>
              </a:solidFill>
            </a:endParaRPr>
          </a:p>
          <a:p>
            <a:pPr indent="-31127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US" sz="1860">
                <a:solidFill>
                  <a:schemeClr val="lt1"/>
                </a:solidFill>
              </a:rPr>
              <a:t>DOP - denominazione di origine protetta (cibo e vino)</a:t>
            </a:r>
            <a:endParaRPr sz="1860">
              <a:solidFill>
                <a:schemeClr val="lt1"/>
              </a:solidFill>
            </a:endParaRPr>
          </a:p>
          <a:p>
            <a:pPr indent="-31127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US" sz="1860">
                <a:solidFill>
                  <a:schemeClr val="lt1"/>
                </a:solidFill>
              </a:rPr>
              <a:t>IGP - indicazione geografica protetta (cibo e vino)</a:t>
            </a:r>
            <a:endParaRPr sz="1860">
              <a:solidFill>
                <a:schemeClr val="lt1"/>
              </a:solidFill>
            </a:endParaRPr>
          </a:p>
          <a:p>
            <a:pPr indent="-31127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US" sz="1860">
                <a:solidFill>
                  <a:schemeClr val="lt1"/>
                </a:solidFill>
              </a:rPr>
              <a:t>IG - indicazione geografica (bevande spiritose).</a:t>
            </a:r>
            <a:endParaRPr sz="1860">
              <a:solidFill>
                <a:schemeClr val="lt1"/>
              </a:solidFill>
            </a:endParaRPr>
          </a:p>
        </p:txBody>
      </p:sp>
      <p:sp>
        <p:nvSpPr>
          <p:cNvPr id="231" name="Google Shape;231;g261541c68c4_0_3"/>
          <p:cNvSpPr/>
          <p:nvPr/>
        </p:nvSpPr>
        <p:spPr>
          <a:xfrm>
            <a:off x="3992775" y="4523975"/>
            <a:ext cx="3894900" cy="1993500"/>
          </a:xfrm>
          <a:prstGeom prst="rect">
            <a:avLst/>
          </a:prstGeom>
          <a:solidFill>
            <a:srgbClr val="427B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61541c68c4_0_3"/>
          <p:cNvSpPr txBox="1"/>
          <p:nvPr>
            <p:ph idx="1" type="body"/>
          </p:nvPr>
        </p:nvSpPr>
        <p:spPr>
          <a:xfrm>
            <a:off x="4032675" y="4523975"/>
            <a:ext cx="3815100" cy="19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Etichetta biologica UE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300">
                <a:solidFill>
                  <a:schemeClr val="lt1"/>
                </a:solidFill>
              </a:rPr>
              <a:t>L'etichetta biologica certifica che i prodotti hanno rispettato rigorose condizioni di produzione, lavorazione, trasporto e conservazione. Il logo può essere utilizzato solo sui prodotti che contengono almeno il 95% di ingredienti biologici e che rispettano ulteriori condizioni rigorose per il restante 5%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261541c68c4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825" y="5406630"/>
            <a:ext cx="976825" cy="65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61541c68c4_0_3"/>
          <p:cNvPicPr preferRelativeResize="0"/>
          <p:nvPr/>
        </p:nvPicPr>
        <p:blipFill rotWithShape="1">
          <a:blip r:embed="rId4">
            <a:alphaModFix/>
          </a:blip>
          <a:srcRect b="61394" l="86928" r="2287" t="6332"/>
          <a:stretch/>
        </p:blipFill>
        <p:spPr>
          <a:xfrm>
            <a:off x="10981135" y="3275863"/>
            <a:ext cx="976826" cy="9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61541c68c4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5400" y="2076825"/>
            <a:ext cx="976825" cy="9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61541c68c4_0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07600" y="2555862"/>
            <a:ext cx="976825" cy="9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261541c68c4_0_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65400" y="2940588"/>
            <a:ext cx="976825" cy="9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61541c68c4_0_3"/>
          <p:cNvSpPr txBox="1"/>
          <p:nvPr/>
        </p:nvSpPr>
        <p:spPr>
          <a:xfrm>
            <a:off x="9755878" y="4391525"/>
            <a:ext cx="234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Commissione europea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61541c68c4_0_3"/>
          <p:cNvSpPr txBox="1"/>
          <p:nvPr/>
        </p:nvSpPr>
        <p:spPr>
          <a:xfrm>
            <a:off x="2234150" y="6178775"/>
            <a:ext cx="161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Commissione europea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61541c68c4_0_3"/>
          <p:cNvSpPr txBox="1"/>
          <p:nvPr/>
        </p:nvSpPr>
        <p:spPr>
          <a:xfrm>
            <a:off x="4796175" y="379200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Commissione europea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a42e4feb7_2_104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Politiche e regolamenti</a:t>
            </a:r>
            <a:endParaRPr/>
          </a:p>
        </p:txBody>
      </p:sp>
      <p:sp>
        <p:nvSpPr>
          <p:cNvPr id="247" name="Google Shape;247;g29a42e4feb7_2_104"/>
          <p:cNvSpPr txBox="1"/>
          <p:nvPr>
            <p:ph idx="1" type="body"/>
          </p:nvPr>
        </p:nvSpPr>
        <p:spPr>
          <a:xfrm>
            <a:off x="838200" y="2214250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Le attività agricole sono spesso influenzate dal governo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politiche e regolamenti relativi all'uso del territorio e ai diritti idrici,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sussidi e protezione dell'ambiente. Gli agricoltori devono essere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conoscere e rispettare queste norme.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			Inoltre, molti enti nazionali e internazionali (come ad es. </a:t>
            </a:r>
            <a:endParaRPr/>
          </a:p>
          <a:p>
            <a:pPr indent="0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UE) forniscono agli agricoltori risorse e finanziamenti, che possono</a:t>
            </a:r>
            <a:endParaRPr/>
          </a:p>
          <a:p>
            <a:pPr indent="0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si rivelano preziose soprattutto quando si muovono i primi passi nella </a:t>
            </a:r>
            <a:endParaRPr/>
          </a:p>
          <a:p>
            <a:pPr indent="0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campo.</a:t>
            </a:r>
            <a:endParaRPr/>
          </a:p>
        </p:txBody>
      </p:sp>
      <p:pic>
        <p:nvPicPr>
          <p:cNvPr id="248" name="Google Shape;248;g29a42e4feb7_2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8900" y="1794550"/>
            <a:ext cx="2233149" cy="223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9a42e4feb7_2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649" y="4329875"/>
            <a:ext cx="1763725" cy="21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9a42e4feb7_2_104"/>
          <p:cNvSpPr txBox="1"/>
          <p:nvPr/>
        </p:nvSpPr>
        <p:spPr>
          <a:xfrm>
            <a:off x="9661425" y="385510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©f laticon.com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9a42e4feb7_2_104"/>
          <p:cNvSpPr txBox="1"/>
          <p:nvPr/>
        </p:nvSpPr>
        <p:spPr>
          <a:xfrm>
            <a:off x="73463" y="6368125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uxwing.com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a42e4feb7_2_119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859"/>
              <a:t>Un esempio di politica: Politica agricola comune (PAC)</a:t>
            </a:r>
            <a:endParaRPr sz="3859"/>
          </a:p>
        </p:txBody>
      </p:sp>
      <p:sp>
        <p:nvSpPr>
          <p:cNvPr id="258" name="Google Shape;258;g29a42e4feb7_2_119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Politica Agricola Comune (PAC) è un ottimo esempio di legislazione che regola l'agricoltura per sostenere e proteggere i professionisti del settore e i consumatori, con un'attenzione particolare ai cambiamenti climatici.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Questo obiettivo viene raggiunto attraverso un intervento congiunto di: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sostegno al reddito degli agricoltori e degli altri professionisti del settore.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misure di mercato in situazioni di mercato difficili (scarsità o eccesso di offerta di prodotto).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misure di sviluppo rurale.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9a339584e5_0_39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Cosa c'è nel prossimo modulo?</a:t>
            </a:r>
            <a:endParaRPr/>
          </a:p>
        </p:txBody>
      </p:sp>
      <p:sp>
        <p:nvSpPr>
          <p:cNvPr id="265" name="Google Shape;265;g29a339584e5_0_39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Introduzione al cambiamento climatico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Il legame tra agricoltura e cambiamento climatico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Cause e soluzioni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Sfide per l'agricoltura del futuro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Potenziale di innovazione e sviluppo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9a42e4feb7_2_48"/>
          <p:cNvSpPr txBox="1"/>
          <p:nvPr>
            <p:ph type="title"/>
          </p:nvPr>
        </p:nvSpPr>
        <p:spPr>
          <a:xfrm>
            <a:off x="1176140" y="1043383"/>
            <a:ext cx="105729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200"/>
              <a:t>Esercizio "Vision board - il mio modello di agricoltura</a:t>
            </a:r>
            <a:endParaRPr sz="4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272" name="Google Shape;272;g29a42e4feb7_2_48"/>
          <p:cNvSpPr txBox="1"/>
          <p:nvPr/>
        </p:nvSpPr>
        <p:spPr>
          <a:xfrm>
            <a:off x="1368826" y="2299250"/>
            <a:ext cx="5308200" cy="323100"/>
          </a:xfrm>
          <a:prstGeom prst="rect">
            <a:avLst/>
          </a:prstGeom>
          <a:solidFill>
            <a:srgbClr val="427B83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Creare una "tavola di visione" del proprio modello di agricoltura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g29a42e4feb7_2_48"/>
          <p:cNvSpPr txBox="1"/>
          <p:nvPr/>
        </p:nvSpPr>
        <p:spPr>
          <a:xfrm>
            <a:off x="769325" y="2718213"/>
            <a:ext cx="9735300" cy="20439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27B8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427B8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27B83"/>
                </a:solidFill>
                <a:latin typeface="Lato"/>
                <a:ea typeface="Lato"/>
                <a:cs typeface="Lato"/>
                <a:sym typeface="Lato"/>
              </a:rPr>
              <a:t>Materiale necessario:</a:t>
            </a:r>
            <a:endParaRPr b="1" i="0" sz="1300" u="none" cap="none" strike="noStrike">
              <a:solidFill>
                <a:srgbClr val="427B8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Vecchie riviste, giornali, opuscoli, ecc.</a:t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Lavagne a fogli mobili</a:t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Forbici e colla</a:t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*** Per una versione online, utilizzate strumenti digitali come </a:t>
            </a:r>
            <a:r>
              <a:rPr b="0" i="0" lang="en-US" sz="13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Canva </a:t>
            </a: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 cercate i modelli di "moodboard" o "vision board".</a:t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Obiettivo</a:t>
            </a:r>
            <a:endParaRPr b="1" i="0" sz="13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Una vision board è una rappresentazione visiva dei vostri obiettivi e delle vostre aspirazioni. È un collage, ma con uno scopo. Una volta completata, serve come promemoria visivo ispiratore dei vostri obiettivi.</a:t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g29a42e4feb7_2_48"/>
          <p:cNvSpPr txBox="1"/>
          <p:nvPr/>
        </p:nvSpPr>
        <p:spPr>
          <a:xfrm>
            <a:off x="769325" y="5055350"/>
            <a:ext cx="9735300" cy="15669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27B8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27B83"/>
                </a:solidFill>
                <a:latin typeface="Lato"/>
                <a:ea typeface="Lato"/>
                <a:cs typeface="Lato"/>
                <a:sym typeface="Lato"/>
              </a:rPr>
              <a:t>Metodo e spiegazione:</a:t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Chiedete ai partecipanti di fare un brainstorming e di personalizzare la loro vision board combinando foto e materiale grafico (o quello disponibile sulle piattaforme).</a:t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Date loro 30 minuti per completare il compito.</a:t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Chiedete a tutti di condividere il proprio modello.</a:t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Al termine delle presentazioni, fate un breve debriefing chiedendo ai partecipanti di parlare dell'attività.</a:t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1541c68c4_0_45"/>
          <p:cNvSpPr txBox="1"/>
          <p:nvPr>
            <p:ph type="title"/>
          </p:nvPr>
        </p:nvSpPr>
        <p:spPr>
          <a:xfrm>
            <a:off x="981500" y="1825273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/>
              <a:t>Informazioni su questo modulo</a:t>
            </a:r>
            <a:endParaRPr/>
          </a:p>
        </p:txBody>
      </p:sp>
      <p:sp>
        <p:nvSpPr>
          <p:cNvPr id="61" name="Google Shape;61;g261541c68c4_0_45"/>
          <p:cNvSpPr txBox="1"/>
          <p:nvPr>
            <p:ph idx="1" type="body"/>
          </p:nvPr>
        </p:nvSpPr>
        <p:spPr>
          <a:xfrm>
            <a:off x="838200" y="2555831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100">
                <a:solidFill>
                  <a:srgbClr val="427B83"/>
                </a:solidFill>
              </a:rPr>
              <a:t>Cosa troverete qui?</a:t>
            </a:r>
            <a:endParaRPr b="1" sz="2100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00">
              <a:solidFill>
                <a:srgbClr val="427B83"/>
              </a:solidFill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Breve introduzione al concetto di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agricoltura e al modo in cui influenza la nostra vita?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bisogni alimentari e il loro rapporto </a:t>
            </a: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 l'agricoltura.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Il processo di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coltivazione delle colture e il </a:t>
            </a: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suo legame con la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stagionalità.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Capire meglio quali sono i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marchi di qualità e di origine in agricoltura.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Istantanea delle principali </a:t>
            </a: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politiche e normative in Europa.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•"/>
            </a:pPr>
            <a:r>
              <a:rPr b="1"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Dinamiche, informazioni e risorse </a:t>
            </a: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relative all'agricoltura.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9e93ff5fc8_0_22"/>
          <p:cNvSpPr txBox="1"/>
          <p:nvPr>
            <p:ph type="title"/>
          </p:nvPr>
        </p:nvSpPr>
        <p:spPr>
          <a:xfrm>
            <a:off x="1039600" y="1093498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Che cos'è l'agricoltura?</a:t>
            </a:r>
            <a:endParaRPr/>
          </a:p>
        </p:txBody>
      </p:sp>
      <p:sp>
        <p:nvSpPr>
          <p:cNvPr id="67" name="Google Shape;67;g19e93ff5fc8_0_22"/>
          <p:cNvSpPr txBox="1"/>
          <p:nvPr>
            <p:ph idx="1" type="body"/>
          </p:nvPr>
        </p:nvSpPr>
        <p:spPr>
          <a:xfrm>
            <a:off x="838200" y="4113050"/>
            <a:ext cx="10716900" cy="25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rPr b="1" lang="en-US" sz="2100">
                <a:solidFill>
                  <a:srgbClr val="427B83"/>
                </a:solidFill>
              </a:rPr>
              <a:t>L'agricoltura si riferisce al settore scientifico e professionale finalizzato alla produzione di alimenti e prodotti a partire da risorse naturali.</a:t>
            </a:r>
            <a:endParaRPr b="1" sz="2100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rPr b="1" lang="en-US" sz="2100">
                <a:solidFill>
                  <a:srgbClr val="427B83"/>
                </a:solidFill>
              </a:rPr>
              <a:t>Questa ampia definizione copre diversi campi di competenza, tra cui la coltivazione di colture, l'allevamento di animali, la pesca gestita e, in parte, la raccolta di prodotti naturali.</a:t>
            </a:r>
            <a:endParaRPr b="1" sz="2100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rPr b="1" lang="en-US" sz="2100">
                <a:solidFill>
                  <a:srgbClr val="427B83"/>
                </a:solidFill>
              </a:rPr>
              <a:t>La gestione di queste risorse naturali è ciò che rende l'agricoltura così importante per lo sviluppo della razza umana, in quanto si ritiene che le risorse non gestite potrebbero soddisfare solo meno del 10% della popolazione mondiale.</a:t>
            </a:r>
            <a:endParaRPr b="1" sz="2100">
              <a:solidFill>
                <a:srgbClr val="427B83"/>
              </a:solidFill>
            </a:endParaRPr>
          </a:p>
        </p:txBody>
      </p:sp>
      <p:pic>
        <p:nvPicPr>
          <p:cNvPr id="68" name="Google Shape;68;g19e93ff5fc8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487199" y="2090650"/>
            <a:ext cx="5067900" cy="18108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69" name="Google Shape;69;g19e93ff5fc8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115037" y="2090650"/>
            <a:ext cx="3879000" cy="18108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70" name="Google Shape;70;g19e93ff5fc8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" y="2090650"/>
            <a:ext cx="2714400" cy="18108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71" name="Google Shape;71;g19e93ff5fc8_0_22"/>
          <p:cNvSpPr txBox="1"/>
          <p:nvPr/>
        </p:nvSpPr>
        <p:spPr>
          <a:xfrm>
            <a:off x="6994025" y="3779650"/>
            <a:ext cx="4561200" cy="1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Confagricoltura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19e93ff5fc8_0_22"/>
          <p:cNvSpPr txBox="1"/>
          <p:nvPr/>
        </p:nvSpPr>
        <p:spPr>
          <a:xfrm>
            <a:off x="3115025" y="3779650"/>
            <a:ext cx="3879000" cy="1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Il Centro Ivey per la costruzione del valore sostenibile (BSV)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19e93ff5fc8_0_22"/>
          <p:cNvSpPr txBox="1"/>
          <p:nvPr/>
        </p:nvSpPr>
        <p:spPr>
          <a:xfrm>
            <a:off x="914400" y="3779650"/>
            <a:ext cx="22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Sito web dell'Unione europea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a42e4feb7_0_0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L'agricoltura in numeri</a:t>
            </a:r>
            <a:endParaRPr/>
          </a:p>
        </p:txBody>
      </p:sp>
      <p:sp>
        <p:nvSpPr>
          <p:cNvPr id="80" name="Google Shape;80;g29a42e4feb7_0_0"/>
          <p:cNvSpPr txBox="1"/>
          <p:nvPr>
            <p:ph idx="1" type="body"/>
          </p:nvPr>
        </p:nvSpPr>
        <p:spPr>
          <a:xfrm>
            <a:off x="838200" y="2214250"/>
            <a:ext cx="5469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Nel 2022 l'agricoltura ha rappresentato quasi l'1,5% del PIL europeo, con un valore stimato della produzione di 536,7 miliardi di euro.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Questo risultato è stato raggiunto grazie al lavoro di oltre 7,8 milioni di lavoratori a tempo pieno, con un aumento dei salari di oltre il 12% rispetto al 2021.</a:t>
            </a:r>
            <a:endParaRPr/>
          </a:p>
        </p:txBody>
      </p:sp>
      <p:pic>
        <p:nvPicPr>
          <p:cNvPr id="81" name="Google Shape;81;g29a42e4feb7_0_0"/>
          <p:cNvPicPr preferRelativeResize="0"/>
          <p:nvPr/>
        </p:nvPicPr>
        <p:blipFill rotWithShape="1">
          <a:blip r:embed="rId3">
            <a:alphaModFix/>
          </a:blip>
          <a:srcRect b="3883" l="0" r="0" t="0"/>
          <a:stretch/>
        </p:blipFill>
        <p:spPr>
          <a:xfrm>
            <a:off x="6534450" y="1764175"/>
            <a:ext cx="5400600" cy="4647000"/>
          </a:xfrm>
          <a:prstGeom prst="roundRect">
            <a:avLst>
              <a:gd fmla="val 715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9e93ff5fc8_0_28"/>
          <p:cNvSpPr txBox="1"/>
          <p:nvPr>
            <p:ph type="title"/>
          </p:nvPr>
        </p:nvSpPr>
        <p:spPr>
          <a:xfrm>
            <a:off x="1039600" y="1093498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/>
              <a:t>Come influisce sulla nostra vita?</a:t>
            </a:r>
            <a:endParaRPr/>
          </a:p>
        </p:txBody>
      </p:sp>
      <p:sp>
        <p:nvSpPr>
          <p:cNvPr id="87" name="Google Shape;87;g19e93ff5fc8_0_28"/>
          <p:cNvSpPr txBox="1"/>
          <p:nvPr>
            <p:ph idx="1" type="body"/>
          </p:nvPr>
        </p:nvSpPr>
        <p:spPr>
          <a:xfrm>
            <a:off x="838200" y="1755598"/>
            <a:ext cx="105156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427B83"/>
                </a:solidFill>
              </a:rPr>
              <a:t>Nel mondo moderno c'è una prevalenza di imprese agricole di dimensioni medio-grandi, che coprono i due terzi del fabbisogno alimentare mondiale, mentre le piccole imprese coprono il terzo rimanente.</a:t>
            </a:r>
            <a:endParaRPr b="1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427B83"/>
                </a:solidFill>
              </a:rPr>
              <a:t>Entrambi questi modelli incidono notevolmente sul tessuto economico delle aree rurali e della società, sia in termini di opportunità lavorative e professionali direttamente legate alla coltivazione e all'allevamento, sia per quanto riguarda tutti i profili professionali che si intrecciano con il settore (negozi al dettaglio di pesticidi e fitosanitari, trasporto e commercializzazione).</a:t>
            </a:r>
            <a:endParaRPr b="1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427B83"/>
                </a:solidFill>
              </a:rPr>
              <a:t>Dal 2000 al 2020 abbiamo assistito a uno stupefacente aumento del 55% nella produzione di colture primarie, con un incremento costante nel corso degli anni.</a:t>
            </a:r>
            <a:endParaRPr b="1">
              <a:solidFill>
                <a:srgbClr val="427B8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a0573e100_0_1"/>
          <p:cNvSpPr txBox="1"/>
          <p:nvPr>
            <p:ph type="title"/>
          </p:nvPr>
        </p:nvSpPr>
        <p:spPr>
          <a:xfrm>
            <a:off x="838200" y="17830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Il ruolo dei cereali</a:t>
            </a:r>
            <a:endParaRPr/>
          </a:p>
        </p:txBody>
      </p:sp>
      <p:sp>
        <p:nvSpPr>
          <p:cNvPr id="94" name="Google Shape;94;g29a0573e100_0_1"/>
          <p:cNvSpPr txBox="1"/>
          <p:nvPr>
            <p:ph idx="1" type="body"/>
          </p:nvPr>
        </p:nvSpPr>
        <p:spPr>
          <a:xfrm>
            <a:off x="469075" y="2410921"/>
            <a:ext cx="11263746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Tra tutte le colture che attualmente coltiviamo, quella di gran lunga più impattante è rappresentata dai cereali, che rappresentano oltre il 50% del fabbisogno alimentare mondiale, oltre a essere una componente importante dell'alimentazione degli animali.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Per questo motivo, è di gran lunga la coltura più coltivata, raggiungendo il 32% del totale delle colture coltivate, seguita dalle colture zuccherine (22%) e dalle colture orticole e olearie (12% ciascuna).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838200" y="1899098"/>
            <a:ext cx="10515600" cy="66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Agricoltura e fabbisogno alimentare</a:t>
            </a:r>
            <a:endParaRPr/>
          </a:p>
        </p:txBody>
      </p:sp>
      <p:sp>
        <p:nvSpPr>
          <p:cNvPr id="100" name="Google Shape;100;p3"/>
          <p:cNvSpPr txBox="1"/>
          <p:nvPr>
            <p:ph idx="1" type="body"/>
          </p:nvPr>
        </p:nvSpPr>
        <p:spPr>
          <a:xfrm>
            <a:off x="838200" y="2632031"/>
            <a:ext cx="10515600" cy="400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427B83"/>
                </a:solidFill>
              </a:rPr>
              <a:t>L'aumento della popolazione e la maggiore richiesta di cibo rappresentano una grande sfida per l'agricoltura moderna, che sta cercando nuovi modi per soddisfarla.</a:t>
            </a:r>
            <a:endParaRPr b="1">
              <a:solidFill>
                <a:srgbClr val="427B8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427B83"/>
                </a:solidFill>
              </a:rPr>
              <a:t>Le soluzioni sono variegate e mirano a diversi aspetti della filiera produttiva, come l'integrazione tecnologica, la selezione delle piante, l'espansione delle aree coltivabili e zootecniche.</a:t>
            </a:r>
            <a:endParaRPr b="1">
              <a:solidFill>
                <a:srgbClr val="427B8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a0573e100_0_17"/>
          <p:cNvSpPr txBox="1"/>
          <p:nvPr>
            <p:ph type="title"/>
          </p:nvPr>
        </p:nvSpPr>
        <p:spPr>
          <a:xfrm>
            <a:off x="838200" y="1325880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Il processo di coltivazione delle colture</a:t>
            </a:r>
            <a:endParaRPr/>
          </a:p>
        </p:txBody>
      </p:sp>
      <p:sp>
        <p:nvSpPr>
          <p:cNvPr id="107" name="Google Shape;107;g29a0573e100_0_17"/>
          <p:cNvSpPr txBox="1"/>
          <p:nvPr>
            <p:ph idx="1" type="body"/>
          </p:nvPr>
        </p:nvSpPr>
        <p:spPr>
          <a:xfrm>
            <a:off x="838200" y="2214245"/>
            <a:ext cx="105156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La coltivazione delle colture richiede l'applicazione rigorosa di diverse fasi che devono essere seguite per garantire la migliore resa possibile nel corso dell'anno.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Queste fasi partono da un'accurata pianificazione dei lavori alla piantagione e dal monitoraggio del ciclo di vita delle colture, per finire con la commercializzazione e la vendita del prodotto.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tRenew Regular Slides">
  <a:themeElements>
    <a:clrScheme name="EntRe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4556"/>
      </a:accent1>
      <a:accent2>
        <a:srgbClr val="5CA3AC"/>
      </a:accent2>
      <a:accent3>
        <a:srgbClr val="98C461"/>
      </a:accent3>
      <a:accent4>
        <a:srgbClr val="8CBD76"/>
      </a:accent4>
      <a:accent5>
        <a:srgbClr val="F8B040"/>
      </a:accent5>
      <a:accent6>
        <a:srgbClr val="ED6E5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ntRenew Presentation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2020-10-27T14:07:00Z</dcterms:created>
  <dc:creator>Quentin Fanjas</dc:creator>
</cp:coreProperties>
</file>