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comments+xml" PartName="/ppt/comments/comment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commentAuthors+xml" PartName="/ppt/commentAuthors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  <p:sldMasterId id="2147483652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</p:sldIdLst>
  <p:sldSz cy="6858000" cx="12192000"/>
  <p:notesSz cx="6858000" cy="9144000"/>
  <p:embeddedFontLst>
    <p:embeddedFont>
      <p:font typeface="Lato"/>
      <p:regular r:id="rId33"/>
      <p:bold r:id="rId34"/>
      <p:italic r:id="rId35"/>
      <p:boldItalic r:id="rId36"/>
    </p:embeddedFont>
    <p:embeddedFont>
      <p:font typeface="Lato Black"/>
      <p:bold r:id="rId37"/>
      <p:boldItalic r:id="rId3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39" roundtripDataSignature="AMtx7mhtGzjbzkwRU+I4a5z5bmGs+7Pvzg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mAuthor clrIdx="0" id="0" initials="" lastIdx="1" name="irisa hasani"/>
</p:cmAuthorLst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29" Type="http://schemas.openxmlformats.org/officeDocument/2006/relationships/slide" Target="slides/slide23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11" Type="http://schemas.openxmlformats.org/officeDocument/2006/relationships/slide" Target="slides/slide5.xml"/><Relationship Id="rId33" Type="http://schemas.openxmlformats.org/officeDocument/2006/relationships/font" Target="fonts/Lato-regular.fntdata"/><Relationship Id="rId10" Type="http://schemas.openxmlformats.org/officeDocument/2006/relationships/slide" Target="slides/slide4.xml"/><Relationship Id="rId32" Type="http://schemas.openxmlformats.org/officeDocument/2006/relationships/slide" Target="slides/slide26.xml"/><Relationship Id="rId13" Type="http://schemas.openxmlformats.org/officeDocument/2006/relationships/slide" Target="slides/slide7.xml"/><Relationship Id="rId35" Type="http://schemas.openxmlformats.org/officeDocument/2006/relationships/font" Target="fonts/Lato-italic.fntdata"/><Relationship Id="rId12" Type="http://schemas.openxmlformats.org/officeDocument/2006/relationships/slide" Target="slides/slide6.xml"/><Relationship Id="rId34" Type="http://schemas.openxmlformats.org/officeDocument/2006/relationships/font" Target="fonts/Lato-bold.fntdata"/><Relationship Id="rId15" Type="http://schemas.openxmlformats.org/officeDocument/2006/relationships/slide" Target="slides/slide9.xml"/><Relationship Id="rId37" Type="http://schemas.openxmlformats.org/officeDocument/2006/relationships/font" Target="fonts/LatoBlack-bold.fntdata"/><Relationship Id="rId14" Type="http://schemas.openxmlformats.org/officeDocument/2006/relationships/slide" Target="slides/slide8.xml"/><Relationship Id="rId36" Type="http://schemas.openxmlformats.org/officeDocument/2006/relationships/font" Target="fonts/Lato-boldItalic.fntdata"/><Relationship Id="rId17" Type="http://schemas.openxmlformats.org/officeDocument/2006/relationships/slide" Target="slides/slide11.xml"/><Relationship Id="rId39" Type="http://customschemas.google.com/relationships/presentationmetadata" Target="metadata"/><Relationship Id="rId16" Type="http://schemas.openxmlformats.org/officeDocument/2006/relationships/slide" Target="slides/slide10.xml"/><Relationship Id="rId38" Type="http://schemas.openxmlformats.org/officeDocument/2006/relationships/font" Target="fonts/LatoBlack-boldItalic.fntdata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comments/comment1.xml><?xml version="1.0" encoding="utf-8"?>
<p:cm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m authorId="0" idx="1" dt="2023-11-13T17:58:53.105">
    <p:pos x="528" y="1196"/>
    <p:text>per aggiungere un'immagine</p:text>
    <p:extLst>
      <p:ext uri="{C676402C-5697-4E1C-873F-D02D1690AC5C}">
        <p15:threadingInfo timeZoneBias="0"/>
      </p:ext>
      <p:ext uri="http://customooxmlschemas.google.com/">
        <go:slidesCustomData xmlns:go="http://customooxmlschemas.google.com/" commentPostId="AAAA_X8v1DA"/>
      </p:ext>
    </p:extLst>
  </p:cm>
</p:cmLst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6" name="Google Shape;36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29a0573e100_0_2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0" name="Google Shape;110;g29a0573e100_0_2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per condividerli con i partner a scopo di traduzione</a:t>
            </a:r>
            <a:endParaRPr/>
          </a:p>
        </p:txBody>
      </p:sp>
      <p:sp>
        <p:nvSpPr>
          <p:cNvPr id="111" name="Google Shape;111;g29a0573e100_0_2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29a0573e100_0_2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7" name="Google Shape;117;g29a0573e100_0_2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18" name="Google Shape;118;g29a0573e100_0_2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29a0573e100_0_3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4" name="Google Shape;124;g29a0573e100_0_3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25" name="Google Shape;125;g29a0573e100_0_3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29a0573e100_0_4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3" name="Google Shape;133;g29a0573e100_0_4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34" name="Google Shape;134;g29a0573e100_0_4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29a0573e100_0_4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0" name="Google Shape;140;g29a0573e100_0_4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41" name="Google Shape;141;g29a0573e100_0_4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29a0573e100_0_6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6" name="Google Shape;156;g29a0573e100_0_6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57" name="Google Shape;157;g29a0573e100_0_6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29a339584e5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6" name="Google Shape;166;g29a339584e5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67" name="Google Shape;167;g29a339584e5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29a339584e5_0_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1" name="Google Shape;181;g29a339584e5_0_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82" name="Google Shape;182;g29a339584e5_0_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29a339584e5_0_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0" name="Google Shape;190;g29a339584e5_0_1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91" name="Google Shape;191;g29a339584e5_0_1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29a339584e5_0_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9" name="Google Shape;199;g29a339584e5_0_1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00" name="Google Shape;200;g29a339584e5_0_1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g29a42e4feb7_2_5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4" name="Google Shape;44;g29a42e4feb7_2_5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29a42e4feb7_2_3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6" name="Google Shape;206;g29a42e4feb7_2_3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07" name="Google Shape;207;g29a42e4feb7_2_3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29a42e4feb7_2_9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4" name="Google Shape;214;g29a42e4feb7_2_9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15" name="Google Shape;215;g29a42e4feb7_2_9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g261541c68c4_0_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3" name="Google Shape;223;g261541c68c4_0_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24" name="Google Shape;224;g261541c68c4_0_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29a42e4feb7_2_10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3" name="Google Shape;243;g29a42e4feb7_2_10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44" name="Google Shape;244;g29a42e4feb7_2_10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g29a42e4feb7_2_1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4" name="Google Shape;254;g29a42e4feb7_2_11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55" name="Google Shape;255;g29a42e4feb7_2_11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g29a339584e5_0_3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1" name="Google Shape;261;g29a339584e5_0_3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62" name="Google Shape;262;g29a339584e5_0_3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29a42e4feb7_2_4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8" name="Google Shape;268;g29a42e4feb7_2_4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69" name="Google Shape;269;g29a42e4feb7_2_4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261541c68c4_0_4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8" name="Google Shape;58;g261541c68c4_0_4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19e93ff5fc8_0_2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4" name="Google Shape;64;g19e93ff5fc8_0_2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29a42e4feb7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6" name="Google Shape;76;g29a42e4feb7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7" name="Google Shape;77;g29a42e4feb7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19e93ff5fc8_0_2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4" name="Google Shape;84;g19e93ff5fc8_0_2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29a0573e100_0_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0" name="Google Shape;90;g29a0573e100_0_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91" name="Google Shape;91;g29a0573e100_0_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97" name="Google Shape;97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29a0573e100_0_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3" name="Google Shape;103;g29a0573e100_0_1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04" name="Google Shape;104;g29a0573e100_0_1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">
  <p:cSld name="Custom Layout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6"/>
          <p:cNvSpPr txBox="1"/>
          <p:nvPr>
            <p:ph type="title"/>
          </p:nvPr>
        </p:nvSpPr>
        <p:spPr>
          <a:xfrm>
            <a:off x="838200" y="3053735"/>
            <a:ext cx="10515600" cy="6311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6"/>
          <p:cNvSpPr txBox="1"/>
          <p:nvPr>
            <p:ph idx="1" type="subTitle"/>
          </p:nvPr>
        </p:nvSpPr>
        <p:spPr>
          <a:xfrm>
            <a:off x="1524000" y="4245878"/>
            <a:ext cx="9144000" cy="4104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dex">
  <p:cSld name="index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g29a42e4feb7_2_91"/>
          <p:cNvSpPr txBox="1"/>
          <p:nvPr>
            <p:ph idx="1" type="body"/>
          </p:nvPr>
        </p:nvSpPr>
        <p:spPr>
          <a:xfrm>
            <a:off x="3657600" y="1295400"/>
            <a:ext cx="4876800" cy="330300"/>
          </a:xfrm>
          <a:prstGeom prst="rect">
            <a:avLst/>
          </a:prstGeom>
          <a:noFill/>
          <a:ln>
            <a:noFill/>
          </a:ln>
        </p:spPr>
        <p:txBody>
          <a:bodyPr anchorCtr="0" anchor="b" bIns="60925" lIns="121900" spcFirstLastPara="1" rIns="121900" wrap="square" tIns="60925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1" i="0" sz="1300" u="none" cap="none" strike="noStrike">
                <a:solidFill>
                  <a:schemeClr val="accent2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7" name="Google Shape;17;g29a42e4feb7_2_91"/>
          <p:cNvSpPr txBox="1"/>
          <p:nvPr>
            <p:ph idx="2" type="body"/>
          </p:nvPr>
        </p:nvSpPr>
        <p:spPr>
          <a:xfrm>
            <a:off x="3657600" y="685800"/>
            <a:ext cx="4876800" cy="60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4000"/>
              <a:buFont typeface="Arial"/>
              <a:buNone/>
              <a:defRPr b="1" i="0" sz="4000" u="none" cap="none" strike="noStrike">
                <a:solidFill>
                  <a:srgbClr val="3F3F3F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g261541c68c4_0_65"/>
          <p:cNvSpPr txBox="1"/>
          <p:nvPr>
            <p:ph type="title"/>
          </p:nvPr>
        </p:nvSpPr>
        <p:spPr>
          <a:xfrm>
            <a:off x="838200" y="1325880"/>
            <a:ext cx="10515600" cy="662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0" name="Google Shape;20;g261541c68c4_0_65"/>
          <p:cNvSpPr txBox="1"/>
          <p:nvPr>
            <p:ph idx="1" type="body"/>
          </p:nvPr>
        </p:nvSpPr>
        <p:spPr>
          <a:xfrm>
            <a:off x="838200" y="2214245"/>
            <a:ext cx="10515600" cy="400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1" name="Google Shape;21;g261541c68c4_0_65"/>
          <p:cNvSpPr txBox="1"/>
          <p:nvPr>
            <p:ph idx="10" type="dt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8"/>
          <p:cNvSpPr txBox="1"/>
          <p:nvPr>
            <p:ph type="title"/>
          </p:nvPr>
        </p:nvSpPr>
        <p:spPr>
          <a:xfrm>
            <a:off x="838200" y="1325880"/>
            <a:ext cx="10515600" cy="6619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8" name="Google Shape;28;p8"/>
          <p:cNvSpPr txBox="1"/>
          <p:nvPr>
            <p:ph idx="1" type="body"/>
          </p:nvPr>
        </p:nvSpPr>
        <p:spPr>
          <a:xfrm>
            <a:off x="838200" y="2214245"/>
            <a:ext cx="10515600" cy="40036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9" name="Google Shape;29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9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Calibri"/>
              <a:buNone/>
              <a:defRPr b="0" i="0" sz="60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2" name="Google Shape;32;p9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3" name="Google Shape;33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theme" Target="../theme/theme3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4.xml"/><Relationship Id="rId4" Type="http://schemas.openxmlformats.org/officeDocument/2006/relationships/slideLayout" Target="../slideLayouts/slideLayout5.xml"/><Relationship Id="rId5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picture containing sitting, knife&#10;&#10;Description automatically generated" id="10" name="Google Shape;10;p5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0" y="-1"/>
            <a:ext cx="12192000" cy="19986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661796" y="661120"/>
            <a:ext cx="3897245" cy="1572126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3"/>
    <p:sldLayoutId id="2147483650" r:id="rId4"/>
    <p:sldLayoutId id="2147483651" r:id="rId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picture containing sitting, knife&#10;&#10;Description automatically generated" id="23" name="Google Shape;23;p7"/>
          <p:cNvPicPr preferRelativeResize="0"/>
          <p:nvPr/>
        </p:nvPicPr>
        <p:blipFill rotWithShape="1">
          <a:blip r:embed="rId1">
            <a:alphaModFix amt="20000"/>
          </a:blip>
          <a:srcRect b="0" l="0" r="0" t="0"/>
          <a:stretch/>
        </p:blipFill>
        <p:spPr>
          <a:xfrm>
            <a:off x="0" y="-1"/>
            <a:ext cx="12192000" cy="1998689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24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25" name="Google Shape;25;p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06398" y="0"/>
            <a:ext cx="3206804" cy="1293606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53" r:id="rId3"/>
    <p:sldLayoutId id="2147483654" r:id="rId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2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3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7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8.png"/><Relationship Id="rId4" Type="http://schemas.openxmlformats.org/officeDocument/2006/relationships/image" Target="../media/image28.png"/><Relationship Id="rId5" Type="http://schemas.openxmlformats.org/officeDocument/2006/relationships/image" Target="../media/image9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4.png"/><Relationship Id="rId4" Type="http://schemas.openxmlformats.org/officeDocument/2006/relationships/image" Target="../media/image27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1.png"/><Relationship Id="rId4" Type="http://schemas.openxmlformats.org/officeDocument/2006/relationships/image" Target="../media/image24.png"/><Relationship Id="rId5" Type="http://schemas.openxmlformats.org/officeDocument/2006/relationships/image" Target="../media/image17.png"/><Relationship Id="rId6" Type="http://schemas.openxmlformats.org/officeDocument/2006/relationships/image" Target="../media/image12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0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6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1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6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2.jpg"/><Relationship Id="rId4" Type="http://schemas.openxmlformats.org/officeDocument/2006/relationships/image" Target="../media/image20.jpg"/><Relationship Id="rId5" Type="http://schemas.openxmlformats.org/officeDocument/2006/relationships/image" Target="../media/image30.png"/><Relationship Id="rId6" Type="http://schemas.openxmlformats.org/officeDocument/2006/relationships/image" Target="../media/image23.png"/><Relationship Id="rId7" Type="http://schemas.openxmlformats.org/officeDocument/2006/relationships/image" Target="../media/image29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31.png"/><Relationship Id="rId4" Type="http://schemas.openxmlformats.org/officeDocument/2006/relationships/image" Target="../media/image25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6.xml"/><Relationship Id="rId3" Type="http://schemas.openxmlformats.org/officeDocument/2006/relationships/hyperlink" Target="https://www.canva.com/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Relationship Id="rId4" Type="http://schemas.openxmlformats.org/officeDocument/2006/relationships/image" Target="../media/image15.png"/><Relationship Id="rId5" Type="http://schemas.openxmlformats.org/officeDocument/2006/relationships/image" Target="../media/image19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8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Relationship Id="rId3" Type="http://schemas.openxmlformats.org/officeDocument/2006/relationships/comments" Target="../comments/comment1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"/>
          <p:cNvSpPr txBox="1"/>
          <p:nvPr>
            <p:ph type="title"/>
          </p:nvPr>
        </p:nvSpPr>
        <p:spPr>
          <a:xfrm>
            <a:off x="3630750" y="2415338"/>
            <a:ext cx="4930500" cy="63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libri"/>
              <a:buNone/>
            </a:pPr>
            <a:r>
              <a:rPr lang="en-US"/>
              <a:t>Fondamenti di agricoltura</a:t>
            </a:r>
            <a:endParaRPr/>
          </a:p>
        </p:txBody>
      </p:sp>
      <p:sp>
        <p:nvSpPr>
          <p:cNvPr id="39" name="Google Shape;39;p1"/>
          <p:cNvSpPr txBox="1"/>
          <p:nvPr>
            <p:ph idx="1" type="subTitle"/>
          </p:nvPr>
        </p:nvSpPr>
        <p:spPr>
          <a:xfrm>
            <a:off x="1299450" y="3956875"/>
            <a:ext cx="9593100" cy="11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</a:pPr>
            <a:r>
              <a:rPr lang="en-US" sz="2900"/>
              <a:t>Esplorare i fondamenti dell'agricoltura 🌾 - Coltivare la conoscenza dal seme al raccolto.</a:t>
            </a:r>
            <a:endParaRPr sz="2900"/>
          </a:p>
        </p:txBody>
      </p:sp>
      <p:pic>
        <p:nvPicPr>
          <p:cNvPr id="40" name="Google Shape;40;p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9750" y="5561819"/>
            <a:ext cx="3849499" cy="1099601"/>
          </a:xfrm>
          <a:prstGeom prst="rect">
            <a:avLst/>
          </a:prstGeom>
          <a:noFill/>
          <a:ln>
            <a:noFill/>
          </a:ln>
        </p:spPr>
      </p:pic>
      <p:sp>
        <p:nvSpPr>
          <p:cNvPr id="41" name="Google Shape;41;p1"/>
          <p:cNvSpPr txBox="1"/>
          <p:nvPr/>
        </p:nvSpPr>
        <p:spPr>
          <a:xfrm>
            <a:off x="6668654" y="5541817"/>
            <a:ext cx="5421600" cy="11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PROGRAMMA ERASMUS+      </a:t>
            </a:r>
            <a:endParaRPr sz="2400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31242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ID progetto KA220-YOU-37C49185</a:t>
            </a:r>
            <a:endParaRPr sz="2400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31242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Partenariati di cooperazione nel settore della formazione dei giovani</a:t>
            </a:r>
            <a:endParaRPr sz="2400">
              <a:solidFill>
                <a:srgbClr val="4472C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Google Shape;113;g29a0573e100_0_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740125" y="1075363"/>
            <a:ext cx="6711749" cy="5033825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g29a0573e100_0_23"/>
          <p:cNvSpPr txBox="1"/>
          <p:nvPr/>
        </p:nvSpPr>
        <p:spPr>
          <a:xfrm>
            <a:off x="4596000" y="6014350"/>
            <a:ext cx="30000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7 fasi della coltura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© PropAgri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29a0573e100_0_29"/>
          <p:cNvSpPr txBox="1"/>
          <p:nvPr>
            <p:ph type="title"/>
          </p:nvPr>
        </p:nvSpPr>
        <p:spPr>
          <a:xfrm>
            <a:off x="838200" y="1325880"/>
            <a:ext cx="10515600" cy="662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-US"/>
              <a:t>Fase 1: Pianificazione</a:t>
            </a:r>
            <a:endParaRPr/>
          </a:p>
        </p:txBody>
      </p:sp>
      <p:sp>
        <p:nvSpPr>
          <p:cNvPr id="121" name="Google Shape;121;g29a0573e100_0_29"/>
          <p:cNvSpPr txBox="1"/>
          <p:nvPr>
            <p:ph idx="1" type="body"/>
          </p:nvPr>
        </p:nvSpPr>
        <p:spPr>
          <a:xfrm>
            <a:off x="838200" y="2214250"/>
            <a:ext cx="10657114" cy="400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rPr lang="en-US"/>
              <a:t>Il primo e probabilmente il più importante passo da considerare quando si lavora nell'agricoltura moderna consiste nel pianificare adeguatamente e in anticipo tutti gli aspetti importanti del nostro lavoro.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rPr lang="en-US"/>
              <a:t>Questo processo inizia con la selezione delle colture che vogliamo piantare, le metodologie e le tecniche impiegate, la manutenzione dei macchinari, l'impiego della forza lavoro necessaria.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rPr lang="en-US"/>
              <a:t>Senza una preparazione adeguata, incontreremo sicuramente un gran numero di problemi economici e logistici, che a volte sono troppo grandi per essere superati se non si tiene conto in modo adeguato.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29a0573e100_0_35"/>
          <p:cNvSpPr txBox="1"/>
          <p:nvPr>
            <p:ph type="title"/>
          </p:nvPr>
        </p:nvSpPr>
        <p:spPr>
          <a:xfrm>
            <a:off x="838200" y="1325880"/>
            <a:ext cx="10515600" cy="662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-US"/>
              <a:t>Fase 2: acquisto di sementi e colture</a:t>
            </a:r>
            <a:endParaRPr/>
          </a:p>
        </p:txBody>
      </p:sp>
      <p:sp>
        <p:nvSpPr>
          <p:cNvPr id="128" name="Google Shape;128;g29a0573e100_0_35"/>
          <p:cNvSpPr txBox="1"/>
          <p:nvPr>
            <p:ph idx="1" type="body"/>
          </p:nvPr>
        </p:nvSpPr>
        <p:spPr>
          <a:xfrm>
            <a:off x="3753625" y="2214250"/>
            <a:ext cx="8016900" cy="400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rPr lang="en-US"/>
              <a:t>Una volta decisi il tipo e le quantità di colture che intendiamo coltivare in una determinata stagione/anno, dovremo acquistare la giusta quantità di semi e piantine che ci garantiranno una resa compatibile con i risultati attesi.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rPr lang="en-US"/>
              <a:t>Le diverse piantagioni danno risultati diversi e quindi è importante essere adeguatamente informati sulle differenze tra le colture.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/>
          </a:p>
        </p:txBody>
      </p:sp>
      <p:pic>
        <p:nvPicPr>
          <p:cNvPr id="129" name="Google Shape;129;g29a0573e100_0_35"/>
          <p:cNvPicPr preferRelativeResize="0"/>
          <p:nvPr/>
        </p:nvPicPr>
        <p:blipFill rotWithShape="1">
          <a:blip r:embed="rId3">
            <a:alphaModFix/>
          </a:blip>
          <a:srcRect b="0" l="15474" r="15473" t="0"/>
          <a:stretch/>
        </p:blipFill>
        <p:spPr>
          <a:xfrm>
            <a:off x="241675" y="2282875"/>
            <a:ext cx="3356400" cy="3333900"/>
          </a:xfrm>
          <a:prstGeom prst="flowChartAlternateProcess">
            <a:avLst/>
          </a:prstGeom>
          <a:noFill/>
          <a:ln>
            <a:noFill/>
          </a:ln>
        </p:spPr>
      </p:pic>
      <p:sp>
        <p:nvSpPr>
          <p:cNvPr id="130" name="Google Shape;130;g29a0573e100_0_35"/>
          <p:cNvSpPr txBox="1"/>
          <p:nvPr/>
        </p:nvSpPr>
        <p:spPr>
          <a:xfrm>
            <a:off x="775825" y="5531725"/>
            <a:ext cx="22881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© Yardcare.com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29a0573e100_0_41"/>
          <p:cNvSpPr txBox="1"/>
          <p:nvPr>
            <p:ph type="title"/>
          </p:nvPr>
        </p:nvSpPr>
        <p:spPr>
          <a:xfrm>
            <a:off x="838200" y="1325880"/>
            <a:ext cx="10515600" cy="662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-US"/>
              <a:t>Fase 3: preparazione del terreno</a:t>
            </a:r>
            <a:endParaRPr/>
          </a:p>
        </p:txBody>
      </p:sp>
      <p:sp>
        <p:nvSpPr>
          <p:cNvPr id="137" name="Google Shape;137;g29a0573e100_0_41"/>
          <p:cNvSpPr txBox="1"/>
          <p:nvPr>
            <p:ph idx="1" type="body"/>
          </p:nvPr>
        </p:nvSpPr>
        <p:spPr>
          <a:xfrm>
            <a:off x="838200" y="2214245"/>
            <a:ext cx="10515600" cy="400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 lnSpcReduction="2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8108"/>
              <a:buNone/>
            </a:pPr>
            <a:r>
              <a:rPr lang="en-US"/>
              <a:t>Le coltivazioni diminuiscono la fertilità del suolo nel tempo, danneggiando ulteriori coltivazioni nella stessa area.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8108"/>
              <a:buNone/>
            </a:pPr>
            <a:r>
              <a:rPr lang="en-US"/>
              <a:t>Per questo motivo è importante preparare il terreno prima di ogni piantagione. Il processo cambia in base alle esigenze specifiche delle colture su cui ci concentreremo (fattori come l'acidità del terreno, il fabbisogno idrico e il tipo di suolo), insieme ai tipi di colture che sono state precedentemente impiantate sulla stessa area (alcune piante impoveriscono il terreno, mentre altre "fissano" importanti nutrienti).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8108"/>
              <a:buNone/>
            </a:pPr>
            <a:r>
              <a:rPr lang="en-US"/>
              <a:t>La preparazione del terreno consiste solitamente in tre fasi:</a:t>
            </a:r>
            <a:endParaRPr/>
          </a:p>
          <a:p>
            <a:pPr indent="-393065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Char char="-"/>
            </a:pPr>
            <a:r>
              <a:rPr lang="en-US"/>
              <a:t>aratura;</a:t>
            </a:r>
            <a:endParaRPr/>
          </a:p>
          <a:p>
            <a:pPr indent="-393065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en-US"/>
              <a:t>livellamento;</a:t>
            </a:r>
            <a:endParaRPr/>
          </a:p>
          <a:p>
            <a:pPr indent="-393065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en-US"/>
              <a:t>concimazione e fertilizzazione.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Google Shape;143;g29a0573e100_0_4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62075" y="2094550"/>
            <a:ext cx="3398400" cy="32352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144" name="Google Shape;144;g29a0573e100_0_47"/>
          <p:cNvPicPr preferRelativeResize="0"/>
          <p:nvPr/>
        </p:nvPicPr>
        <p:blipFill rotWithShape="1">
          <a:blip r:embed="rId4">
            <a:alphaModFix/>
          </a:blip>
          <a:srcRect b="0" l="0" r="16623" t="0"/>
          <a:stretch/>
        </p:blipFill>
        <p:spPr>
          <a:xfrm>
            <a:off x="4285500" y="2094700"/>
            <a:ext cx="3489600" cy="32352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145" name="Google Shape;145;g29a0573e100_0_4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473875" y="2101225"/>
            <a:ext cx="3398400" cy="32352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146" name="Google Shape;146;g29a0573e100_0_47"/>
          <p:cNvSpPr txBox="1"/>
          <p:nvPr/>
        </p:nvSpPr>
        <p:spPr>
          <a:xfrm>
            <a:off x="917275" y="5644875"/>
            <a:ext cx="20880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Aratura</a:t>
            </a:r>
            <a:endParaRPr b="0" i="0" sz="2800" u="none" cap="none" strike="noStrike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Google Shape;147;g29a0573e100_0_47"/>
          <p:cNvSpPr txBox="1"/>
          <p:nvPr/>
        </p:nvSpPr>
        <p:spPr>
          <a:xfrm>
            <a:off x="4986300" y="5644875"/>
            <a:ext cx="20880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Livellamento</a:t>
            </a:r>
            <a:endParaRPr b="0" i="0" sz="2800" u="none" cap="none" strike="noStrike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" name="Google Shape;148;g29a0573e100_0_47"/>
          <p:cNvSpPr txBox="1"/>
          <p:nvPr/>
        </p:nvSpPr>
        <p:spPr>
          <a:xfrm>
            <a:off x="9129075" y="5644875"/>
            <a:ext cx="20880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Concimazione</a:t>
            </a:r>
            <a:endParaRPr b="0" i="0" sz="2800" u="none" cap="none" strike="noStrike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" name="Google Shape;149;g29a0573e100_0_47"/>
          <p:cNvSpPr/>
          <p:nvPr/>
        </p:nvSpPr>
        <p:spPr>
          <a:xfrm>
            <a:off x="3767325" y="3526525"/>
            <a:ext cx="426600" cy="4116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" name="Google Shape;150;g29a0573e100_0_47"/>
          <p:cNvSpPr/>
          <p:nvPr/>
        </p:nvSpPr>
        <p:spPr>
          <a:xfrm>
            <a:off x="7911188" y="3506350"/>
            <a:ext cx="426600" cy="4116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g29a0573e100_0_47"/>
          <p:cNvSpPr txBox="1"/>
          <p:nvPr/>
        </p:nvSpPr>
        <p:spPr>
          <a:xfrm>
            <a:off x="4971713" y="5258750"/>
            <a:ext cx="22881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© jdhoffmanearthmoving.co.za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g29a0573e100_0_47"/>
          <p:cNvSpPr txBox="1"/>
          <p:nvPr/>
        </p:nvSpPr>
        <p:spPr>
          <a:xfrm>
            <a:off x="914400" y="5258750"/>
            <a:ext cx="22881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© Futurefarming.com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" name="Google Shape;153;g29a0573e100_0_47"/>
          <p:cNvSpPr txBox="1"/>
          <p:nvPr/>
        </p:nvSpPr>
        <p:spPr>
          <a:xfrm>
            <a:off x="9029025" y="5258750"/>
            <a:ext cx="22881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© azolifesciences.com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29a0573e100_0_62"/>
          <p:cNvSpPr txBox="1"/>
          <p:nvPr>
            <p:ph type="title"/>
          </p:nvPr>
        </p:nvSpPr>
        <p:spPr>
          <a:xfrm>
            <a:off x="838200" y="1325880"/>
            <a:ext cx="10515600" cy="662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-US"/>
              <a:t>Fase 4: Piantagione</a:t>
            </a:r>
            <a:endParaRPr/>
          </a:p>
        </p:txBody>
      </p:sp>
      <p:sp>
        <p:nvSpPr>
          <p:cNvPr id="160" name="Google Shape;160;g29a0573e100_0_62"/>
          <p:cNvSpPr txBox="1"/>
          <p:nvPr>
            <p:ph idx="1" type="body"/>
          </p:nvPr>
        </p:nvSpPr>
        <p:spPr>
          <a:xfrm>
            <a:off x="838200" y="2214250"/>
            <a:ext cx="6449700" cy="400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 lnSpcReduction="2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8108"/>
              <a:buNone/>
            </a:pPr>
            <a:r>
              <a:rPr lang="en-US"/>
              <a:t>Il terreno è ora pronto per ospitare le colture, che possono essere piantate principalmente in due modi:</a:t>
            </a:r>
            <a:endParaRPr/>
          </a:p>
          <a:p>
            <a:pPr indent="-393065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Char char="-"/>
            </a:pPr>
            <a:r>
              <a:rPr lang="en-US"/>
              <a:t>seminando i semi</a:t>
            </a:r>
            <a:endParaRPr/>
          </a:p>
          <a:p>
            <a:pPr indent="-393065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en-US"/>
              <a:t>piantando piantine o piante mature.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8108"/>
              <a:buNone/>
            </a:pPr>
            <a:r>
              <a:rPr lang="en-US"/>
              <a:t>Queste due diverse metodologie dipendono dal tipo di coltura che si intende praticare e dalla strategia che si intende adottare.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8108"/>
              <a:buNone/>
            </a:pPr>
            <a:r>
              <a:rPr lang="en-US"/>
              <a:t>La prima opzione è ottimale per garantire la qualità del seme che stiamo per utilizzare, mentre la seconda è spesso più veloce e può essere utilizzata per recuperare i ritardi nel flusso di lavoro.</a:t>
            </a:r>
            <a:endParaRPr/>
          </a:p>
        </p:txBody>
      </p:sp>
      <p:pic>
        <p:nvPicPr>
          <p:cNvPr id="161" name="Google Shape;161;g29a0573e100_0_6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432325" y="2976250"/>
            <a:ext cx="4500600" cy="30018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  <p:sp>
        <p:nvSpPr>
          <p:cNvPr id="162" name="Google Shape;162;g29a0573e100_0_62"/>
          <p:cNvSpPr txBox="1"/>
          <p:nvPr/>
        </p:nvSpPr>
        <p:spPr>
          <a:xfrm>
            <a:off x="8538575" y="5978050"/>
            <a:ext cx="22881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©cnr.ncsu.edu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3" name="Google Shape;163;g29a0573e100_0_6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287900" y="1227650"/>
            <a:ext cx="4750500" cy="47505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29a339584e5_0_0"/>
          <p:cNvSpPr txBox="1"/>
          <p:nvPr>
            <p:ph type="title"/>
          </p:nvPr>
        </p:nvSpPr>
        <p:spPr>
          <a:xfrm>
            <a:off x="838200" y="1217030"/>
            <a:ext cx="10515600" cy="662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-US"/>
              <a:t>Fase 5: Monitoraggio e supporto alle colture</a:t>
            </a:r>
            <a:endParaRPr/>
          </a:p>
        </p:txBody>
      </p:sp>
      <p:sp>
        <p:nvSpPr>
          <p:cNvPr id="170" name="Google Shape;170;g29a339584e5_0_0"/>
          <p:cNvSpPr txBox="1"/>
          <p:nvPr>
            <p:ph idx="1" type="body"/>
          </p:nvPr>
        </p:nvSpPr>
        <p:spPr>
          <a:xfrm>
            <a:off x="838200" y="2214250"/>
            <a:ext cx="7242000" cy="400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rPr lang="en-US"/>
              <a:t>La fase di mantenimento consiste nel dare alle colture tutte le cure di cui hanno bisogno per produrre il miglior raccolto possibile, sia in termini qualitativi che quantitativi.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rPr lang="en-US"/>
              <a:t>Durante questa fase, dovremo fornire la giusta quantità di acqua, l'esposizione alla luce solare e la protezione dai parassiti.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rPr lang="en-US"/>
              <a:t>Inoltre, in alcuni casi, sarà necessario sostenere la crescita della pianta con strumenti specifici (come i tralicci per i pomodori).</a:t>
            </a:r>
            <a:endParaRPr/>
          </a:p>
        </p:txBody>
      </p:sp>
      <p:pic>
        <p:nvPicPr>
          <p:cNvPr id="171" name="Google Shape;171;g29a339584e5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125890" y="4256497"/>
            <a:ext cx="1921500" cy="2175000"/>
          </a:xfrm>
          <a:prstGeom prst="teardrop">
            <a:avLst>
              <a:gd fmla="val 100008" name="adj"/>
            </a:avLst>
          </a:prstGeom>
          <a:noFill/>
          <a:ln>
            <a:noFill/>
          </a:ln>
        </p:spPr>
      </p:pic>
      <p:pic>
        <p:nvPicPr>
          <p:cNvPr id="172" name="Google Shape;172;g29a339584e5_0_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flipH="1" rot="10800000">
            <a:off x="8080200" y="2078800"/>
            <a:ext cx="1967400" cy="2177700"/>
          </a:xfrm>
          <a:prstGeom prst="teardrop">
            <a:avLst>
              <a:gd fmla="val 100000" name="adj"/>
            </a:avLst>
          </a:prstGeom>
          <a:noFill/>
          <a:ln>
            <a:noFill/>
          </a:ln>
        </p:spPr>
      </p:pic>
      <p:pic>
        <p:nvPicPr>
          <p:cNvPr id="173" name="Google Shape;173;g29a339584e5_0_0"/>
          <p:cNvPicPr preferRelativeResize="0"/>
          <p:nvPr/>
        </p:nvPicPr>
        <p:blipFill rotWithShape="1">
          <a:blip r:embed="rId5">
            <a:alphaModFix/>
          </a:blip>
          <a:srcRect b="0" l="20129" r="7280" t="0"/>
          <a:stretch/>
        </p:blipFill>
        <p:spPr>
          <a:xfrm flipH="1">
            <a:off x="10047402" y="4256500"/>
            <a:ext cx="1967400" cy="2175000"/>
          </a:xfrm>
          <a:prstGeom prst="teardrop">
            <a:avLst>
              <a:gd fmla="val 100000" name="adj"/>
            </a:avLst>
          </a:prstGeom>
          <a:noFill/>
          <a:ln>
            <a:noFill/>
          </a:ln>
        </p:spPr>
      </p:pic>
      <p:pic>
        <p:nvPicPr>
          <p:cNvPr id="174" name="Google Shape;174;g29a339584e5_0_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rot="10800000">
            <a:off x="10047475" y="2078800"/>
            <a:ext cx="1964700" cy="2177700"/>
          </a:xfrm>
          <a:prstGeom prst="teardrop">
            <a:avLst>
              <a:gd fmla="val 100000" name="adj"/>
            </a:avLst>
          </a:prstGeom>
          <a:noFill/>
          <a:ln>
            <a:noFill/>
          </a:ln>
        </p:spPr>
      </p:pic>
      <p:sp>
        <p:nvSpPr>
          <p:cNvPr id="175" name="Google Shape;175;g29a339584e5_0_0"/>
          <p:cNvSpPr txBox="1"/>
          <p:nvPr/>
        </p:nvSpPr>
        <p:spPr>
          <a:xfrm>
            <a:off x="9887050" y="6345975"/>
            <a:ext cx="22881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© britannica.com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" name="Google Shape;176;g29a339584e5_0_0"/>
          <p:cNvSpPr txBox="1"/>
          <p:nvPr/>
        </p:nvSpPr>
        <p:spPr>
          <a:xfrm>
            <a:off x="7942600" y="1822925"/>
            <a:ext cx="22881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© fae-group.com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g29a339584e5_0_0"/>
          <p:cNvSpPr txBox="1"/>
          <p:nvPr/>
        </p:nvSpPr>
        <p:spPr>
          <a:xfrm>
            <a:off x="9885775" y="1822925"/>
            <a:ext cx="22881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© rocketgardens.co.uk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" name="Google Shape;178;g29a339584e5_0_0"/>
          <p:cNvSpPr txBox="1"/>
          <p:nvPr/>
        </p:nvSpPr>
        <p:spPr>
          <a:xfrm>
            <a:off x="7942600" y="6345975"/>
            <a:ext cx="22881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© reluctantentertainer.com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29a339584e5_0_6"/>
          <p:cNvSpPr txBox="1"/>
          <p:nvPr>
            <p:ph type="title"/>
          </p:nvPr>
        </p:nvSpPr>
        <p:spPr>
          <a:xfrm>
            <a:off x="838200" y="1325880"/>
            <a:ext cx="10515600" cy="662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-US"/>
              <a:t>Fase 6: il raccolto</a:t>
            </a:r>
            <a:endParaRPr/>
          </a:p>
        </p:txBody>
      </p:sp>
      <p:sp>
        <p:nvSpPr>
          <p:cNvPr id="185" name="Google Shape;185;g29a339584e5_0_6"/>
          <p:cNvSpPr txBox="1"/>
          <p:nvPr>
            <p:ph idx="1" type="body"/>
          </p:nvPr>
        </p:nvSpPr>
        <p:spPr>
          <a:xfrm>
            <a:off x="838200" y="2214250"/>
            <a:ext cx="9134700" cy="400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2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rPr lang="en-US"/>
              <a:t>In passato, il raccolto era considerato la fase più intensiva della coltivazione.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rPr lang="en-US"/>
              <a:t>Grazie ai progressi tecnologici, questa fase è oggi supportata da un'ampia gamma di macchinari e strumenti, che rendono il processo molto meno intenso.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rPr lang="en-US"/>
              <a:t>Durante questa fase, il prodotto maturo viene raccolto e stoccato in modo da renderlo adatto alla vendita o allo stoccaggio per le stagioni successive (come spesso accade per i mangimi e i cereali).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rPr lang="en-US"/>
              <a:t>A seconda delle colture coltivate, il raccolto viene effettuato in modi e tempi diversi.</a:t>
            </a:r>
            <a:endParaRPr/>
          </a:p>
        </p:txBody>
      </p:sp>
      <p:pic>
        <p:nvPicPr>
          <p:cNvPr id="186" name="Google Shape;186;g29a339584e5_0_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972900" y="2140375"/>
            <a:ext cx="2066700" cy="3100200"/>
          </a:xfrm>
          <a:prstGeom prst="flowChartOr">
            <a:avLst/>
          </a:prstGeom>
          <a:noFill/>
          <a:ln>
            <a:noFill/>
          </a:ln>
        </p:spPr>
      </p:pic>
      <p:sp>
        <p:nvSpPr>
          <p:cNvPr id="187" name="Google Shape;187;g29a339584e5_0_6"/>
          <p:cNvSpPr txBox="1"/>
          <p:nvPr/>
        </p:nvSpPr>
        <p:spPr>
          <a:xfrm>
            <a:off x="9862200" y="5240575"/>
            <a:ext cx="22881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© thisismygarden.com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29a339584e5_0_12"/>
          <p:cNvSpPr txBox="1"/>
          <p:nvPr>
            <p:ph type="title"/>
          </p:nvPr>
        </p:nvSpPr>
        <p:spPr>
          <a:xfrm>
            <a:off x="838200" y="1325880"/>
            <a:ext cx="10515600" cy="662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-US"/>
              <a:t>Fase 7: Vendita del prodotto</a:t>
            </a:r>
            <a:endParaRPr/>
          </a:p>
        </p:txBody>
      </p:sp>
      <p:sp>
        <p:nvSpPr>
          <p:cNvPr id="194" name="Google Shape;194;g29a339584e5_0_12"/>
          <p:cNvSpPr txBox="1"/>
          <p:nvPr>
            <p:ph idx="1" type="body"/>
          </p:nvPr>
        </p:nvSpPr>
        <p:spPr>
          <a:xfrm>
            <a:off x="838200" y="2214250"/>
            <a:ext cx="7926300" cy="400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rPr lang="en-US"/>
              <a:t>La vendita del raccolto di ogni stagione può avvenire in due modi:</a:t>
            </a:r>
            <a:endParaRPr/>
          </a:p>
          <a:p>
            <a:pPr indent="-4064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-"/>
            </a:pPr>
            <a:r>
              <a:rPr lang="en-US"/>
              <a:t>vendita diretta al consumatore, un approccio utilizzato soprattutto dai piccoli agricoltori e produttori.</a:t>
            </a:r>
            <a:endParaRPr/>
          </a:p>
          <a:p>
            <a:pPr indent="-4064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Char char="-"/>
            </a:pPr>
            <a:r>
              <a:rPr lang="en-US"/>
              <a:t>vendere ad altri distributori, che poi venderanno i prodotti ai mercati, ai ristoranti o li esporteranno in altri Paesi.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/>
          </a:p>
        </p:txBody>
      </p:sp>
      <p:pic>
        <p:nvPicPr>
          <p:cNvPr id="195" name="Google Shape;195;g29a339584e5_0_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8093750" y="2218300"/>
            <a:ext cx="4486500" cy="2992500"/>
          </a:xfrm>
          <a:prstGeom prst="flowChartAlternateProcess">
            <a:avLst/>
          </a:prstGeom>
          <a:noFill/>
          <a:ln>
            <a:noFill/>
          </a:ln>
        </p:spPr>
      </p:pic>
      <p:sp>
        <p:nvSpPr>
          <p:cNvPr id="196" name="Google Shape;196;g29a339584e5_0_12"/>
          <p:cNvSpPr txBox="1"/>
          <p:nvPr/>
        </p:nvSpPr>
        <p:spPr>
          <a:xfrm>
            <a:off x="9192950" y="5957800"/>
            <a:ext cx="22881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© okcredit.in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29a339584e5_0_18"/>
          <p:cNvSpPr txBox="1"/>
          <p:nvPr>
            <p:ph type="title"/>
          </p:nvPr>
        </p:nvSpPr>
        <p:spPr>
          <a:xfrm>
            <a:off x="838200" y="1325880"/>
            <a:ext cx="10515600" cy="662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-US"/>
              <a:t>Stagionalità</a:t>
            </a:r>
            <a:endParaRPr/>
          </a:p>
        </p:txBody>
      </p:sp>
      <p:sp>
        <p:nvSpPr>
          <p:cNvPr id="203" name="Google Shape;203;g29a339584e5_0_18"/>
          <p:cNvSpPr txBox="1"/>
          <p:nvPr>
            <p:ph idx="1" type="body"/>
          </p:nvPr>
        </p:nvSpPr>
        <p:spPr>
          <a:xfrm>
            <a:off x="838200" y="2214245"/>
            <a:ext cx="10515600" cy="400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20000"/>
          </a:bodyPr>
          <a:lstStyle/>
          <a:p>
            <a:pPr indent="0" lvl="0" marL="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rPr lang="en-US"/>
              <a:t>La stagionalità rappresenta la base su cui possiamo pianificare correttamente il nostro lavoro annuale in agricoltura, indipendentemente dal tipo di coltura o di bestiame che intendiamo lavorare.</a:t>
            </a:r>
            <a:endParaRPr/>
          </a:p>
          <a:p>
            <a:pPr indent="0" lvl="0" marL="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rPr lang="en-US"/>
              <a:t>Le diverse stagioni si accompagnano a diverse fasi del lavoro, poiché influenzano i tempi di semina delle colture, i raccolti, i periodi in cui nascono gli animali, ecc...</a:t>
            </a:r>
            <a:endParaRPr/>
          </a:p>
          <a:p>
            <a:pPr indent="0" lvl="0" marL="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rPr lang="en-US"/>
              <a:t>Oggi l'effetto delle stagioni può essere mitigato da metodologie come l'impianto in serra o l'impiego di tecnologie idroponiche e aeroponiche, che consentono un maggior grado di libertà.</a:t>
            </a:r>
            <a:endParaRPr/>
          </a:p>
          <a:p>
            <a:pPr indent="0" lvl="0" marL="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rPr lang="en-US"/>
              <a:t>La stagionalità influisce anche sui prezzi delle colture e dei prodotti venduti, poiché il rapporto tra domanda e offerta cambia nel corso dell'anno.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g29a42e4feb7_2_54"/>
          <p:cNvSpPr txBox="1"/>
          <p:nvPr>
            <p:ph idx="2" type="body"/>
          </p:nvPr>
        </p:nvSpPr>
        <p:spPr>
          <a:xfrm>
            <a:off x="1347525" y="3545200"/>
            <a:ext cx="3216300" cy="60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000"/>
              <a:buNone/>
            </a:pPr>
            <a:r>
              <a:rPr lang="en-US">
                <a:latin typeface="Lato Black"/>
                <a:ea typeface="Lato Black"/>
                <a:cs typeface="Lato Black"/>
                <a:sym typeface="Lato Black"/>
              </a:rPr>
              <a:t>CONTENUTI</a:t>
            </a:r>
            <a:endParaRPr/>
          </a:p>
        </p:txBody>
      </p:sp>
      <p:sp>
        <p:nvSpPr>
          <p:cNvPr id="47" name="Google Shape;47;g29a42e4feb7_2_54"/>
          <p:cNvSpPr txBox="1"/>
          <p:nvPr/>
        </p:nvSpPr>
        <p:spPr>
          <a:xfrm>
            <a:off x="5394075" y="2056775"/>
            <a:ext cx="5724900" cy="46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1. Che cos'è l'agricoltura?</a:t>
            </a:r>
            <a:endParaRPr b="0" i="0" sz="2000" u="none" cap="none" strike="noStrike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48" name="Google Shape;48;g29a42e4feb7_2_54"/>
          <p:cNvSpPr txBox="1"/>
          <p:nvPr/>
        </p:nvSpPr>
        <p:spPr>
          <a:xfrm>
            <a:off x="5394075" y="2678521"/>
            <a:ext cx="5724900" cy="46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2. L'agricoltura in numeri</a:t>
            </a:r>
            <a:endParaRPr b="0" i="0" sz="2000" u="none" cap="none" strike="noStrike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49" name="Google Shape;49;g29a42e4feb7_2_54"/>
          <p:cNvSpPr txBox="1"/>
          <p:nvPr/>
        </p:nvSpPr>
        <p:spPr>
          <a:xfrm>
            <a:off x="5394075" y="5787249"/>
            <a:ext cx="5454600" cy="42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7. Politiche e regolamenti</a:t>
            </a:r>
            <a:endParaRPr b="0" i="1" sz="2000" u="none" cap="none" strike="noStrike">
              <a:solidFill>
                <a:schemeClr val="dk1"/>
              </a:solidFill>
              <a:highlight>
                <a:srgbClr val="FFFF00"/>
              </a:highlight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50" name="Google Shape;50;g29a42e4feb7_2_54"/>
          <p:cNvSpPr txBox="1"/>
          <p:nvPr/>
        </p:nvSpPr>
        <p:spPr>
          <a:xfrm>
            <a:off x="5394075" y="5165503"/>
            <a:ext cx="4907100" cy="46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6.  Etichettatura</a:t>
            </a:r>
            <a:endParaRPr b="0" i="0" sz="2000" u="none" cap="none" strike="noStrike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51" name="Google Shape;51;g29a42e4feb7_2_54"/>
          <p:cNvSpPr txBox="1"/>
          <p:nvPr/>
        </p:nvSpPr>
        <p:spPr>
          <a:xfrm>
            <a:off x="5394075" y="4543758"/>
            <a:ext cx="4907100" cy="46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5. La stagionalità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" name="Google Shape;52;g29a42e4feb7_2_54"/>
          <p:cNvSpPr txBox="1"/>
          <p:nvPr/>
        </p:nvSpPr>
        <p:spPr>
          <a:xfrm>
            <a:off x="5394075" y="3922012"/>
            <a:ext cx="5724900" cy="46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4. Il processo di coltivazione delle colture</a:t>
            </a:r>
            <a:endParaRPr b="0" i="0" sz="2000" u="none" cap="none" strike="noStrike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53" name="Google Shape;53;g29a42e4feb7_2_54"/>
          <p:cNvSpPr txBox="1"/>
          <p:nvPr/>
        </p:nvSpPr>
        <p:spPr>
          <a:xfrm>
            <a:off x="5394075" y="3300266"/>
            <a:ext cx="5724900" cy="46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3. Come influisce sulla nostra vita?</a:t>
            </a:r>
            <a:endParaRPr b="0" i="0" sz="2000" u="none" cap="none" strike="noStrike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54" name="Google Shape;54;g29a42e4feb7_2_5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10800000">
            <a:off x="517263" y="4498872"/>
            <a:ext cx="4876800" cy="567482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g29a42e4feb7_2_54"/>
          <p:cNvSpPr txBox="1"/>
          <p:nvPr/>
        </p:nvSpPr>
        <p:spPr>
          <a:xfrm>
            <a:off x="5394075" y="6372399"/>
            <a:ext cx="5454600" cy="42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8. Esercizio</a:t>
            </a:r>
            <a:endParaRPr b="0" i="1" sz="2000" u="none" cap="none" strike="noStrike">
              <a:solidFill>
                <a:schemeClr val="dk1"/>
              </a:solidFill>
              <a:highlight>
                <a:srgbClr val="FFFF00"/>
              </a:highlight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" name="Google Shape;209;g29a42e4feb7_2_37"/>
          <p:cNvPicPr preferRelativeResize="0"/>
          <p:nvPr/>
        </p:nvPicPr>
        <p:blipFill rotWithShape="1">
          <a:blip r:embed="rId3">
            <a:alphaModFix/>
          </a:blip>
          <a:srcRect b="49470" l="0" r="0" t="0"/>
          <a:stretch/>
        </p:blipFill>
        <p:spPr>
          <a:xfrm>
            <a:off x="448475" y="1949750"/>
            <a:ext cx="5670300" cy="4448100"/>
          </a:xfrm>
          <a:prstGeom prst="roundRect">
            <a:avLst>
              <a:gd fmla="val 6981" name="adj"/>
            </a:avLst>
          </a:prstGeom>
          <a:noFill/>
          <a:ln>
            <a:noFill/>
          </a:ln>
        </p:spPr>
      </p:pic>
      <p:pic>
        <p:nvPicPr>
          <p:cNvPr id="210" name="Google Shape;210;g29a42e4feb7_2_37"/>
          <p:cNvPicPr preferRelativeResize="0"/>
          <p:nvPr/>
        </p:nvPicPr>
        <p:blipFill rotWithShape="1">
          <a:blip r:embed="rId3">
            <a:alphaModFix/>
          </a:blip>
          <a:srcRect b="0" l="0" r="0" t="50552"/>
          <a:stretch/>
        </p:blipFill>
        <p:spPr>
          <a:xfrm>
            <a:off x="6438084" y="2238495"/>
            <a:ext cx="5418265" cy="4159280"/>
          </a:xfrm>
          <a:prstGeom prst="rect">
            <a:avLst/>
          </a:prstGeom>
          <a:noFill/>
          <a:ln>
            <a:noFill/>
          </a:ln>
        </p:spPr>
      </p:pic>
      <p:sp>
        <p:nvSpPr>
          <p:cNvPr id="211" name="Google Shape;211;g29a42e4feb7_2_37"/>
          <p:cNvSpPr txBox="1"/>
          <p:nvPr/>
        </p:nvSpPr>
        <p:spPr>
          <a:xfrm>
            <a:off x="4951950" y="6397775"/>
            <a:ext cx="22881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©f uturegarden.co.uk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29a42e4feb7_2_94"/>
          <p:cNvSpPr txBox="1"/>
          <p:nvPr>
            <p:ph type="title"/>
          </p:nvPr>
        </p:nvSpPr>
        <p:spPr>
          <a:xfrm>
            <a:off x="838200" y="1325880"/>
            <a:ext cx="10515600" cy="662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-US"/>
              <a:t>Etichettatura</a:t>
            </a:r>
            <a:endParaRPr/>
          </a:p>
        </p:txBody>
      </p:sp>
      <p:sp>
        <p:nvSpPr>
          <p:cNvPr id="218" name="Google Shape;218;g29a42e4feb7_2_94"/>
          <p:cNvSpPr txBox="1"/>
          <p:nvPr>
            <p:ph idx="1" type="body"/>
          </p:nvPr>
        </p:nvSpPr>
        <p:spPr>
          <a:xfrm>
            <a:off x="609600" y="2214250"/>
            <a:ext cx="6202500" cy="412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rPr lang="en-US"/>
              <a:t>Le etichette svolgono un ruolo importante nel campo dell'agricoltura, in quanto consentono di fornire ai consumatori una garanzia di qualità.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rPr lang="en-US"/>
              <a:t>Soddisfacendo requisiti specifici, i prodotti possono essere premiati con uno o più marchi di qualità, che ne aumentano l'attrattiva.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rPr lang="en-US"/>
              <a:t>Questi requisiti possono essere legati al prodotto in sé, al luogo in cui è stato coltivato o alle metodologie utilizzate per la sua produzione.</a:t>
            </a:r>
            <a:endParaRPr/>
          </a:p>
        </p:txBody>
      </p:sp>
      <p:pic>
        <p:nvPicPr>
          <p:cNvPr id="219" name="Google Shape;219;g29a42e4feb7_2_9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16400" y="2797650"/>
            <a:ext cx="4845900" cy="24819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  <p:sp>
        <p:nvSpPr>
          <p:cNvPr id="220" name="Google Shape;220;g29a42e4feb7_2_94"/>
          <p:cNvSpPr txBox="1"/>
          <p:nvPr/>
        </p:nvSpPr>
        <p:spPr>
          <a:xfrm>
            <a:off x="8395300" y="5279550"/>
            <a:ext cx="22881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© eufic.org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261541c68c4_0_3"/>
          <p:cNvSpPr txBox="1"/>
          <p:nvPr>
            <p:ph type="title"/>
          </p:nvPr>
        </p:nvSpPr>
        <p:spPr>
          <a:xfrm>
            <a:off x="838200" y="1325880"/>
            <a:ext cx="10515600" cy="662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-US"/>
              <a:t>I marchi europei in agricoltura</a:t>
            </a:r>
            <a:endParaRPr/>
          </a:p>
        </p:txBody>
      </p:sp>
      <p:sp>
        <p:nvSpPr>
          <p:cNvPr id="227" name="Google Shape;227;g261541c68c4_0_3"/>
          <p:cNvSpPr/>
          <p:nvPr/>
        </p:nvSpPr>
        <p:spPr>
          <a:xfrm>
            <a:off x="8102950" y="2259225"/>
            <a:ext cx="3894900" cy="1993500"/>
          </a:xfrm>
          <a:prstGeom prst="rect">
            <a:avLst/>
          </a:prstGeom>
          <a:solidFill>
            <a:srgbClr val="427B8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" name="Google Shape;228;g261541c68c4_0_3"/>
          <p:cNvSpPr txBox="1"/>
          <p:nvPr>
            <p:ph idx="1" type="body"/>
          </p:nvPr>
        </p:nvSpPr>
        <p:spPr>
          <a:xfrm>
            <a:off x="8142850" y="2259225"/>
            <a:ext cx="3815100" cy="199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rPr lang="en-US">
                <a:solidFill>
                  <a:schemeClr val="lt1"/>
                </a:solidFill>
              </a:rPr>
              <a:t> Marchio Ecolabel UE</a:t>
            </a:r>
            <a:endParaRPr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rPr lang="en-US" sz="1600">
                <a:solidFill>
                  <a:schemeClr val="lt1"/>
                </a:solidFill>
              </a:rPr>
              <a:t>Viene assegnato ai prodotti che riducono al minimo l'impatto ambientale nel corso dell'intero ciclo di vita, garantendo al contempo </a:t>
            </a:r>
            <a:endParaRPr sz="1600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 sz="1600">
                <a:solidFill>
                  <a:schemeClr val="lt1"/>
                </a:solidFill>
              </a:rPr>
              <a:t>la loro alta qualità.</a:t>
            </a:r>
            <a:endParaRPr sz="1600">
              <a:solidFill>
                <a:schemeClr val="lt1"/>
              </a:solidFill>
            </a:endParaRPr>
          </a:p>
        </p:txBody>
      </p:sp>
      <p:sp>
        <p:nvSpPr>
          <p:cNvPr id="229" name="Google Shape;229;g261541c68c4_0_3"/>
          <p:cNvSpPr/>
          <p:nvPr/>
        </p:nvSpPr>
        <p:spPr>
          <a:xfrm>
            <a:off x="838200" y="2259225"/>
            <a:ext cx="3894900" cy="1993500"/>
          </a:xfrm>
          <a:prstGeom prst="rect">
            <a:avLst/>
          </a:prstGeom>
          <a:solidFill>
            <a:srgbClr val="427B8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" name="Google Shape;230;g261541c68c4_0_3"/>
          <p:cNvSpPr txBox="1"/>
          <p:nvPr>
            <p:ph idx="1" type="body"/>
          </p:nvPr>
        </p:nvSpPr>
        <p:spPr>
          <a:xfrm>
            <a:off x="878100" y="2259225"/>
            <a:ext cx="3815100" cy="199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70000" lnSpcReduction="2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42857"/>
              <a:buNone/>
            </a:pPr>
            <a:r>
              <a:rPr lang="en-US">
                <a:solidFill>
                  <a:schemeClr val="lt1"/>
                </a:solidFill>
              </a:rPr>
              <a:t> Etichettatura di origine </a:t>
            </a:r>
            <a:endParaRPr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215053"/>
              <a:buNone/>
            </a:pPr>
            <a:r>
              <a:rPr lang="en-US" sz="1860">
                <a:solidFill>
                  <a:schemeClr val="lt1"/>
                </a:solidFill>
              </a:rPr>
              <a:t>I marchi di Indicazione Geografica (IG) vengono assegnati a prodotti con attributi, qualità o reputazione specifici derivanti dalla loro origine geografica. Comprende:</a:t>
            </a:r>
            <a:endParaRPr sz="1860">
              <a:solidFill>
                <a:schemeClr val="lt1"/>
              </a:solidFill>
            </a:endParaRPr>
          </a:p>
          <a:p>
            <a:pPr indent="-311277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libri"/>
              <a:buChar char="●"/>
            </a:pPr>
            <a:r>
              <a:rPr lang="en-US" sz="1860">
                <a:solidFill>
                  <a:schemeClr val="lt1"/>
                </a:solidFill>
              </a:rPr>
              <a:t>DOP - denominazione di origine protetta (cibo e vino)</a:t>
            </a:r>
            <a:endParaRPr sz="1860">
              <a:solidFill>
                <a:schemeClr val="lt1"/>
              </a:solidFill>
            </a:endParaRPr>
          </a:p>
          <a:p>
            <a:pPr indent="-311277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libri"/>
              <a:buChar char="●"/>
            </a:pPr>
            <a:r>
              <a:rPr lang="en-US" sz="1860">
                <a:solidFill>
                  <a:schemeClr val="lt1"/>
                </a:solidFill>
              </a:rPr>
              <a:t>IGP - indicazione geografica protetta (cibo e vino)</a:t>
            </a:r>
            <a:endParaRPr sz="1860">
              <a:solidFill>
                <a:schemeClr val="lt1"/>
              </a:solidFill>
            </a:endParaRPr>
          </a:p>
          <a:p>
            <a:pPr indent="-311277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libri"/>
              <a:buChar char="●"/>
            </a:pPr>
            <a:r>
              <a:rPr lang="en-US" sz="1860">
                <a:solidFill>
                  <a:schemeClr val="lt1"/>
                </a:solidFill>
              </a:rPr>
              <a:t>IG - indicazione geografica (bevande spiritose).</a:t>
            </a:r>
            <a:endParaRPr sz="1860">
              <a:solidFill>
                <a:schemeClr val="lt1"/>
              </a:solidFill>
            </a:endParaRPr>
          </a:p>
        </p:txBody>
      </p:sp>
      <p:sp>
        <p:nvSpPr>
          <p:cNvPr id="231" name="Google Shape;231;g261541c68c4_0_3"/>
          <p:cNvSpPr/>
          <p:nvPr/>
        </p:nvSpPr>
        <p:spPr>
          <a:xfrm>
            <a:off x="3992775" y="4523975"/>
            <a:ext cx="3894900" cy="1993500"/>
          </a:xfrm>
          <a:prstGeom prst="rect">
            <a:avLst/>
          </a:prstGeom>
          <a:solidFill>
            <a:srgbClr val="427B8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" name="Google Shape;232;g261541c68c4_0_3"/>
          <p:cNvSpPr txBox="1"/>
          <p:nvPr>
            <p:ph idx="1" type="body"/>
          </p:nvPr>
        </p:nvSpPr>
        <p:spPr>
          <a:xfrm>
            <a:off x="4032675" y="4523975"/>
            <a:ext cx="3815100" cy="199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rPr lang="en-US">
                <a:solidFill>
                  <a:schemeClr val="lt1"/>
                </a:solidFill>
              </a:rPr>
              <a:t>Etichetta biologica UE</a:t>
            </a:r>
            <a:endParaRPr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 sz="1300">
                <a:solidFill>
                  <a:schemeClr val="lt1"/>
                </a:solidFill>
              </a:rPr>
              <a:t>L'etichetta biologica certifica che i prodotti hanno rispettato rigorose condizioni di produzione, lavorazione, trasporto e conservazione. Il logo può essere utilizzato solo sui prodotti che contengono almeno il 95% di ingredienti biologici e che rispettano ulteriori condizioni rigorose per il restante 5%</a:t>
            </a:r>
            <a:r>
              <a:rPr lang="en-US" sz="13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3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3" name="Google Shape;233;g261541c68c4_0_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75825" y="5406630"/>
            <a:ext cx="976825" cy="65057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4" name="Google Shape;234;g261541c68c4_0_3"/>
          <p:cNvPicPr preferRelativeResize="0"/>
          <p:nvPr/>
        </p:nvPicPr>
        <p:blipFill rotWithShape="1">
          <a:blip r:embed="rId4">
            <a:alphaModFix/>
          </a:blip>
          <a:srcRect b="61394" l="86928" r="2287" t="6332"/>
          <a:stretch/>
        </p:blipFill>
        <p:spPr>
          <a:xfrm>
            <a:off x="10981135" y="3275863"/>
            <a:ext cx="976826" cy="976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5" name="Google Shape;235;g261541c68c4_0_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865400" y="2076825"/>
            <a:ext cx="976825" cy="976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6" name="Google Shape;236;g261541c68c4_0_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607600" y="2555862"/>
            <a:ext cx="976825" cy="976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7" name="Google Shape;237;g261541c68c4_0_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4865400" y="2940588"/>
            <a:ext cx="976825" cy="976825"/>
          </a:xfrm>
          <a:prstGeom prst="rect">
            <a:avLst/>
          </a:prstGeom>
          <a:noFill/>
          <a:ln>
            <a:noFill/>
          </a:ln>
        </p:spPr>
      </p:pic>
      <p:sp>
        <p:nvSpPr>
          <p:cNvPr id="238" name="Google Shape;238;g261541c68c4_0_3"/>
          <p:cNvSpPr txBox="1"/>
          <p:nvPr/>
        </p:nvSpPr>
        <p:spPr>
          <a:xfrm>
            <a:off x="9755878" y="4391525"/>
            <a:ext cx="23493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© Commissione europea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" name="Google Shape;239;g261541c68c4_0_3"/>
          <p:cNvSpPr txBox="1"/>
          <p:nvPr/>
        </p:nvSpPr>
        <p:spPr>
          <a:xfrm>
            <a:off x="2234150" y="6178775"/>
            <a:ext cx="16185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© Commissione europea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" name="Google Shape;240;g261541c68c4_0_3"/>
          <p:cNvSpPr txBox="1"/>
          <p:nvPr/>
        </p:nvSpPr>
        <p:spPr>
          <a:xfrm>
            <a:off x="4796175" y="3792000"/>
            <a:ext cx="22881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© Commissione europea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29a42e4feb7_2_104"/>
          <p:cNvSpPr txBox="1"/>
          <p:nvPr>
            <p:ph type="title"/>
          </p:nvPr>
        </p:nvSpPr>
        <p:spPr>
          <a:xfrm>
            <a:off x="838200" y="1325880"/>
            <a:ext cx="10515600" cy="662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-US"/>
              <a:t>Politiche e regolamenti</a:t>
            </a:r>
            <a:endParaRPr/>
          </a:p>
        </p:txBody>
      </p:sp>
      <p:sp>
        <p:nvSpPr>
          <p:cNvPr id="247" name="Google Shape;247;g29a42e4feb7_2_104"/>
          <p:cNvSpPr txBox="1"/>
          <p:nvPr>
            <p:ph idx="1" type="body"/>
          </p:nvPr>
        </p:nvSpPr>
        <p:spPr>
          <a:xfrm>
            <a:off x="838200" y="2214250"/>
            <a:ext cx="10515600" cy="400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rPr lang="en-US"/>
              <a:t>Le attività agricole sono spesso influenzate dal governo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/>
              <a:t>politiche e regolamenti relativi all'uso del territorio e ai diritti idrici,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/>
              <a:t>sussidi e protezione dell'ambiente. Gli agricoltori devono essere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/>
              <a:t>conoscere e rispettare queste norme.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/>
              <a:t>			Inoltre, molti enti nazionali e internazionali (come ad es. </a:t>
            </a:r>
            <a:endParaRPr/>
          </a:p>
          <a:p>
            <a:pPr indent="0" lvl="0" marL="1371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/>
              <a:t>UE) forniscono agli agricoltori risorse e finanziamenti, che possono</a:t>
            </a:r>
            <a:endParaRPr/>
          </a:p>
          <a:p>
            <a:pPr indent="0" lvl="0" marL="1371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/>
              <a:t>si rivelano preziose soprattutto quando si muovono i primi passi nella </a:t>
            </a:r>
            <a:endParaRPr/>
          </a:p>
          <a:p>
            <a:pPr indent="0" lvl="0" marL="1371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/>
              <a:t>campo.</a:t>
            </a:r>
            <a:endParaRPr/>
          </a:p>
        </p:txBody>
      </p:sp>
      <p:pic>
        <p:nvPicPr>
          <p:cNvPr id="248" name="Google Shape;248;g29a42e4feb7_2_10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688900" y="1794550"/>
            <a:ext cx="2233149" cy="22331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49" name="Google Shape;249;g29a42e4feb7_2_10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35649" y="4329875"/>
            <a:ext cx="1763725" cy="2116450"/>
          </a:xfrm>
          <a:prstGeom prst="rect">
            <a:avLst/>
          </a:prstGeom>
          <a:noFill/>
          <a:ln>
            <a:noFill/>
          </a:ln>
        </p:spPr>
      </p:pic>
      <p:sp>
        <p:nvSpPr>
          <p:cNvPr id="250" name="Google Shape;250;g29a42e4feb7_2_104"/>
          <p:cNvSpPr txBox="1"/>
          <p:nvPr/>
        </p:nvSpPr>
        <p:spPr>
          <a:xfrm>
            <a:off x="9661425" y="3855100"/>
            <a:ext cx="22881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©f laticon.com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" name="Google Shape;251;g29a42e4feb7_2_104"/>
          <p:cNvSpPr txBox="1"/>
          <p:nvPr/>
        </p:nvSpPr>
        <p:spPr>
          <a:xfrm>
            <a:off x="73463" y="6368125"/>
            <a:ext cx="22881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© uxwing.com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g29a42e4feb7_2_119"/>
          <p:cNvSpPr txBox="1"/>
          <p:nvPr>
            <p:ph type="title"/>
          </p:nvPr>
        </p:nvSpPr>
        <p:spPr>
          <a:xfrm>
            <a:off x="838200" y="1325880"/>
            <a:ext cx="10515600" cy="662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US" sz="3859"/>
              <a:t>Un esempio di politica: Politica agricola comune (PAC)</a:t>
            </a:r>
            <a:endParaRPr sz="3859"/>
          </a:p>
        </p:txBody>
      </p:sp>
      <p:sp>
        <p:nvSpPr>
          <p:cNvPr id="258" name="Google Shape;258;g29a42e4feb7_2_119"/>
          <p:cNvSpPr txBox="1"/>
          <p:nvPr>
            <p:ph idx="1" type="body"/>
          </p:nvPr>
        </p:nvSpPr>
        <p:spPr>
          <a:xfrm>
            <a:off x="838200" y="2214245"/>
            <a:ext cx="10515600" cy="400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rPr lang="en-US"/>
              <a:t>La Politica Agricola Comune (PAC) è un ottimo esempio di legislazione che regola l'agricoltura per sostenere e proteggere i professionisti del settore e i consumatori, con un'attenzione particolare ai cambiamenti climatici.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rPr lang="en-US"/>
              <a:t>Questo obiettivo viene raggiunto attraverso un intervento congiunto di:</a:t>
            </a:r>
            <a:endParaRPr/>
          </a:p>
          <a:p>
            <a:pPr indent="-4064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-"/>
            </a:pPr>
            <a:r>
              <a:rPr lang="en-US"/>
              <a:t>sostegno al reddito degli agricoltori e degli altri professionisti del settore.</a:t>
            </a:r>
            <a:endParaRPr/>
          </a:p>
          <a:p>
            <a:pPr indent="-4064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Char char="-"/>
            </a:pPr>
            <a:r>
              <a:rPr lang="en-US"/>
              <a:t>misure di mercato in situazioni di mercato difficili (scarsità o eccesso di offerta di prodotto).</a:t>
            </a:r>
            <a:endParaRPr/>
          </a:p>
          <a:p>
            <a:pPr indent="-4064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Char char="-"/>
            </a:pPr>
            <a:r>
              <a:rPr lang="en-US"/>
              <a:t>misure di sviluppo rurale.</a:t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g29a339584e5_0_39"/>
          <p:cNvSpPr txBox="1"/>
          <p:nvPr>
            <p:ph type="title"/>
          </p:nvPr>
        </p:nvSpPr>
        <p:spPr>
          <a:xfrm>
            <a:off x="838200" y="1325880"/>
            <a:ext cx="10515600" cy="662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-US"/>
              <a:t>Cosa c'è nel prossimo modulo?</a:t>
            </a:r>
            <a:endParaRPr/>
          </a:p>
        </p:txBody>
      </p:sp>
      <p:sp>
        <p:nvSpPr>
          <p:cNvPr id="265" name="Google Shape;265;g29a339584e5_0_39"/>
          <p:cNvSpPr txBox="1"/>
          <p:nvPr>
            <p:ph idx="1" type="body"/>
          </p:nvPr>
        </p:nvSpPr>
        <p:spPr>
          <a:xfrm>
            <a:off x="838200" y="2214245"/>
            <a:ext cx="10515600" cy="400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064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➢"/>
            </a:pPr>
            <a:r>
              <a:rPr lang="en-US"/>
              <a:t>Introduzione al cambiamento climatico</a:t>
            </a:r>
            <a:endParaRPr/>
          </a:p>
          <a:p>
            <a:pPr indent="-4064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Char char="➢"/>
            </a:pPr>
            <a:r>
              <a:rPr lang="en-US"/>
              <a:t>Il legame tra agricoltura e cambiamento climatico</a:t>
            </a:r>
            <a:endParaRPr/>
          </a:p>
          <a:p>
            <a:pPr indent="-4064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Char char="➢"/>
            </a:pPr>
            <a:r>
              <a:rPr lang="en-US"/>
              <a:t>Cause e soluzioni</a:t>
            </a:r>
            <a:endParaRPr/>
          </a:p>
          <a:p>
            <a:pPr indent="-4064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Char char="➢"/>
            </a:pPr>
            <a:r>
              <a:rPr lang="en-US"/>
              <a:t>Sfide per l'agricoltura del futuro</a:t>
            </a:r>
            <a:endParaRPr/>
          </a:p>
          <a:p>
            <a:pPr indent="-4064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Char char="➢"/>
            </a:pPr>
            <a:r>
              <a:rPr lang="en-US"/>
              <a:t>Potenziale di innovazione e sviluppo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g29a42e4feb7_2_48"/>
          <p:cNvSpPr txBox="1"/>
          <p:nvPr>
            <p:ph type="title"/>
          </p:nvPr>
        </p:nvSpPr>
        <p:spPr>
          <a:xfrm>
            <a:off x="1176140" y="1043383"/>
            <a:ext cx="10572900" cy="662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-US" sz="4200"/>
              <a:t>Esercizio "Vision board - il mio modello di agricoltura</a:t>
            </a:r>
            <a:endParaRPr sz="4200"/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t/>
            </a:r>
            <a:endParaRPr/>
          </a:p>
        </p:txBody>
      </p:sp>
      <p:sp>
        <p:nvSpPr>
          <p:cNvPr id="272" name="Google Shape;272;g29a42e4feb7_2_48"/>
          <p:cNvSpPr txBox="1"/>
          <p:nvPr/>
        </p:nvSpPr>
        <p:spPr>
          <a:xfrm>
            <a:off x="1368826" y="2299250"/>
            <a:ext cx="5308200" cy="323100"/>
          </a:xfrm>
          <a:prstGeom prst="rect">
            <a:avLst/>
          </a:prstGeom>
          <a:solidFill>
            <a:srgbClr val="427B83"/>
          </a:solidFill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1" i="0" lang="en-US" sz="1500" u="none" cap="none" strike="noStrike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Creare una "tavola di visione" del proprio modello di agricoltura</a:t>
            </a:r>
            <a:endParaRPr b="1" i="0" sz="1500" u="none" cap="none" strike="noStrike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73" name="Google Shape;273;g29a42e4feb7_2_48"/>
          <p:cNvSpPr txBox="1"/>
          <p:nvPr/>
        </p:nvSpPr>
        <p:spPr>
          <a:xfrm>
            <a:off x="769325" y="2718213"/>
            <a:ext cx="9735300" cy="2043900"/>
          </a:xfrm>
          <a:prstGeom prst="rect">
            <a:avLst/>
          </a:prstGeom>
          <a:solidFill>
            <a:srgbClr val="FFFFFF"/>
          </a:solidFill>
          <a:ln cap="flat" cmpd="sng" w="38100">
            <a:solidFill>
              <a:srgbClr val="427B83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1" i="0" sz="1300" u="none" cap="none" strike="noStrike">
              <a:solidFill>
                <a:srgbClr val="427B83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427B83"/>
                </a:solidFill>
                <a:latin typeface="Lato"/>
                <a:ea typeface="Lato"/>
                <a:cs typeface="Lato"/>
                <a:sym typeface="Lato"/>
              </a:rPr>
              <a:t>Materiale necessario:</a:t>
            </a:r>
            <a:endParaRPr b="1" i="0" sz="1300" u="none" cap="none" strike="noStrike">
              <a:solidFill>
                <a:srgbClr val="427B83"/>
              </a:solidFill>
              <a:latin typeface="Lato"/>
              <a:ea typeface="Lato"/>
              <a:cs typeface="Lato"/>
              <a:sym typeface="Lato"/>
            </a:endParaRPr>
          </a:p>
          <a:p>
            <a:pPr indent="-285750" lvl="0" marL="28575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Char char="•"/>
            </a:pPr>
            <a:r>
              <a:rPr b="0" i="0" lang="en-US" sz="13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Vecchie riviste, giornali, opuscoli, ecc.</a:t>
            </a:r>
            <a:endParaRPr b="0" i="0" sz="1300" u="none" cap="none" strike="noStrik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indent="-285750" lvl="0" marL="28575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Char char="•"/>
            </a:pPr>
            <a:r>
              <a:rPr b="0" i="0" lang="en-US" sz="13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Lavagne a fogli mobili</a:t>
            </a:r>
            <a:endParaRPr b="0" i="0" sz="1300" u="none" cap="none" strike="noStrik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indent="-285750" lvl="0" marL="28575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Char char="•"/>
            </a:pPr>
            <a:r>
              <a:rPr b="0" i="0" lang="en-US" sz="13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Forbici e colla</a:t>
            </a:r>
            <a:endParaRPr b="0" i="0" sz="1300" u="none" cap="none" strike="noStrik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-US" sz="13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*** Per una versione online, utilizzate strumenti digitali come </a:t>
            </a:r>
            <a:r>
              <a:rPr b="0" i="0" lang="en-US" sz="1300" u="sng" cap="none" strike="noStrike">
                <a:solidFill>
                  <a:schemeClr val="hlink"/>
                </a:solidFill>
                <a:latin typeface="Lato"/>
                <a:ea typeface="Lato"/>
                <a:cs typeface="Lato"/>
                <a:sym typeface="Lato"/>
                <a:hlinkClick r:id="rId3"/>
              </a:rPr>
              <a:t>Canva </a:t>
            </a:r>
            <a:r>
              <a:rPr b="0" i="0" lang="en-US" sz="13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e cercate i modelli di "moodboard" o "vision board".</a:t>
            </a:r>
            <a:endParaRPr b="0" i="0" sz="1300" u="none" cap="none" strike="noStrik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chemeClr val="accent2"/>
                </a:solidFill>
                <a:latin typeface="Lato"/>
                <a:ea typeface="Lato"/>
                <a:cs typeface="Lato"/>
                <a:sym typeface="Lato"/>
              </a:rPr>
              <a:t>Obiettivo</a:t>
            </a:r>
            <a:endParaRPr b="1" i="0" sz="1300" u="none" cap="none" strike="noStrike">
              <a:solidFill>
                <a:schemeClr val="accent2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Una vision board è una rappresentazione visiva dei vostri obiettivi e delle vostre aspirazioni. È un collage, ma con uno scopo. Una volta completata, serve come promemoria visivo ispiratore dei vostri obiettivi.</a:t>
            </a:r>
            <a:endParaRPr b="0" i="0" sz="1200" u="none" cap="none" strike="noStrike">
              <a:solidFill>
                <a:schemeClr val="dk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74" name="Google Shape;274;g29a42e4feb7_2_48"/>
          <p:cNvSpPr txBox="1"/>
          <p:nvPr/>
        </p:nvSpPr>
        <p:spPr>
          <a:xfrm>
            <a:off x="769325" y="5055350"/>
            <a:ext cx="9735300" cy="1566900"/>
          </a:xfrm>
          <a:prstGeom prst="rect">
            <a:avLst/>
          </a:prstGeom>
          <a:solidFill>
            <a:srgbClr val="FFFFFF"/>
          </a:solidFill>
          <a:ln cap="flat" cmpd="sng" w="38100">
            <a:solidFill>
              <a:srgbClr val="427B83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427B83"/>
                </a:solidFill>
                <a:latin typeface="Lato"/>
                <a:ea typeface="Lato"/>
                <a:cs typeface="Lato"/>
                <a:sym typeface="Lato"/>
              </a:rPr>
              <a:t>Metodo e spiegazione:</a:t>
            </a:r>
            <a:endParaRPr b="0" i="0" sz="1300" u="none" cap="none" strike="noStrik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indent="-311150" lvl="0" marL="45720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Lato"/>
              <a:buChar char="●"/>
            </a:pPr>
            <a:r>
              <a:rPr b="0" i="0" lang="en-US" sz="1300" u="none" cap="none" strike="noStrike">
                <a:solidFill>
                  <a:schemeClr val="dk1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Chiedete ai partecipanti di fare un brainstorming e di personalizzare la loro vision board combinando foto e materiale grafico (o quello disponibile sulle piattaforme).</a:t>
            </a:r>
            <a:endParaRPr b="0" i="0" sz="1300" u="none" cap="none" strike="noStrike">
              <a:solidFill>
                <a:schemeClr val="dk1"/>
              </a:solidFill>
              <a:highlight>
                <a:srgbClr val="FFFFFF"/>
              </a:highlight>
              <a:latin typeface="Lato"/>
              <a:ea typeface="Lato"/>
              <a:cs typeface="Lato"/>
              <a:sym typeface="Lato"/>
            </a:endParaRPr>
          </a:p>
          <a:p>
            <a:pPr indent="-3111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Lato"/>
              <a:buChar char="●"/>
            </a:pPr>
            <a:r>
              <a:rPr b="0" i="0" lang="en-US" sz="1300" u="none" cap="none" strike="noStrike">
                <a:solidFill>
                  <a:schemeClr val="dk1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Date loro 30 minuti per completare il compito.</a:t>
            </a:r>
            <a:endParaRPr b="0" i="0" sz="1300" u="none" cap="none" strike="noStrike">
              <a:solidFill>
                <a:schemeClr val="dk1"/>
              </a:solidFill>
              <a:highlight>
                <a:srgbClr val="FFFFFF"/>
              </a:highlight>
              <a:latin typeface="Lato"/>
              <a:ea typeface="Lato"/>
              <a:cs typeface="Lato"/>
              <a:sym typeface="Lato"/>
            </a:endParaRPr>
          </a:p>
          <a:p>
            <a:pPr indent="-3111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Lato"/>
              <a:buChar char="●"/>
            </a:pPr>
            <a:r>
              <a:rPr b="0" i="0" lang="en-US" sz="1300" u="none" cap="none" strike="noStrike">
                <a:solidFill>
                  <a:schemeClr val="dk1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Chiedete a tutti di condividere il proprio modello.</a:t>
            </a:r>
            <a:endParaRPr b="0" i="0" sz="1300" u="none" cap="none" strike="noStrike">
              <a:solidFill>
                <a:schemeClr val="dk1"/>
              </a:solidFill>
              <a:highlight>
                <a:srgbClr val="FFFFFF"/>
              </a:highlight>
              <a:latin typeface="Lato"/>
              <a:ea typeface="Lato"/>
              <a:cs typeface="Lato"/>
              <a:sym typeface="Lato"/>
            </a:endParaRPr>
          </a:p>
          <a:p>
            <a:pPr indent="-3111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Lato"/>
              <a:buChar char="●"/>
            </a:pPr>
            <a:r>
              <a:rPr b="0" i="0" lang="en-US" sz="1300" u="none" cap="none" strike="noStrike">
                <a:solidFill>
                  <a:schemeClr val="dk1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Al termine delle presentazioni, fate un breve debriefing chiedendo ai partecipanti di parlare dell'attività.</a:t>
            </a:r>
            <a:endParaRPr b="0" i="0" sz="1300" u="none" cap="none" strike="noStrike">
              <a:solidFill>
                <a:schemeClr val="dk1"/>
              </a:solidFill>
              <a:highlight>
                <a:srgbClr val="FFFFFF"/>
              </a:highlight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261541c68c4_0_45"/>
          <p:cNvSpPr txBox="1"/>
          <p:nvPr>
            <p:ph type="title"/>
          </p:nvPr>
        </p:nvSpPr>
        <p:spPr>
          <a:xfrm>
            <a:off x="981500" y="1825273"/>
            <a:ext cx="10515600" cy="66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Calibri"/>
              <a:buNone/>
            </a:pPr>
            <a:r>
              <a:rPr lang="en-US"/>
              <a:t>Informazioni su questo modulo</a:t>
            </a:r>
            <a:endParaRPr/>
          </a:p>
        </p:txBody>
      </p:sp>
      <p:sp>
        <p:nvSpPr>
          <p:cNvPr id="61" name="Google Shape;61;g261541c68c4_0_45"/>
          <p:cNvSpPr txBox="1"/>
          <p:nvPr>
            <p:ph idx="1" type="body"/>
          </p:nvPr>
        </p:nvSpPr>
        <p:spPr>
          <a:xfrm>
            <a:off x="838200" y="2555831"/>
            <a:ext cx="10515600" cy="400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-US" sz="2100">
                <a:solidFill>
                  <a:srgbClr val="427B83"/>
                </a:solidFill>
              </a:rPr>
              <a:t>Cosa troverete qui?</a:t>
            </a:r>
            <a:endParaRPr b="1" sz="2100">
              <a:solidFill>
                <a:srgbClr val="427B83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b="1" sz="2100">
              <a:solidFill>
                <a:srgbClr val="427B83"/>
              </a:solidFill>
            </a:endParaRPr>
          </a:p>
          <a:p>
            <a:pPr indent="-330200" lvl="0" marL="4572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Lato"/>
              <a:buChar char="•"/>
            </a:pPr>
            <a:r>
              <a:rPr lang="en-US" sz="16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Breve introduzione al concetto di </a:t>
            </a:r>
            <a:r>
              <a:rPr b="1" lang="en-US" sz="16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agricoltura e al modo in cui influenza la nostra vita?</a:t>
            </a:r>
            <a:endParaRPr b="1" sz="16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4572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sz="16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indent="-330200" lvl="0" marL="4572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Lato"/>
              <a:buChar char="•"/>
            </a:pPr>
            <a:r>
              <a:rPr lang="en-US" sz="16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I </a:t>
            </a:r>
            <a:r>
              <a:rPr b="1" lang="en-US" sz="16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bisogni alimentari e il loro rapporto </a:t>
            </a:r>
            <a:r>
              <a:rPr lang="en-US" sz="16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con l'agricoltura.</a:t>
            </a:r>
            <a:endParaRPr sz="16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4572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sz="16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indent="-330200" lvl="0" marL="4572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Lato"/>
              <a:buChar char="•"/>
            </a:pPr>
            <a:r>
              <a:rPr lang="en-US" sz="16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Il processo di </a:t>
            </a:r>
            <a:r>
              <a:rPr b="1" lang="en-US" sz="16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coltivazione delle colture e il </a:t>
            </a:r>
            <a:r>
              <a:rPr lang="en-US" sz="16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suo legame con la </a:t>
            </a:r>
            <a:r>
              <a:rPr b="1" lang="en-US" sz="16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stagionalità.</a:t>
            </a:r>
            <a:endParaRPr b="1" sz="16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4572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sz="16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indent="-330200" lvl="0" marL="4572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Lato"/>
              <a:buChar char="•"/>
            </a:pPr>
            <a:r>
              <a:rPr lang="en-US" sz="16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Capire meglio quali sono i </a:t>
            </a:r>
            <a:r>
              <a:rPr b="1" lang="en-US" sz="16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marchi di qualità e di origine in agricoltura.</a:t>
            </a:r>
            <a:endParaRPr b="1" sz="16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4572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b="1" sz="16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indent="-330200" lvl="0" marL="4572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Lato"/>
              <a:buChar char="•"/>
            </a:pPr>
            <a:r>
              <a:rPr lang="en-US" sz="16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Istantanea delle principali </a:t>
            </a:r>
            <a:r>
              <a:rPr b="1" lang="en-US" sz="16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politiche e normative in Europa.</a:t>
            </a:r>
            <a:endParaRPr b="1" sz="16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4572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b="1" sz="16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indent="-330200" lvl="0" marL="4572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Lato"/>
              <a:buChar char="•"/>
            </a:pPr>
            <a:r>
              <a:rPr b="1" lang="en-US" sz="16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Dinamiche, informazioni e risorse </a:t>
            </a:r>
            <a:r>
              <a:rPr lang="en-US" sz="16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relative all'agricoltura.</a:t>
            </a:r>
            <a:endParaRPr sz="22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19e93ff5fc8_0_22"/>
          <p:cNvSpPr txBox="1"/>
          <p:nvPr>
            <p:ph type="title"/>
          </p:nvPr>
        </p:nvSpPr>
        <p:spPr>
          <a:xfrm>
            <a:off x="1039600" y="1093498"/>
            <a:ext cx="10515600" cy="66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-US"/>
              <a:t>Che cos'è l'agricoltura?</a:t>
            </a:r>
            <a:endParaRPr/>
          </a:p>
        </p:txBody>
      </p:sp>
      <p:sp>
        <p:nvSpPr>
          <p:cNvPr id="67" name="Google Shape;67;g19e93ff5fc8_0_22"/>
          <p:cNvSpPr txBox="1"/>
          <p:nvPr>
            <p:ph idx="1" type="body"/>
          </p:nvPr>
        </p:nvSpPr>
        <p:spPr>
          <a:xfrm>
            <a:off x="838200" y="4113050"/>
            <a:ext cx="10716900" cy="251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33332"/>
              <a:buNone/>
            </a:pPr>
            <a:r>
              <a:rPr b="1" lang="en-US" sz="2100">
                <a:solidFill>
                  <a:srgbClr val="427B83"/>
                </a:solidFill>
              </a:rPr>
              <a:t>L'agricoltura si riferisce al settore scientifico e professionale finalizzato alla produzione di alimenti e prodotti a partire da risorse naturali.</a:t>
            </a:r>
            <a:endParaRPr b="1" sz="2100">
              <a:solidFill>
                <a:srgbClr val="427B83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33332"/>
              <a:buNone/>
            </a:pPr>
            <a:r>
              <a:rPr b="1" lang="en-US" sz="2100">
                <a:solidFill>
                  <a:srgbClr val="427B83"/>
                </a:solidFill>
              </a:rPr>
              <a:t>Questa ampia definizione copre diversi campi di competenza, tra cui la coltivazione di colture, l'allevamento di animali, la pesca gestita e, in parte, la raccolta di prodotti naturali.</a:t>
            </a:r>
            <a:endParaRPr b="1" sz="2100">
              <a:solidFill>
                <a:srgbClr val="427B83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33332"/>
              <a:buNone/>
            </a:pPr>
            <a:r>
              <a:rPr b="1" lang="en-US" sz="2100">
                <a:solidFill>
                  <a:srgbClr val="427B83"/>
                </a:solidFill>
              </a:rPr>
              <a:t>La gestione di queste risorse naturali è ciò che rende l'agricoltura così importante per lo sviluppo della razza umana, in quanto si ritiene che le risorse non gestite potrebbero soddisfare solo meno del 10% della popolazione mondiale.</a:t>
            </a:r>
            <a:endParaRPr b="1" sz="2100">
              <a:solidFill>
                <a:srgbClr val="427B83"/>
              </a:solidFill>
            </a:endParaRPr>
          </a:p>
        </p:txBody>
      </p:sp>
      <p:pic>
        <p:nvPicPr>
          <p:cNvPr id="68" name="Google Shape;68;g19e93ff5fc8_0_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flipH="1">
            <a:off x="6487199" y="2090650"/>
            <a:ext cx="5067900" cy="1810800"/>
          </a:xfrm>
          <a:prstGeom prst="parallelogram">
            <a:avLst>
              <a:gd fmla="val 25000" name="adj"/>
            </a:avLst>
          </a:prstGeom>
          <a:noFill/>
          <a:ln>
            <a:noFill/>
          </a:ln>
        </p:spPr>
      </p:pic>
      <p:pic>
        <p:nvPicPr>
          <p:cNvPr id="69" name="Google Shape;69;g19e93ff5fc8_0_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flipH="1">
            <a:off x="3115037" y="2090650"/>
            <a:ext cx="3879000" cy="1810800"/>
          </a:xfrm>
          <a:prstGeom prst="trapezoid">
            <a:avLst>
              <a:gd fmla="val 25000" name="adj"/>
            </a:avLst>
          </a:prstGeom>
          <a:noFill/>
          <a:ln>
            <a:noFill/>
          </a:ln>
        </p:spPr>
      </p:pic>
      <p:pic>
        <p:nvPicPr>
          <p:cNvPr id="70" name="Google Shape;70;g19e93ff5fc8_0_2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14400" y="2090650"/>
            <a:ext cx="2714400" cy="1810800"/>
          </a:xfrm>
          <a:prstGeom prst="parallelogram">
            <a:avLst>
              <a:gd fmla="val 25000" name="adj"/>
            </a:avLst>
          </a:prstGeom>
          <a:noFill/>
          <a:ln>
            <a:noFill/>
          </a:ln>
        </p:spPr>
      </p:pic>
      <p:sp>
        <p:nvSpPr>
          <p:cNvPr id="71" name="Google Shape;71;g19e93ff5fc8_0_22"/>
          <p:cNvSpPr txBox="1"/>
          <p:nvPr/>
        </p:nvSpPr>
        <p:spPr>
          <a:xfrm>
            <a:off x="6994025" y="3779650"/>
            <a:ext cx="4561200" cy="12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© Confagricoltura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" name="Google Shape;72;g19e93ff5fc8_0_22"/>
          <p:cNvSpPr txBox="1"/>
          <p:nvPr/>
        </p:nvSpPr>
        <p:spPr>
          <a:xfrm>
            <a:off x="3115025" y="3779650"/>
            <a:ext cx="3879000" cy="12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US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© Il Centro Ivey per la costruzione del valore sostenibile (BSV)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" name="Google Shape;73;g19e93ff5fc8_0_22"/>
          <p:cNvSpPr txBox="1"/>
          <p:nvPr/>
        </p:nvSpPr>
        <p:spPr>
          <a:xfrm>
            <a:off x="914400" y="3779650"/>
            <a:ext cx="22881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© Sito web dell'Unione europea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29a42e4feb7_0_0"/>
          <p:cNvSpPr txBox="1"/>
          <p:nvPr>
            <p:ph type="title"/>
          </p:nvPr>
        </p:nvSpPr>
        <p:spPr>
          <a:xfrm>
            <a:off x="838200" y="1325880"/>
            <a:ext cx="10515600" cy="662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-US"/>
              <a:t>L'agricoltura in numeri</a:t>
            </a:r>
            <a:endParaRPr/>
          </a:p>
        </p:txBody>
      </p:sp>
      <p:sp>
        <p:nvSpPr>
          <p:cNvPr id="80" name="Google Shape;80;g29a42e4feb7_0_0"/>
          <p:cNvSpPr txBox="1"/>
          <p:nvPr>
            <p:ph idx="1" type="body"/>
          </p:nvPr>
        </p:nvSpPr>
        <p:spPr>
          <a:xfrm>
            <a:off x="838200" y="2214250"/>
            <a:ext cx="5469600" cy="400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rPr lang="en-US"/>
              <a:t>Nel 2022 l'agricoltura ha rappresentato quasi l'1,5% del PIL europeo, con un valore stimato della produzione di 536,7 miliardi di euro.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rPr lang="en-US"/>
              <a:t>Questo risultato è stato raggiunto grazie al lavoro di oltre 7,8 milioni di lavoratori a tempo pieno, con un aumento dei salari di oltre il 12% rispetto al 2021.</a:t>
            </a:r>
            <a:endParaRPr/>
          </a:p>
        </p:txBody>
      </p:sp>
      <p:pic>
        <p:nvPicPr>
          <p:cNvPr id="81" name="Google Shape;81;g29a42e4feb7_0_0"/>
          <p:cNvPicPr preferRelativeResize="0"/>
          <p:nvPr/>
        </p:nvPicPr>
        <p:blipFill rotWithShape="1">
          <a:blip r:embed="rId3">
            <a:alphaModFix/>
          </a:blip>
          <a:srcRect b="3883" l="0" r="0" t="0"/>
          <a:stretch/>
        </p:blipFill>
        <p:spPr>
          <a:xfrm>
            <a:off x="6534450" y="1764175"/>
            <a:ext cx="5400600" cy="4647000"/>
          </a:xfrm>
          <a:prstGeom prst="roundRect">
            <a:avLst>
              <a:gd fmla="val 7158" name="adj"/>
            </a:avLst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19e93ff5fc8_0_28"/>
          <p:cNvSpPr txBox="1"/>
          <p:nvPr>
            <p:ph type="title"/>
          </p:nvPr>
        </p:nvSpPr>
        <p:spPr>
          <a:xfrm>
            <a:off x="1039600" y="1093498"/>
            <a:ext cx="10515600" cy="66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Calibri"/>
              <a:buNone/>
            </a:pPr>
            <a:r>
              <a:rPr lang="en-US"/>
              <a:t>Come influisce sulla nostra vita?</a:t>
            </a:r>
            <a:endParaRPr/>
          </a:p>
        </p:txBody>
      </p:sp>
      <p:sp>
        <p:nvSpPr>
          <p:cNvPr id="87" name="Google Shape;87;g19e93ff5fc8_0_28"/>
          <p:cNvSpPr txBox="1"/>
          <p:nvPr>
            <p:ph idx="1" type="body"/>
          </p:nvPr>
        </p:nvSpPr>
        <p:spPr>
          <a:xfrm>
            <a:off x="838200" y="1755598"/>
            <a:ext cx="10515600" cy="46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-US">
                <a:solidFill>
                  <a:srgbClr val="427B83"/>
                </a:solidFill>
              </a:rPr>
              <a:t>Nel mondo moderno c'è una prevalenza di imprese agricole di dimensioni medio-grandi, che coprono i due terzi del fabbisogno alimentare mondiale, mentre le piccole imprese coprono il terzo rimanente.</a:t>
            </a:r>
            <a:endParaRPr b="1">
              <a:solidFill>
                <a:srgbClr val="427B83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-US">
                <a:solidFill>
                  <a:srgbClr val="427B83"/>
                </a:solidFill>
              </a:rPr>
              <a:t>Entrambi questi modelli incidono notevolmente sul tessuto economico delle aree rurali e della società, sia in termini di opportunità lavorative e professionali direttamente legate alla coltivazione e all'allevamento, sia per quanto riguarda tutti i profili professionali che si intrecciano con il settore (negozi al dettaglio di pesticidi e fitosanitari, trasporto e commercializzazione).</a:t>
            </a:r>
            <a:endParaRPr b="1">
              <a:solidFill>
                <a:srgbClr val="427B83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-US">
                <a:solidFill>
                  <a:srgbClr val="427B83"/>
                </a:solidFill>
              </a:rPr>
              <a:t>Dal 2000 al 2020 abbiamo assistito a uno stupefacente aumento del 55% nella produzione di colture primarie, con un incremento costante nel corso degli anni.</a:t>
            </a:r>
            <a:endParaRPr b="1">
              <a:solidFill>
                <a:srgbClr val="427B83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29a0573e100_0_1"/>
          <p:cNvSpPr txBox="1"/>
          <p:nvPr>
            <p:ph type="title"/>
          </p:nvPr>
        </p:nvSpPr>
        <p:spPr>
          <a:xfrm>
            <a:off x="838200" y="1783080"/>
            <a:ext cx="10515600" cy="662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-US"/>
              <a:t>Il ruolo dei cereali</a:t>
            </a:r>
            <a:endParaRPr/>
          </a:p>
        </p:txBody>
      </p:sp>
      <p:sp>
        <p:nvSpPr>
          <p:cNvPr id="94" name="Google Shape;94;g29a0573e100_0_1"/>
          <p:cNvSpPr txBox="1"/>
          <p:nvPr>
            <p:ph idx="1" type="body"/>
          </p:nvPr>
        </p:nvSpPr>
        <p:spPr>
          <a:xfrm>
            <a:off x="469075" y="2410921"/>
            <a:ext cx="11263746" cy="400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rPr lang="en-US"/>
              <a:t>Tra tutte le colture che attualmente coltiviamo, quella di gran lunga più impattante è rappresentata dai cereali, che rappresentano oltre il 50% del fabbisogno alimentare mondiale, oltre a essere una componente importante dell'alimentazione degli animali.</a:t>
            </a:r>
            <a:endParaRPr/>
          </a:p>
          <a:p>
            <a:pPr indent="0" lvl="0" marL="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rPr lang="en-US"/>
              <a:t>Per questo motivo, è di gran lunga la coltura più coltivata, raggiungendo il 32% del totale delle colture coltivate, seguita dalle colture zuccherine (22%) e dalle colture orticole e olearie (12% ciascuna).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"/>
          <p:cNvSpPr txBox="1"/>
          <p:nvPr>
            <p:ph type="title"/>
          </p:nvPr>
        </p:nvSpPr>
        <p:spPr>
          <a:xfrm>
            <a:off x="838200" y="1899098"/>
            <a:ext cx="10515600" cy="6619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Calibri"/>
              <a:buNone/>
            </a:pPr>
            <a:r>
              <a:rPr lang="en-US">
                <a:extLst>
                  <a:ext uri="http://customooxmlschemas.google.com/">
                    <go:slidesCustomData xmlns:go="http://customooxmlschemas.google.com/" textRoundtripDataId="0"/>
                  </a:ext>
                </a:extLst>
              </a:rPr>
              <a:t>Agricoltura e fabbisogno alimentare</a:t>
            </a:r>
            <a:endParaRPr/>
          </a:p>
        </p:txBody>
      </p:sp>
      <p:sp>
        <p:nvSpPr>
          <p:cNvPr id="100" name="Google Shape;100;p3"/>
          <p:cNvSpPr txBox="1"/>
          <p:nvPr>
            <p:ph idx="1" type="body"/>
          </p:nvPr>
        </p:nvSpPr>
        <p:spPr>
          <a:xfrm>
            <a:off x="838200" y="2632031"/>
            <a:ext cx="10515600" cy="40036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-US">
                <a:solidFill>
                  <a:srgbClr val="427B83"/>
                </a:solidFill>
              </a:rPr>
              <a:t>L'aumento della popolazione e la maggiore richiesta di cibo rappresentano una grande sfida per l'agricoltura moderna, che sta cercando nuovi modi per soddisfarla.</a:t>
            </a:r>
            <a:endParaRPr b="1">
              <a:solidFill>
                <a:srgbClr val="427B83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-US">
                <a:solidFill>
                  <a:srgbClr val="427B83"/>
                </a:solidFill>
              </a:rPr>
              <a:t>Le soluzioni sono variegate e mirano a diversi aspetti della filiera produttiva, come l'integrazione tecnologica, la selezione delle piante, l'espansione delle aree coltivabili e zootecniche.</a:t>
            </a:r>
            <a:endParaRPr b="1">
              <a:solidFill>
                <a:srgbClr val="427B83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29a0573e100_0_17"/>
          <p:cNvSpPr txBox="1"/>
          <p:nvPr>
            <p:ph type="title"/>
          </p:nvPr>
        </p:nvSpPr>
        <p:spPr>
          <a:xfrm>
            <a:off x="838200" y="1325880"/>
            <a:ext cx="10515600" cy="662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-US"/>
              <a:t>Il processo di coltivazione delle colture</a:t>
            </a:r>
            <a:endParaRPr/>
          </a:p>
        </p:txBody>
      </p:sp>
      <p:sp>
        <p:nvSpPr>
          <p:cNvPr id="107" name="Google Shape;107;g29a0573e100_0_17"/>
          <p:cNvSpPr txBox="1"/>
          <p:nvPr>
            <p:ph idx="1" type="body"/>
          </p:nvPr>
        </p:nvSpPr>
        <p:spPr>
          <a:xfrm>
            <a:off x="838200" y="2214245"/>
            <a:ext cx="10515600" cy="400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rPr lang="en-US"/>
              <a:t>La coltivazione delle colture richiede l'applicazione rigorosa di diverse fasi che devono essere seguite per garantire la migliore resa possibile nel corso dell'anno.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rPr lang="en-US"/>
              <a:t>Queste fasi partono da un'accurata pianificazione dei lavori alla piantagione e dal monitoraggio del ciclo di vita delle colture, per finire con la commercializzazione e la vendita del prodotto.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EntRenew Regular Slides">
  <a:themeElements>
    <a:clrScheme name="EntRenew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3C4556"/>
      </a:accent1>
      <a:accent2>
        <a:srgbClr val="5CA3AC"/>
      </a:accent2>
      <a:accent3>
        <a:srgbClr val="98C461"/>
      </a:accent3>
      <a:accent4>
        <a:srgbClr val="8CBD76"/>
      </a:accent4>
      <a:accent5>
        <a:srgbClr val="F8B040"/>
      </a:accent5>
      <a:accent6>
        <a:srgbClr val="ED6E50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EntRenew Presentation Slid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2020-10-27T14:07:00Z</dcterms:created>
  <dc:creator>Quentin Fanjas</dc:creator>
</cp:coreProperties>
</file>