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4" roundtripDataSignature="AMtx7mhyiEO7+zRAb2kPtejP3T1TzTj3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15A54E0-97B2-46F5-8AB2-E6F50783A57A}">
  <a:tblStyle styleId="{E15A54E0-97B2-46F5-8AB2-E6F50783A57A}"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9c1d45b2ea_0_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g29c1d45b2ea_0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9c1d45b2ea_0_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g29c1d45b2ea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9c1d45b2ea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g29c1d45b2ea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9c1d45b2ea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29c1d45b2ea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9c1d45b2ea_0_7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g29c1d45b2ea_0_7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9c1d45b2ea_0_9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29c1d45b2ea_0_9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9c1d45b2ea_0_1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g29c1d45b2ea_0_1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9c1d45b2ea_0_1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4" name="Google Shape;134;g29c1d45b2ea_0_1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9c1d45b2ea_0_1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g29c1d45b2ea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9c1d45b2ea_0_1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g29c1d45b2ea_0_1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 name="Google Shape;37;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9c1d45b2ea_0_1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g29c1d45b2ea_0_1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9c1d45b2ea_0_7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1" name="Google Shape;161;g29c1d45b2ea_0_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9c1d45b2ea_0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g29c1d45b2ea_0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9c1d45b2ea_0_8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29c1d45b2ea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9c1d45b2ea_0_9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g29c1d45b2ea_0_9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9c1d45b2ea_0_1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g29c1d45b2ea_0_1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9c1d45b2ea_0_1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g29c1d45b2ea_0_1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 name="Google Shape;4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9c1d45b2ea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9" name="Google Shape;59;g29c1d45b2ea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9c1d45b2ea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5" name="Google Shape;65;g29c1d45b2ea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9c1d45b2ea_0_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1" name="Google Shape;71;g29c1d45b2ea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9c1d45b2ea_0_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g29c1d45b2ea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9c1d45b2ea_0_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4" name="Google Shape;84;g29c1d45b2ea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1.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1.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1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s://www.mindtools.com/aw8syx6/the-marketing-research-mix" TargetMode="External"/><Relationship Id="rId4" Type="http://schemas.openxmlformats.org/officeDocument/2006/relationships/hyperlink" Target="https://www.investopedia.com/terms/m/market-research.asp"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3.png"/><Relationship Id="rId4" Type="http://schemas.openxmlformats.org/officeDocument/2006/relationships/image" Target="../media/image1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dictionary.cambridge.org/dictionary/english/collection" TargetMode="External"/><Relationship Id="rId4" Type="http://schemas.openxmlformats.org/officeDocument/2006/relationships/hyperlink" Target="https://dictionary.cambridge.org/dictionary/english/examination" TargetMode="External"/><Relationship Id="rId11" Type="http://schemas.openxmlformats.org/officeDocument/2006/relationships/hyperlink" Target="https://dictionary.cambridge.org/dictionary/english/bought" TargetMode="External"/><Relationship Id="rId10" Type="http://schemas.openxmlformats.org/officeDocument/2006/relationships/hyperlink" Target="https://dictionary.cambridge.org/dictionary/english/feeling" TargetMode="External"/><Relationship Id="rId12" Type="http://schemas.openxmlformats.org/officeDocument/2006/relationships/image" Target="../media/image15.jpg"/><Relationship Id="rId9" Type="http://schemas.openxmlformats.org/officeDocument/2006/relationships/hyperlink" Target="https://dictionary.cambridge.org/dictionary/english/their" TargetMode="External"/><Relationship Id="rId5" Type="http://schemas.openxmlformats.org/officeDocument/2006/relationships/hyperlink" Target="https://dictionary.cambridge.org/dictionary/english/information" TargetMode="External"/><Relationship Id="rId6" Type="http://schemas.openxmlformats.org/officeDocument/2006/relationships/hyperlink" Target="https://dictionary.cambridge.org/dictionary/english/people" TargetMode="External"/><Relationship Id="rId7" Type="http://schemas.openxmlformats.org/officeDocument/2006/relationships/hyperlink" Target="https://dictionary.cambridge.org/dictionary/english/buy" TargetMode="External"/><Relationship Id="rId8" Type="http://schemas.openxmlformats.org/officeDocument/2006/relationships/hyperlink" Target="https://dictionary.cambridge.org/dictionary/english/buy"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18703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Marketing e ricerche di mercato</a:t>
            </a:r>
            <a:endParaRPr/>
          </a:p>
        </p:txBody>
      </p:sp>
      <p:sp>
        <p:nvSpPr>
          <p:cNvPr id="32" name="Google Shape;32;p1"/>
          <p:cNvSpPr txBox="1"/>
          <p:nvPr>
            <p:ph idx="1" type="subTitle"/>
          </p:nvPr>
        </p:nvSpPr>
        <p:spPr>
          <a:xfrm>
            <a:off x="6668654" y="5541817"/>
            <a:ext cx="5421745" cy="119264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PROGRAMMA ERASMUS+      </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ID progetto KA220-YOU-37C49185</a:t>
            </a:r>
            <a:endParaRPr>
              <a:solidFill>
                <a:schemeClr val="dk2"/>
              </a:solidFill>
              <a:latin typeface="Calibri"/>
              <a:ea typeface="Calibri"/>
              <a:cs typeface="Calibri"/>
              <a:sym typeface="Calibri"/>
            </a:endParaRPr>
          </a:p>
          <a:p>
            <a:pPr indent="0" lvl="0" marL="0" marR="312420" rtl="0" algn="ctr">
              <a:lnSpc>
                <a:spcPct val="90000"/>
              </a:lnSpc>
              <a:spcBef>
                <a:spcPts val="0"/>
              </a:spcBef>
              <a:spcAft>
                <a:spcPts val="0"/>
              </a:spcAft>
              <a:buClr>
                <a:schemeClr val="dk2"/>
              </a:buClr>
              <a:buSzPts val="2400"/>
              <a:buNone/>
            </a:pPr>
            <a:r>
              <a:rPr lang="en-US">
                <a:solidFill>
                  <a:schemeClr val="dk2"/>
                </a:solidFill>
                <a:latin typeface="Calibri"/>
                <a:ea typeface="Calibri"/>
                <a:cs typeface="Calibri"/>
                <a:sym typeface="Calibri"/>
              </a:rPr>
              <a:t>Partenariati di cooperazione nel settore della formazione dei giovani</a:t>
            </a:r>
            <a:endParaRPr/>
          </a:p>
        </p:txBody>
      </p:sp>
      <p:pic>
        <p:nvPicPr>
          <p:cNvPr id="33" name="Google Shape;33;p1"/>
          <p:cNvPicPr preferRelativeResize="0"/>
          <p:nvPr/>
        </p:nvPicPr>
        <p:blipFill rotWithShape="1">
          <a:blip r:embed="rId3">
            <a:alphaModFix/>
          </a:blip>
          <a:srcRect b="0" l="0" r="0" t="0"/>
          <a:stretch/>
        </p:blipFill>
        <p:spPr>
          <a:xfrm>
            <a:off x="2832875" y="2440060"/>
            <a:ext cx="6172200" cy="3400425"/>
          </a:xfrm>
          <a:prstGeom prst="rect">
            <a:avLst/>
          </a:prstGeom>
          <a:noFill/>
          <a:ln>
            <a:noFill/>
          </a:ln>
        </p:spPr>
      </p:pic>
      <p:pic>
        <p:nvPicPr>
          <p:cNvPr id="34" name="Google Shape;34;p1"/>
          <p:cNvPicPr preferRelativeResize="0"/>
          <p:nvPr/>
        </p:nvPicPr>
        <p:blipFill>
          <a:blip r:embed="rId4">
            <a:alphaModFix/>
          </a:blip>
          <a:stretch>
            <a:fillRect/>
          </a:stretch>
        </p:blipFill>
        <p:spPr>
          <a:xfrm>
            <a:off x="117925" y="5588332"/>
            <a:ext cx="3849499" cy="10996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g29c1d45b2ea_0_4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93" name="Google Shape;93;g29c1d45b2ea_0_46"/>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Gruppi di discussione</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Un focus group consiste in un piccolo gruppo di clienti rappresentativi che vengono selezionati per vedere una pubblicità o assaggiare un prodotto.</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Il gruppo viene quindi interrogato sulle proprie opinioni in merito al prodotto, al marchio dell'azienda o ai prodotti concorrenti. Dopodiché, l'azienda prende in considerazione le informazioni e decide se rilasciare il prodotto o il servizio, apportare modifiche o abbandonarlo completamente.</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g29c1d45b2ea_0_5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99" name="Google Shape;99;g29c1d45b2ea_0_5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Ricerca telefonica</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L'intervista telefonica ha rapidamente sostituito il metodo dell'uomo per strada. Una persona che raccoglie informazioni per telefono può svolgere il lavoro in modo più rapido e conveniente.</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Per molti anni, il metodo preferito dai ricercatori di mercato è stato la ricerca telefonica. Con la diminuzione della disponibilità di telefoni fissi e l'aumento del numero di persone che utilizzano telefoni cellulari meno accessibili, negli ultimi anni è diventato molto più difficile.</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29c1d45b2ea_0_5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105" name="Google Shape;105;g29c1d45b2ea_0_58"/>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Ricerca per sondaggio</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I sondaggi sono un'opzione più conveniente dei focus group per scoprire cosa pensano i consumatori senza dover condurre interviste di persona. I sondaggi vengono inviati per posta ai clienti, di solito insieme a un codice sconto o a un voucher per incoraggiare la risposta. Questi sondaggi aiutano ad accertare il sentimento dei consumatori nei confronti del marchio, del prodotto e della fascia di prezzo.</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29c1d45b2ea_0_6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111" name="Google Shape;111;g29c1d45b2ea_0_63"/>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Ricerca di mercato online</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Le attività di ricerca di mercato si sono spostate online, poiché sempre più persone passano il tempo su Internet. Per la raccolta dei dati si utilizza ancora un modulo di tipo sondaggio. Tuttavia, gli individui possono scegliere di iscriversi, completare i sondaggi e fornire feedback ogni volta che hanno tempo, piuttosto che le aziende cercano attivamente i partecipanti trovandoli per strada o chiamandoli al telefono.</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Le persone possono partecipare secondo il proprio ritmo e la propria convenienza, rendendo il processo molto meno forzato e invasivo.</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g29c1d45b2ea_0_7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Modello di ricerca di mercato</a:t>
            </a:r>
            <a:endParaRPr/>
          </a:p>
        </p:txBody>
      </p:sp>
      <p:sp>
        <p:nvSpPr>
          <p:cNvPr id="117" name="Google Shape;117;g29c1d45b2ea_0_7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di ricerche di mercato</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Nigel Bradley ha sviluppato il Marketing Research Mix nel 2004 e lo ha spiegato nel suo libro del 2007, "Marketing Research". Le quattro fasi di Bradley - le sue 4 P - sono:</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Scopo.</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Popolazione.</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Procedura.</a:t>
            </a:r>
            <a:endParaRPr b="1" sz="2300">
              <a:solidFill>
                <a:srgbClr val="427B83"/>
              </a:solidFill>
            </a:endParaRPr>
          </a:p>
          <a:p>
            <a:pPr indent="-374650" lvl="0" marL="457200" rtl="0" algn="just">
              <a:lnSpc>
                <a:spcPct val="90000"/>
              </a:lnSpc>
              <a:spcBef>
                <a:spcPts val="0"/>
              </a:spcBef>
              <a:spcAft>
                <a:spcPts val="0"/>
              </a:spcAft>
              <a:buClr>
                <a:srgbClr val="427B83"/>
              </a:buClr>
              <a:buSzPts val="2300"/>
              <a:buChar char="•"/>
            </a:pPr>
            <a:r>
              <a:rPr b="1" lang="en-US" sz="2300">
                <a:solidFill>
                  <a:srgbClr val="427B83"/>
                </a:solidFill>
              </a:rPr>
              <a:t>Pubblicazione.</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Le 4 P possono essere utilizzate per progettare un progetto di ricerca, per organizzare i risultati della ricerca e per mettere in discussione la ricerca, in modo da poterne valutare la qualità.</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29c1d45b2ea_0_9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Mix di ricerca di marketing</a:t>
            </a:r>
            <a:endParaRPr/>
          </a:p>
        </p:txBody>
      </p:sp>
      <p:graphicFrame>
        <p:nvGraphicFramePr>
          <p:cNvPr id="123" name="Google Shape;123;g29c1d45b2ea_0_96"/>
          <p:cNvGraphicFramePr/>
          <p:nvPr/>
        </p:nvGraphicFramePr>
        <p:xfrm>
          <a:off x="1985963" y="2205550"/>
          <a:ext cx="3000000" cy="3000000"/>
        </p:xfrm>
        <a:graphic>
          <a:graphicData uri="http://schemas.openxmlformats.org/drawingml/2006/table">
            <a:tbl>
              <a:tblPr>
                <a:noFill/>
                <a:tableStyleId>{E15A54E0-97B2-46F5-8AB2-E6F50783A57A}</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PRODOTTO</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LUOGO</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PREZZO</a:t>
                      </a:r>
                      <a:endParaRPr b="1" sz="4800" u="none" cap="none" strike="noStrike">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lang="en-US" sz="4800" u="none" cap="none" strike="noStrike">
                          <a:latin typeface="Calibri"/>
                          <a:ea typeface="Calibri"/>
                          <a:cs typeface="Calibri"/>
                          <a:sym typeface="Calibri"/>
                        </a:rPr>
                        <a:t>PROMUOVERE</a:t>
                      </a:r>
                      <a:endParaRPr sz="4800" u="none" cap="none" strike="noStrike">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r>
            </a:tbl>
          </a:graphicData>
        </a:graphic>
      </p:graphicFrame>
      <p:pic>
        <p:nvPicPr>
          <p:cNvPr id="124" name="Google Shape;124;g29c1d45b2ea_0_96"/>
          <p:cNvPicPr preferRelativeResize="0"/>
          <p:nvPr/>
        </p:nvPicPr>
        <p:blipFill rotWithShape="1">
          <a:blip r:embed="rId3">
            <a:alphaModFix/>
          </a:blip>
          <a:srcRect b="0" l="0" r="0" t="0"/>
          <a:stretch/>
        </p:blipFill>
        <p:spPr>
          <a:xfrm>
            <a:off x="9489150" y="359618"/>
            <a:ext cx="2145200" cy="17118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g29c1d45b2ea_0_10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Prodotto/Servizio</a:t>
            </a:r>
            <a:endParaRPr/>
          </a:p>
        </p:txBody>
      </p:sp>
      <p:sp>
        <p:nvSpPr>
          <p:cNvPr id="130" name="Google Shape;130;g29c1d45b2ea_0_103"/>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-Cosa vuole il cliente dal prodotto/servizio? Quali esigenze soddisfa?</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-Quali caratteristiche ha per soddisfare queste esigenze?</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-C'è qualche funzione che vi è sfuggita?</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-State includendo funzioni costose che il cliente non utilizzerà mai?</a:t>
            </a:r>
            <a:endParaRPr sz="3200">
              <a:solidFill>
                <a:schemeClr val="dk1"/>
              </a:solidFill>
            </a:endParaRPr>
          </a:p>
          <a:p>
            <a:pPr indent="0" lvl="0" marL="0" rtl="0" algn="l">
              <a:lnSpc>
                <a:spcPct val="115000"/>
              </a:lnSpc>
              <a:spcBef>
                <a:spcPts val="800"/>
              </a:spcBef>
              <a:spcAft>
                <a:spcPts val="0"/>
              </a:spcAft>
              <a:buSzPts val="2800"/>
              <a:buNone/>
            </a:pPr>
            <a:r>
              <a:rPr lang="en-US" sz="3200">
                <a:solidFill>
                  <a:schemeClr val="dk1"/>
                </a:solidFill>
              </a:rPr>
              <a:t>-Come e dove lo utilizzerà il cliente?</a:t>
            </a:r>
            <a:endParaRPr b="1" sz="3000">
              <a:solidFill>
                <a:srgbClr val="427B83"/>
              </a:solidFill>
            </a:endParaRPr>
          </a:p>
        </p:txBody>
      </p:sp>
      <p:pic>
        <p:nvPicPr>
          <p:cNvPr id="131" name="Google Shape;131;g29c1d45b2ea_0_103"/>
          <p:cNvPicPr preferRelativeResize="0"/>
          <p:nvPr/>
        </p:nvPicPr>
        <p:blipFill rotWithShape="1">
          <a:blip r:embed="rId3">
            <a:alphaModFix/>
          </a:blip>
          <a:srcRect b="0" l="0" r="0" t="0"/>
          <a:stretch/>
        </p:blipFill>
        <p:spPr>
          <a:xfrm>
            <a:off x="9366688" y="4980663"/>
            <a:ext cx="2543175" cy="18002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29c1d45b2ea_0_1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Prodotto/Servizio</a:t>
            </a:r>
            <a:endParaRPr/>
          </a:p>
        </p:txBody>
      </p:sp>
      <p:sp>
        <p:nvSpPr>
          <p:cNvPr id="137" name="Google Shape;137;g29c1d45b2ea_0_112"/>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rPr>
              <a:t>-Che aspetto ha? Come lo vivranno i clienti?</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-Quali sono le dimensioni, i colori e così via?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chiama?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presenta il marchio?</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differenzia rispetto alla concorrenza?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-Qual è il costo massimo che si può sostenere per fornire un prodotto che sia comunque venduto in modo sufficientemente redditizio?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29c1d45b2ea_0_11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LUOGO</a:t>
            </a:r>
            <a:endParaRPr/>
          </a:p>
        </p:txBody>
      </p:sp>
      <p:sp>
        <p:nvSpPr>
          <p:cNvPr id="143" name="Google Shape;143;g29c1d45b2ea_0_118"/>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rPr>
              <a:t>-Che aspetto ha? Come lo vivranno i clienti?</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-Quali sono le dimensioni, i colori e così via?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chiama?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presenta il marchio?</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-Come si differenzia rispetto alla concorrenza?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-Qual è il costo massimo che si può sostenere per fornire un prodotto che sia comunque venduto in modo sufficientemente redditizio?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44" name="Google Shape;144;g29c1d45b2ea_0_118"/>
          <p:cNvPicPr preferRelativeResize="0"/>
          <p:nvPr/>
        </p:nvPicPr>
        <p:blipFill rotWithShape="1">
          <a:blip r:embed="rId3">
            <a:alphaModFix/>
          </a:blip>
          <a:srcRect b="0" l="0" r="0" t="0"/>
          <a:stretch/>
        </p:blipFill>
        <p:spPr>
          <a:xfrm>
            <a:off x="10217300" y="4248825"/>
            <a:ext cx="1685525" cy="2117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29c1d45b2ea_0_12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PREZZO</a:t>
            </a:r>
            <a:endParaRPr/>
          </a:p>
        </p:txBody>
      </p:sp>
      <p:sp>
        <p:nvSpPr>
          <p:cNvPr id="150" name="Google Shape;150;g29c1d45b2ea_0_123"/>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SzPts val="2800"/>
              <a:buNone/>
            </a:pPr>
            <a:r>
              <a:rPr lang="en-US" sz="3000">
                <a:solidFill>
                  <a:schemeClr val="dk1"/>
                </a:solidFill>
                <a:latin typeface="Arial"/>
                <a:ea typeface="Arial"/>
                <a:cs typeface="Arial"/>
                <a:sym typeface="Arial"/>
              </a:rPr>
              <a:t>-Qual è il </a:t>
            </a:r>
            <a:r>
              <a:rPr lang="en-US" sz="3000">
                <a:solidFill>
                  <a:schemeClr val="dk1"/>
                </a:solidFill>
              </a:rPr>
              <a:t>valore del prodotto o del servizio per l'acquirente?</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-Il cliente </a:t>
            </a:r>
            <a:r>
              <a:rPr lang="en-US" sz="3000">
                <a:solidFill>
                  <a:schemeClr val="dk1"/>
                </a:solidFill>
                <a:latin typeface="Arial"/>
                <a:ea typeface="Arial"/>
                <a:cs typeface="Arial"/>
                <a:sym typeface="Arial"/>
              </a:rPr>
              <a:t>è </a:t>
            </a:r>
            <a:r>
              <a:rPr lang="en-US" sz="3000">
                <a:solidFill>
                  <a:schemeClr val="dk1"/>
                </a:solidFill>
              </a:rPr>
              <a:t>sensibile al prezzo? Una piccola diminuzione del prezzo vi farà guadagnare una quota di mercato in più? Oppure un piccolo aumento sarà indistinguibile e vi farà guadagnare un margine di profitto extra?</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latin typeface="Arial"/>
                <a:ea typeface="Arial"/>
                <a:cs typeface="Arial"/>
                <a:sym typeface="Arial"/>
              </a:rPr>
              <a:t>-Quali </a:t>
            </a:r>
            <a:r>
              <a:rPr lang="en-US" sz="3000">
                <a:solidFill>
                  <a:schemeClr val="dk1"/>
                </a:solidFill>
              </a:rPr>
              <a:t>sconti offrire ai clienti commerciali o ad altri segmenti specifici del vostro mercato?</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latin typeface="Arial"/>
                <a:ea typeface="Arial"/>
                <a:cs typeface="Arial"/>
                <a:sym typeface="Arial"/>
              </a:rPr>
              <a:t>-Come </a:t>
            </a:r>
            <a:r>
              <a:rPr lang="en-US" sz="3000">
                <a:solidFill>
                  <a:schemeClr val="dk1"/>
                </a:solidFill>
              </a:rPr>
              <a:t>sarà il vostro prezzo rispetto a quello della concorrenza?</a:t>
            </a:r>
            <a:endParaRPr sz="30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1" name="Google Shape;151;g29c1d45b2ea_0_123"/>
          <p:cNvPicPr preferRelativeResize="0"/>
          <p:nvPr/>
        </p:nvPicPr>
        <p:blipFill rotWithShape="1">
          <a:blip r:embed="rId3">
            <a:alphaModFix/>
          </a:blip>
          <a:srcRect b="0" l="0" r="0" t="0"/>
          <a:stretch/>
        </p:blipFill>
        <p:spPr>
          <a:xfrm>
            <a:off x="10052550" y="4847625"/>
            <a:ext cx="1767977" cy="17679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g19e93ff5fc8_0_22"/>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Che cos'è il marketing?</a:t>
            </a:r>
            <a:endParaRPr/>
          </a:p>
        </p:txBody>
      </p:sp>
      <p:sp>
        <p:nvSpPr>
          <p:cNvPr id="40" name="Google Shape;40;g19e93ff5fc8_0_22"/>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"Il processo di gestione attraverso il quale</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i beni e i servizi passano dall'idea al cliente".</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a:t>
            </a:r>
            <a:r>
              <a:rPr b="1" lang="en-US" sz="3200">
                <a:solidFill>
                  <a:schemeClr val="dk1"/>
                </a:solidFill>
              </a:rPr>
              <a:t>Mettere/promuovere </a:t>
            </a:r>
            <a:r>
              <a:rPr lang="en-US" sz="3200">
                <a:solidFill>
                  <a:schemeClr val="dk1"/>
                </a:solidFill>
              </a:rPr>
              <a:t>il </a:t>
            </a:r>
            <a:r>
              <a:rPr b="1" lang="en-US" sz="3200">
                <a:solidFill>
                  <a:schemeClr val="dk1"/>
                </a:solidFill>
              </a:rPr>
              <a:t>prodotto </a:t>
            </a:r>
            <a:r>
              <a:rPr lang="en-US" sz="3200">
                <a:solidFill>
                  <a:schemeClr val="dk1"/>
                </a:solidFill>
              </a:rPr>
              <a:t>giusto nel </a:t>
            </a:r>
            <a:r>
              <a:rPr b="1" lang="en-US" sz="3200">
                <a:solidFill>
                  <a:schemeClr val="dk1"/>
                </a:solidFill>
              </a:rPr>
              <a:t>posto </a:t>
            </a:r>
            <a:r>
              <a:rPr lang="en-US" sz="3200">
                <a:solidFill>
                  <a:schemeClr val="dk1"/>
                </a:solidFill>
              </a:rPr>
              <a:t>giusto, al </a:t>
            </a:r>
            <a:r>
              <a:rPr b="1" lang="en-US" sz="3200">
                <a:solidFill>
                  <a:schemeClr val="dk1"/>
                </a:solidFill>
              </a:rPr>
              <a:t>prezzo </a:t>
            </a:r>
            <a:r>
              <a:rPr lang="en-US" sz="3200">
                <a:solidFill>
                  <a:schemeClr val="dk1"/>
                </a:solidFill>
              </a:rPr>
              <a:t>giusto e al momento giusto".</a:t>
            </a:r>
            <a:endParaRPr sz="3200">
              <a:solidFill>
                <a:schemeClr val="dk1"/>
              </a:solidFill>
            </a:endParaRPr>
          </a:p>
          <a:p>
            <a:pPr indent="0" lvl="0" marL="0" rtl="0" algn="l">
              <a:lnSpc>
                <a:spcPct val="115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41" name="Google Shape;41;g19e93ff5fc8_0_22"/>
          <p:cNvPicPr preferRelativeResize="0"/>
          <p:nvPr/>
        </p:nvPicPr>
        <p:blipFill rotWithShape="1">
          <a:blip r:embed="rId3">
            <a:alphaModFix/>
          </a:blip>
          <a:srcRect b="0" l="0" r="0" t="0"/>
          <a:stretch/>
        </p:blipFill>
        <p:spPr>
          <a:xfrm>
            <a:off x="9079674" y="678700"/>
            <a:ext cx="1955226" cy="19533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29c1d45b2ea_0_1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PROMOZIONE</a:t>
            </a:r>
            <a:endParaRPr/>
          </a:p>
        </p:txBody>
      </p:sp>
      <p:sp>
        <p:nvSpPr>
          <p:cNvPr id="157" name="Google Shape;157;g29c1d45b2ea_0_130"/>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600">
                <a:solidFill>
                  <a:schemeClr val="dk1"/>
                </a:solidFill>
              </a:rPr>
              <a:t>-Dove e quando potete trasmettere i vostri messaggi di marketing al vostro mercato di riferimento?</a:t>
            </a:r>
            <a:endParaRPr sz="2600">
              <a:solidFill>
                <a:schemeClr val="dk1"/>
              </a:solidFill>
            </a:endParaRPr>
          </a:p>
          <a:p>
            <a:pPr indent="0" lvl="0" marL="0" rtl="0" algn="l">
              <a:lnSpc>
                <a:spcPct val="115000"/>
              </a:lnSpc>
              <a:spcBef>
                <a:spcPts val="600"/>
              </a:spcBef>
              <a:spcAft>
                <a:spcPts val="0"/>
              </a:spcAft>
              <a:buSzPts val="2800"/>
              <a:buNone/>
            </a:pPr>
            <a:r>
              <a:rPr lang="en-US" sz="2600">
                <a:solidFill>
                  <a:schemeClr val="dk1"/>
                </a:solidFill>
              </a:rPr>
              <a:t>-Raggiungerete il vostro pubblico facendo pubblicità online, sulla stampa, in TV, alla radio o sui cartelloni pubblicitari? Utilizzando mailing di marketing diretto? Attraverso le pubbliche relazioni? Su Internet?</a:t>
            </a:r>
            <a:endParaRPr sz="2600">
              <a:solidFill>
                <a:schemeClr val="dk1"/>
              </a:solidFill>
            </a:endParaRPr>
          </a:p>
          <a:p>
            <a:pPr indent="0" lvl="0" marL="0" rtl="0" algn="l">
              <a:lnSpc>
                <a:spcPct val="115000"/>
              </a:lnSpc>
              <a:spcBef>
                <a:spcPts val="600"/>
              </a:spcBef>
              <a:spcAft>
                <a:spcPts val="0"/>
              </a:spcAft>
              <a:buSzPts val="2800"/>
              <a:buNone/>
            </a:pPr>
            <a:r>
              <a:rPr lang="en-US" sz="2600">
                <a:solidFill>
                  <a:schemeClr val="dk1"/>
                </a:solidFill>
              </a:rPr>
              <a:t>-Quando è il momento migliore per fare promozione? Esiste una stagionalità nel mercato? Ci sono questioni ambientali più ampie che suggeriscono o dettano i tempi del lancio sul mercato o quelli delle promozioni successive?</a:t>
            </a:r>
            <a:endParaRPr sz="2600">
              <a:solidFill>
                <a:schemeClr val="dk1"/>
              </a:solidFill>
            </a:endParaRPr>
          </a:p>
          <a:p>
            <a:pPr indent="0" lvl="0" marL="0" rtl="0" algn="l">
              <a:lnSpc>
                <a:spcPct val="115000"/>
              </a:lnSpc>
              <a:spcBef>
                <a:spcPts val="600"/>
              </a:spcBef>
              <a:spcAft>
                <a:spcPts val="0"/>
              </a:spcAft>
              <a:buSzPts val="2800"/>
              <a:buNone/>
            </a:pPr>
            <a:r>
              <a:rPr lang="en-US" sz="2600">
                <a:solidFill>
                  <a:schemeClr val="dk1"/>
                </a:solidFill>
              </a:rPr>
              <a:t>-Come si comportano i vostri concorrenti nelle loro promozioni? E come questo influenza la vostra scelta di attività promozionali?</a:t>
            </a:r>
            <a:endParaRPr sz="26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58" name="Google Shape;158;g29c1d45b2ea_0_130"/>
          <p:cNvPicPr preferRelativeResize="0"/>
          <p:nvPr/>
        </p:nvPicPr>
        <p:blipFill rotWithShape="1">
          <a:blip r:embed="rId3">
            <a:alphaModFix/>
          </a:blip>
          <a:srcRect b="0" l="0" r="0" t="0"/>
          <a:stretch/>
        </p:blipFill>
        <p:spPr>
          <a:xfrm>
            <a:off x="10484423" y="228125"/>
            <a:ext cx="1297100" cy="169334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29c1d45b2ea_0_76"/>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di ricerche di mercato</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1. Scopo</a:t>
            </a:r>
            <a:endParaRPr b="1" sz="30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Prima di iniziare la ricerca, è necessario chiarire il motivo per cui la si sta facendo. Che cosa volete ottenere in definitiva?</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Scrivete un'ipotesi: un'affermazione o un'ipotesi che volete verificare nell'ambito della vostra ricerca. Ad esempio:</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"I clienti di questo mercato sono disposti a pagare un prezzo maggiorato per un prodotto che viene definito 'di lusso'".</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a:p>
            <a:pPr indent="0" lvl="0" marL="0" rtl="0" algn="just">
              <a:lnSpc>
                <a:spcPct val="90000"/>
              </a:lnSpc>
              <a:spcBef>
                <a:spcPts val="0"/>
              </a:spcBef>
              <a:spcAft>
                <a:spcPts val="0"/>
              </a:spcAft>
              <a:buSzPts val="2800"/>
              <a:buNone/>
            </a:pPr>
            <a:r>
              <a:rPr b="1" lang="en-US" sz="2100">
                <a:solidFill>
                  <a:srgbClr val="427B83"/>
                </a:solidFill>
              </a:rPr>
              <a:t>Utilizzare l'ipotesi per progettare il processo di ricerca. Alla fine della ricerca, puntate ad essere in grado di accettare o rifiutare l'ipotesi.</a:t>
            </a:r>
            <a:endParaRPr b="1" sz="2100">
              <a:solidFill>
                <a:srgbClr val="427B83"/>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29c1d45b2ea_0_82"/>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di ricerche di mercato</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2. Popolazione</a:t>
            </a:r>
            <a:endParaRPr b="1" sz="30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Questa parte del processo di ricerca si concentra sulle persone da contattare.</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Riflettete sulle seguenti domande:</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Quali sono i gruppi che compongono questo mercato?</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A quali gruppi potrò rivolgermi in modo sufficientemente efficace dal punto di vista dei costi?</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Come posso accedere al meglio ai punti di vista dei diversi gruppi?</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Chi sono gli attori principali o gli acquirenti più probabili in questi gruppi?</a:t>
            </a:r>
            <a:endParaRPr b="1" sz="2400">
              <a:solidFill>
                <a:srgbClr val="427B83"/>
              </a:solidFill>
            </a:endParaRPr>
          </a:p>
          <a:p>
            <a:pPr indent="0" lvl="0" marL="0" rtl="0" algn="just">
              <a:lnSpc>
                <a:spcPct val="90000"/>
              </a:lnSpc>
              <a:spcBef>
                <a:spcPts val="0"/>
              </a:spcBef>
              <a:spcAft>
                <a:spcPts val="0"/>
              </a:spcAft>
              <a:buSzPts val="2800"/>
              <a:buNone/>
            </a:pPr>
            <a:r>
              <a:rPr b="1" lang="en-US" sz="2400">
                <a:solidFill>
                  <a:srgbClr val="427B83"/>
                </a:solidFill>
              </a:rPr>
              <a:t>Come selezionare i partecipanti alla ricerca?</a:t>
            </a:r>
            <a:endParaRPr b="1" sz="2400">
              <a:solidFill>
                <a:srgbClr val="427B8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g29c1d45b2ea_0_87"/>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di ricerche di mercato</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3. Procedura</a:t>
            </a:r>
            <a:endParaRPr b="1" sz="3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Il passo successivo consiste nel decidere l'approccio di ricerca da utilizzare. Dovrete prendere questa decisione in base alla vostra conoscenza del mercato e alle risorse a vostra disposizione.</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Pensate se ci sono "fonti secondarie" che potete utilizzare. Altri team della vostra azienda o altre organizzazioni (compresi i vostri concorrenti) hanno svolto ricerche in questi settori? Quali conclusioni hanno tratto?</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E consulenti o ricercatori esterni hanno esplorato queste aree? Che cosa hanno concluso? (Acquistare queste ricerche, o accedervi tramite una biblioteca aziendale, può farvi risparmiare molto tempo, fatica e spese).</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rPr b="1" lang="en-US" sz="2000">
                <a:solidFill>
                  <a:srgbClr val="427B83"/>
                </a:solidFill>
              </a:rPr>
              <a:t>Probabilmente vorrete anche utilizzare tecniche di ricerca primaria per verificare le vostre ipotesi.</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g29c1d45b2ea_0_92"/>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Mix di ricerche di mercato</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4. Pubblicazione</a:t>
            </a:r>
            <a:endParaRPr b="1" sz="30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L'ultima fase dell'utilizzo del Marketing Research Mix consiste nel decidere come condividere i risultati dei test e degli esperimenti.</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Chi deve vedere queste informazioni, ad esempio i leader della vostra organizzazione, i responsabili delle vendite o i membri del vostro team? Come le presenterete loro? E come potete proteggere i vostri risultati dalla concorrenza?</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Sebbene questa fase sia abbastanza semplice, può comportare molto lavoro.</a:t>
            </a:r>
            <a:endParaRPr b="1" sz="23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29c1d45b2ea_0_13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Esercizio</a:t>
            </a:r>
            <a:endParaRPr/>
          </a:p>
        </p:txBody>
      </p:sp>
      <p:sp>
        <p:nvSpPr>
          <p:cNvPr id="184" name="Google Shape;184;g29c1d45b2ea_0_136"/>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2800"/>
              <a:buNone/>
            </a:pPr>
            <a:r>
              <a:rPr lang="en-US" sz="2600">
                <a:solidFill>
                  <a:schemeClr val="dk1"/>
                </a:solidFill>
              </a:rPr>
              <a:t>Ora preparate la vostra ricerca di mercato con gli agricoltori e i lavoratori del settore agricolo per capire le esigenze del mercato secondo voi e i loro punti di vista. </a:t>
            </a:r>
            <a:endParaRPr sz="2600">
              <a:solidFill>
                <a:schemeClr val="dk1"/>
              </a:solidFill>
            </a:endParaRPr>
          </a:p>
          <a:p>
            <a:pPr indent="0" lvl="0" marL="0" rtl="0" algn="l">
              <a:lnSpc>
                <a:spcPct val="115000"/>
              </a:lnSpc>
              <a:spcBef>
                <a:spcPts val="600"/>
              </a:spcBef>
              <a:spcAft>
                <a:spcPts val="0"/>
              </a:spcAft>
              <a:buSzPts val="2800"/>
              <a:buNone/>
            </a:pPr>
            <a:r>
              <a:rPr lang="en-US" sz="2600">
                <a:solidFill>
                  <a:schemeClr val="dk1"/>
                </a:solidFill>
              </a:rPr>
              <a:t>Preparate una serie di domande e assicuratevi di fare un colloquio e di raccogliere il feedback da parte vostra dopo l'esperienza di stage e di raccogliere il feedback degli agricoltori che vi hanno ospitato nello stage. Una volta fatto, raccogliete le vostre esigenze di mercato.</a:t>
            </a:r>
            <a:endParaRPr sz="2600">
              <a:solidFill>
                <a:schemeClr val="dk1"/>
              </a:solidFill>
            </a:endParaRPr>
          </a:p>
          <a:p>
            <a:pPr indent="0" lvl="0" marL="0" rtl="0" algn="l">
              <a:lnSpc>
                <a:spcPct val="115000"/>
              </a:lnSpc>
              <a:spcBef>
                <a:spcPts val="600"/>
              </a:spcBef>
              <a:spcAft>
                <a:spcPts val="0"/>
              </a:spcAft>
              <a:buSzPts val="2800"/>
              <a:buNone/>
            </a:pPr>
            <a:r>
              <a:t/>
            </a:r>
            <a:endParaRPr sz="2600">
              <a:solidFill>
                <a:schemeClr val="dk1"/>
              </a:solidFill>
            </a:endParaRPr>
          </a:p>
          <a:p>
            <a:pPr indent="0" lvl="0" marL="0" rtl="0" algn="l">
              <a:lnSpc>
                <a:spcPct val="115000"/>
              </a:lnSpc>
              <a:spcBef>
                <a:spcPts val="600"/>
              </a:spcBef>
              <a:spcAft>
                <a:spcPts val="0"/>
              </a:spcAft>
              <a:buSzPts val="2800"/>
              <a:buNone/>
            </a:pPr>
            <a:r>
              <a:rPr lang="en-US" sz="2600">
                <a:solidFill>
                  <a:schemeClr val="dk1"/>
                </a:solidFill>
              </a:rPr>
              <a:t>Divertitevi e assicuratevi di avere una chiara visione delle esigenze del mercato in campo agricolo. </a:t>
            </a:r>
            <a:endParaRPr sz="26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4"/>
          <p:cNvSpPr txBox="1"/>
          <p:nvPr>
            <p:ph type="title"/>
          </p:nvPr>
        </p:nvSpPr>
        <p:spPr>
          <a:xfrm>
            <a:off x="838200" y="26545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Riferimenti:</a:t>
            </a:r>
            <a:endParaRPr/>
          </a:p>
          <a:p>
            <a:pPr indent="0" lvl="0" marL="0" rtl="0" algn="ctr">
              <a:lnSpc>
                <a:spcPct val="90000"/>
              </a:lnSpc>
              <a:spcBef>
                <a:spcPts val="0"/>
              </a:spcBef>
              <a:spcAft>
                <a:spcPts val="0"/>
              </a:spcAft>
              <a:buClr>
                <a:schemeClr val="dk2"/>
              </a:buClr>
              <a:buSzPts val="4400"/>
              <a:buFont typeface="Calibri"/>
              <a:buNone/>
            </a:pPr>
            <a:r>
              <a:rPr lang="en-US"/>
              <a:t> </a:t>
            </a:r>
            <a:endParaRPr/>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3"/>
              </a:rPr>
              <a:t>https://www.mindtools.com/aw8syx6/the-marketing-research-mix </a:t>
            </a:r>
            <a:endParaRPr sz="2900"/>
          </a:p>
          <a:p>
            <a:pPr indent="0" lvl="0" marL="0" rtl="0" algn="ctr">
              <a:lnSpc>
                <a:spcPct val="90000"/>
              </a:lnSpc>
              <a:spcBef>
                <a:spcPts val="0"/>
              </a:spcBef>
              <a:spcAft>
                <a:spcPts val="0"/>
              </a:spcAft>
              <a:buClr>
                <a:schemeClr val="dk2"/>
              </a:buClr>
              <a:buSzPts val="4400"/>
              <a:buFont typeface="Calibri"/>
              <a:buNone/>
            </a:pPr>
            <a:r>
              <a:t/>
            </a:r>
            <a:endParaRPr sz="2900"/>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4"/>
              </a:rPr>
              <a:t>https://www.investopedia.com/terms/m/market-research.asp</a:t>
            </a:r>
            <a:endParaRPr sz="2900"/>
          </a:p>
          <a:p>
            <a:pPr indent="0" lvl="0" marL="0" rtl="0" algn="ctr">
              <a:lnSpc>
                <a:spcPct val="90000"/>
              </a:lnSpc>
              <a:spcBef>
                <a:spcPts val="0"/>
              </a:spcBef>
              <a:spcAft>
                <a:spcPts val="0"/>
              </a:spcAft>
              <a:buClr>
                <a:schemeClr val="dk2"/>
              </a:buClr>
              <a:buSzPts val="4400"/>
              <a:buFont typeface="Calibri"/>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29c1d45b2ea_0_141"/>
          <p:cNvSpPr txBox="1"/>
          <p:nvPr>
            <p:ph type="title"/>
          </p:nvPr>
        </p:nvSpPr>
        <p:spPr>
          <a:xfrm>
            <a:off x="838200" y="30537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Grazie per l'attenzione!</a:t>
            </a:r>
            <a:endParaRPr/>
          </a:p>
        </p:txBody>
      </p:sp>
      <p:pic>
        <p:nvPicPr>
          <p:cNvPr id="195" name="Google Shape;195;g29c1d45b2ea_0_141"/>
          <p:cNvPicPr preferRelativeResize="0"/>
          <p:nvPr/>
        </p:nvPicPr>
        <p:blipFill>
          <a:blip r:embed="rId3">
            <a:alphaModFix/>
          </a:blip>
          <a:stretch>
            <a:fillRect/>
          </a:stretch>
        </p:blipFill>
        <p:spPr>
          <a:xfrm>
            <a:off x="9218275" y="5458800"/>
            <a:ext cx="2480350" cy="986650"/>
          </a:xfrm>
          <a:prstGeom prst="rect">
            <a:avLst/>
          </a:prstGeom>
          <a:noFill/>
          <a:ln>
            <a:noFill/>
          </a:ln>
        </p:spPr>
      </p:pic>
      <p:pic>
        <p:nvPicPr>
          <p:cNvPr id="196" name="Google Shape;196;g29c1d45b2ea_0_141"/>
          <p:cNvPicPr preferRelativeResize="0"/>
          <p:nvPr/>
        </p:nvPicPr>
        <p:blipFill>
          <a:blip r:embed="rId4">
            <a:alphaModFix/>
          </a:blip>
          <a:stretch>
            <a:fillRect/>
          </a:stretch>
        </p:blipFill>
        <p:spPr>
          <a:xfrm>
            <a:off x="5147900" y="5402319"/>
            <a:ext cx="3849499" cy="10996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ph type="title"/>
          </p:nvPr>
        </p:nvSpPr>
        <p:spPr>
          <a:xfrm>
            <a:off x="838200" y="15569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solidFill>
                  <a:schemeClr val="dk1"/>
                </a:solidFill>
              </a:rPr>
              <a:t>Basi di un marketing efficace </a:t>
            </a:r>
            <a:endParaRPr/>
          </a:p>
        </p:txBody>
      </p:sp>
      <p:graphicFrame>
        <p:nvGraphicFramePr>
          <p:cNvPr id="47" name="Google Shape;47;p3"/>
          <p:cNvGraphicFramePr/>
          <p:nvPr/>
        </p:nvGraphicFramePr>
        <p:xfrm>
          <a:off x="1720775" y="2561075"/>
          <a:ext cx="3000000" cy="3000000"/>
        </p:xfrm>
        <a:graphic>
          <a:graphicData uri="http://schemas.openxmlformats.org/drawingml/2006/table">
            <a:tbl>
              <a:tblPr>
                <a:noFill/>
                <a:tableStyleId>{E15A54E0-97B2-46F5-8AB2-E6F50783A57A}</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PRODOTTO</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solidFill>
                            <a:srgbClr val="FFFFFF"/>
                          </a:solidFill>
                          <a:latin typeface="Calibri"/>
                          <a:ea typeface="Calibri"/>
                          <a:cs typeface="Calibri"/>
                          <a:sym typeface="Calibri"/>
                        </a:rPr>
                        <a:t>LUOGO</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PREZZO</a:t>
                      </a:r>
                      <a:endParaRPr b="1" sz="4800" u="none" cap="none" strike="noStrike">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u="none" cap="none" strike="noStrike">
                          <a:latin typeface="Calibri"/>
                          <a:ea typeface="Calibri"/>
                          <a:cs typeface="Calibri"/>
                          <a:sym typeface="Calibri"/>
                        </a:rPr>
                        <a:t>PROMUOVERE</a:t>
                      </a:r>
                      <a:endParaRPr b="1" sz="4800" u="none" cap="none" strike="noStrike">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r>
            </a:tbl>
          </a:graphicData>
        </a:graphic>
      </p:graphicFrame>
      <p:pic>
        <p:nvPicPr>
          <p:cNvPr id="48" name="Google Shape;48;p3"/>
          <p:cNvPicPr preferRelativeResize="0"/>
          <p:nvPr/>
        </p:nvPicPr>
        <p:blipFill rotWithShape="1">
          <a:blip r:embed="rId3">
            <a:alphaModFix/>
          </a:blip>
          <a:srcRect b="0" l="0" r="0" t="0"/>
          <a:stretch/>
        </p:blipFill>
        <p:spPr>
          <a:xfrm>
            <a:off x="9480175" y="418123"/>
            <a:ext cx="1946350" cy="1946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g19e93ff5fc8_0_28"/>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Che cos'è la ricerca di mercato?</a:t>
            </a:r>
            <a:endParaRPr/>
          </a:p>
        </p:txBody>
      </p:sp>
      <p:sp>
        <p:nvSpPr>
          <p:cNvPr id="54" name="Google Shape;54;g19e93ff5fc8_0_28"/>
          <p:cNvSpPr txBox="1"/>
          <p:nvPr>
            <p:ph idx="1" type="body"/>
          </p:nvPr>
        </p:nvSpPr>
        <p:spPr>
          <a:xfrm>
            <a:off x="895250" y="3533704"/>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2800"/>
              <a:buFont typeface="Arial"/>
              <a:buNone/>
            </a:pPr>
            <a:r>
              <a:rPr b="1" lang="en-US" sz="2300">
                <a:solidFill>
                  <a:schemeClr val="dk1"/>
                </a:solidFill>
                <a:highlight>
                  <a:srgbClr val="FFFFFF"/>
                </a:highlight>
              </a:rPr>
              <a:t>"La ricerca di mercato è il processo di raccolta e analisi delle informazioni su un gruppo di clienti target, in modo da poter sviluppare ottimi prodotti e pianificare un approccio di vendita e di marketing che si adatti alle esigenze di questi clienti". </a:t>
            </a:r>
            <a:r>
              <a:rPr lang="en-US" sz="2300">
                <a:solidFill>
                  <a:schemeClr val="dk1"/>
                </a:solidFill>
                <a:highlight>
                  <a:srgbClr val="FFFFFF"/>
                </a:highlight>
              </a:rPr>
              <a:t>" MINDTOOLS</a:t>
            </a:r>
            <a:endParaRPr sz="16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
        <p:nvSpPr>
          <p:cNvPr id="55" name="Google Shape;55;g19e93ff5fc8_0_28"/>
          <p:cNvSpPr txBox="1"/>
          <p:nvPr>
            <p:ph idx="1" type="body"/>
          </p:nvPr>
        </p:nvSpPr>
        <p:spPr>
          <a:xfrm>
            <a:off x="962075" y="2014504"/>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2800"/>
              <a:buNone/>
            </a:pPr>
            <a:r>
              <a:rPr b="1" lang="en-US" sz="2300">
                <a:solidFill>
                  <a:schemeClr val="dk1"/>
                </a:solidFill>
              </a:rPr>
              <a:t>"la </a:t>
            </a:r>
            <a:r>
              <a:rPr b="1" lang="en-US" sz="2300">
                <a:solidFill>
                  <a:schemeClr val="dk1"/>
                </a:solidFill>
                <a:uFill>
                  <a:noFill/>
                </a:uFill>
                <a:hlinkClick r:id="rId3">
                  <a:extLst>
                    <a:ext uri="{A12FA001-AC4F-418D-AE19-62706E023703}">
                      <ahyp:hlinkClr val="tx"/>
                    </a:ext>
                  </a:extLst>
                </a:hlinkClick>
              </a:rPr>
              <a:t>raccolta </a:t>
            </a:r>
            <a:r>
              <a:rPr b="1" lang="en-US" sz="2300">
                <a:solidFill>
                  <a:schemeClr val="dk1"/>
                </a:solidFill>
              </a:rPr>
              <a:t>e l'</a:t>
            </a:r>
            <a:r>
              <a:rPr b="1" lang="en-US" sz="2300">
                <a:solidFill>
                  <a:schemeClr val="dk1"/>
                </a:solidFill>
                <a:uFill>
                  <a:noFill/>
                </a:uFill>
                <a:hlinkClick r:id="rId4">
                  <a:extLst>
                    <a:ext uri="{A12FA001-AC4F-418D-AE19-62706E023703}">
                      <ahyp:hlinkClr val="tx"/>
                    </a:ext>
                  </a:extLst>
                </a:hlinkClick>
              </a:rPr>
              <a:t>esame </a:t>
            </a:r>
            <a:r>
              <a:rPr b="1" lang="en-US" sz="2300">
                <a:solidFill>
                  <a:schemeClr val="dk1"/>
                </a:solidFill>
              </a:rPr>
              <a:t>di </a:t>
            </a:r>
            <a:r>
              <a:rPr b="1" lang="en-US" sz="2300">
                <a:solidFill>
                  <a:schemeClr val="dk1"/>
                </a:solidFill>
                <a:uFill>
                  <a:noFill/>
                </a:uFill>
                <a:hlinkClick r:id="rId5">
                  <a:extLst>
                    <a:ext uri="{A12FA001-AC4F-418D-AE19-62706E023703}">
                      <ahyp:hlinkClr val="tx"/>
                    </a:ext>
                  </a:extLst>
                </a:hlinkClick>
              </a:rPr>
              <a:t>informazioni </a:t>
            </a:r>
            <a:r>
              <a:rPr b="1" lang="en-US" sz="2300">
                <a:solidFill>
                  <a:schemeClr val="dk1"/>
                </a:solidFill>
              </a:rPr>
              <a:t>sulle cose che </a:t>
            </a:r>
            <a:r>
              <a:rPr b="1" lang="en-US" sz="2300">
                <a:solidFill>
                  <a:schemeClr val="dk1"/>
                </a:solidFill>
                <a:uFill>
                  <a:noFill/>
                </a:uFill>
                <a:hlinkClick r:id="rId6">
                  <a:extLst>
                    <a:ext uri="{A12FA001-AC4F-418D-AE19-62706E023703}">
                      <ahyp:hlinkClr val="tx"/>
                    </a:ext>
                  </a:extLst>
                </a:hlinkClick>
              </a:rPr>
              <a:t>le persone </a:t>
            </a:r>
            <a:r>
              <a:rPr b="1" lang="en-US" sz="2300">
                <a:solidFill>
                  <a:schemeClr val="dk1"/>
                </a:solidFill>
                <a:uFill>
                  <a:noFill/>
                </a:uFill>
                <a:hlinkClick r:id="rId7">
                  <a:extLst>
                    <a:ext uri="{A12FA001-AC4F-418D-AE19-62706E023703}">
                      <ahyp:hlinkClr val="tx"/>
                    </a:ext>
                  </a:extLst>
                </a:hlinkClick>
              </a:rPr>
              <a:t>comprano </a:t>
            </a:r>
            <a:r>
              <a:rPr b="1" lang="en-US" sz="2300">
                <a:solidFill>
                  <a:schemeClr val="dk1"/>
                </a:solidFill>
              </a:rPr>
              <a:t>o potrebbero </a:t>
            </a:r>
            <a:r>
              <a:rPr b="1" lang="en-US" sz="2300">
                <a:solidFill>
                  <a:schemeClr val="dk1"/>
                </a:solidFill>
                <a:uFill>
                  <a:noFill/>
                </a:uFill>
                <a:hlinkClick r:id="rId8">
                  <a:extLst>
                    <a:ext uri="{A12FA001-AC4F-418D-AE19-62706E023703}">
                      <ahyp:hlinkClr val="tx"/>
                    </a:ext>
                  </a:extLst>
                </a:hlinkClick>
              </a:rPr>
              <a:t>comprare </a:t>
            </a:r>
            <a:r>
              <a:rPr b="1" lang="en-US" sz="2300">
                <a:solidFill>
                  <a:schemeClr val="dk1"/>
                </a:solidFill>
              </a:rPr>
              <a:t>e sui </a:t>
            </a:r>
            <a:r>
              <a:rPr b="1" lang="en-US" sz="2300">
                <a:solidFill>
                  <a:schemeClr val="dk1"/>
                </a:solidFill>
                <a:uFill>
                  <a:noFill/>
                </a:uFill>
                <a:hlinkClick r:id="rId9">
                  <a:extLst>
                    <a:ext uri="{A12FA001-AC4F-418D-AE19-62706E023703}">
                      <ahyp:hlinkClr val="tx"/>
                    </a:ext>
                  </a:extLst>
                </a:hlinkClick>
              </a:rPr>
              <a:t>loro </a:t>
            </a:r>
            <a:r>
              <a:rPr b="1" lang="en-US" sz="2300">
                <a:solidFill>
                  <a:schemeClr val="dk1"/>
                </a:solidFill>
                <a:uFill>
                  <a:noFill/>
                </a:uFill>
                <a:hlinkClick r:id="rId10">
                  <a:extLst>
                    <a:ext uri="{A12FA001-AC4F-418D-AE19-62706E023703}">
                      <ahyp:hlinkClr val="tx"/>
                    </a:ext>
                  </a:extLst>
                </a:hlinkClick>
              </a:rPr>
              <a:t>sentimenti </a:t>
            </a:r>
            <a:r>
              <a:rPr b="1" lang="en-US" sz="2300">
                <a:solidFill>
                  <a:schemeClr val="dk1"/>
                </a:solidFill>
              </a:rPr>
              <a:t>riguardo alle cose che hanno </a:t>
            </a:r>
            <a:r>
              <a:rPr b="1" lang="en-US" sz="2300">
                <a:solidFill>
                  <a:schemeClr val="dk1"/>
                </a:solidFill>
                <a:uFill>
                  <a:noFill/>
                </a:uFill>
                <a:hlinkClick r:id="rId11">
                  <a:extLst>
                    <a:ext uri="{A12FA001-AC4F-418D-AE19-62706E023703}">
                      <ahyp:hlinkClr val="tx"/>
                    </a:ext>
                  </a:extLst>
                </a:hlinkClick>
              </a:rPr>
              <a:t>comprato</a:t>
            </a:r>
            <a:r>
              <a:rPr lang="en-US" sz="2300">
                <a:solidFill>
                  <a:schemeClr val="dk1"/>
                </a:solidFill>
                <a:highlight>
                  <a:srgbClr val="FFFFFF"/>
                </a:highlight>
              </a:rPr>
              <a:t>" CAMBRIDGE DICTIONARY</a:t>
            </a:r>
            <a:endParaRPr sz="23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56" name="Google Shape;56;g19e93ff5fc8_0_28"/>
          <p:cNvPicPr preferRelativeResize="0"/>
          <p:nvPr/>
        </p:nvPicPr>
        <p:blipFill rotWithShape="1">
          <a:blip r:embed="rId12">
            <a:alphaModFix/>
          </a:blip>
          <a:srcRect b="0" l="0" r="0" t="0"/>
          <a:stretch/>
        </p:blipFill>
        <p:spPr>
          <a:xfrm>
            <a:off x="9479975" y="255304"/>
            <a:ext cx="2389146" cy="175919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g29c1d45b2ea_0_7"/>
          <p:cNvSpPr txBox="1"/>
          <p:nvPr>
            <p:ph type="title"/>
          </p:nvPr>
        </p:nvSpPr>
        <p:spPr>
          <a:xfrm>
            <a:off x="838200" y="19133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Ricerca di mercato primaria vs. ricerca di mercato secondaria</a:t>
            </a:r>
            <a:endParaRPr/>
          </a:p>
        </p:txBody>
      </p:sp>
      <p:sp>
        <p:nvSpPr>
          <p:cNvPr id="62" name="Google Shape;62;g29c1d45b2ea_0_7"/>
          <p:cNvSpPr txBox="1"/>
          <p:nvPr>
            <p:ph idx="1" type="body"/>
          </p:nvPr>
        </p:nvSpPr>
        <p:spPr>
          <a:xfrm>
            <a:off x="838200" y="3401981"/>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rPr lang="en-US" sz="2150">
                <a:solidFill>
                  <a:srgbClr val="111111"/>
                </a:solidFill>
                <a:highlight>
                  <a:srgbClr val="FFFFFF"/>
                </a:highlight>
              </a:rPr>
              <a:t>Le ricerche di mercato </a:t>
            </a:r>
            <a:r>
              <a:rPr lang="en-US" sz="2400">
                <a:solidFill>
                  <a:srgbClr val="111111"/>
                </a:solidFill>
                <a:highlight>
                  <a:srgbClr val="FFFFFF"/>
                </a:highlight>
              </a:rPr>
              <a:t>consistono </a:t>
            </a:r>
            <a:r>
              <a:rPr lang="en-US" sz="2150">
                <a:solidFill>
                  <a:srgbClr val="111111"/>
                </a:solidFill>
                <a:highlight>
                  <a:srgbClr val="FFFFFF"/>
                </a:highlight>
              </a:rPr>
              <a:t>solitamente in una combinazione di:</a:t>
            </a:r>
            <a:endParaRPr sz="2150">
              <a:solidFill>
                <a:srgbClr val="111111"/>
              </a:solidFill>
              <a:highlight>
                <a:srgbClr val="FFFFFF"/>
              </a:highlight>
            </a:endParaRPr>
          </a:p>
          <a:p>
            <a:pPr indent="-381000" lvl="0" marL="457200" rtl="0" algn="just">
              <a:lnSpc>
                <a:spcPct val="115000"/>
              </a:lnSpc>
              <a:spcBef>
                <a:spcPts val="2100"/>
              </a:spcBef>
              <a:spcAft>
                <a:spcPts val="0"/>
              </a:spcAft>
              <a:buClr>
                <a:srgbClr val="111111"/>
              </a:buClr>
              <a:buSzPts val="2400"/>
              <a:buFont typeface="Calibri"/>
              <a:buChar char="●"/>
            </a:pPr>
            <a:r>
              <a:rPr lang="en-US" sz="2400">
                <a:solidFill>
                  <a:srgbClr val="111111"/>
                </a:solidFill>
                <a:highlight>
                  <a:srgbClr val="FFFFFF"/>
                </a:highlight>
              </a:rPr>
              <a:t>Ricerca primaria, raccolta dall'azienda o da un'azienda esterna incaricata.</a:t>
            </a:r>
            <a:endParaRPr sz="2400">
              <a:solidFill>
                <a:srgbClr val="111111"/>
              </a:solidFill>
              <a:highlight>
                <a:srgbClr val="FFFFFF"/>
              </a:highlight>
            </a:endParaRPr>
          </a:p>
          <a:p>
            <a:pPr indent="-381000" lvl="0" marL="457200" rtl="0" algn="just">
              <a:lnSpc>
                <a:spcPct val="115000"/>
              </a:lnSpc>
              <a:spcBef>
                <a:spcPts val="0"/>
              </a:spcBef>
              <a:spcAft>
                <a:spcPts val="0"/>
              </a:spcAft>
              <a:buClr>
                <a:srgbClr val="111111"/>
              </a:buClr>
              <a:buSzPts val="2400"/>
              <a:buFont typeface="Calibri"/>
              <a:buChar char="●"/>
            </a:pPr>
            <a:r>
              <a:rPr lang="en-US" sz="2400">
                <a:solidFill>
                  <a:srgbClr val="111111"/>
                </a:solidFill>
                <a:highlight>
                  <a:srgbClr val="FFFFFF"/>
                </a:highlight>
              </a:rPr>
              <a:t>Ricerca secondaria, che attinge a fonti di dati esterne.</a:t>
            </a:r>
            <a:endParaRPr b="1" sz="2400">
              <a:solidFill>
                <a:srgbClr val="427B8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g29c1d45b2ea_0_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Ricerca di mercato primaria</a:t>
            </a:r>
            <a:endParaRPr/>
          </a:p>
        </p:txBody>
      </p:sp>
      <p:sp>
        <p:nvSpPr>
          <p:cNvPr id="68" name="Google Shape;68;g29c1d45b2ea_0_1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19100" lvl="0" marL="457200" rtl="0" algn="just">
              <a:lnSpc>
                <a:spcPct val="90000"/>
              </a:lnSpc>
              <a:spcBef>
                <a:spcPts val="0"/>
              </a:spcBef>
              <a:spcAft>
                <a:spcPts val="0"/>
              </a:spcAft>
              <a:buClr>
                <a:schemeClr val="dk1"/>
              </a:buClr>
              <a:buSzPts val="3000"/>
              <a:buChar char="-"/>
            </a:pPr>
            <a:r>
              <a:rPr lang="en-US" sz="3000">
                <a:solidFill>
                  <a:schemeClr val="dk1"/>
                </a:solidFill>
                <a:highlight>
                  <a:srgbClr val="FFFFFF"/>
                </a:highlight>
              </a:rPr>
              <a:t>Le domande a risposta aperta sono utilizzate nelle ricerche esplorative meno strutturate. Le domande possono essere poste tramite questionari, interviste telefoniche o focus group. Esse portano a domande o problemi relativi a un prodotto che l'azienda sta sviluppando e che l'azienda deve risolvere.</a:t>
            </a:r>
            <a:endParaRPr sz="3000">
              <a:solidFill>
                <a:schemeClr val="dk1"/>
              </a:solidFill>
              <a:highlight>
                <a:srgbClr val="FFFFFF"/>
              </a:highlight>
            </a:endParaRPr>
          </a:p>
          <a:p>
            <a:pPr indent="0" lvl="0" marL="0" rtl="0" algn="just">
              <a:lnSpc>
                <a:spcPct val="90000"/>
              </a:lnSpc>
              <a:spcBef>
                <a:spcPts val="0"/>
              </a:spcBef>
              <a:spcAft>
                <a:spcPts val="0"/>
              </a:spcAft>
              <a:buClr>
                <a:schemeClr val="dk1"/>
              </a:buClr>
              <a:buSzPts val="1100"/>
              <a:buFont typeface="Arial"/>
              <a:buNone/>
            </a:pPr>
            <a:r>
              <a:t/>
            </a:r>
            <a:endParaRPr sz="3000">
              <a:solidFill>
                <a:schemeClr val="dk1"/>
              </a:solidFill>
              <a:highlight>
                <a:srgbClr val="FFFFFF"/>
              </a:highlight>
            </a:endParaRPr>
          </a:p>
          <a:p>
            <a:pPr indent="-419100" lvl="0" marL="457200" rtl="0" algn="just">
              <a:lnSpc>
                <a:spcPct val="90000"/>
              </a:lnSpc>
              <a:spcBef>
                <a:spcPts val="0"/>
              </a:spcBef>
              <a:spcAft>
                <a:spcPts val="0"/>
              </a:spcAft>
              <a:buClr>
                <a:schemeClr val="dk1"/>
              </a:buClr>
              <a:buSzPts val="3000"/>
              <a:buChar char="-"/>
            </a:pPr>
            <a:r>
              <a:rPr lang="en-US" sz="3000">
                <a:solidFill>
                  <a:schemeClr val="dk1"/>
                </a:solidFill>
                <a:highlight>
                  <a:srgbClr val="FFFFFF"/>
                </a:highlight>
              </a:rPr>
              <a:t>Le difficoltà o le sfide riscontrate nella ricerca esplorativa sono ulteriormente esplorate in uno studio specifico.</a:t>
            </a:r>
            <a:endParaRPr sz="3000">
              <a:solidFill>
                <a:schemeClr val="dk1"/>
              </a:solidFill>
              <a:highlight>
                <a:srgbClr val="FFFFFF"/>
              </a:highlight>
            </a:endParaRPr>
          </a:p>
          <a:p>
            <a:pPr indent="0" lvl="0" marL="45720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g29c1d45b2ea_0_24"/>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Ricerca sul mercato secondario</a:t>
            </a:r>
            <a:endParaRPr/>
          </a:p>
        </p:txBody>
      </p:sp>
      <p:sp>
        <p:nvSpPr>
          <p:cNvPr id="74" name="Google Shape;74;g29c1d45b2ea_0_24"/>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1100"/>
              <a:buNone/>
            </a:pPr>
            <a:r>
              <a:rPr lang="en-US" sz="3000">
                <a:solidFill>
                  <a:schemeClr val="dk1"/>
                </a:solidFill>
                <a:highlight>
                  <a:srgbClr val="FFFFFF"/>
                </a:highlight>
              </a:rPr>
              <a:t>Le conclusioni di altri ricercatori sulle esigenze e le preferenze dei consumatori sono la base di tutte le ricerche di mercato. Gran parte di queste ricerche sono già disponibili online.</a:t>
            </a:r>
            <a:endParaRPr sz="3000">
              <a:solidFill>
                <a:schemeClr val="dk1"/>
              </a:solidFill>
              <a:highlight>
                <a:srgbClr val="FFFFFF"/>
              </a:highlight>
            </a:endParaRPr>
          </a:p>
          <a:p>
            <a:pPr indent="0" lvl="0" marL="0" rtl="0" algn="just">
              <a:lnSpc>
                <a:spcPct val="90000"/>
              </a:lnSpc>
              <a:spcBef>
                <a:spcPts val="0"/>
              </a:spcBef>
              <a:spcAft>
                <a:spcPts val="0"/>
              </a:spcAft>
              <a:buSzPts val="1100"/>
              <a:buNone/>
            </a:pPr>
            <a:r>
              <a:rPr lang="en-US" sz="3000">
                <a:solidFill>
                  <a:srgbClr val="111111"/>
                </a:solidFill>
                <a:highlight>
                  <a:srgbClr val="FFFFFF"/>
                </a:highlight>
              </a:rPr>
              <a:t>La ricerca secondaria può includere informazioni sulla popolazione provenienti da censimenti governativi, rapporti di ricerca di associazioni commerciali, risultati di sondaggi e ricerche di altre aziende che operano nello stesso settore di mercato.</a:t>
            </a:r>
            <a:endParaRPr sz="3000">
              <a:solidFill>
                <a:schemeClr val="dk1"/>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29c1d45b2ea_0_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80" name="Google Shape;80;g29c1d45b2ea_0_3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Interviste faccia a faccia</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Gruppi di discussione</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Ricerca telefonica</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Ricerca per sondaggio</a:t>
            </a:r>
            <a:endParaRPr b="1" sz="4800">
              <a:solidFill>
                <a:srgbClr val="427B83"/>
              </a:solidFill>
            </a:endParaRPr>
          </a:p>
          <a:p>
            <a:pPr indent="-457200" lvl="0" marL="457200" rtl="0" algn="just">
              <a:lnSpc>
                <a:spcPct val="90000"/>
              </a:lnSpc>
              <a:spcBef>
                <a:spcPts val="0"/>
              </a:spcBef>
              <a:spcAft>
                <a:spcPts val="0"/>
              </a:spcAft>
              <a:buClr>
                <a:srgbClr val="427B83"/>
              </a:buClr>
              <a:buSzPts val="4800"/>
              <a:buChar char="•"/>
            </a:pPr>
            <a:r>
              <a:rPr b="1" lang="en-US" sz="4800">
                <a:solidFill>
                  <a:srgbClr val="427B83"/>
                </a:solidFill>
              </a:rPr>
              <a:t>Ricerca di mercato online</a:t>
            </a:r>
            <a:endParaRPr b="1" sz="4800">
              <a:solidFill>
                <a:srgbClr val="427B83"/>
              </a:solidFill>
            </a:endParaRPr>
          </a:p>
        </p:txBody>
      </p:sp>
      <p:pic>
        <p:nvPicPr>
          <p:cNvPr id="81" name="Google Shape;81;g29c1d45b2ea_0_30"/>
          <p:cNvPicPr preferRelativeResize="0"/>
          <p:nvPr/>
        </p:nvPicPr>
        <p:blipFill rotWithShape="1">
          <a:blip r:embed="rId3">
            <a:alphaModFix/>
          </a:blip>
          <a:srcRect b="0" l="0" r="0" t="0"/>
          <a:stretch/>
        </p:blipFill>
        <p:spPr>
          <a:xfrm>
            <a:off x="8127725" y="1967575"/>
            <a:ext cx="3630300" cy="3630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g29c1d45b2ea_0_4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Tipi di ricerca di mercato</a:t>
            </a:r>
            <a:endParaRPr/>
          </a:p>
        </p:txBody>
      </p:sp>
      <p:sp>
        <p:nvSpPr>
          <p:cNvPr id="87" name="Google Shape;87;g29c1d45b2ea_0_4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Interviste faccia a faccia</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Clr>
                <a:schemeClr val="dk1"/>
              </a:buClr>
              <a:buSzPts val="1100"/>
              <a:buFont typeface="Arial"/>
              <a:buNone/>
            </a:pPr>
            <a:r>
              <a:rPr b="1" lang="en-US" sz="2300">
                <a:solidFill>
                  <a:srgbClr val="427B83"/>
                </a:solidFill>
              </a:rPr>
              <a:t>Quando le organizzazioni di ricerca di mercato hanno iniziato a operare, chiedevano a persone a caso per strada quali fossero i periodici e i quotidiani che leggevano abitualmente e se ricordassero qualche pubblicità o marchio presente in essi. Per accertare l'efficacia di tali pubblicità, le informazioni raccolte da queste interviste venivano confrontate con la tiratura della pubblicazione.</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rPr b="1" lang="en-US" sz="2300">
                <a:solidFill>
                  <a:srgbClr val="427B83"/>
                </a:solidFill>
              </a:rPr>
              <a:t>I sondaggi e le ricerche di mercato sono stati modificati a partire da questi metodi preliminari.</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48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2020-10-27T14:07:00.0000000Z</dcterms:created>
  <dc:creator>Quentin Fanjas</dc:creator>
</cp:coreProperties>
</file>