
<file path=[Content_Types].xml><?xml version="1.0" encoding="utf-8"?>
<Types xmlns="http://schemas.openxmlformats.org/package/2006/content-types">
  <Default ContentType="image/jpeg" Extension="jpg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  <p:sldMasterId id="214748365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2" roundtripDataSignature="AMtx7mjj2KycvEO98qgUmGqNibktHZ6n+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customschemas.google.com/relationships/presentationmetadata" Target="metadata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9" name="Google Shape;29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29ba5c9d3c3_0_6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>
              <a:solidFill>
                <a:srgbClr val="242424"/>
              </a:solidFill>
              <a:highlight>
                <a:srgbClr val="EBF2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>
              <a:solidFill>
                <a:srgbClr val="242424"/>
              </a:solidFill>
              <a:highlight>
                <a:srgbClr val="EBF2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g29ba5c9d3c3_0_6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29ba5c9d3c3_0_7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>
              <a:solidFill>
                <a:srgbClr val="242424"/>
              </a:solidFill>
              <a:highlight>
                <a:srgbClr val="EBF2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>
              <a:solidFill>
                <a:srgbClr val="242424"/>
              </a:solidFill>
              <a:highlight>
                <a:srgbClr val="EBF2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g29ba5c9d3c3_0_7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9ba5c9d3c3_0_8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7" name="Google Shape;107;g29ba5c9d3c3_0_8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8" name="Google Shape;108;g29ba5c9d3c3_0_8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29ba5c9d3c3_0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4" name="Google Shape;114;g29ba5c9d3c3_0_7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5" name="Google Shape;115;g29ba5c9d3c3_0_7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19e93ff5fc8_0_2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2" name="Google Shape;122;g19e93ff5fc8_0_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8" name="Google Shape;128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4" name="Google Shape;134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g29ba5c9d3c3_0_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6" name="Google Shape;36;g29ba5c9d3c3_0_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19e93ff5fc8_0_2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4" name="Google Shape;44;g19e93ff5fc8_0_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g29ba5c9d3c3_0_1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1" name="Google Shape;51;g29ba5c9d3c3_0_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9ba5c9d3c3_0_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9" name="Google Shape;59;g29ba5c9d3c3_0_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9ba5c9d3c3_0_3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6" name="Google Shape;66;g29ba5c9d3c3_0_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29ba5c9d3c3_0_3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US" sz="1300">
                <a:latin typeface="Arial"/>
                <a:ea typeface="Arial"/>
                <a:cs typeface="Arial"/>
                <a:sym typeface="Arial"/>
              </a:rPr>
              <a:t>PROBLEMA: </a:t>
            </a:r>
            <a:r>
              <a:rPr lang="en-US">
                <a:solidFill>
                  <a:srgbClr val="242424"/>
                </a:solidFill>
                <a:highlight>
                  <a:srgbClr val="EBF2FF"/>
                </a:highlight>
                <a:latin typeface="Arial"/>
                <a:ea typeface="Arial"/>
                <a:cs typeface="Arial"/>
                <a:sym typeface="Arial"/>
              </a:rPr>
              <a:t>il video di presentazione deve iniziare evidenziando il problema che la startup sta cercando di risolvere. Deve essere chiaro e conciso e i fondatori devono spiegare perché vale la pena risolvere questo problema. Il video deve dimostrare che il problema è significativo e che riguarda un gran numero di persone. Spiegando il problema, i fondatori possono catturare l'attenzione degli investitori e renderli interessati alla soluzione.</a:t>
            </a:r>
            <a:endParaRPr>
              <a:solidFill>
                <a:srgbClr val="242424"/>
              </a:solidFill>
              <a:highlight>
                <a:srgbClr val="EBF2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>
              <a:solidFill>
                <a:srgbClr val="242424"/>
              </a:solidFill>
              <a:highlight>
                <a:srgbClr val="EBF2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US" sz="1300">
                <a:solidFill>
                  <a:srgbClr val="242424"/>
                </a:solidFill>
                <a:highlight>
                  <a:srgbClr val="EBF2FF"/>
                </a:highlight>
                <a:latin typeface="Arial"/>
                <a:ea typeface="Arial"/>
                <a:cs typeface="Arial"/>
                <a:sym typeface="Arial"/>
              </a:rPr>
              <a:t>SOLUZIONE: </a:t>
            </a:r>
            <a:r>
              <a:rPr lang="en-US">
                <a:solidFill>
                  <a:srgbClr val="242424"/>
                </a:solidFill>
                <a:highlight>
                  <a:srgbClr val="EBF2FF"/>
                </a:highlight>
                <a:latin typeface="Arial"/>
                <a:ea typeface="Arial"/>
                <a:cs typeface="Arial"/>
                <a:sym typeface="Arial"/>
              </a:rPr>
              <a:t>dopo aver spiegato il problema, il video di presentazione deve introdurre la soluzione che la startup offre. La soluzione deve essere innovativa e unica e il video deve spiegare come risolve il problema. Dovrebbe inoltre evidenziare i vantaggi della soluzione e il modo in cui può fare la differenza nella vita delle persone. I fondatori devono anche spiegare perché la loro soluzione è migliore di quelle esistenti sul mercato.</a:t>
            </a:r>
            <a:endParaRPr>
              <a:solidFill>
                <a:srgbClr val="242424"/>
              </a:solidFill>
              <a:highlight>
                <a:srgbClr val="EBF2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>
              <a:solidFill>
                <a:srgbClr val="242424"/>
              </a:solidFill>
              <a:highlight>
                <a:srgbClr val="EBF2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US" sz="1300">
                <a:solidFill>
                  <a:srgbClr val="242424"/>
                </a:solidFill>
                <a:highlight>
                  <a:srgbClr val="EBF2FF"/>
                </a:highlight>
                <a:latin typeface="Arial"/>
                <a:ea typeface="Arial"/>
                <a:cs typeface="Arial"/>
                <a:sym typeface="Arial"/>
              </a:rPr>
              <a:t>PRODOTTO: </a:t>
            </a:r>
            <a:r>
              <a:rPr lang="en-US">
                <a:solidFill>
                  <a:srgbClr val="242424"/>
                </a:solidFill>
                <a:highlight>
                  <a:srgbClr val="EBF2FF"/>
                </a:highlight>
                <a:latin typeface="Arial"/>
                <a:ea typeface="Arial"/>
                <a:cs typeface="Arial"/>
                <a:sym typeface="Arial"/>
              </a:rPr>
              <a:t>Il video di presentazione deve presentare il prodotto e spiegarne il funzionamento. I fondatori devono dimostrare le caratteristiche del prodotto e come può risolvere il problema. Devono inoltre evidenziare l'unicità del prodotto e il modo in cui si distingue sul mercato. Il video deve anche spiegare come il prodotto può essere scalato e come può generare entrate.</a:t>
            </a:r>
            <a:endParaRPr>
              <a:solidFill>
                <a:srgbClr val="242424"/>
              </a:solidFill>
              <a:highlight>
                <a:srgbClr val="EBF2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>
              <a:solidFill>
                <a:srgbClr val="242424"/>
              </a:solidFill>
              <a:highlight>
                <a:srgbClr val="EBF2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lang="en-US" sz="1300">
                <a:solidFill>
                  <a:srgbClr val="242424"/>
                </a:solidFill>
                <a:highlight>
                  <a:srgbClr val="EBF2FF"/>
                </a:highlight>
                <a:latin typeface="Arial"/>
                <a:ea typeface="Arial"/>
                <a:cs typeface="Arial"/>
                <a:sym typeface="Arial"/>
              </a:rPr>
              <a:t>PRODUCT-MARKET FIT: </a:t>
            </a:r>
            <a:r>
              <a:rPr lang="en-US">
                <a:solidFill>
                  <a:srgbClr val="242424"/>
                </a:solidFill>
                <a:highlight>
                  <a:srgbClr val="EBF2FF"/>
                </a:highlight>
                <a:latin typeface="Arial"/>
                <a:ea typeface="Arial"/>
                <a:cs typeface="Arial"/>
                <a:sym typeface="Arial"/>
              </a:rPr>
              <a:t>il video di presentazione deve dimostrare il product-market fit della startup e come ha identificato il suo pubblico di riferimento. I fondatori devono spiegare come hanno validato la loro soluzione con il pubblico di riferimento e come hanno ricevuto il feedback. Devono inoltre evidenziare come intendono espandere la loro portata e come possono rivolgersi a diversi segmenti di clientela.</a:t>
            </a:r>
            <a:endParaRPr>
              <a:solidFill>
                <a:srgbClr val="242424"/>
              </a:solidFill>
              <a:highlight>
                <a:srgbClr val="EBF2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>
              <a:solidFill>
                <a:srgbClr val="242424"/>
              </a:solidFill>
              <a:highlight>
                <a:srgbClr val="EBF2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g29ba5c9d3c3_0_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29ba5c9d3c3_0_4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>
              <a:solidFill>
                <a:srgbClr val="242424"/>
              </a:solidFill>
              <a:highlight>
                <a:srgbClr val="EBF2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>
              <a:solidFill>
                <a:srgbClr val="242424"/>
              </a:solidFill>
              <a:highlight>
                <a:srgbClr val="EBF2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g29ba5c9d3c3_0_4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29ba5c9d3c3_0_5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>
              <a:solidFill>
                <a:srgbClr val="242424"/>
              </a:solidFill>
              <a:highlight>
                <a:srgbClr val="EBF2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>
              <a:solidFill>
                <a:srgbClr val="242424"/>
              </a:solidFill>
              <a:highlight>
                <a:srgbClr val="EBF2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g29ba5c9d3c3_0_5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6"/>
          <p:cNvSpPr txBox="1"/>
          <p:nvPr>
            <p:ph type="title"/>
          </p:nvPr>
        </p:nvSpPr>
        <p:spPr>
          <a:xfrm>
            <a:off x="838200" y="3053735"/>
            <a:ext cx="10515600" cy="6311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6"/>
          <p:cNvSpPr txBox="1"/>
          <p:nvPr>
            <p:ph idx="1" type="subTitle"/>
          </p:nvPr>
        </p:nvSpPr>
        <p:spPr>
          <a:xfrm>
            <a:off x="1524000" y="4245878"/>
            <a:ext cx="9144000" cy="4104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8"/>
          <p:cNvSpPr txBox="1"/>
          <p:nvPr>
            <p:ph type="title"/>
          </p:nvPr>
        </p:nvSpPr>
        <p:spPr>
          <a:xfrm>
            <a:off x="838200" y="1325880"/>
            <a:ext cx="10515600" cy="6619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" name="Google Shape;21;p8"/>
          <p:cNvSpPr txBox="1"/>
          <p:nvPr>
            <p:ph idx="1" type="body"/>
          </p:nvPr>
        </p:nvSpPr>
        <p:spPr>
          <a:xfrm>
            <a:off x="838200" y="2214245"/>
            <a:ext cx="10515600" cy="4003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" name="Google Shape;22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9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  <a:defRPr b="0" i="0" sz="60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" name="Google Shape;25;p9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" name="Google Shape;26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17.png"/><Relationship Id="rId3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17.png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sitting, knife&#10;&#10;Description automatically generated" id="10" name="Google Shape;10;p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-1"/>
            <a:ext cx="12192000" cy="19986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61796" y="661120"/>
            <a:ext cx="3897245" cy="1572126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sitting, knife&#10;&#10;Description automatically generated" id="16" name="Google Shape;16;p7"/>
          <p:cNvPicPr preferRelativeResize="0"/>
          <p:nvPr/>
        </p:nvPicPr>
        <p:blipFill rotWithShape="1">
          <a:blip r:embed="rId1">
            <a:alphaModFix amt="20000"/>
          </a:blip>
          <a:srcRect b="0" l="0" r="0" t="0"/>
          <a:stretch/>
        </p:blipFill>
        <p:spPr>
          <a:xfrm>
            <a:off x="0" y="-1"/>
            <a:ext cx="12192000" cy="1998689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18" name="Google Shape;18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06398" y="0"/>
            <a:ext cx="3206804" cy="1293606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1" r:id="rId3"/>
    <p:sldLayoutId id="2147483652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8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inshot.com/" TargetMode="External"/><Relationship Id="rId4" Type="http://schemas.openxmlformats.org/officeDocument/2006/relationships/hyperlink" Target="https://capcut.com/" TargetMode="External"/><Relationship Id="rId5" Type="http://schemas.openxmlformats.org/officeDocument/2006/relationships/hyperlink" Target="https://kinemaster.com/" TargetMode="External"/><Relationship Id="rId6" Type="http://schemas.openxmlformats.org/officeDocument/2006/relationships/image" Target="../media/image7.gif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www.pitchdrive.com/academy/tips-guide-effective-investor-pitch-video-startup" TargetMode="External"/><Relationship Id="rId4" Type="http://schemas.openxmlformats.org/officeDocument/2006/relationships/hyperlink" Target="https://www.editmate.com/how-to-make-a-business-pitch-video-for-your-startup/" TargetMode="External"/><Relationship Id="rId5" Type="http://schemas.openxmlformats.org/officeDocument/2006/relationships/hyperlink" Target="https://viktori.co/agriculture-pitch-deck-presentation-guide/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6.gif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Relationship Id="rId4" Type="http://schemas.openxmlformats.org/officeDocument/2006/relationships/image" Target="../media/image18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gif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4.gif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"/>
          <p:cNvSpPr txBox="1"/>
          <p:nvPr>
            <p:ph type="title"/>
          </p:nvPr>
        </p:nvSpPr>
        <p:spPr>
          <a:xfrm>
            <a:off x="838200" y="3053735"/>
            <a:ext cx="10515600" cy="6311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</a:pPr>
            <a:r>
              <a:rPr lang="en-US"/>
              <a:t>COME CREARE UN VIDEO PITCH?</a:t>
            </a:r>
            <a:endParaRPr/>
          </a:p>
        </p:txBody>
      </p:sp>
      <p:sp>
        <p:nvSpPr>
          <p:cNvPr id="32" name="Google Shape;32;p1"/>
          <p:cNvSpPr txBox="1"/>
          <p:nvPr>
            <p:ph idx="1" type="subTitle"/>
          </p:nvPr>
        </p:nvSpPr>
        <p:spPr>
          <a:xfrm>
            <a:off x="6668654" y="5541817"/>
            <a:ext cx="5421745" cy="11926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</a:pPr>
            <a:r>
              <a:rPr lang="en-US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PROGRAMMA ERASMUS+      </a:t>
            </a:r>
            <a:endParaRPr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31242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</a:pPr>
            <a:r>
              <a:rPr lang="en-US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ID progetto KA220-YOU-37C49185</a:t>
            </a:r>
            <a:endParaRPr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31242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</a:pPr>
            <a:r>
              <a:rPr lang="en-US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Partenariati di cooperazione nel settore della formazione dei giovani</a:t>
            </a:r>
            <a:endParaRPr/>
          </a:p>
        </p:txBody>
      </p:sp>
      <p:pic>
        <p:nvPicPr>
          <p:cNvPr id="33" name="Google Shape;33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9450" y="5711677"/>
            <a:ext cx="2841996" cy="75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9ba5c9d3c3_0_67"/>
          <p:cNvSpPr txBox="1"/>
          <p:nvPr>
            <p:ph type="title"/>
          </p:nvPr>
        </p:nvSpPr>
        <p:spPr>
          <a:xfrm>
            <a:off x="1039600" y="1093498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</a:pPr>
            <a:r>
              <a:rPr lang="en-US"/>
              <a:t>ESEMPI </a:t>
            </a:r>
            <a:endParaRPr/>
          </a:p>
        </p:txBody>
      </p:sp>
      <p:sp>
        <p:nvSpPr>
          <p:cNvPr id="98" name="Google Shape;98;g29ba5c9d3c3_0_67"/>
          <p:cNvSpPr txBox="1"/>
          <p:nvPr>
            <p:ph idx="1" type="body"/>
          </p:nvPr>
        </p:nvSpPr>
        <p:spPr>
          <a:xfrm>
            <a:off x="838200" y="2632031"/>
            <a:ext cx="105156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1900">
                <a:solidFill>
                  <a:srgbClr val="3A3A3A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Soluzioni AquaPure</a:t>
            </a:r>
            <a:endParaRPr b="1" sz="1900">
              <a:solidFill>
                <a:srgbClr val="3A3A3A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36550" lvl="0" marL="87630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3A3A3A"/>
              </a:buClr>
              <a:buSzPts val="1700"/>
              <a:buFont typeface="Times New Roman"/>
              <a:buChar char="●"/>
            </a:pPr>
            <a:r>
              <a:rPr b="1" lang="en-US" sz="1700">
                <a:solidFill>
                  <a:srgbClr val="3A3A3A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Nicchia</a:t>
            </a:r>
            <a:r>
              <a:rPr lang="en-US" sz="1700">
                <a:solidFill>
                  <a:srgbClr val="3A3A3A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: Sistemi di coltivazione acquaponica sostenibile</a:t>
            </a:r>
            <a:endParaRPr sz="1700">
              <a:solidFill>
                <a:srgbClr val="3A3A3A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36550" lvl="0" marL="876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700"/>
              <a:buFont typeface="Times New Roman"/>
              <a:buChar char="●"/>
            </a:pPr>
            <a:r>
              <a:rPr b="1" lang="en-US" sz="1700">
                <a:solidFill>
                  <a:srgbClr val="3A3A3A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Diapositiva 1 - Il problema</a:t>
            </a:r>
            <a:r>
              <a:rPr lang="en-US" sz="1700">
                <a:solidFill>
                  <a:srgbClr val="3A3A3A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: la pesca eccessiva e le pratiche agricole non sostenibili impoveriscono le risorse e danneggiano gli ecosistemi.</a:t>
            </a:r>
            <a:endParaRPr sz="1700">
              <a:solidFill>
                <a:srgbClr val="3A3A3A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36550" lvl="0" marL="876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700"/>
              <a:buFont typeface="Times New Roman"/>
              <a:buChar char="●"/>
            </a:pPr>
            <a:r>
              <a:rPr b="1" lang="en-US" sz="1700">
                <a:solidFill>
                  <a:srgbClr val="3A3A3A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Diapositiva 2 - La nostra soluzione</a:t>
            </a:r>
            <a:r>
              <a:rPr lang="en-US" sz="1700">
                <a:solidFill>
                  <a:srgbClr val="3A3A3A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: Sistemi integrati di acquaponica per l'allevamento sostenibile di pesci e verdure.</a:t>
            </a:r>
            <a:endParaRPr sz="1700">
              <a:solidFill>
                <a:srgbClr val="3A3A3A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36550" lvl="0" marL="876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700"/>
              <a:buFont typeface="Times New Roman"/>
              <a:buChar char="●"/>
            </a:pPr>
            <a:r>
              <a:rPr b="1" lang="en-US" sz="1700">
                <a:solidFill>
                  <a:srgbClr val="3A3A3A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Diapositiva 3 - Opportunità di mercato</a:t>
            </a:r>
            <a:r>
              <a:rPr lang="en-US" sz="1700">
                <a:solidFill>
                  <a:srgbClr val="3A3A3A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: I dati mostrano la diminuzione dell'offerta di pesce e la crescente domanda di soluzioni di allevamento ecocompatibili.</a:t>
            </a:r>
            <a:endParaRPr sz="1700">
              <a:solidFill>
                <a:srgbClr val="3A3A3A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36550" lvl="0" marL="876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700"/>
              <a:buFont typeface="Times New Roman"/>
              <a:buChar char="●"/>
            </a:pPr>
            <a:r>
              <a:rPr b="1" lang="en-US" sz="1700">
                <a:solidFill>
                  <a:srgbClr val="3A3A3A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Diapositiva 4 - Modello di business</a:t>
            </a:r>
            <a:r>
              <a:rPr lang="en-US" sz="1700">
                <a:solidFill>
                  <a:srgbClr val="3A3A3A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: Vendita di impianti di acquaponica, programmi di formazione e consulenza.</a:t>
            </a:r>
            <a:endParaRPr sz="1700">
              <a:solidFill>
                <a:srgbClr val="3A3A3A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36550" lvl="0" marL="876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700"/>
              <a:buFont typeface="Times New Roman"/>
              <a:buChar char="●"/>
            </a:pPr>
            <a:r>
              <a:rPr b="1" lang="en-US" sz="1700">
                <a:solidFill>
                  <a:srgbClr val="3A3A3A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Diapositiva 5 - Trazione</a:t>
            </a:r>
            <a:r>
              <a:rPr lang="en-US" sz="1700">
                <a:solidFill>
                  <a:srgbClr val="3A3A3A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: oltre 200 configurazioni installate, con 5 programmi di formazione condotti in tutto il Paese.</a:t>
            </a:r>
            <a:endParaRPr sz="1700">
              <a:solidFill>
                <a:srgbClr val="3A3A3A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9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1500">
              <a:solidFill>
                <a:srgbClr val="3A3A3A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19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3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2900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just">
              <a:lnSpc>
                <a:spcPct val="115000"/>
              </a:lnSpc>
              <a:spcBef>
                <a:spcPts val="2000"/>
              </a:spcBef>
              <a:spcAft>
                <a:spcPts val="2000"/>
              </a:spcAft>
              <a:buSzPts val="2800"/>
              <a:buNone/>
            </a:pPr>
            <a:r>
              <a:t/>
            </a:r>
            <a:endParaRPr b="1" sz="2400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29ba5c9d3c3_0_72"/>
          <p:cNvSpPr txBox="1"/>
          <p:nvPr>
            <p:ph type="title"/>
          </p:nvPr>
        </p:nvSpPr>
        <p:spPr>
          <a:xfrm>
            <a:off x="1039600" y="1093498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</a:pPr>
            <a:r>
              <a:rPr lang="en-US"/>
              <a:t>ESEMPI </a:t>
            </a:r>
            <a:endParaRPr/>
          </a:p>
        </p:txBody>
      </p:sp>
      <p:sp>
        <p:nvSpPr>
          <p:cNvPr id="104" name="Google Shape;104;g29ba5c9d3c3_0_72"/>
          <p:cNvSpPr txBox="1"/>
          <p:nvPr>
            <p:ph idx="1" type="body"/>
          </p:nvPr>
        </p:nvSpPr>
        <p:spPr>
          <a:xfrm>
            <a:off x="838200" y="2632031"/>
            <a:ext cx="105156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1900">
                <a:solidFill>
                  <a:srgbClr val="3A3A3A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FarmBuddy: Gestione delle colture assistita da droni</a:t>
            </a:r>
            <a:endParaRPr b="1" sz="1900">
              <a:solidFill>
                <a:srgbClr val="3A3A3A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36550" lvl="0" marL="87630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3A3A3A"/>
              </a:buClr>
              <a:buSzPts val="1700"/>
              <a:buFont typeface="Times New Roman"/>
              <a:buAutoNum type="arabicPeriod"/>
            </a:pPr>
            <a:r>
              <a:rPr b="1" lang="en-US" sz="1700">
                <a:solidFill>
                  <a:srgbClr val="3A3A3A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Diapositiva 1 - Introduzione</a:t>
            </a:r>
            <a:r>
              <a:rPr lang="en-US" sz="1700">
                <a:solidFill>
                  <a:srgbClr val="3A3A3A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: Un'immagine serena di un vasto terreno agricolo con un drone che si libra sopra, con la didascalia "Il futuro dell'agricoltura".</a:t>
            </a:r>
            <a:endParaRPr sz="1700">
              <a:solidFill>
                <a:srgbClr val="3A3A3A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36550" lvl="0" marL="876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700"/>
              <a:buFont typeface="Times New Roman"/>
              <a:buAutoNum type="arabicPeriod"/>
            </a:pPr>
            <a:r>
              <a:rPr b="1" lang="en-US" sz="1700">
                <a:solidFill>
                  <a:srgbClr val="3A3A3A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Diapositiva 2 - Il problema</a:t>
            </a:r>
            <a:r>
              <a:rPr lang="en-US" sz="1700">
                <a:solidFill>
                  <a:srgbClr val="3A3A3A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: uno schermo diviso mostra un contadino che lavora duramente in una metà, e un raccolto incustodito e appassito nell'altra.</a:t>
            </a:r>
            <a:endParaRPr sz="1700">
              <a:solidFill>
                <a:srgbClr val="3A3A3A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36550" lvl="0" marL="876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700"/>
              <a:buFont typeface="Times New Roman"/>
              <a:buAutoNum type="arabicPeriod"/>
            </a:pPr>
            <a:r>
              <a:rPr b="1" lang="en-US" sz="1700">
                <a:solidFill>
                  <a:srgbClr val="3A3A3A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Diapositiva 3 - La nostra soluzione</a:t>
            </a:r>
            <a:r>
              <a:rPr lang="en-US" sz="1700">
                <a:solidFill>
                  <a:srgbClr val="3A3A3A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: Video clip del drone FarmBuddy che rileva i campi, analizza il terreno e svolge attività di base.</a:t>
            </a:r>
            <a:endParaRPr sz="1700">
              <a:solidFill>
                <a:srgbClr val="3A3A3A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36550" lvl="0" marL="876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700"/>
              <a:buFont typeface="Times New Roman"/>
              <a:buAutoNum type="arabicPeriod"/>
            </a:pPr>
            <a:r>
              <a:rPr b="1" lang="en-US" sz="1700">
                <a:solidFill>
                  <a:srgbClr val="3A3A3A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Diapositiva 4 - Potenziale di mercato</a:t>
            </a:r>
            <a:r>
              <a:rPr lang="en-US" sz="1700">
                <a:solidFill>
                  <a:srgbClr val="3A3A3A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: Grafici che indicano l'aumento esponenziale dell'adozione di tecnologie in agricoltura.</a:t>
            </a:r>
            <a:endParaRPr sz="1700">
              <a:solidFill>
                <a:srgbClr val="3A3A3A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36550" lvl="0" marL="876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700"/>
              <a:buFont typeface="Times New Roman"/>
              <a:buAutoNum type="arabicPeriod"/>
            </a:pPr>
            <a:r>
              <a:rPr b="1" lang="en-US" sz="1700">
                <a:solidFill>
                  <a:srgbClr val="3A3A3A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Diapositiva 5 - Unique Selling Proposition</a:t>
            </a:r>
            <a:r>
              <a:rPr lang="en-US" sz="1700">
                <a:solidFill>
                  <a:srgbClr val="3A3A3A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: Icone che mostrano l'analisi dei dati in tempo reale, la gestione automatizzata delle colture e la riduzione dei costi di manodopera.</a:t>
            </a:r>
            <a:endParaRPr sz="1700">
              <a:solidFill>
                <a:srgbClr val="3A3A3A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36550" lvl="0" marL="876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700"/>
              <a:buFont typeface="Times New Roman"/>
              <a:buAutoNum type="arabicPeriod"/>
            </a:pPr>
            <a:r>
              <a:rPr b="1" lang="en-US" sz="1700">
                <a:solidFill>
                  <a:srgbClr val="3A3A3A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Diapositiva 6 - Testimonianze</a:t>
            </a:r>
            <a:r>
              <a:rPr lang="en-US" sz="1700">
                <a:solidFill>
                  <a:srgbClr val="3A3A3A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: Citazioni di tester di prototipi e investitori iniziali.</a:t>
            </a:r>
            <a:endParaRPr sz="1700">
              <a:solidFill>
                <a:srgbClr val="3A3A3A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9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3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2900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just">
              <a:lnSpc>
                <a:spcPct val="115000"/>
              </a:lnSpc>
              <a:spcBef>
                <a:spcPts val="2000"/>
              </a:spcBef>
              <a:spcAft>
                <a:spcPts val="2000"/>
              </a:spcAft>
              <a:buSzPts val="2800"/>
              <a:buNone/>
            </a:pPr>
            <a:r>
              <a:t/>
            </a:r>
            <a:endParaRPr b="1" sz="2400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29ba5c9d3c3_0_83"/>
          <p:cNvSpPr txBox="1"/>
          <p:nvPr>
            <p:ph type="title"/>
          </p:nvPr>
        </p:nvSpPr>
        <p:spPr>
          <a:xfrm>
            <a:off x="838200" y="1325880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ESEMPIO DI STORYBOARD</a:t>
            </a:r>
            <a:endParaRPr/>
          </a:p>
        </p:txBody>
      </p:sp>
      <p:pic>
        <p:nvPicPr>
          <p:cNvPr id="111" name="Google Shape;111;g29ba5c9d3c3_0_8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58363" y="2256725"/>
            <a:ext cx="6075277" cy="4601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9ba5c9d3c3_0_77"/>
          <p:cNvSpPr txBox="1"/>
          <p:nvPr>
            <p:ph type="title"/>
          </p:nvPr>
        </p:nvSpPr>
        <p:spPr>
          <a:xfrm>
            <a:off x="838200" y="1325880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FONTI DI EDITING VIDEO</a:t>
            </a:r>
            <a:endParaRPr/>
          </a:p>
        </p:txBody>
      </p:sp>
      <p:sp>
        <p:nvSpPr>
          <p:cNvPr id="118" name="Google Shape;118;g29ba5c9d3c3_0_77"/>
          <p:cNvSpPr txBox="1"/>
          <p:nvPr>
            <p:ph idx="1" type="body"/>
          </p:nvPr>
        </p:nvSpPr>
        <p:spPr>
          <a:xfrm>
            <a:off x="838200" y="2214245"/>
            <a:ext cx="105156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520700" lvl="0" marL="91440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AutoNum type="arabicParenR"/>
            </a:pPr>
            <a:r>
              <a:rPr lang="en-US" sz="4600" u="sng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https://inshot.com/</a:t>
            </a:r>
            <a:endParaRPr sz="4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520700" lvl="0" marL="91440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AutoNum type="arabicParenR"/>
            </a:pPr>
            <a:r>
              <a:rPr lang="en-US" sz="4600" u="sng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https://capcut.com/</a:t>
            </a:r>
            <a:endParaRPr sz="4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520700" lvl="0" marL="91440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AutoNum type="arabicParenR"/>
            </a:pPr>
            <a:r>
              <a:rPr lang="en-US" sz="4600" u="sng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https://kinemaster.com/ </a:t>
            </a:r>
            <a:endParaRPr sz="63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9" name="Google Shape;119;g29ba5c9d3c3_0_7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286750" y="2309800"/>
            <a:ext cx="2857500" cy="2857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19e93ff5fc8_0_28"/>
          <p:cNvSpPr txBox="1"/>
          <p:nvPr>
            <p:ph type="title"/>
          </p:nvPr>
        </p:nvSpPr>
        <p:spPr>
          <a:xfrm>
            <a:off x="1039600" y="1093498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</a:pPr>
            <a:r>
              <a:rPr lang="en-US"/>
              <a:t>Riferimenti: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25" name="Google Shape;125;g19e93ff5fc8_0_28"/>
          <p:cNvSpPr txBox="1"/>
          <p:nvPr>
            <p:ph idx="1" type="body"/>
          </p:nvPr>
        </p:nvSpPr>
        <p:spPr>
          <a:xfrm>
            <a:off x="838200" y="2632031"/>
            <a:ext cx="105156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100" u="sng">
                <a:solidFill>
                  <a:schemeClr val="hlink"/>
                </a:solidFill>
                <a:hlinkClick r:id="rId3"/>
              </a:rPr>
              <a:t>https://www.pitchdrive.com/academy/tips-guide-effective-investor-pitch-video-startup</a:t>
            </a:r>
            <a:endParaRPr b="1" sz="2100">
              <a:solidFill>
                <a:srgbClr val="427B83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100" u="sng">
                <a:solidFill>
                  <a:schemeClr val="hlink"/>
                </a:solidFill>
                <a:hlinkClick r:id="rId4"/>
              </a:rPr>
              <a:t>https://www.editmate.com/how-to-make-a-business-pitch-video-for-your-startup/</a:t>
            </a:r>
            <a:endParaRPr b="1" sz="2100">
              <a:solidFill>
                <a:srgbClr val="427B83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100" u="sng">
                <a:solidFill>
                  <a:schemeClr val="hlink"/>
                </a:solidFill>
                <a:hlinkClick r:id="rId5"/>
              </a:rPr>
              <a:t>https://viktori.co/agriculture-pitch-deck-presentation-guide/</a:t>
            </a:r>
            <a:endParaRPr b="1" sz="2100">
              <a:solidFill>
                <a:srgbClr val="427B83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2100">
              <a:solidFill>
                <a:srgbClr val="427B83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2100">
              <a:solidFill>
                <a:srgbClr val="427B83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2100">
              <a:solidFill>
                <a:srgbClr val="427B83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2100">
              <a:solidFill>
                <a:srgbClr val="427B83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3"/>
          <p:cNvSpPr txBox="1"/>
          <p:nvPr>
            <p:ph type="title"/>
          </p:nvPr>
        </p:nvSpPr>
        <p:spPr>
          <a:xfrm>
            <a:off x="838200" y="1899098"/>
            <a:ext cx="10515600" cy="6619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</a:pPr>
            <a:r>
              <a:rPr lang="en-US"/>
              <a:t>ORA POTETE FINALMENTE INIZIARE CON IL VOSTRO VIDEO PITCH DI 60 SECONDI!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</a:pPr>
            <a:r>
              <a:rPr lang="en-US"/>
              <a:t>BUONA FORTUNA!</a:t>
            </a:r>
            <a:endParaRPr/>
          </a:p>
        </p:txBody>
      </p:sp>
      <p:pic>
        <p:nvPicPr>
          <p:cNvPr id="131" name="Google Shape;131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772525" y="3452800"/>
            <a:ext cx="2871800" cy="2871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4"/>
          <p:cNvSpPr txBox="1"/>
          <p:nvPr>
            <p:ph type="title"/>
          </p:nvPr>
        </p:nvSpPr>
        <p:spPr>
          <a:xfrm>
            <a:off x="838200" y="3053735"/>
            <a:ext cx="10515600" cy="6311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</a:pPr>
            <a:r>
              <a:rPr lang="en-US"/>
              <a:t>Grazie per l'attenzione!</a:t>
            </a:r>
            <a:endParaRPr/>
          </a:p>
        </p:txBody>
      </p:sp>
      <p:pic>
        <p:nvPicPr>
          <p:cNvPr id="137" name="Google Shape;137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18275" y="5458800"/>
            <a:ext cx="2480350" cy="986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47900" y="5402319"/>
            <a:ext cx="3849499" cy="1099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g29ba5c9d3c3_0_5"/>
          <p:cNvSpPr txBox="1"/>
          <p:nvPr>
            <p:ph type="title"/>
          </p:nvPr>
        </p:nvSpPr>
        <p:spPr>
          <a:xfrm>
            <a:off x="1039600" y="1093498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</a:pPr>
            <a:r>
              <a:rPr lang="en-US"/>
              <a:t>PASSO DOPO PASSO COME CREARE UN VIDEO DI PRESENTAZIONE DELLA VOSTRA AZIENDA?</a:t>
            </a:r>
            <a:endParaRPr/>
          </a:p>
        </p:txBody>
      </p:sp>
      <p:sp>
        <p:nvSpPr>
          <p:cNvPr id="39" name="Google Shape;39;g29ba5c9d3c3_0_5"/>
          <p:cNvSpPr txBox="1"/>
          <p:nvPr>
            <p:ph idx="1" type="body"/>
          </p:nvPr>
        </p:nvSpPr>
        <p:spPr>
          <a:xfrm>
            <a:off x="838200" y="3273631"/>
            <a:ext cx="105156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en-US" sz="2000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Storyboard del video di presentazione</a:t>
            </a:r>
            <a:endParaRPr b="1" sz="2000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None/>
            </a:pPr>
            <a:r>
              <a:rPr lang="en-US" sz="1850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La creazione di uno storyboard è una delle fasi più importanti della realizzazione del video. Si tratta di una guida visiva che vi aiuterà a determinare le inquadrature necessarie e la sequenza del video.</a:t>
            </a:r>
            <a:endParaRPr sz="1850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SzPts val="1100"/>
              <a:buNone/>
            </a:pPr>
            <a:r>
              <a:rPr lang="en-US" sz="1850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Quando si realizza lo storyboard, tenere presente quanto segue:</a:t>
            </a:r>
            <a:endParaRPr sz="1850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46075" lvl="0" marL="876300" rtl="0" algn="just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50"/>
              <a:buChar char="●"/>
            </a:pPr>
            <a:r>
              <a:rPr lang="en-US" sz="1850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La vostra proposta deve avere un inizio, una parte centrale e una fine.</a:t>
            </a:r>
            <a:endParaRPr sz="1850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46075" lvl="0" marL="8763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50"/>
              <a:buChar char="●"/>
            </a:pPr>
            <a:r>
              <a:rPr lang="en-US" sz="1850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Ogni scena deve avere uno scopo specifico</a:t>
            </a:r>
            <a:endParaRPr b="1" sz="2600">
              <a:solidFill>
                <a:srgbClr val="427B83"/>
              </a:solidFill>
            </a:endParaRPr>
          </a:p>
        </p:txBody>
      </p:sp>
      <p:sp>
        <p:nvSpPr>
          <p:cNvPr id="40" name="Google Shape;40;g29ba5c9d3c3_0_5"/>
          <p:cNvSpPr txBox="1"/>
          <p:nvPr>
            <p:ph type="title"/>
          </p:nvPr>
        </p:nvSpPr>
        <p:spPr>
          <a:xfrm>
            <a:off x="838200" y="2269560"/>
            <a:ext cx="10515600" cy="6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</a:pPr>
            <a:r>
              <a:rPr lang="en-US"/>
              <a:t>Fase 1: prima delle riprese video</a:t>
            </a:r>
            <a:endParaRPr/>
          </a:p>
        </p:txBody>
      </p:sp>
      <p:pic>
        <p:nvPicPr>
          <p:cNvPr id="41" name="Google Shape;41;g29ba5c9d3c3_0_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95850" y="1524025"/>
            <a:ext cx="1793175" cy="1928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19e93ff5fc8_0_22"/>
          <p:cNvSpPr txBox="1"/>
          <p:nvPr>
            <p:ph type="title"/>
          </p:nvPr>
        </p:nvSpPr>
        <p:spPr>
          <a:xfrm>
            <a:off x="1039600" y="1093498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</a:pPr>
            <a:r>
              <a:rPr lang="en-US"/>
              <a:t>PASSO DOPO PASSO COME CREARE UN VIDEO DI PRESENTAZIONE DELLA VOSTRA AZIENDA?</a:t>
            </a:r>
            <a:endParaRPr/>
          </a:p>
        </p:txBody>
      </p:sp>
      <p:sp>
        <p:nvSpPr>
          <p:cNvPr id="47" name="Google Shape;47;g19e93ff5fc8_0_22"/>
          <p:cNvSpPr txBox="1"/>
          <p:nvPr>
            <p:ph idx="1" type="body"/>
          </p:nvPr>
        </p:nvSpPr>
        <p:spPr>
          <a:xfrm>
            <a:off x="838200" y="2632031"/>
            <a:ext cx="105156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00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Sceneggiatura del video</a:t>
            </a:r>
            <a:endParaRPr b="1" sz="2400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2800"/>
              <a:buNone/>
            </a:pPr>
            <a:r>
              <a:rPr lang="en-US" sz="1750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Una volta creato lo storyboard, è il momento di iniziare a scrivere la sceneggiatura. È qui che si stabilisce cosa dire esattamente in ogni scena.</a:t>
            </a:r>
            <a:endParaRPr sz="1750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SzPts val="2800"/>
              <a:buNone/>
            </a:pPr>
            <a:r>
              <a:rPr lang="en-US" sz="1750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Quando scrivete la vostra sceneggiatura, tenete presente quanto segue:</a:t>
            </a:r>
            <a:endParaRPr sz="1750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39725" lvl="0" marL="876300" rtl="0" algn="l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750"/>
              <a:buChar char="●"/>
            </a:pPr>
            <a:r>
              <a:rPr lang="en-US" sz="1750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La vostra proposta deve essere chiara e concisa.</a:t>
            </a:r>
            <a:endParaRPr sz="1750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39725" lvl="0" marL="876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"/>
              <a:buChar char="●"/>
            </a:pPr>
            <a:r>
              <a:rPr lang="en-US" sz="1750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Evitate di usare il gergo del settore.</a:t>
            </a:r>
            <a:endParaRPr sz="1750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39725" lvl="0" marL="876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"/>
              <a:buChar char="●"/>
            </a:pPr>
            <a:r>
              <a:rPr lang="en-US" sz="1750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La vostra proposta deve raccontare una storia.</a:t>
            </a:r>
            <a:endParaRPr sz="1750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just">
              <a:lnSpc>
                <a:spcPct val="115000"/>
              </a:lnSpc>
              <a:spcBef>
                <a:spcPts val="2000"/>
              </a:spcBef>
              <a:spcAft>
                <a:spcPts val="2000"/>
              </a:spcAft>
              <a:buSzPts val="2800"/>
              <a:buNone/>
            </a:pPr>
            <a:r>
              <a:t/>
            </a:r>
            <a:endParaRPr sz="1750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8" name="Google Shape;48;g19e93ff5fc8_0_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96250" y="3524250"/>
            <a:ext cx="3595699" cy="3595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29ba5c9d3c3_0_11"/>
          <p:cNvSpPr txBox="1"/>
          <p:nvPr>
            <p:ph type="title"/>
          </p:nvPr>
        </p:nvSpPr>
        <p:spPr>
          <a:xfrm>
            <a:off x="1039600" y="1093498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</a:pPr>
            <a:r>
              <a:rPr lang="en-US"/>
              <a:t>PASSO DOPO PASSO COME CREARE UN VIDEO DI PRESENTAZIONE DELLA VOSTRA AZIENDA?</a:t>
            </a:r>
            <a:endParaRPr/>
          </a:p>
        </p:txBody>
      </p:sp>
      <p:sp>
        <p:nvSpPr>
          <p:cNvPr id="54" name="Google Shape;54;g29ba5c9d3c3_0_11"/>
          <p:cNvSpPr txBox="1"/>
          <p:nvPr>
            <p:ph idx="1" type="body"/>
          </p:nvPr>
        </p:nvSpPr>
        <p:spPr>
          <a:xfrm>
            <a:off x="838200" y="3159581"/>
            <a:ext cx="105156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200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Raccontare la propria storia</a:t>
            </a:r>
            <a:endParaRPr b="1" sz="2200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71475" lvl="0" marL="457200" rtl="0" algn="just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2250"/>
              <a:buChar char="●"/>
            </a:pPr>
            <a:r>
              <a:rPr lang="en-US" sz="1850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I primi secondi dovrebbero iniziare con un saluto, poi il vostro nome, il vostro lavoro nella startup, il nome della startup e il problema che la startup sta cercando di risolvere.</a:t>
            </a:r>
            <a:endParaRPr sz="1850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71475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50"/>
              <a:buChar char="●"/>
            </a:pPr>
            <a:r>
              <a:rPr lang="en-US" sz="1850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Ad esempio, "Ehi, sono il CEO della startup AgroThink, Antony Heathway". Per coloro che sono troppo impegnati a fare la spesa, consegniamo la spesa.</a:t>
            </a:r>
            <a:endParaRPr sz="1850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71475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50"/>
              <a:buChar char="●"/>
            </a:pPr>
            <a:r>
              <a:rPr lang="en-US" sz="1850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È qui che dovete sviluppare la vostra proposta di valore distintivo. Ci sono innumerevoli beni e servizi disponibili. Cosa vi rende unici? Una proposta di valore distintiva vi farà distinguere dalla concorrenza.</a:t>
            </a:r>
            <a:endParaRPr sz="1850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1550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2400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just">
              <a:lnSpc>
                <a:spcPct val="115000"/>
              </a:lnSpc>
              <a:spcBef>
                <a:spcPts val="2000"/>
              </a:spcBef>
              <a:spcAft>
                <a:spcPts val="2000"/>
              </a:spcAft>
              <a:buSzPts val="2800"/>
              <a:buNone/>
            </a:pPr>
            <a:r>
              <a:t/>
            </a:r>
            <a:endParaRPr sz="1750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g29ba5c9d3c3_0_11"/>
          <p:cNvSpPr txBox="1"/>
          <p:nvPr>
            <p:ph type="title"/>
          </p:nvPr>
        </p:nvSpPr>
        <p:spPr>
          <a:xfrm>
            <a:off x="838200" y="2269560"/>
            <a:ext cx="10515600" cy="6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</a:pPr>
            <a:r>
              <a:rPr lang="en-US"/>
              <a:t>Fase 2: durante il video</a:t>
            </a:r>
            <a:endParaRPr/>
          </a:p>
        </p:txBody>
      </p:sp>
      <p:pic>
        <p:nvPicPr>
          <p:cNvPr id="56" name="Google Shape;56;g29ba5c9d3c3_0_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8200" y="1357325"/>
            <a:ext cx="2095500" cy="209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29ba5c9d3c3_0_20"/>
          <p:cNvSpPr txBox="1"/>
          <p:nvPr>
            <p:ph type="title"/>
          </p:nvPr>
        </p:nvSpPr>
        <p:spPr>
          <a:xfrm>
            <a:off x="1039600" y="1093498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</a:pPr>
            <a:r>
              <a:rPr lang="en-US"/>
              <a:t>PASSO DOPO PASSO COME CREARE UN VIDEO DI PRESENTAZIONE DELLA VOSTRA AZIENDA?</a:t>
            </a:r>
            <a:endParaRPr/>
          </a:p>
        </p:txBody>
      </p:sp>
      <p:sp>
        <p:nvSpPr>
          <p:cNvPr id="62" name="Google Shape;62;g29ba5c9d3c3_0_20"/>
          <p:cNvSpPr txBox="1"/>
          <p:nvPr>
            <p:ph idx="1" type="body"/>
          </p:nvPr>
        </p:nvSpPr>
        <p:spPr>
          <a:xfrm>
            <a:off x="838200" y="2632031"/>
            <a:ext cx="105156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00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Definire il problema</a:t>
            </a:r>
            <a:endParaRPr b="1" sz="2400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39725" lvl="0" marL="876300" rtl="0" algn="just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750"/>
              <a:buChar char="●"/>
            </a:pPr>
            <a:r>
              <a:rPr lang="en-US" sz="1750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Informate il pubblico delle difficoltà che avete incontrato e la consapevolezza che molti altri si trovano in situazioni simili vi spinge a proporre una soluzione. Il pubblico dovrebbe essere in grado di comprendere dalle vostre spiegazioni il motivo per cui il problema si è presentato e perché è necessaria una soluzione più rapida.</a:t>
            </a:r>
            <a:endParaRPr sz="1750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3" name="Google Shape;63;g29ba5c9d3c3_0_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88225" y="4168850"/>
            <a:ext cx="2466975" cy="2466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9ba5c9d3c3_0_30"/>
          <p:cNvSpPr txBox="1"/>
          <p:nvPr>
            <p:ph type="title"/>
          </p:nvPr>
        </p:nvSpPr>
        <p:spPr>
          <a:xfrm>
            <a:off x="1039600" y="1093498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</a:pPr>
            <a:r>
              <a:rPr lang="en-US"/>
              <a:t>PASSO DOPO PASSO COME CREARE UN VIDEO DI PRESENTAZIONE DELLA VOSTRA AZIENDA?</a:t>
            </a:r>
            <a:endParaRPr/>
          </a:p>
        </p:txBody>
      </p:sp>
      <p:sp>
        <p:nvSpPr>
          <p:cNvPr id="69" name="Google Shape;69;g29ba5c9d3c3_0_30"/>
          <p:cNvSpPr txBox="1"/>
          <p:nvPr>
            <p:ph idx="1" type="body"/>
          </p:nvPr>
        </p:nvSpPr>
        <p:spPr>
          <a:xfrm>
            <a:off x="838200" y="2632031"/>
            <a:ext cx="105156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00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Sostenere le proprie affermazioni</a:t>
            </a:r>
            <a:endParaRPr b="1" sz="2400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39725" lvl="0" marL="457200" rtl="0" algn="just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750"/>
              <a:buChar char="●"/>
            </a:pPr>
            <a:r>
              <a:rPr lang="en-US" sz="1750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Utilizzate le statistiche a sostegno della vostra spiegazione della soluzione per attirare l'attenzione degli spettatori. Assicuratevi che i dati spieghino loro le ragioni dell'esistenza della vostra azienda e la superiorità della soluzione proposta.</a:t>
            </a:r>
            <a:endParaRPr sz="1750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39725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"/>
              <a:buChar char="●"/>
            </a:pPr>
            <a:r>
              <a:rPr lang="en-US" sz="1750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Non dimenticate di aggiungere i seguenti dettagli:</a:t>
            </a:r>
            <a:endParaRPr sz="1750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39725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"/>
              <a:buChar char="●"/>
            </a:pPr>
            <a:r>
              <a:rPr lang="en-US" sz="1750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Il mercato potenziale</a:t>
            </a:r>
            <a:endParaRPr sz="1750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39725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"/>
              <a:buChar char="●"/>
            </a:pPr>
            <a:r>
              <a:rPr lang="en-US" sz="1750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I vostri obiettivi futuri</a:t>
            </a:r>
            <a:endParaRPr sz="1750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0" name="Google Shape;70;g29ba5c9d3c3_0_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73875" y="4095750"/>
            <a:ext cx="2881326" cy="2881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29ba5c9d3c3_0_38"/>
          <p:cNvSpPr txBox="1"/>
          <p:nvPr>
            <p:ph type="title"/>
          </p:nvPr>
        </p:nvSpPr>
        <p:spPr>
          <a:xfrm>
            <a:off x="1039600" y="1093498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</a:pPr>
            <a:r>
              <a:rPr lang="en-US"/>
              <a:t>Elementi essenziali di un video di presentazione...</a:t>
            </a:r>
            <a:endParaRPr/>
          </a:p>
        </p:txBody>
      </p:sp>
      <p:sp>
        <p:nvSpPr>
          <p:cNvPr id="76" name="Google Shape;76;g29ba5c9d3c3_0_38"/>
          <p:cNvSpPr txBox="1"/>
          <p:nvPr>
            <p:ph idx="1" type="body"/>
          </p:nvPr>
        </p:nvSpPr>
        <p:spPr>
          <a:xfrm>
            <a:off x="838200" y="2632031"/>
            <a:ext cx="105156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5720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●"/>
            </a:pPr>
            <a:r>
              <a:rPr b="1" lang="en-US" sz="3800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Problema</a:t>
            </a:r>
            <a:endParaRPr b="1" sz="3800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●"/>
            </a:pPr>
            <a:r>
              <a:rPr b="1" lang="en-US" sz="3800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Soluzione</a:t>
            </a:r>
            <a:endParaRPr b="1" sz="3800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●"/>
            </a:pPr>
            <a:r>
              <a:rPr b="1" lang="en-US" sz="3800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Prodotto</a:t>
            </a:r>
            <a:endParaRPr b="1" sz="3800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●"/>
            </a:pPr>
            <a:r>
              <a:rPr b="1" lang="en-US" sz="3800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Adattamento prodotto-mercato</a:t>
            </a:r>
            <a:endParaRPr b="1" sz="3800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just">
              <a:lnSpc>
                <a:spcPct val="115000"/>
              </a:lnSpc>
              <a:spcBef>
                <a:spcPts val="2000"/>
              </a:spcBef>
              <a:spcAft>
                <a:spcPts val="2000"/>
              </a:spcAft>
              <a:buSzPts val="2800"/>
              <a:buNone/>
            </a:pPr>
            <a:r>
              <a:t/>
            </a:r>
            <a:endParaRPr b="1" sz="2400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7" name="Google Shape;77;g29ba5c9d3c3_0_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3000" y="2381250"/>
            <a:ext cx="1524000" cy="3657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g29ba5c9d3c3_0_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05950" y="2381250"/>
            <a:ext cx="1524000" cy="3657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29ba5c9d3c3_0_49"/>
          <p:cNvSpPr txBox="1"/>
          <p:nvPr>
            <p:ph type="title"/>
          </p:nvPr>
        </p:nvSpPr>
        <p:spPr>
          <a:xfrm>
            <a:off x="1039600" y="1093498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</a:pPr>
            <a:r>
              <a:rPr lang="en-US"/>
              <a:t>I 3 perché</a:t>
            </a:r>
            <a:endParaRPr/>
          </a:p>
        </p:txBody>
      </p:sp>
      <p:sp>
        <p:nvSpPr>
          <p:cNvPr id="84" name="Google Shape;84;g29ba5c9d3c3_0_49"/>
          <p:cNvSpPr txBox="1"/>
          <p:nvPr>
            <p:ph idx="1" type="body"/>
          </p:nvPr>
        </p:nvSpPr>
        <p:spPr>
          <a:xfrm>
            <a:off x="838200" y="2632031"/>
            <a:ext cx="105156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5720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Arial"/>
              <a:buChar char="●"/>
            </a:pPr>
            <a:r>
              <a:rPr b="1" lang="en-US" sz="3900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Perché questo problema?</a:t>
            </a:r>
            <a:endParaRPr b="1" sz="3900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Arial"/>
              <a:buChar char="●"/>
            </a:pPr>
            <a:r>
              <a:rPr b="1" lang="en-US" sz="3900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Perché questa soluzione?</a:t>
            </a:r>
            <a:endParaRPr b="1" sz="3900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Arial"/>
              <a:buChar char="●"/>
            </a:pPr>
            <a:r>
              <a:rPr b="1" lang="en-US" sz="3900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Perché questa squadra?</a:t>
            </a:r>
            <a:endParaRPr b="1" sz="3900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just">
              <a:lnSpc>
                <a:spcPct val="115000"/>
              </a:lnSpc>
              <a:spcBef>
                <a:spcPts val="2000"/>
              </a:spcBef>
              <a:spcAft>
                <a:spcPts val="2000"/>
              </a:spcAft>
              <a:buSzPts val="2800"/>
              <a:buNone/>
            </a:pPr>
            <a:r>
              <a:t/>
            </a:r>
            <a:endParaRPr b="1" sz="2400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5" name="Google Shape;85;g29ba5c9d3c3_0_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444025" y="1281100"/>
            <a:ext cx="1638300" cy="120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9ba5c9d3c3_0_55"/>
          <p:cNvSpPr txBox="1"/>
          <p:nvPr>
            <p:ph type="title"/>
          </p:nvPr>
        </p:nvSpPr>
        <p:spPr>
          <a:xfrm>
            <a:off x="1039600" y="1093498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</a:pPr>
            <a:r>
              <a:rPr lang="en-US"/>
              <a:t>ESEMPI </a:t>
            </a:r>
            <a:endParaRPr/>
          </a:p>
        </p:txBody>
      </p:sp>
      <p:sp>
        <p:nvSpPr>
          <p:cNvPr id="91" name="Google Shape;91;g29ba5c9d3c3_0_55"/>
          <p:cNvSpPr txBox="1"/>
          <p:nvPr>
            <p:ph idx="1" type="body"/>
          </p:nvPr>
        </p:nvSpPr>
        <p:spPr>
          <a:xfrm>
            <a:off x="838200" y="2632031"/>
            <a:ext cx="105156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900">
                <a:solidFill>
                  <a:srgbClr val="3A3A3A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Delizie biologiche</a:t>
            </a:r>
            <a:endParaRPr b="1" sz="1900">
              <a:solidFill>
                <a:srgbClr val="3A3A3A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36550" lvl="0" marL="87630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3A3A3A"/>
              </a:buClr>
              <a:buSzPts val="1700"/>
              <a:buFont typeface="Times New Roman"/>
              <a:buChar char="●"/>
            </a:pPr>
            <a:r>
              <a:rPr b="1" lang="en-US" sz="1700">
                <a:solidFill>
                  <a:srgbClr val="3A3A3A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Nicchia</a:t>
            </a:r>
            <a:r>
              <a:rPr lang="en-US" sz="1700">
                <a:solidFill>
                  <a:srgbClr val="3A3A3A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: Consegna di prodotti biologici da fattoria a tavola</a:t>
            </a:r>
            <a:endParaRPr sz="1700">
              <a:solidFill>
                <a:srgbClr val="3A3A3A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36550" lvl="0" marL="876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700"/>
              <a:buFont typeface="Times New Roman"/>
              <a:buChar char="●"/>
            </a:pPr>
            <a:r>
              <a:rPr b="1" lang="en-US" sz="1700">
                <a:solidFill>
                  <a:srgbClr val="3A3A3A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Diapositiva 1 - Il problema</a:t>
            </a:r>
            <a:r>
              <a:rPr lang="en-US" sz="1700">
                <a:solidFill>
                  <a:srgbClr val="3A3A3A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: la crescente domanda di alimenti biologici, ma l'accesso e la freschezza limitati nelle aree urbane.</a:t>
            </a:r>
            <a:endParaRPr sz="1700">
              <a:solidFill>
                <a:srgbClr val="3A3A3A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36550" lvl="0" marL="876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700"/>
              <a:buFont typeface="Times New Roman"/>
              <a:buChar char="●"/>
            </a:pPr>
            <a:r>
              <a:rPr b="1" lang="en-US" sz="1700">
                <a:solidFill>
                  <a:srgbClr val="3A3A3A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Diapositiva 2 - La nostra soluzione</a:t>
            </a:r>
            <a:r>
              <a:rPr lang="en-US" sz="1700">
                <a:solidFill>
                  <a:srgbClr val="3A3A3A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: Prodotti biologici di provenienza diretta, consegnati a domicilio entro 24 ore dal raccolto.</a:t>
            </a:r>
            <a:endParaRPr sz="1700">
              <a:solidFill>
                <a:srgbClr val="3A3A3A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36550" lvl="0" marL="876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700"/>
              <a:buFont typeface="Times New Roman"/>
              <a:buChar char="●"/>
            </a:pPr>
            <a:r>
              <a:rPr b="1" lang="en-US" sz="1700">
                <a:solidFill>
                  <a:srgbClr val="3A3A3A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Diapositiva 3 - Opportunità di mercato</a:t>
            </a:r>
            <a:r>
              <a:rPr lang="en-US" sz="1700">
                <a:solidFill>
                  <a:srgbClr val="3A3A3A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: Citando gli studi che dimostrano l'aumento del consumo di alimenti biologici e il movimento farm-to-table.</a:t>
            </a:r>
            <a:endParaRPr sz="1700">
              <a:solidFill>
                <a:srgbClr val="3A3A3A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36550" lvl="0" marL="876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700"/>
              <a:buFont typeface="Times New Roman"/>
              <a:buChar char="●"/>
            </a:pPr>
            <a:r>
              <a:rPr b="1" lang="en-US" sz="1700">
                <a:solidFill>
                  <a:srgbClr val="3A3A3A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Diapositiva 4 - Modello di business</a:t>
            </a:r>
            <a:r>
              <a:rPr lang="en-US" sz="1700">
                <a:solidFill>
                  <a:srgbClr val="3A3A3A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: Scatole in abbonamento con diverse dimensioni e opzioni di personalizzazione.</a:t>
            </a:r>
            <a:endParaRPr sz="1700">
              <a:solidFill>
                <a:srgbClr val="3A3A3A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36550" lvl="0" marL="876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700"/>
              <a:buFont typeface="Times New Roman"/>
              <a:buChar char="●"/>
            </a:pPr>
            <a:r>
              <a:rPr b="1" lang="en-US" sz="1700">
                <a:solidFill>
                  <a:srgbClr val="3A3A3A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Diapositiva 5 - Trazione</a:t>
            </a:r>
            <a:r>
              <a:rPr lang="en-US" sz="1700">
                <a:solidFill>
                  <a:srgbClr val="3A3A3A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: Oltre 3.000 abbonati attivi e partnership con più di 50 aziende agricole biologiche locali.</a:t>
            </a:r>
            <a:endParaRPr sz="1700">
              <a:solidFill>
                <a:srgbClr val="3A3A3A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9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1300">
              <a:solidFill>
                <a:srgbClr val="3A3A3A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19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3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2900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just">
              <a:lnSpc>
                <a:spcPct val="115000"/>
              </a:lnSpc>
              <a:spcBef>
                <a:spcPts val="2000"/>
              </a:spcBef>
              <a:spcAft>
                <a:spcPts val="2000"/>
              </a:spcAft>
              <a:buSzPts val="2800"/>
              <a:buNone/>
            </a:pPr>
            <a:r>
              <a:t/>
            </a:r>
            <a:endParaRPr b="1" sz="2400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2" name="Google Shape;92;g29ba5c9d3c3_0_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112025" y="747700"/>
            <a:ext cx="2443176" cy="2443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EntRenew Presentation Slid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EntRenew Regular Slides">
  <a:themeElements>
    <a:clrScheme name="EntRenew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C4556"/>
      </a:accent1>
      <a:accent2>
        <a:srgbClr val="5CA3AC"/>
      </a:accent2>
      <a:accent3>
        <a:srgbClr val="98C461"/>
      </a:accent3>
      <a:accent4>
        <a:srgbClr val="8CBD76"/>
      </a:accent4>
      <a:accent5>
        <a:srgbClr val="F8B040"/>
      </a:accent5>
      <a:accent6>
        <a:srgbClr val="ED6E50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2020-10-27T14:07:00.0000000Z</dcterms:created>
  <dc:creator>Quentin Fanjas</dc:creator>
</cp:coreProperties>
</file>