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jy6uRlzBWBmIobznydKUg3vnyJ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" name="Google Shape;2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19e93ff5fc8_0_2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" name="Google Shape;36;g19e93ff5fc8_0_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9bac4ef154_0_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" name="Google Shape;43;g29bac4ef154_0_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9bac4ef154_0_1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9" name="Google Shape;49;g29bac4ef154_0_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29bac4ef154_0_1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5" name="Google Shape;55;g29bac4ef154_0_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9e93ff5fc8_0_2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1" name="Google Shape;61;g19e93ff5fc8_0_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7" name="Google Shape;6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6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" type="subTitle"/>
          </p:nvPr>
        </p:nvSpPr>
        <p:spPr>
          <a:xfrm>
            <a:off x="1524000" y="4245878"/>
            <a:ext cx="9144000" cy="4104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/>
          <p:nvPr>
            <p:ph type="title"/>
          </p:nvPr>
        </p:nvSpPr>
        <p:spPr>
          <a:xfrm>
            <a:off x="838200" y="1325880"/>
            <a:ext cx="10515600" cy="661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8"/>
          <p:cNvSpPr txBox="1"/>
          <p:nvPr>
            <p:ph idx="1" type="body"/>
          </p:nvPr>
        </p:nvSpPr>
        <p:spPr>
          <a:xfrm>
            <a:off x="838200" y="2214245"/>
            <a:ext cx="10515600" cy="4003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Calibri"/>
              <a:buNone/>
              <a:defRPr b="0" i="0" sz="60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sitting, knife&#10;&#10;Description automatically generated" id="10" name="Google Shape;10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-1"/>
            <a:ext cx="12192000" cy="19986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661796" y="661120"/>
            <a:ext cx="3897245" cy="157212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sitting, knife&#10;&#10;Description automatically generated" id="16" name="Google Shape;16;p7"/>
          <p:cNvPicPr preferRelativeResize="0"/>
          <p:nvPr/>
        </p:nvPicPr>
        <p:blipFill rotWithShape="1">
          <a:blip r:embed="rId1">
            <a:alphaModFix amt="20000"/>
          </a:blip>
          <a:srcRect b="0" l="0" r="0" t="0"/>
          <a:stretch/>
        </p:blipFill>
        <p:spPr>
          <a:xfrm>
            <a:off x="0" y="-1"/>
            <a:ext cx="12192000" cy="1998689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id="18" name="Google Shape;1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06398" y="0"/>
            <a:ext cx="3206804" cy="129360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3"/>
    <p:sldLayoutId id="2147483652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oof.net/" TargetMode="External"/><Relationship Id="rId4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www.workaway.info/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erasmus-entrepreneurs.eu/index.php?lan=en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agriculture.ec.europa.eu/cap-my-country/cap-strategic-plans_en#cap-strategic-plans-by-country" TargetMode="External"/><Relationship Id="rId4" Type="http://schemas.openxmlformats.org/officeDocument/2006/relationships/hyperlink" Target="https://agriculture.ec.europa.eu/cap-my-country/cap-strategic-plans_en#cap-strategic-plans-by-country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rea.ec.europa.eu/funding-and-grants/promotion-agricultural-products-0_en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n-US"/>
              <a:t>OPPORTUNITÀ FUTURE NEL SETTORE AGRICOLO</a:t>
            </a:r>
            <a:endParaRPr/>
          </a:p>
        </p:txBody>
      </p:sp>
      <p:sp>
        <p:nvSpPr>
          <p:cNvPr id="32" name="Google Shape;32;p1"/>
          <p:cNvSpPr txBox="1"/>
          <p:nvPr>
            <p:ph idx="1" type="subTitle"/>
          </p:nvPr>
        </p:nvSpPr>
        <p:spPr>
          <a:xfrm>
            <a:off x="6668654" y="5541817"/>
            <a:ext cx="5421745" cy="11926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PROGRAMMA ERASMUS+      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31242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ID progetto KA220-YOU-37C49185</a:t>
            </a:r>
            <a:endParaRPr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31242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</a:pPr>
            <a:r>
              <a:rPr lang="en-US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Partenariati di cooperazione nel settore della formazione dei giovani</a:t>
            </a:r>
            <a:endParaRPr/>
          </a:p>
        </p:txBody>
      </p:sp>
      <p:pic>
        <p:nvPicPr>
          <p:cNvPr id="33" name="Google Shape;33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7925" y="5588332"/>
            <a:ext cx="3849499" cy="1099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19e93ff5fc8_0_22"/>
          <p:cNvSpPr txBox="1"/>
          <p:nvPr>
            <p:ph type="title"/>
          </p:nvPr>
        </p:nvSpPr>
        <p:spPr>
          <a:xfrm>
            <a:off x="1039600" y="1093498"/>
            <a:ext cx="10515600" cy="66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Wwoof.net</a:t>
            </a:r>
            <a:endParaRPr/>
          </a:p>
        </p:txBody>
      </p:sp>
      <p:sp>
        <p:nvSpPr>
          <p:cNvPr id="39" name="Google Shape;39;g19e93ff5fc8_0_22"/>
          <p:cNvSpPr txBox="1"/>
          <p:nvPr>
            <p:ph idx="1" type="body"/>
          </p:nvPr>
        </p:nvSpPr>
        <p:spPr>
          <a:xfrm>
            <a:off x="838200" y="2632031"/>
            <a:ext cx="10515600" cy="40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50">
                <a:solidFill>
                  <a:srgbClr val="210906"/>
                </a:solidFill>
                <a:latin typeface="Arial"/>
                <a:ea typeface="Arial"/>
                <a:cs typeface="Arial"/>
                <a:sym typeface="Arial"/>
              </a:rPr>
              <a:t>Worldwide Opportunities on Organic Farms (WWOOF) è un movimento mondiale che mette in contatto i visitatori con gli agricoltori biologici, promuove uno scambio culturale ed educativo e costruisce una comunità globale consapevole delle pratiche agricole ecologiche e della sostenibilità.</a:t>
            </a:r>
            <a:endParaRPr b="1" sz="36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</p:txBody>
      </p:sp>
      <p:pic>
        <p:nvPicPr>
          <p:cNvPr id="40" name="Google Shape;40;g19e93ff5fc8_0_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530525" y="422100"/>
            <a:ext cx="3429000" cy="133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9bac4ef154_0_3"/>
          <p:cNvSpPr txBox="1"/>
          <p:nvPr>
            <p:ph type="title"/>
          </p:nvPr>
        </p:nvSpPr>
        <p:spPr>
          <a:xfrm>
            <a:off x="1039600" y="1093498"/>
            <a:ext cx="10515600" cy="66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workaway.info</a:t>
            </a:r>
            <a:endParaRPr/>
          </a:p>
        </p:txBody>
      </p:sp>
      <p:sp>
        <p:nvSpPr>
          <p:cNvPr id="46" name="Google Shape;46;g29bac4ef154_0_3"/>
          <p:cNvSpPr txBox="1"/>
          <p:nvPr>
            <p:ph idx="1" type="body"/>
          </p:nvPr>
        </p:nvSpPr>
        <p:spPr>
          <a:xfrm>
            <a:off x="838200" y="2632031"/>
            <a:ext cx="10515600" cy="40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50">
                <a:solidFill>
                  <a:srgbClr val="210906"/>
                </a:solidFill>
                <a:latin typeface="Arial"/>
                <a:ea typeface="Arial"/>
                <a:cs typeface="Arial"/>
                <a:sym typeface="Arial"/>
              </a:rPr>
              <a:t>Si tratta di un sito web che offre l'opportunità di contattare imprenditori che vi ospitano e vi offrono vitto e alloggio, mentre il resto è a vostro carico. Molti lavoratori agricoli stanno utilizzando questo programma. </a:t>
            </a:r>
            <a:endParaRPr b="1" sz="36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9bac4ef154_0_10"/>
          <p:cNvSpPr txBox="1"/>
          <p:nvPr>
            <p:ph type="title"/>
          </p:nvPr>
        </p:nvSpPr>
        <p:spPr>
          <a:xfrm>
            <a:off x="1039600" y="1093498"/>
            <a:ext cx="10515600" cy="66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Erasmus per giovani imprenditori</a:t>
            </a:r>
            <a:endParaRPr/>
          </a:p>
        </p:txBody>
      </p:sp>
      <p:sp>
        <p:nvSpPr>
          <p:cNvPr id="52" name="Google Shape;52;g29bac4ef154_0_10"/>
          <p:cNvSpPr txBox="1"/>
          <p:nvPr>
            <p:ph idx="1" type="body"/>
          </p:nvPr>
        </p:nvSpPr>
        <p:spPr>
          <a:xfrm>
            <a:off x="838200" y="2632031"/>
            <a:ext cx="10515600" cy="40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50">
                <a:solidFill>
                  <a:srgbClr val="210906"/>
                </a:solidFill>
                <a:latin typeface="Arial"/>
                <a:ea typeface="Arial"/>
                <a:cs typeface="Arial"/>
                <a:sym typeface="Arial"/>
              </a:rPr>
              <a:t>Erasmus per giovani imprenditori contribuisce a fornire agli aspiranti imprenditori europei le competenze necessarie per avviare e/o gestire con successo una piccola impresa in Europa. I nuovi imprenditori si riuniscono e scambiano conoscenze e idee commerciali con un imprenditore esperto, con il quale soggiornano e collaborano per un periodo da 1 a 6 mesi. </a:t>
            </a:r>
            <a:endParaRPr sz="2850">
              <a:solidFill>
                <a:srgbClr val="21090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9bac4ef154_0_16"/>
          <p:cNvSpPr txBox="1"/>
          <p:nvPr>
            <p:ph type="title"/>
          </p:nvPr>
        </p:nvSpPr>
        <p:spPr>
          <a:xfrm>
            <a:off x="1039600" y="1335898"/>
            <a:ext cx="10515600" cy="66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Politica agricola comune (PAC)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US" u="sng">
                <a:solidFill>
                  <a:schemeClr val="hlink"/>
                </a:solidFill>
                <a:hlinkClick r:id="rId4"/>
              </a:rPr>
              <a:t>Strategia per paese</a:t>
            </a:r>
            <a:endParaRPr/>
          </a:p>
        </p:txBody>
      </p:sp>
      <p:sp>
        <p:nvSpPr>
          <p:cNvPr id="58" name="Google Shape;58;g29bac4ef154_0_16"/>
          <p:cNvSpPr txBox="1"/>
          <p:nvPr>
            <p:ph idx="1" type="body"/>
          </p:nvPr>
        </p:nvSpPr>
        <p:spPr>
          <a:xfrm>
            <a:off x="838200" y="2632031"/>
            <a:ext cx="10515600" cy="40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50">
                <a:solidFill>
                  <a:srgbClr val="210906"/>
                </a:solidFill>
                <a:latin typeface="Arial"/>
                <a:ea typeface="Arial"/>
                <a:cs typeface="Arial"/>
                <a:sym typeface="Arial"/>
              </a:rPr>
              <a:t>La Politica agricola comune è stata aggiornata dalla Commissione europea dal 2023 al 2027 e ogni Paese ha una strategia. Qui potete verificare le varie opportunità di finanziamento anche per fare domanda e avviare la vostra attività nel settore agricolo e dell'agricoltura. </a:t>
            </a:r>
            <a:endParaRPr sz="2850">
              <a:solidFill>
                <a:srgbClr val="210906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9e93ff5fc8_0_28"/>
          <p:cNvSpPr txBox="1"/>
          <p:nvPr>
            <p:ph type="title"/>
          </p:nvPr>
        </p:nvSpPr>
        <p:spPr>
          <a:xfrm>
            <a:off x="1039600" y="1093498"/>
            <a:ext cx="10515600" cy="66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</a:pPr>
            <a:r>
              <a:rPr lang="en-US" u="sng">
                <a:solidFill>
                  <a:schemeClr val="hlink"/>
                </a:solidFill>
                <a:hlinkClick r:id="rId3"/>
              </a:rPr>
              <a:t>Promozione dei prodotti agricoli dell'UE nel mondo</a:t>
            </a:r>
            <a:endParaRPr/>
          </a:p>
        </p:txBody>
      </p:sp>
      <p:sp>
        <p:nvSpPr>
          <p:cNvPr id="64" name="Google Shape;64;g19e93ff5fc8_0_28"/>
          <p:cNvSpPr txBox="1"/>
          <p:nvPr>
            <p:ph idx="1" type="body"/>
          </p:nvPr>
        </p:nvSpPr>
        <p:spPr>
          <a:xfrm>
            <a:off x="838200" y="2632031"/>
            <a:ext cx="10515600" cy="400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US" sz="2100">
                <a:solidFill>
                  <a:srgbClr val="427B83"/>
                </a:solidFill>
              </a:rPr>
              <a:t>La Commissione europea cofinanzia e organizza direttamente campagne ed eventi per promuovere i prodotti agricoli dell'UE nel mondo. Il tutto all'insegna dello slogan "Enjoy, it's from Europe", che mira a far conoscere gli sforzi compiuti dagli agricoltori europei per produrre prodotti di qualità. Queste attività promozionali contribuiscono a migliorare la loro visibilità sui mercati europei e internazionali, in linea con la politica di promozione dell'UE.</a:t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b="1" sz="2100">
              <a:solidFill>
                <a:srgbClr val="427B8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 txBox="1"/>
          <p:nvPr>
            <p:ph type="title"/>
          </p:nvPr>
        </p:nvSpPr>
        <p:spPr>
          <a:xfrm>
            <a:off x="838200" y="3053735"/>
            <a:ext cx="10515600" cy="631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n-US"/>
              <a:t>Grazie per l'attenzione!</a:t>
            </a:r>
            <a:endParaRPr/>
          </a:p>
        </p:txBody>
      </p:sp>
      <p:pic>
        <p:nvPicPr>
          <p:cNvPr id="70" name="Google Shape;70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218275" y="5458800"/>
            <a:ext cx="2480350" cy="986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47900" y="5402319"/>
            <a:ext cx="3849499" cy="1099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ntRenew Presentation Slid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EntRenew Regular Slides">
  <a:themeElements>
    <a:clrScheme name="EntRenew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C4556"/>
      </a:accent1>
      <a:accent2>
        <a:srgbClr val="5CA3AC"/>
      </a:accent2>
      <a:accent3>
        <a:srgbClr val="98C461"/>
      </a:accent3>
      <a:accent4>
        <a:srgbClr val="8CBD76"/>
      </a:accent4>
      <a:accent5>
        <a:srgbClr val="F8B040"/>
      </a:accent5>
      <a:accent6>
        <a:srgbClr val="ED6E50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2020-10-27T14:07:00.0000000Z</dcterms:created>
  <dc:creator>Quentin Fanjas</dc:creator>
</cp:coreProperties>
</file>