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4.xml"/>
  <Override ContentType="application/vnd.openxmlformats-officedocument.presentationml.comments+xml" PartName="/ppt/comments/comment3.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Lst>
  <p:sldSz cy="6858000" cx="12192000"/>
  <p:notesSz cx="6858000" cy="9144000"/>
  <p:embeddedFontLst>
    <p:embeddedFont>
      <p:font typeface="Roboto"/>
      <p:regular r:id="rId35"/>
      <p:bold r:id="rId36"/>
      <p:italic r:id="rId37"/>
      <p:boldItalic r:id="rId38"/>
    </p:embeddedFont>
    <p:embeddedFont>
      <p:font typeface="Comfortaa"/>
      <p:regular r:id="rId39"/>
      <p:bold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1" roundtripDataSignature="AMtx7miYOpKouLV+ypwInKrNnZwCZfxMiw=="/>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6" name="Micaela Cosgrove"/>
  <p:cmAuthor clrIdx="1" id="1" initials="" lastIdx="3" name="Céline Le Carduner"/>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Comfortaa-bold.fntdata"/><Relationship Id="rId20" Type="http://schemas.openxmlformats.org/officeDocument/2006/relationships/slide" Target="slides/slide14.xml"/><Relationship Id="rId41" Type="http://customschemas.google.com/relationships/presentationmetadata" Target="meta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Roboto-regular.fntdata"/><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font" Target="fonts/Roboto-italic.fntdata"/><Relationship Id="rId14" Type="http://schemas.openxmlformats.org/officeDocument/2006/relationships/slide" Target="slides/slide8.xml"/><Relationship Id="rId36" Type="http://schemas.openxmlformats.org/officeDocument/2006/relationships/font" Target="fonts/Roboto-bold.fntdata"/><Relationship Id="rId17" Type="http://schemas.openxmlformats.org/officeDocument/2006/relationships/slide" Target="slides/slide11.xml"/><Relationship Id="rId39" Type="http://schemas.openxmlformats.org/officeDocument/2006/relationships/font" Target="fonts/Comfortaa-regular.fntdata"/><Relationship Id="rId16" Type="http://schemas.openxmlformats.org/officeDocument/2006/relationships/slide" Target="slides/slide10.xml"/><Relationship Id="rId38" Type="http://schemas.openxmlformats.org/officeDocument/2006/relationships/font" Target="fonts/Roboto-boldItalic.fntdata"/><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3-07-28T08:29:27.800">
    <p:pos x="528" y="1394"/>
    <p:text>Speculazione e non corretta</p:text>
    <p:extLst>
      <p:ext uri="{C676402C-5697-4E1C-873F-D02D1690AC5C}">
        <p15:threadingInfo timeZoneBias="0"/>
      </p:ext>
      <p:ext uri="http://customooxmlschemas.google.com/">
        <go:slidesCustomData xmlns:go="http://customooxmlschemas.google.com/" commentPostId="AAAA1qLMgM4"/>
      </p:ext>
    </p:extLst>
  </p:cm>
  <p:cm authorId="0" idx="2" dt="2023-08-03T11:34:05.501">
    <p:pos x="528" y="1494"/>
    <p:text>Biotopo?????? che cos'è</p:text>
    <p:extLst>
      <p:ext uri="{C676402C-5697-4E1C-873F-D02D1690AC5C}">
        <p15:threadingInfo timeZoneBias="0"/>
      </p:ext>
      <p:ext uri="http://customooxmlschemas.google.com/">
        <go:slidesCustomData xmlns:go="http://customooxmlschemas.google.com/" commentPostId="AAAA1qLMgM8"/>
      </p:ext>
    </p:extLst>
  </p:cm>
  <p:cm authorId="1" idx="1" dt="2023-08-03T11:34:05.501">
    <p:pos x="528" y="1494"/>
    <p:text>È spiegato nella frase: tutti gli elementi non viventi di un ecosistema - temperatura, tipo di roccia, idrometria, pH del suolo, ecc. - sono ciò che definisce un ecosistema per natura, poiché la selezione naturale delle specie che possono stabilirvisi (biocenosi) dipende dai suoi ottimali di crescita (condizioni per una crescita ottimale senza perdita di energia per adattarsi all'ambiente).</p:text>
    <p:extLst>
      <p:ext uri="{C676402C-5697-4E1C-873F-D02D1690AC5C}">
        <p15:threadingInfo timeZoneBias="0">
          <p15:parentCm authorId="0" idx="2"/>
        </p15:threadingInfo>
      </p:ext>
      <p:ext uri="http://customooxmlschemas.google.com/">
        <go:slidesCustomData xmlns:go="http://customooxmlschemas.google.com/" commentPostId="AAAA2P2WM7E"/>
      </p:ext>
    </p:extLs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3" dt="2023-07-28T08:31:10.987">
    <p:pos x="6000" y="0"/>
    <p:text>Titoli necessari</p:text>
    <p:extLst>
      <p:ext uri="{C676402C-5697-4E1C-873F-D02D1690AC5C}">
        <p15:threadingInfo timeZoneBias="0"/>
      </p:ext>
      <p:ext uri="http://customooxmlschemas.google.com/">
        <go:slidesCustomData xmlns:go="http://customooxmlschemas.google.com/" commentPostId="AAAA1qLMgNE"/>
      </p:ext>
    </p:extLst>
  </p:cm>
  <p:cm authorId="0" idx="4" dt="2023-07-28T08:30:30.797">
    <p:pos x="2783" y="2619"/>
    <p:text>fonte e immagine di qualità superiore necessaria</p:text>
    <p:extLst>
      <p:ext uri="{C676402C-5697-4E1C-873F-D02D1690AC5C}">
        <p15:threadingInfo timeZoneBias="0"/>
      </p:ext>
      <p:ext uri="http://customooxmlschemas.google.com/">
        <go:slidesCustomData xmlns:go="http://customooxmlschemas.google.com/" commentPostId="AAAA1qLMgNA"/>
      </p:ext>
    </p:extLs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5" dt="2023-08-03T11:28:56.067">
    <p:pos x="528" y="1394"/>
    <p:text>deve essere rielaborato</p:text>
    <p:extLst>
      <p:ext uri="{C676402C-5697-4E1C-873F-D02D1690AC5C}">
        <p15:threadingInfo timeZoneBias="0"/>
      </p:ext>
      <p:ext uri="http://customooxmlschemas.google.com/">
        <go:slidesCustomData xmlns:go="http://customooxmlschemas.google.com/" commentPostId="AAAA1qLMgNI"/>
      </p:ext>
    </p:extLst>
  </p:cm>
  <p:cm authorId="1" idx="2" dt="2023-08-03T11:28:56.067">
    <p:pos x="528" y="1394"/>
    <p:text>Aspetto la vostra proposta</p:text>
    <p:extLst>
      <p:ext uri="{C676402C-5697-4E1C-873F-D02D1690AC5C}">
        <p15:threadingInfo timeZoneBias="0">
          <p15:parentCm authorId="0" idx="5"/>
        </p15:threadingInfo>
      </p:ext>
      <p:ext uri="http://customooxmlschemas.google.com/">
        <go:slidesCustomData xmlns:go="http://customooxmlschemas.google.com/" commentPostId="AAAA2P2WM7A"/>
      </p:ext>
    </p:extLst>
  </p:cm>
</p:cmLst>
</file>

<file path=ppt/comments/comment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6" dt="2023-08-03T11:27:33.143">
    <p:pos x="528" y="1400"/>
    <p:text>Dovrebbe essere disponibile anche un video in inglese</p:text>
    <p:extLst>
      <p:ext uri="{C676402C-5697-4E1C-873F-D02D1690AC5C}">
        <p15:threadingInfo timeZoneBias="0"/>
      </p:ext>
      <p:ext uri="http://customooxmlschemas.google.com/">
        <go:slidesCustomData xmlns:go="http://customooxmlschemas.google.com/" commentPostId="AAAA1qLMgM0"/>
      </p:ext>
    </p:extLst>
  </p:cm>
  <p:cm authorId="1" idx="3" dt="2023-08-03T11:27:33.143">
    <p:pos x="528" y="1400"/>
    <p:text>Hai letto la spiegazione nell'e-mail?
Ho azzeccato solo due video in inglese, il resto richiederà un lavoro di squadra.</p:text>
    <p:extLst>
      <p:ext uri="{C676402C-5697-4E1C-873F-D02D1690AC5C}">
        <p15:threadingInfo timeZoneBias="0">
          <p15:parentCm authorId="0" idx="6"/>
        </p15:threadingInfo>
      </p:ext>
      <p:ext uri="http://customooxmlschemas.google.com/">
        <go:slidesCustomData xmlns:go="http://customooxmlschemas.google.com/" commentPostId="AAAA2P2WM68"/>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 name="Shape 27"/>
        <p:cNvGrpSpPr/>
        <p:nvPr/>
      </p:nvGrpSpPr>
      <p:grpSpPr>
        <a:xfrm>
          <a:off x="0" y="0"/>
          <a:ext cx="0" cy="0"/>
          <a:chOff x="0" y="0"/>
          <a:chExt cx="0" cy="0"/>
        </a:xfrm>
      </p:grpSpPr>
      <p:sp>
        <p:nvSpPr>
          <p:cNvPr id="28" name="Google Shape;28;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 name="Google Shape;2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5ba3fce1da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 name="Google Shape;93;g25ba3fce1da_0_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4" name="Google Shape;94;g25ba3fce1da_0_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25ba3fce1da_0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 name="Google Shape;100;g25ba3fce1da_0_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1" name="Google Shape;101;g25ba3fce1da_0_2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25ba3fce1da_0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 name="Google Shape;107;g25ba3fce1da_0_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8" name="Google Shape;108;g25ba3fce1da_0_2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1dd42da29d8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 name="Google Shape;114;g1dd42da29d8_0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5" name="Google Shape;115;g1dd42da29d8_0_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25ba3fce1da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 name="Google Shape;122;g25ba3fce1da_0_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3" name="Google Shape;123;g25ba3fce1da_0_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180755cdd44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9" name="Google Shape;129;g180755cdd44_0_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0" name="Google Shape;130;g180755cdd44_0_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25b63a46e38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6" name="Google Shape;136;g25b63a46e38_0_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7" name="Google Shape;137;g25b63a46e38_0_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180755cdd44_0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 name="Google Shape;144;g180755cdd44_0_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5" name="Google Shape;145;g180755cdd44_0_1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1b718e6ed4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 name="Google Shape;152;g21b718e6ed4_0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3" name="Google Shape;153;g21b718e6ed4_0_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1e4e9e26aee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0" name="Google Shape;160;g1e4e9e26aee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1" name="Google Shape;161;g1e4e9e26aee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 name="Shape 34"/>
        <p:cNvGrpSpPr/>
        <p:nvPr/>
      </p:nvGrpSpPr>
      <p:grpSpPr>
        <a:xfrm>
          <a:off x="0" y="0"/>
          <a:ext cx="0" cy="0"/>
          <a:chOff x="0" y="0"/>
          <a:chExt cx="0" cy="0"/>
        </a:xfrm>
      </p:grpSpPr>
      <p:sp>
        <p:nvSpPr>
          <p:cNvPr id="35" name="Google Shape;35;g25ba3fce1da_0_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 name="Google Shape;36;g25ba3fce1da_0_4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 name="Google Shape;37;g25ba3fce1da_0_4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180755cdd44_0_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 name="Google Shape;168;g180755cdd44_0_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9" name="Google Shape;169;g180755cdd44_0_2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590e764dc2_0_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g2590e764dc2_0_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6" name="Google Shape;176;g2590e764dc2_0_2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180755cdd44_0_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4" name="Google Shape;184;g180755cdd44_0_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5" name="Google Shape;185;g180755cdd44_0_3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2590e764dc2_0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3" name="Google Shape;193;g2590e764dc2_0_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4" name="Google Shape;194;g2590e764dc2_0_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180755cdd44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0" name="Google Shape;200;g180755cdd44_0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1" name="Google Shape;201;g180755cdd44_0_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21b718e6ed4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8" name="Google Shape;208;g21b718e6ed4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9" name="Google Shape;209;g21b718e6ed4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19e93ff5fc8_0_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6" name="Google Shape;216;g19e93ff5fc8_0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3" name="Google Shape;22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0" name="Google Shape;23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 name="Shape 41"/>
        <p:cNvGrpSpPr/>
        <p:nvPr/>
      </p:nvGrpSpPr>
      <p:grpSpPr>
        <a:xfrm>
          <a:off x="0" y="0"/>
          <a:ext cx="0" cy="0"/>
          <a:chOff x="0" y="0"/>
          <a:chExt cx="0" cy="0"/>
        </a:xfrm>
      </p:grpSpPr>
      <p:sp>
        <p:nvSpPr>
          <p:cNvPr id="42" name="Google Shape;42;g25ba3fce1da_0_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 name="Google Shape;43;g25ba3fce1da_0_5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 name="Google Shape;44;g25ba3fce1da_0_5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g19e93ff5fc8_0_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 name="Google Shape;50;g19e93ff5fc8_0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180755cdd44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 name="Google Shape;57;g180755cdd44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8" name="Google Shape;58;g180755cdd44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25b63a46e38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 name="Google Shape;65;g25b63a46e38_0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6" name="Google Shape;66;g25b63a46e38_0_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180755cdd44_0_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 name="Google Shape;72;g180755cdd44_0_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3" name="Google Shape;73;g180755cdd44_0_3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25b63a46e38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 name="Google Shape;79;g25b63a46e38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0" name="Google Shape;80;g25b63a46e38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25ba3fce1da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g25ba3fce1da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7" name="Google Shape;87;g25ba3fce1da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2" name="Shape 12"/>
        <p:cNvGrpSpPr/>
        <p:nvPr/>
      </p:nvGrpSpPr>
      <p:grpSpPr>
        <a:xfrm>
          <a:off x="0" y="0"/>
          <a:ext cx="0" cy="0"/>
          <a:chOff x="0" y="0"/>
          <a:chExt cx="0" cy="0"/>
        </a:xfrm>
      </p:grpSpPr>
      <p:sp>
        <p:nvSpPr>
          <p:cNvPr id="13" name="Google Shape;13;p6"/>
          <p:cNvSpPr txBox="1"/>
          <p:nvPr>
            <p:ph type="title"/>
          </p:nvPr>
        </p:nvSpPr>
        <p:spPr>
          <a:xfrm>
            <a:off x="838200" y="3053735"/>
            <a:ext cx="10515600" cy="631162"/>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0"/>
              </a:spcBef>
              <a:spcAft>
                <a:spcPts val="0"/>
              </a:spcAft>
              <a:buClr>
                <a:schemeClr val="dk2"/>
              </a:buClr>
              <a:buSzPts val="4400"/>
              <a:buFont typeface="Calibri"/>
              <a:buNone/>
              <a:defRPr b="0" i="0" sz="4400" u="none" cap="none" strike="noStrike">
                <a:solidFill>
                  <a:schemeClr val="dk2"/>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4" name="Google Shape;14;p6"/>
          <p:cNvSpPr txBox="1"/>
          <p:nvPr>
            <p:ph idx="1" type="subTitle"/>
          </p:nvPr>
        </p:nvSpPr>
        <p:spPr>
          <a:xfrm>
            <a:off x="1524000" y="4245878"/>
            <a:ext cx="9144000" cy="410403"/>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chemeClr val="accent1"/>
              </a:buClr>
              <a:buSzPts val="2400"/>
              <a:buFont typeface="Arial"/>
              <a:buNone/>
              <a:defRPr b="0" i="0" sz="2400" u="none" cap="none" strike="noStrike">
                <a:solidFill>
                  <a:schemeClr val="accent1"/>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8"/>
          <p:cNvSpPr txBox="1"/>
          <p:nvPr>
            <p:ph type="title"/>
          </p:nvPr>
        </p:nvSpPr>
        <p:spPr>
          <a:xfrm>
            <a:off x="838200" y="1325880"/>
            <a:ext cx="10515600" cy="66198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accent1"/>
              </a:buClr>
              <a:buSzPts val="4400"/>
              <a:buFont typeface="Calibri"/>
              <a:buNone/>
              <a:defRPr b="0" i="0" sz="4400" u="none" cap="none" strike="noStrike">
                <a:solidFill>
                  <a:schemeClr val="accen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1" name="Google Shape;21;p8"/>
          <p:cNvSpPr txBox="1"/>
          <p:nvPr>
            <p:ph idx="1" type="body"/>
          </p:nvPr>
        </p:nvSpPr>
        <p:spPr>
          <a:xfrm>
            <a:off x="838200" y="2214245"/>
            <a:ext cx="10515600" cy="4003675"/>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accent1"/>
              </a:buClr>
              <a:buSzPts val="2800"/>
              <a:buFont typeface="Arial"/>
              <a:buChar char="•"/>
              <a:defRPr b="0" i="0" sz="2800" u="none" cap="none" strike="noStrike">
                <a:solidFill>
                  <a:schemeClr val="accen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accent2"/>
              </a:buClr>
              <a:buSzPts val="2400"/>
              <a:buFont typeface="Arial"/>
              <a:buChar char="•"/>
              <a:defRPr b="0" i="0" sz="2400" u="none" cap="none" strike="noStrike">
                <a:solidFill>
                  <a:schemeClr val="accent2"/>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2"/>
              </a:buClr>
              <a:buSzPts val="2000"/>
              <a:buFont typeface="Arial"/>
              <a:buChar char="•"/>
              <a:defRPr b="0" i="0" sz="2000" u="none" cap="none" strike="noStrike">
                <a:solidFill>
                  <a:schemeClr val="dk2"/>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accent1"/>
              </a:buClr>
              <a:buSzPts val="1800"/>
              <a:buFont typeface="Arial"/>
              <a:buChar char="•"/>
              <a:defRPr b="0" i="0" sz="1800" u="none" cap="none" strike="noStrike">
                <a:solidFill>
                  <a:schemeClr val="accen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 name="Google Shape;22;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3" name="Shape 23"/>
        <p:cNvGrpSpPr/>
        <p:nvPr/>
      </p:nvGrpSpPr>
      <p:grpSpPr>
        <a:xfrm>
          <a:off x="0" y="0"/>
          <a:ext cx="0" cy="0"/>
          <a:chOff x="0" y="0"/>
          <a:chExt cx="0" cy="0"/>
        </a:xfrm>
      </p:grpSpPr>
      <p:sp>
        <p:nvSpPr>
          <p:cNvPr id="24" name="Google Shape;24;p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chemeClr val="accent1"/>
              </a:buClr>
              <a:buSzPts val="6000"/>
              <a:buFont typeface="Calibri"/>
              <a:buNone/>
              <a:defRPr b="0" i="0" sz="6000" u="none" cap="none" strike="noStrike">
                <a:solidFill>
                  <a:schemeClr val="accen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5" name="Google Shape;25;p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chemeClr val="dk2"/>
              </a:buClr>
              <a:buSzPts val="2400"/>
              <a:buFont typeface="Arial"/>
              <a:buNone/>
              <a:defRPr b="0" i="0" sz="2400" u="none" cap="none" strike="noStrike">
                <a:solidFill>
                  <a:schemeClr val="dk2"/>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26" name="Google Shape;26;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3.png"/><Relationship Id="rId3" Type="http://schemas.openxmlformats.org/officeDocument/2006/relationships/slideLayout" Target="../slideLayouts/slideLayout1.xml"/><Relationship Id="rId4"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3.png"/><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descr="A picture containing sitting, knife&#10;&#10;Description automatically generated" id="10" name="Google Shape;10;p5"/>
          <p:cNvPicPr preferRelativeResize="0"/>
          <p:nvPr/>
        </p:nvPicPr>
        <p:blipFill rotWithShape="1">
          <a:blip r:embed="rId1">
            <a:alphaModFix/>
          </a:blip>
          <a:srcRect b="0" l="0" r="0" t="0"/>
          <a:stretch/>
        </p:blipFill>
        <p:spPr>
          <a:xfrm>
            <a:off x="0" y="-1"/>
            <a:ext cx="12192000" cy="1998689"/>
          </a:xfrm>
          <a:prstGeom prst="rect">
            <a:avLst/>
          </a:prstGeom>
          <a:noFill/>
          <a:ln>
            <a:noFill/>
          </a:ln>
        </p:spPr>
      </p:pic>
      <p:pic>
        <p:nvPicPr>
          <p:cNvPr id="11" name="Google Shape;11;p5"/>
          <p:cNvPicPr preferRelativeResize="0"/>
          <p:nvPr/>
        </p:nvPicPr>
        <p:blipFill rotWithShape="1">
          <a:blip r:embed="rId2">
            <a:alphaModFix/>
          </a:blip>
          <a:srcRect b="0" l="0" r="0" t="0"/>
          <a:stretch/>
        </p:blipFill>
        <p:spPr>
          <a:xfrm>
            <a:off x="7661796" y="661120"/>
            <a:ext cx="3897245" cy="157212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 name="Shape 15"/>
        <p:cNvGrpSpPr/>
        <p:nvPr/>
      </p:nvGrpSpPr>
      <p:grpSpPr>
        <a:xfrm>
          <a:off x="0" y="0"/>
          <a:ext cx="0" cy="0"/>
          <a:chOff x="0" y="0"/>
          <a:chExt cx="0" cy="0"/>
        </a:xfrm>
      </p:grpSpPr>
      <p:pic>
        <p:nvPicPr>
          <p:cNvPr descr="A picture containing sitting, knife&#10;&#10;Description automatically generated" id="16" name="Google Shape;16;p7"/>
          <p:cNvPicPr preferRelativeResize="0"/>
          <p:nvPr/>
        </p:nvPicPr>
        <p:blipFill rotWithShape="1">
          <a:blip r:embed="rId1">
            <a:alphaModFix amt="20000"/>
          </a:blip>
          <a:srcRect b="0" l="0" r="0" t="0"/>
          <a:stretch/>
        </p:blipFill>
        <p:spPr>
          <a:xfrm>
            <a:off x="0" y="-1"/>
            <a:ext cx="12192000" cy="1998689"/>
          </a:xfrm>
          <a:prstGeom prst="rect">
            <a:avLst/>
          </a:prstGeom>
          <a:noFill/>
          <a:ln>
            <a:noFill/>
          </a:ln>
        </p:spPr>
      </p:pic>
      <p:sp>
        <p:nvSpPr>
          <p:cNvPr id="17" name="Google Shape;17;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accen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pic>
        <p:nvPicPr>
          <p:cNvPr id="18" name="Google Shape;18;p7"/>
          <p:cNvPicPr preferRelativeResize="0"/>
          <p:nvPr/>
        </p:nvPicPr>
        <p:blipFill rotWithShape="1">
          <a:blip r:embed="rId2">
            <a:alphaModFix/>
          </a:blip>
          <a:srcRect b="0" l="0" r="0" t="0"/>
          <a:stretch/>
        </p:blipFill>
        <p:spPr>
          <a:xfrm>
            <a:off x="606398" y="0"/>
            <a:ext cx="3206804" cy="129360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1" r:id="rId3"/>
    <p:sldLayoutId id="2147483652"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www.youtube.com/watch?v=_tnRhZytE8Y"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www.youtube.com/watch?v=MA72sphWWa8" TargetMode="Externa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s://www.youtube.com/watch?v=qtiNAKNG_Wg" TargetMode="Externa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s://www.youtube.com/watch?v=507OuqE_rAI" TargetMode="External"/><Relationship Id="rId4" Type="http://schemas.openxmlformats.org/officeDocument/2006/relationships/hyperlink" Target="https://www.youtube.com/watch?v=fKlB3MzbJZo" TargetMode="External"/><Relationship Id="rId5"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comments" Target="../comments/comment4.xml"/><Relationship Id="rId4" Type="http://schemas.openxmlformats.org/officeDocument/2006/relationships/hyperlink" Target="https://www.youtube.com/watch?v=D5JRiqEXQNc" TargetMode="External"/><Relationship Id="rId5"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comments" Target="../comments/commen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hyperlink" Target="https://youtu.be/75u_5BHYqa8" TargetMode="Externa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2.png"/><Relationship Id="rId4" Type="http://schemas.openxmlformats.org/officeDocument/2006/relationships/image" Target="../media/image1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comments" Target="../comments/commen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comments" Target="../comments/comment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 name="Shape 30"/>
        <p:cNvGrpSpPr/>
        <p:nvPr/>
      </p:nvGrpSpPr>
      <p:grpSpPr>
        <a:xfrm>
          <a:off x="0" y="0"/>
          <a:ext cx="0" cy="0"/>
          <a:chOff x="0" y="0"/>
          <a:chExt cx="0" cy="0"/>
        </a:xfrm>
      </p:grpSpPr>
      <p:sp>
        <p:nvSpPr>
          <p:cNvPr id="31" name="Google Shape;31;p1"/>
          <p:cNvSpPr txBox="1"/>
          <p:nvPr>
            <p:ph type="title"/>
          </p:nvPr>
        </p:nvSpPr>
        <p:spPr>
          <a:xfrm>
            <a:off x="1286050" y="3053725"/>
            <a:ext cx="9562500" cy="6312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Font typeface="Calibri"/>
              <a:buNone/>
            </a:pPr>
            <a:r>
              <a:rPr lang="en-US"/>
              <a:t>Ecologia e sviluppo sostenibile in agricoltura</a:t>
            </a:r>
            <a:endParaRPr/>
          </a:p>
        </p:txBody>
      </p:sp>
      <p:sp>
        <p:nvSpPr>
          <p:cNvPr id="32" name="Google Shape;32;p1"/>
          <p:cNvSpPr txBox="1"/>
          <p:nvPr>
            <p:ph idx="1" type="subTitle"/>
          </p:nvPr>
        </p:nvSpPr>
        <p:spPr>
          <a:xfrm>
            <a:off x="6682454" y="5445217"/>
            <a:ext cx="5421600" cy="11925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2"/>
              </a:buClr>
              <a:buSzPts val="2400"/>
              <a:buNone/>
            </a:pPr>
            <a:r>
              <a:rPr lang="en-US">
                <a:solidFill>
                  <a:schemeClr val="dk2"/>
                </a:solidFill>
                <a:latin typeface="Calibri"/>
                <a:ea typeface="Calibri"/>
                <a:cs typeface="Calibri"/>
                <a:sym typeface="Calibri"/>
              </a:rPr>
              <a:t>PROGRAMMA ERASMUS+      </a:t>
            </a:r>
            <a:endParaRPr>
              <a:solidFill>
                <a:schemeClr val="dk2"/>
              </a:solidFill>
              <a:latin typeface="Calibri"/>
              <a:ea typeface="Calibri"/>
              <a:cs typeface="Calibri"/>
              <a:sym typeface="Calibri"/>
            </a:endParaRPr>
          </a:p>
          <a:p>
            <a:pPr indent="0" lvl="0" marL="0" marR="312420" rtl="0" algn="ctr">
              <a:lnSpc>
                <a:spcPct val="90000"/>
              </a:lnSpc>
              <a:spcBef>
                <a:spcPts val="0"/>
              </a:spcBef>
              <a:spcAft>
                <a:spcPts val="0"/>
              </a:spcAft>
              <a:buClr>
                <a:schemeClr val="dk2"/>
              </a:buClr>
              <a:buSzPts val="2400"/>
              <a:buNone/>
            </a:pPr>
            <a:r>
              <a:rPr lang="en-US">
                <a:solidFill>
                  <a:schemeClr val="dk2"/>
                </a:solidFill>
                <a:latin typeface="Calibri"/>
                <a:ea typeface="Calibri"/>
                <a:cs typeface="Calibri"/>
                <a:sym typeface="Calibri"/>
              </a:rPr>
              <a:t>ID progetto KA220-YOU-37C49185</a:t>
            </a:r>
            <a:endParaRPr>
              <a:solidFill>
                <a:schemeClr val="dk2"/>
              </a:solidFill>
              <a:latin typeface="Calibri"/>
              <a:ea typeface="Calibri"/>
              <a:cs typeface="Calibri"/>
              <a:sym typeface="Calibri"/>
            </a:endParaRPr>
          </a:p>
          <a:p>
            <a:pPr indent="0" lvl="0" marL="0" marR="312420" rtl="0" algn="ctr">
              <a:lnSpc>
                <a:spcPct val="90000"/>
              </a:lnSpc>
              <a:spcBef>
                <a:spcPts val="0"/>
              </a:spcBef>
              <a:spcAft>
                <a:spcPts val="0"/>
              </a:spcAft>
              <a:buClr>
                <a:schemeClr val="dk2"/>
              </a:buClr>
              <a:buSzPts val="2400"/>
              <a:buNone/>
            </a:pPr>
            <a:r>
              <a:rPr lang="en-US">
                <a:solidFill>
                  <a:schemeClr val="dk2"/>
                </a:solidFill>
                <a:latin typeface="Calibri"/>
                <a:ea typeface="Calibri"/>
                <a:cs typeface="Calibri"/>
                <a:sym typeface="Calibri"/>
              </a:rPr>
              <a:t>Partenariati di cooperazione nel settore della formazione dei giovani</a:t>
            </a:r>
            <a:endParaRPr/>
          </a:p>
        </p:txBody>
      </p:sp>
      <p:pic>
        <p:nvPicPr>
          <p:cNvPr id="33" name="Google Shape;33;p1"/>
          <p:cNvPicPr preferRelativeResize="0"/>
          <p:nvPr/>
        </p:nvPicPr>
        <p:blipFill>
          <a:blip r:embed="rId3">
            <a:alphaModFix/>
          </a:blip>
          <a:stretch>
            <a:fillRect/>
          </a:stretch>
        </p:blipFill>
        <p:spPr>
          <a:xfrm>
            <a:off x="312750" y="5638674"/>
            <a:ext cx="2849253" cy="8139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g25ba3fce1da_0_7"/>
          <p:cNvSpPr txBox="1"/>
          <p:nvPr>
            <p:ph type="title"/>
          </p:nvPr>
        </p:nvSpPr>
        <p:spPr>
          <a:xfrm>
            <a:off x="838200" y="1146505"/>
            <a:ext cx="10515600" cy="662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lang="en-US"/>
              <a:t>L'evoluzione dell'agricoltura: la PAC</a:t>
            </a:r>
            <a:endParaRPr/>
          </a:p>
        </p:txBody>
      </p:sp>
      <p:sp>
        <p:nvSpPr>
          <p:cNvPr id="97" name="Google Shape;97;g25ba3fce1da_0_7"/>
          <p:cNvSpPr txBox="1"/>
          <p:nvPr>
            <p:ph idx="1" type="body"/>
          </p:nvPr>
        </p:nvSpPr>
        <p:spPr>
          <a:xfrm>
            <a:off x="513325" y="2062475"/>
            <a:ext cx="11052900" cy="4003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Clr>
                <a:schemeClr val="dk1"/>
              </a:buClr>
              <a:buSzPts val="1100"/>
              <a:buFont typeface="Arial"/>
              <a:buNone/>
            </a:pPr>
            <a:r>
              <a:rPr lang="en-US"/>
              <a:t>La PAC (Politica Agricola Comune) è una politica agricola comune per tutti i Paesi dell'Unione Europea. </a:t>
            </a:r>
            <a:endParaRPr/>
          </a:p>
          <a:p>
            <a:pPr indent="0" lvl="0" marL="0" rtl="0" algn="l">
              <a:lnSpc>
                <a:spcPct val="90000"/>
              </a:lnSpc>
              <a:spcBef>
                <a:spcPts val="1000"/>
              </a:spcBef>
              <a:spcAft>
                <a:spcPts val="0"/>
              </a:spcAft>
              <a:buClr>
                <a:schemeClr val="dk1"/>
              </a:buClr>
              <a:buSzPts val="1100"/>
              <a:buFont typeface="Arial"/>
              <a:buNone/>
            </a:pPr>
            <a:r>
              <a:rPr lang="en-US"/>
              <a:t>Creato nel 1962, il suo obiettivo è quello di modernizzare l'agricoltura, regolare i prezzi e la produzione agricola ed evitare l'eccesso di produzione o il rischio di carestia.</a:t>
            </a:r>
            <a:endParaRPr/>
          </a:p>
          <a:p>
            <a:pPr indent="0" lvl="0" marL="0" rtl="0" algn="l">
              <a:lnSpc>
                <a:spcPct val="90000"/>
              </a:lnSpc>
              <a:spcBef>
                <a:spcPts val="1000"/>
              </a:spcBef>
              <a:spcAft>
                <a:spcPts val="0"/>
              </a:spcAft>
              <a:buClr>
                <a:schemeClr val="dk1"/>
              </a:buClr>
              <a:buSzPts val="1100"/>
              <a:buFont typeface="Arial"/>
              <a:buNone/>
            </a:pPr>
            <a:r>
              <a:rPr lang="en-US"/>
              <a:t>Il suo ruolo è cruciale e i suoi sussidi, da cui dipendono molti agricoltori, sono condizionati. Quasi un terzo dei 387 miliardi di bilancio della PAC sarà utilizzato per i "pagamenti verdi", concessi agli agricoltori in cambio di pratiche rispettose dell'ambiente, come la variazione delle colture, i pascoli permanenti, il rispetto delle zone umide, la creazione e il mantenimento di siepi...</a:t>
            </a:r>
            <a:endParaRPr/>
          </a:p>
          <a:p>
            <a:pPr indent="0" lvl="0" marL="0" rtl="0" algn="l">
              <a:lnSpc>
                <a:spcPct val="90000"/>
              </a:lnSpc>
              <a:spcBef>
                <a:spcPts val="1000"/>
              </a:spcBef>
              <a:spcAft>
                <a:spcPts val="0"/>
              </a:spcAft>
              <a:buSzPts val="2800"/>
              <a:buNone/>
            </a:pPr>
            <a:r>
              <a:t/>
            </a:r>
            <a:endParaRPr/>
          </a:p>
          <a:p>
            <a:pPr indent="0" lvl="0" marL="0" rtl="0" algn="l">
              <a:lnSpc>
                <a:spcPct val="90000"/>
              </a:lnSpc>
              <a:spcBef>
                <a:spcPts val="1000"/>
              </a:spcBef>
              <a:spcAft>
                <a:spcPts val="0"/>
              </a:spcAft>
              <a:buSzPts val="2800"/>
              <a:buNone/>
            </a:pPr>
            <a:r>
              <a:t/>
            </a:r>
            <a:endParaRPr/>
          </a:p>
          <a:p>
            <a:pPr indent="0" lvl="0" marL="0" rtl="0" algn="l">
              <a:lnSpc>
                <a:spcPct val="90000"/>
              </a:lnSpc>
              <a:spcBef>
                <a:spcPts val="1000"/>
              </a:spcBef>
              <a:spcAft>
                <a:spcPts val="0"/>
              </a:spcAft>
              <a:buSzPts val="2800"/>
              <a:buNone/>
            </a:pPr>
            <a:r>
              <a:t/>
            </a:r>
            <a:endParaRPr/>
          </a:p>
          <a:p>
            <a:pPr indent="0" lvl="0" marL="0" rtl="0" algn="l">
              <a:lnSpc>
                <a:spcPct val="90000"/>
              </a:lnSpc>
              <a:spcBef>
                <a:spcPts val="1000"/>
              </a:spcBef>
              <a:spcAft>
                <a:spcPts val="0"/>
              </a:spcAft>
              <a:buSzPts val="2800"/>
              <a:buNone/>
            </a:pPr>
            <a:r>
              <a:t/>
            </a:r>
            <a:endParaRPr/>
          </a:p>
          <a:p>
            <a:pPr indent="0" lvl="0" marL="0" rtl="0" algn="l">
              <a:lnSpc>
                <a:spcPct val="90000"/>
              </a:lnSpc>
              <a:spcBef>
                <a:spcPts val="1000"/>
              </a:spcBef>
              <a:spcAft>
                <a:spcPts val="0"/>
              </a:spcAft>
              <a:buSzPts val="2800"/>
              <a:buNone/>
            </a:pPr>
            <a:r>
              <a:t/>
            </a:r>
            <a:endParaRPr/>
          </a:p>
          <a:p>
            <a:pPr indent="0" lvl="0" marL="0" rtl="0" algn="l">
              <a:lnSpc>
                <a:spcPct val="90000"/>
              </a:lnSpc>
              <a:spcBef>
                <a:spcPts val="1000"/>
              </a:spcBef>
              <a:spcAft>
                <a:spcPts val="0"/>
              </a:spcAft>
              <a:buSzPts val="2800"/>
              <a:buNone/>
            </a:pPr>
            <a:r>
              <a:t/>
            </a:r>
            <a:endParaRPr/>
          </a:p>
          <a:p>
            <a:pPr indent="0" lvl="0" marL="0" rtl="0" algn="l">
              <a:lnSpc>
                <a:spcPct val="90000"/>
              </a:lnSpc>
              <a:spcBef>
                <a:spcPts val="1000"/>
              </a:spcBef>
              <a:spcAft>
                <a:spcPts val="0"/>
              </a:spcAft>
              <a:buSzPts val="2800"/>
              <a:buNone/>
            </a:pPr>
            <a:r>
              <a:t/>
            </a:r>
            <a:endParaRPr/>
          </a:p>
          <a:p>
            <a:pPr indent="0" lvl="0" marL="0" rtl="0" algn="l">
              <a:lnSpc>
                <a:spcPct val="90000"/>
              </a:lnSpc>
              <a:spcBef>
                <a:spcPts val="1000"/>
              </a:spcBef>
              <a:spcAft>
                <a:spcPts val="0"/>
              </a:spcAft>
              <a:buSzPts val="2800"/>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7">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7">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7">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7">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7">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7">
                                            <p:txEl>
                                              <p:pRg end="10" st="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g25ba3fce1da_0_22"/>
          <p:cNvSpPr txBox="1"/>
          <p:nvPr>
            <p:ph type="title"/>
          </p:nvPr>
        </p:nvSpPr>
        <p:spPr>
          <a:xfrm>
            <a:off x="838200" y="1325880"/>
            <a:ext cx="10515600" cy="662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lang="en-US"/>
              <a:t>L'evoluzione dell'agricoltura: l'agroecologia</a:t>
            </a:r>
            <a:endParaRPr/>
          </a:p>
        </p:txBody>
      </p:sp>
      <p:sp>
        <p:nvSpPr>
          <p:cNvPr id="104" name="Google Shape;104;g25ba3fce1da_0_22"/>
          <p:cNvSpPr txBox="1"/>
          <p:nvPr>
            <p:ph idx="1" type="body"/>
          </p:nvPr>
        </p:nvSpPr>
        <p:spPr>
          <a:xfrm>
            <a:off x="838200" y="2214245"/>
            <a:ext cx="10515600" cy="4003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Clr>
                <a:schemeClr val="dk1"/>
              </a:buClr>
              <a:buSzPts val="1100"/>
              <a:buFont typeface="Arial"/>
              <a:buNone/>
            </a:pPr>
            <a:r>
              <a:rPr lang="en-US"/>
              <a:t>Agroecologia significa tenere conto del funzionamento dell'ecosistema nel nostro sistema agricolo.</a:t>
            </a:r>
            <a:endParaRPr/>
          </a:p>
          <a:p>
            <a:pPr indent="0" lvl="0" marL="0" rtl="0" algn="l">
              <a:lnSpc>
                <a:spcPct val="90000"/>
              </a:lnSpc>
              <a:spcBef>
                <a:spcPts val="1000"/>
              </a:spcBef>
              <a:spcAft>
                <a:spcPts val="0"/>
              </a:spcAft>
              <a:buClr>
                <a:schemeClr val="dk1"/>
              </a:buClr>
              <a:buSzPts val="1100"/>
              <a:buFont typeface="Arial"/>
              <a:buNone/>
            </a:pPr>
            <a:r>
              <a:rPr lang="en-US"/>
              <a:t>Un ecosistema è un biotopo (tutto ciò che non è vivente: pH, temperatura, composizione del suolo, ecc.) e una biocenosi (tutto ciò che è vivente: batteri, animali, piante, ecc.) in un determinato sistema. </a:t>
            </a:r>
            <a:endParaRPr/>
          </a:p>
          <a:p>
            <a:pPr indent="0" lvl="0" marL="0" rtl="0" algn="l">
              <a:lnSpc>
                <a:spcPct val="90000"/>
              </a:lnSpc>
              <a:spcBef>
                <a:spcPts val="1000"/>
              </a:spcBef>
              <a:spcAft>
                <a:spcPts val="0"/>
              </a:spcAft>
              <a:buClr>
                <a:schemeClr val="dk1"/>
              </a:buClr>
              <a:buSzPts val="1100"/>
              <a:buFont typeface="Arial"/>
              <a:buNone/>
            </a:pPr>
            <a:r>
              <a:rPr lang="en-US"/>
              <a:t>Tutti gli elementi di un ecosistema interagiscono tra loro e il pH e la temperatura determinano la crescita o meno delle piante. Queste piante attireranno o respingeranno insetti e animali.</a:t>
            </a:r>
            <a:endParaRPr/>
          </a:p>
          <a:p>
            <a:pPr indent="0" lvl="0" marL="0" rtl="0" algn="l">
              <a:lnSpc>
                <a:spcPct val="90000"/>
              </a:lnSpc>
              <a:spcBef>
                <a:spcPts val="1000"/>
              </a:spcBef>
              <a:spcAft>
                <a:spcPts val="0"/>
              </a:spcAft>
              <a:buSzPts val="2800"/>
              <a:buNone/>
            </a:pPr>
            <a:r>
              <a:t/>
            </a:r>
            <a:endParaRPr/>
          </a:p>
          <a:p>
            <a:pPr indent="0" lvl="0" marL="0" rtl="0" algn="l">
              <a:lnSpc>
                <a:spcPct val="90000"/>
              </a:lnSpc>
              <a:spcBef>
                <a:spcPts val="1000"/>
              </a:spcBef>
              <a:spcAft>
                <a:spcPts val="0"/>
              </a:spcAft>
              <a:buSzPts val="2800"/>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g25ba3fce1da_0_28"/>
          <p:cNvSpPr txBox="1"/>
          <p:nvPr>
            <p:ph type="title"/>
          </p:nvPr>
        </p:nvSpPr>
        <p:spPr>
          <a:xfrm>
            <a:off x="838200" y="1325880"/>
            <a:ext cx="10515600" cy="662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lang="en-US"/>
              <a:t>L'evoluzione dell'agricoltura: l'agroecologia</a:t>
            </a:r>
            <a:endParaRPr/>
          </a:p>
        </p:txBody>
      </p:sp>
      <p:sp>
        <p:nvSpPr>
          <p:cNvPr id="111" name="Google Shape;111;g25ba3fce1da_0_28"/>
          <p:cNvSpPr txBox="1"/>
          <p:nvPr>
            <p:ph idx="1" type="body"/>
          </p:nvPr>
        </p:nvSpPr>
        <p:spPr>
          <a:xfrm>
            <a:off x="838200" y="2214245"/>
            <a:ext cx="10515600" cy="4003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2800"/>
              <a:buNone/>
            </a:pPr>
            <a:r>
              <a:rPr lang="en-US"/>
              <a:t>L'agroecologia incoraggia le giuste interazioni per limitare l'azione umana e promuovere l'equilibrio dell'ecosistema.</a:t>
            </a:r>
            <a:endParaRPr/>
          </a:p>
          <a:p>
            <a:pPr indent="0" lvl="0" marL="0" rtl="0" algn="l">
              <a:lnSpc>
                <a:spcPct val="90000"/>
              </a:lnSpc>
              <a:spcBef>
                <a:spcPts val="1000"/>
              </a:spcBef>
              <a:spcAft>
                <a:spcPts val="0"/>
              </a:spcAft>
              <a:buSzPts val="2800"/>
              <a:buNone/>
            </a:pPr>
            <a:r>
              <a:rPr lang="en-US"/>
              <a:t>Ad esempio, attirando gli insetti utili, i predatori naturali dei parassiti delle colture. In questo modo si limita l'uso di prodotti chimici.</a:t>
            </a:r>
            <a:endParaRPr/>
          </a:p>
          <a:p>
            <a:pPr indent="0" lvl="0" marL="0" rtl="0" algn="l">
              <a:lnSpc>
                <a:spcPct val="90000"/>
              </a:lnSpc>
              <a:spcBef>
                <a:spcPts val="1000"/>
              </a:spcBef>
              <a:spcAft>
                <a:spcPts val="0"/>
              </a:spcAft>
              <a:buSzPts val="2800"/>
              <a:buNone/>
            </a:pPr>
            <a:r>
              <a:rPr lang="en-US"/>
              <a:t>Oppure piantare una coltura di copertura in inverno per intrappolare l'azoto nel terreno, evitando così la contaminazione delle nostre acque, e immagazzinarlo per la coltura successiva. Questa copertura avrà anche un impatto sulla struttura del suolo, limitando la quantità di lavoro necessaria per preservare la vita che sostiene.</a:t>
            </a:r>
            <a:endParaRPr/>
          </a:p>
          <a:p>
            <a:pPr indent="-406400" lvl="0" marL="457200" rtl="0" algn="l">
              <a:lnSpc>
                <a:spcPct val="90000"/>
              </a:lnSpc>
              <a:spcBef>
                <a:spcPts val="1000"/>
              </a:spcBef>
              <a:spcAft>
                <a:spcPts val="0"/>
              </a:spcAft>
              <a:buSzPts val="2800"/>
              <a:buChar char="❖"/>
            </a:pPr>
            <a:r>
              <a:rPr lang="en-US" sz="1100" u="sng">
                <a:solidFill>
                  <a:schemeClr val="hlink"/>
                </a:solidFill>
                <a:latin typeface="Arial"/>
                <a:ea typeface="Arial"/>
                <a:cs typeface="Arial"/>
                <a:sym typeface="Arial"/>
                <a:hlinkClick r:id="rId3"/>
              </a:rPr>
              <a:t>Che cos'è l'agroecologia? - YouTube </a:t>
            </a:r>
            <a:r>
              <a:rPr lang="en-US"/>
              <a:t>(2 min)</a:t>
            </a:r>
            <a:endParaRPr/>
          </a:p>
          <a:p>
            <a:pPr indent="0" lvl="0" marL="0" rtl="0" algn="l">
              <a:lnSpc>
                <a:spcPct val="90000"/>
              </a:lnSpc>
              <a:spcBef>
                <a:spcPts val="1000"/>
              </a:spcBef>
              <a:spcAft>
                <a:spcPts val="0"/>
              </a:spcAft>
              <a:buClr>
                <a:schemeClr val="dk1"/>
              </a:buClr>
              <a:buSzPts val="1100"/>
              <a:buFont typeface="Arial"/>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g1dd42da29d8_0_1"/>
          <p:cNvSpPr txBox="1"/>
          <p:nvPr>
            <p:ph type="title"/>
          </p:nvPr>
        </p:nvSpPr>
        <p:spPr>
          <a:xfrm>
            <a:off x="838200" y="1325880"/>
            <a:ext cx="10515600" cy="662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4400"/>
              <a:buNone/>
            </a:pPr>
            <a:r>
              <a:rPr lang="en-US"/>
              <a:t>Conoscenza degli esseri viventi</a:t>
            </a:r>
            <a:endParaRPr/>
          </a:p>
          <a:p>
            <a:pPr indent="0" lvl="0" marL="0" rtl="0" algn="l">
              <a:lnSpc>
                <a:spcPct val="90000"/>
              </a:lnSpc>
              <a:spcBef>
                <a:spcPts val="0"/>
              </a:spcBef>
              <a:spcAft>
                <a:spcPts val="0"/>
              </a:spcAft>
              <a:buSzPts val="4400"/>
              <a:buNone/>
            </a:pPr>
            <a:r>
              <a:t/>
            </a:r>
            <a:endParaRPr/>
          </a:p>
        </p:txBody>
      </p:sp>
      <p:sp>
        <p:nvSpPr>
          <p:cNvPr id="118" name="Google Shape;118;g1dd42da29d8_0_1"/>
          <p:cNvSpPr txBox="1"/>
          <p:nvPr>
            <p:ph idx="1" type="body"/>
          </p:nvPr>
        </p:nvSpPr>
        <p:spPr>
          <a:xfrm>
            <a:off x="554675" y="2599700"/>
            <a:ext cx="8969100" cy="3563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Clr>
                <a:schemeClr val="dk1"/>
              </a:buClr>
              <a:buSzPts val="1100"/>
              <a:buFont typeface="Arial"/>
              <a:buNone/>
            </a:pPr>
            <a:r>
              <a:rPr lang="en-US">
                <a:solidFill>
                  <a:srgbClr val="4C1130"/>
                </a:solidFill>
              </a:rPr>
              <a:t>Ritiene che sia necessaria la diversità in agricoltura e perché?</a:t>
            </a:r>
            <a:endParaRPr>
              <a:solidFill>
                <a:srgbClr val="4C1130"/>
              </a:solidFill>
            </a:endParaRPr>
          </a:p>
          <a:p>
            <a:pPr indent="0" lvl="0" marL="0" rtl="0" algn="l">
              <a:lnSpc>
                <a:spcPct val="90000"/>
              </a:lnSpc>
              <a:spcBef>
                <a:spcPts val="1000"/>
              </a:spcBef>
              <a:spcAft>
                <a:spcPts val="0"/>
              </a:spcAft>
              <a:buClr>
                <a:schemeClr val="dk1"/>
              </a:buClr>
              <a:buSzPts val="1100"/>
              <a:buFont typeface="Arial"/>
              <a:buNone/>
            </a:pPr>
            <a:r>
              <a:t/>
            </a:r>
            <a:endParaRPr>
              <a:solidFill>
                <a:srgbClr val="4C1130"/>
              </a:solidFill>
            </a:endParaRPr>
          </a:p>
          <a:p>
            <a:pPr indent="0" lvl="0" marL="0" rtl="0" algn="l">
              <a:lnSpc>
                <a:spcPct val="90000"/>
              </a:lnSpc>
              <a:spcBef>
                <a:spcPts val="1000"/>
              </a:spcBef>
              <a:spcAft>
                <a:spcPts val="0"/>
              </a:spcAft>
              <a:buClr>
                <a:schemeClr val="dk1"/>
              </a:buClr>
              <a:buSzPts val="1100"/>
              <a:buFont typeface="Arial"/>
              <a:buNone/>
            </a:pPr>
            <a:r>
              <a:rPr lang="en-US">
                <a:solidFill>
                  <a:srgbClr val="4C1130"/>
                </a:solidFill>
              </a:rPr>
              <a:t>I microbi (soprattutto batteri e funghi) sono utili o problematici in agricoltura?</a:t>
            </a:r>
            <a:endParaRPr>
              <a:solidFill>
                <a:srgbClr val="4C1130"/>
              </a:solidFill>
            </a:endParaRPr>
          </a:p>
          <a:p>
            <a:pPr indent="0" lvl="0" marL="0" rtl="0" algn="l">
              <a:lnSpc>
                <a:spcPct val="90000"/>
              </a:lnSpc>
              <a:spcBef>
                <a:spcPts val="1000"/>
              </a:spcBef>
              <a:spcAft>
                <a:spcPts val="0"/>
              </a:spcAft>
              <a:buSzPts val="2800"/>
              <a:buNone/>
            </a:pPr>
            <a:r>
              <a:t/>
            </a:r>
            <a:endParaRPr>
              <a:solidFill>
                <a:srgbClr val="4C1130"/>
              </a:solidFill>
            </a:endParaRPr>
          </a:p>
          <a:p>
            <a:pPr indent="-406400" lvl="0" marL="457200" rtl="0" algn="l">
              <a:lnSpc>
                <a:spcPct val="90000"/>
              </a:lnSpc>
              <a:spcBef>
                <a:spcPts val="1000"/>
              </a:spcBef>
              <a:spcAft>
                <a:spcPts val="0"/>
              </a:spcAft>
              <a:buSzPts val="2800"/>
              <a:buChar char="❖"/>
            </a:pPr>
            <a:r>
              <a:rPr lang="en-US" sz="1100" u="sng">
                <a:solidFill>
                  <a:schemeClr val="hlink"/>
                </a:solidFill>
                <a:latin typeface="Arial"/>
                <a:ea typeface="Arial"/>
                <a:cs typeface="Arial"/>
                <a:sym typeface="Arial"/>
                <a:hlinkClick r:id="rId3"/>
              </a:rPr>
              <a:t>Agricoltura e biodiversità: coltivare con la natura (2021) - YouTube </a:t>
            </a:r>
            <a:r>
              <a:rPr lang="en-US"/>
              <a:t>(7 min)</a:t>
            </a:r>
            <a:endParaRPr/>
          </a:p>
          <a:p>
            <a:pPr indent="0" lvl="0" marL="457200" rtl="0" algn="l">
              <a:lnSpc>
                <a:spcPct val="90000"/>
              </a:lnSpc>
              <a:spcBef>
                <a:spcPts val="1000"/>
              </a:spcBef>
              <a:spcAft>
                <a:spcPts val="0"/>
              </a:spcAft>
              <a:buSzPts val="2800"/>
              <a:buNone/>
            </a:pPr>
            <a:r>
              <a:t/>
            </a:r>
            <a:endParaRPr/>
          </a:p>
        </p:txBody>
      </p:sp>
      <p:pic>
        <p:nvPicPr>
          <p:cNvPr id="119" name="Google Shape;119;g1dd42da29d8_0_1"/>
          <p:cNvPicPr preferRelativeResize="0"/>
          <p:nvPr/>
        </p:nvPicPr>
        <p:blipFill rotWithShape="1">
          <a:blip r:embed="rId4">
            <a:alphaModFix/>
          </a:blip>
          <a:srcRect b="0" l="0" r="0" t="0"/>
          <a:stretch/>
        </p:blipFill>
        <p:spPr>
          <a:xfrm>
            <a:off x="8996450" y="3356025"/>
            <a:ext cx="3195550" cy="350197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g25ba3fce1da_0_15"/>
          <p:cNvSpPr txBox="1"/>
          <p:nvPr>
            <p:ph type="title"/>
          </p:nvPr>
        </p:nvSpPr>
        <p:spPr>
          <a:xfrm>
            <a:off x="838200" y="1325880"/>
            <a:ext cx="10515600" cy="662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a:t>Conoscenza degli esseri viventi</a:t>
            </a:r>
            <a:endParaRPr/>
          </a:p>
        </p:txBody>
      </p:sp>
      <p:sp>
        <p:nvSpPr>
          <p:cNvPr id="126" name="Google Shape;126;g25ba3fce1da_0_15"/>
          <p:cNvSpPr txBox="1"/>
          <p:nvPr>
            <p:ph idx="1" type="body"/>
          </p:nvPr>
        </p:nvSpPr>
        <p:spPr>
          <a:xfrm>
            <a:off x="286650" y="2214250"/>
            <a:ext cx="11618700" cy="4003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Clr>
                <a:schemeClr val="dk1"/>
              </a:buClr>
              <a:buSzPts val="1100"/>
              <a:buFont typeface="Arial"/>
              <a:buNone/>
            </a:pPr>
            <a:r>
              <a:rPr lang="en-US"/>
              <a:t>Come negli esseri umani, i batteri e i funghi possono causare malattie. Ma alcuni sono anche i nostri migliori alleati. Gli esseri umani non potrebbero vivere senza i loro batteri intestinali e i ruminanti possono digerire l'erba solo grazie a specifici batteri, protozoi e funghi.</a:t>
            </a:r>
            <a:endParaRPr/>
          </a:p>
          <a:p>
            <a:pPr indent="0" lvl="0" marL="0" rtl="0" algn="l">
              <a:lnSpc>
                <a:spcPct val="90000"/>
              </a:lnSpc>
              <a:spcBef>
                <a:spcPts val="1000"/>
              </a:spcBef>
              <a:spcAft>
                <a:spcPts val="0"/>
              </a:spcAft>
              <a:buClr>
                <a:schemeClr val="dk1"/>
              </a:buClr>
              <a:buSzPts val="1100"/>
              <a:buFont typeface="Arial"/>
              <a:buNone/>
            </a:pPr>
            <a:r>
              <a:rPr lang="en-US"/>
              <a:t>Nel caso delle piante, la simbiosi con un fungo può aumentare di mille volte la capacità delle radici, limitando così la necessità di fertilizzanti e rendendo le piante più resistenti alla siccità. Ma questa vita microbica è molto fragile e sensibile alle variazioni. Per aiutarla a svilupparsi, si stanno sviluppando sempre più nuove tecniche note come conservazione del suolo, come l'agricoltura no-till.</a:t>
            </a:r>
            <a:endParaRPr/>
          </a:p>
          <a:p>
            <a:pPr indent="0" lvl="0" marL="0" rtl="0" algn="l">
              <a:lnSpc>
                <a:spcPct val="90000"/>
              </a:lnSpc>
              <a:spcBef>
                <a:spcPts val="1000"/>
              </a:spcBef>
              <a:spcAft>
                <a:spcPts val="0"/>
              </a:spcAft>
              <a:buSzPts val="2800"/>
              <a:buNone/>
            </a:pPr>
            <a:r>
              <a:t/>
            </a:r>
            <a:endParaRPr/>
          </a:p>
          <a:p>
            <a:pPr indent="0" lvl="0" marL="0" rtl="0" algn="l">
              <a:lnSpc>
                <a:spcPct val="90000"/>
              </a:lnSpc>
              <a:spcBef>
                <a:spcPts val="1000"/>
              </a:spcBef>
              <a:spcAft>
                <a:spcPts val="0"/>
              </a:spcAft>
              <a:buSzPts val="2800"/>
              <a:buNone/>
            </a:pPr>
            <a:r>
              <a:t/>
            </a:r>
            <a:endParaRPr/>
          </a:p>
          <a:p>
            <a:pPr indent="0" lvl="0" marL="0" rtl="0" algn="l">
              <a:lnSpc>
                <a:spcPct val="90000"/>
              </a:lnSpc>
              <a:spcBef>
                <a:spcPts val="1000"/>
              </a:spcBef>
              <a:spcAft>
                <a:spcPts val="0"/>
              </a:spcAft>
              <a:buSzPts val="2800"/>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6">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g180755cdd44_0_12"/>
          <p:cNvSpPr txBox="1"/>
          <p:nvPr>
            <p:ph type="title"/>
          </p:nvPr>
        </p:nvSpPr>
        <p:spPr>
          <a:xfrm>
            <a:off x="838200" y="1118905"/>
            <a:ext cx="10515600" cy="662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US"/>
              <a:t>Conoscenza degli esseri viventi</a:t>
            </a:r>
            <a:endParaRPr/>
          </a:p>
        </p:txBody>
      </p:sp>
      <p:sp>
        <p:nvSpPr>
          <p:cNvPr id="133" name="Google Shape;133;g180755cdd44_0_12"/>
          <p:cNvSpPr txBox="1"/>
          <p:nvPr>
            <p:ph idx="1" type="body"/>
          </p:nvPr>
        </p:nvSpPr>
        <p:spPr>
          <a:xfrm>
            <a:off x="471925" y="1924475"/>
            <a:ext cx="11384100" cy="4003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Clr>
                <a:schemeClr val="dk1"/>
              </a:buClr>
              <a:buSzPts val="1100"/>
              <a:buFont typeface="Arial"/>
              <a:buNone/>
            </a:pPr>
            <a:r>
              <a:rPr lang="en-US" sz="2700"/>
              <a:t>In natura, tutto è collegato e bilanciato. La qualità del terreno determina la quantità di batteri, funghi, lombrichi e così via.</a:t>
            </a:r>
            <a:endParaRPr sz="2700"/>
          </a:p>
          <a:p>
            <a:pPr indent="0" lvl="0" marL="0" rtl="0" algn="l">
              <a:lnSpc>
                <a:spcPct val="90000"/>
              </a:lnSpc>
              <a:spcBef>
                <a:spcPts val="1000"/>
              </a:spcBef>
              <a:spcAft>
                <a:spcPts val="0"/>
              </a:spcAft>
              <a:buClr>
                <a:schemeClr val="dk1"/>
              </a:buClr>
              <a:buSzPts val="1100"/>
              <a:buFont typeface="Arial"/>
              <a:buNone/>
            </a:pPr>
            <a:r>
              <a:rPr lang="en-US" sz="2700"/>
              <a:t>Per consentire a un essere vivente di crescere nelle migliori condizioni possibili, dobbiamo prima capire di cosa ha bisogno, il suo impatto sull'ambiente e tutti i fattori ambientali che favoriscono o ostacolano la sua crescita.</a:t>
            </a:r>
            <a:endParaRPr sz="2700"/>
          </a:p>
          <a:p>
            <a:pPr indent="0" lvl="0" marL="0" rtl="0" algn="l">
              <a:lnSpc>
                <a:spcPct val="90000"/>
              </a:lnSpc>
              <a:spcBef>
                <a:spcPts val="1000"/>
              </a:spcBef>
              <a:spcAft>
                <a:spcPts val="0"/>
              </a:spcAft>
              <a:buClr>
                <a:schemeClr val="dk1"/>
              </a:buClr>
              <a:buSzPts val="1100"/>
              <a:buFont typeface="Arial"/>
              <a:buNone/>
            </a:pPr>
            <a:r>
              <a:rPr lang="en-US" sz="2700"/>
              <a:t>L'agricoltura è un settore altamente specializzato, dove per essere competenti è necessario conoscere e padroneggiare un'enorme quantità di conoscenze, dalla regolazione della pressione degli pneumatici per non compattare troppo il terreno, alla fermentazione del mais per farlo digerire meglio al bestiame, alla regolazione del pH del terreno per favorire la vita microbica. Per rispettare la natura, bisogna capirla.</a:t>
            </a:r>
            <a:endParaRPr sz="2700"/>
          </a:p>
          <a:p>
            <a:pPr indent="0" lvl="0" marL="0" rtl="0" algn="l">
              <a:lnSpc>
                <a:spcPct val="90000"/>
              </a:lnSpc>
              <a:spcBef>
                <a:spcPts val="1000"/>
              </a:spcBef>
              <a:spcAft>
                <a:spcPts val="0"/>
              </a:spcAft>
              <a:buSzPts val="2800"/>
              <a:buNone/>
            </a:pPr>
            <a:r>
              <a:t/>
            </a:r>
            <a:endParaRPr sz="27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g25b63a46e38_0_15"/>
          <p:cNvSpPr txBox="1"/>
          <p:nvPr>
            <p:ph type="title"/>
          </p:nvPr>
        </p:nvSpPr>
        <p:spPr>
          <a:xfrm>
            <a:off x="838200" y="1325880"/>
            <a:ext cx="10515600" cy="662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US"/>
              <a:t>Innovazione organica</a:t>
            </a:r>
            <a:endParaRPr/>
          </a:p>
        </p:txBody>
      </p:sp>
      <p:sp>
        <p:nvSpPr>
          <p:cNvPr id="140" name="Google Shape;140;g25b63a46e38_0_15"/>
          <p:cNvSpPr txBox="1"/>
          <p:nvPr>
            <p:ph idx="1" type="body"/>
          </p:nvPr>
        </p:nvSpPr>
        <p:spPr>
          <a:xfrm>
            <a:off x="838200" y="2214250"/>
            <a:ext cx="8906400" cy="4003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2800"/>
              <a:buNone/>
            </a:pPr>
            <a:r>
              <a:rPr lang="en-US"/>
              <a:t>Dalla selezione di nuove varietà più adatte ai cambiamenti climatici, alle associazioni vegetali e all'agroforestale, che consiste nell'associare gli alberi alle colture e al bestiame, alla creazione di fertilizzanti naturali a base di batteri e micorrize, all'uso di batteri, funghi, virus, insetti e altri per sostituire i pesticidi e alle nuove pratiche, le innovazioni biologiche sono varie e in forte espansione.</a:t>
            </a:r>
            <a:endParaRPr/>
          </a:p>
          <a:p>
            <a:pPr indent="0" lvl="0" marL="0" rtl="0" algn="l">
              <a:lnSpc>
                <a:spcPct val="90000"/>
              </a:lnSpc>
              <a:spcBef>
                <a:spcPts val="1000"/>
              </a:spcBef>
              <a:spcAft>
                <a:spcPts val="0"/>
              </a:spcAft>
              <a:buSzPts val="2800"/>
              <a:buNone/>
            </a:pPr>
            <a:r>
              <a:t/>
            </a:r>
            <a:endParaRPr/>
          </a:p>
          <a:p>
            <a:pPr indent="-406400" lvl="0" marL="457200" rtl="0" algn="l">
              <a:lnSpc>
                <a:spcPct val="90000"/>
              </a:lnSpc>
              <a:spcBef>
                <a:spcPts val="1000"/>
              </a:spcBef>
              <a:spcAft>
                <a:spcPts val="0"/>
              </a:spcAft>
              <a:buSzPts val="2800"/>
              <a:buChar char="❖"/>
            </a:pPr>
            <a:r>
              <a:rPr lang="en-US" sz="1100" u="sng">
                <a:solidFill>
                  <a:schemeClr val="hlink"/>
                </a:solidFill>
                <a:latin typeface="Arial"/>
                <a:ea typeface="Arial"/>
                <a:cs typeface="Arial"/>
                <a:sym typeface="Arial"/>
                <a:hlinkClick r:id="rId3"/>
              </a:rPr>
              <a:t>Come nutrire la Francia del 2050 senza incisioni chimiche? - YouTube </a:t>
            </a:r>
            <a:r>
              <a:rPr lang="en-US"/>
              <a:t>(10 min)</a:t>
            </a:r>
            <a:endParaRPr/>
          </a:p>
        </p:txBody>
      </p:sp>
      <p:pic>
        <p:nvPicPr>
          <p:cNvPr id="141" name="Google Shape;141;g25b63a46e38_0_15"/>
          <p:cNvPicPr preferRelativeResize="0"/>
          <p:nvPr/>
        </p:nvPicPr>
        <p:blipFill rotWithShape="1">
          <a:blip r:embed="rId4">
            <a:alphaModFix/>
          </a:blip>
          <a:srcRect b="0" l="0" r="0" t="0"/>
          <a:stretch/>
        </p:blipFill>
        <p:spPr>
          <a:xfrm>
            <a:off x="8621025" y="0"/>
            <a:ext cx="3570974" cy="357097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g180755cdd44_0_18"/>
          <p:cNvSpPr txBox="1"/>
          <p:nvPr>
            <p:ph type="title"/>
          </p:nvPr>
        </p:nvSpPr>
        <p:spPr>
          <a:xfrm>
            <a:off x="838200" y="1105105"/>
            <a:ext cx="10515600" cy="662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US"/>
              <a:t>Innovazione tecnologica</a:t>
            </a:r>
            <a:endParaRPr/>
          </a:p>
        </p:txBody>
      </p:sp>
      <p:sp>
        <p:nvSpPr>
          <p:cNvPr id="148" name="Google Shape;148;g180755cdd44_0_18"/>
          <p:cNvSpPr txBox="1"/>
          <p:nvPr>
            <p:ph idx="1" type="body"/>
          </p:nvPr>
        </p:nvSpPr>
        <p:spPr>
          <a:xfrm>
            <a:off x="838200" y="1938270"/>
            <a:ext cx="10515600" cy="4003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Clr>
                <a:schemeClr val="dk1"/>
              </a:buClr>
              <a:buSzPts val="1100"/>
              <a:buFont typeface="Arial"/>
              <a:buNone/>
            </a:pPr>
            <a:r>
              <a:rPr lang="en-US">
                <a:solidFill>
                  <a:srgbClr val="4C1130"/>
                </a:solidFill>
              </a:rPr>
              <a:t>Qual è, secondo lei, lo stato attuale dell'innovazione tecnologica?</a:t>
            </a:r>
            <a:endParaRPr>
              <a:solidFill>
                <a:srgbClr val="4C1130"/>
              </a:solidFill>
            </a:endParaRPr>
          </a:p>
          <a:p>
            <a:pPr indent="0" lvl="0" marL="0" rtl="0" algn="l">
              <a:lnSpc>
                <a:spcPct val="90000"/>
              </a:lnSpc>
              <a:spcBef>
                <a:spcPts val="1000"/>
              </a:spcBef>
              <a:spcAft>
                <a:spcPts val="0"/>
              </a:spcAft>
              <a:buSzPts val="2800"/>
              <a:buNone/>
            </a:pPr>
            <a:r>
              <a:rPr lang="en-US"/>
              <a:t>Le stesse innovazioni si trovano in agricoltura come altrove. Dai robot di mungitura che permettono alle mucche di dare il latte quando vogliono, ai trattori collegati ai computer di bordo e al GPS, le nuove tecniche rendono costantemente l'agricoltura più efficiente e confortevole per le persone.</a:t>
            </a:r>
            <a:endParaRPr/>
          </a:p>
          <a:p>
            <a:pPr indent="-406400" lvl="0" marL="457200" rtl="0" algn="l">
              <a:lnSpc>
                <a:spcPct val="90000"/>
              </a:lnSpc>
              <a:spcBef>
                <a:spcPts val="1000"/>
              </a:spcBef>
              <a:spcAft>
                <a:spcPts val="0"/>
              </a:spcAft>
              <a:buSzPts val="2800"/>
              <a:buChar char="❖"/>
            </a:pPr>
            <a:r>
              <a:rPr lang="en-US" sz="1100" u="sng">
                <a:solidFill>
                  <a:schemeClr val="hlink"/>
                </a:solidFill>
                <a:latin typeface="Arial"/>
                <a:ea typeface="Arial"/>
                <a:cs typeface="Arial"/>
                <a:sym typeface="Arial"/>
                <a:hlinkClick r:id="rId3"/>
              </a:rPr>
              <a:t>Agricoltura connessa: le fermate si automatizzano grazie alle innovazioni tecnologiche - YouTube </a:t>
            </a:r>
            <a:r>
              <a:rPr lang="en-US" sz="2200"/>
              <a:t>(6 min) </a:t>
            </a:r>
            <a:endParaRPr/>
          </a:p>
          <a:p>
            <a:pPr indent="-406400" lvl="0" marL="457200" rtl="0" algn="l">
              <a:lnSpc>
                <a:spcPct val="90000"/>
              </a:lnSpc>
              <a:spcBef>
                <a:spcPts val="0"/>
              </a:spcBef>
              <a:spcAft>
                <a:spcPts val="0"/>
              </a:spcAft>
              <a:buSzPts val="2800"/>
              <a:buChar char="❖"/>
            </a:pPr>
            <a:r>
              <a:rPr lang="en-US" sz="1100" u="sng">
                <a:solidFill>
                  <a:schemeClr val="hlink"/>
                </a:solidFill>
                <a:latin typeface="Arial"/>
                <a:ea typeface="Arial"/>
                <a:cs typeface="Arial"/>
                <a:sym typeface="Arial"/>
                <a:hlinkClick r:id="rId4"/>
              </a:rPr>
              <a:t>La tecnologia, l'alleato di un'agricoltura performante e durevole - YouTube </a:t>
            </a:r>
            <a:r>
              <a:rPr lang="en-US" sz="2200"/>
              <a:t>(4 min)</a:t>
            </a:r>
            <a:endParaRPr sz="2200"/>
          </a:p>
          <a:p>
            <a:pPr indent="0" lvl="0" marL="457200" rtl="0" algn="l">
              <a:lnSpc>
                <a:spcPct val="90000"/>
              </a:lnSpc>
              <a:spcBef>
                <a:spcPts val="1000"/>
              </a:spcBef>
              <a:spcAft>
                <a:spcPts val="0"/>
              </a:spcAft>
              <a:buSzPts val="2800"/>
              <a:buNone/>
            </a:pPr>
            <a:r>
              <a:t/>
            </a:r>
            <a:endParaRPr sz="2200"/>
          </a:p>
          <a:p>
            <a:pPr indent="0" lvl="0" marL="0" rtl="0" algn="l">
              <a:lnSpc>
                <a:spcPct val="90000"/>
              </a:lnSpc>
              <a:spcBef>
                <a:spcPts val="1000"/>
              </a:spcBef>
              <a:spcAft>
                <a:spcPts val="0"/>
              </a:spcAft>
              <a:buSzPts val="2800"/>
              <a:buNone/>
            </a:pPr>
            <a:r>
              <a:t/>
            </a:r>
            <a:endParaRPr sz="2200"/>
          </a:p>
          <a:p>
            <a:pPr indent="0" lvl="0" marL="0" rtl="0" algn="l">
              <a:lnSpc>
                <a:spcPct val="90000"/>
              </a:lnSpc>
              <a:spcBef>
                <a:spcPts val="1000"/>
              </a:spcBef>
              <a:spcAft>
                <a:spcPts val="0"/>
              </a:spcAft>
              <a:buSzPts val="2800"/>
              <a:buNone/>
            </a:pPr>
            <a:r>
              <a:t/>
            </a:r>
            <a:endParaRPr/>
          </a:p>
          <a:p>
            <a:pPr indent="0" lvl="0" marL="0" rtl="0" algn="l">
              <a:lnSpc>
                <a:spcPct val="90000"/>
              </a:lnSpc>
              <a:spcBef>
                <a:spcPts val="1000"/>
              </a:spcBef>
              <a:spcAft>
                <a:spcPts val="0"/>
              </a:spcAft>
              <a:buSzPts val="2800"/>
              <a:buNone/>
            </a:pPr>
            <a:r>
              <a:t/>
            </a:r>
            <a:endParaRPr>
              <a:solidFill>
                <a:srgbClr val="4C1130"/>
              </a:solidFill>
            </a:endParaRPr>
          </a:p>
          <a:p>
            <a:pPr indent="0" lvl="0" marL="0" rtl="0" algn="l">
              <a:lnSpc>
                <a:spcPct val="90000"/>
              </a:lnSpc>
              <a:spcBef>
                <a:spcPts val="1000"/>
              </a:spcBef>
              <a:spcAft>
                <a:spcPts val="0"/>
              </a:spcAft>
              <a:buSzPts val="2800"/>
              <a:buNone/>
            </a:pPr>
            <a:r>
              <a:t/>
            </a:r>
            <a:endParaRPr/>
          </a:p>
        </p:txBody>
      </p:sp>
      <p:pic>
        <p:nvPicPr>
          <p:cNvPr id="149" name="Google Shape;149;g180755cdd44_0_18"/>
          <p:cNvPicPr preferRelativeResize="0"/>
          <p:nvPr/>
        </p:nvPicPr>
        <p:blipFill rotWithShape="1">
          <a:blip r:embed="rId5">
            <a:alphaModFix/>
          </a:blip>
          <a:srcRect b="0" l="0" r="0" t="0"/>
          <a:stretch/>
        </p:blipFill>
        <p:spPr>
          <a:xfrm>
            <a:off x="7163250" y="4848125"/>
            <a:ext cx="4019750" cy="20098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g21b718e6ed4_0_6"/>
          <p:cNvSpPr txBox="1"/>
          <p:nvPr>
            <p:ph type="title"/>
          </p:nvPr>
        </p:nvSpPr>
        <p:spPr>
          <a:xfrm>
            <a:off x="838200" y="1160305"/>
            <a:ext cx="10515600" cy="662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lang="en-US"/>
              <a:t>L'innovazione</a:t>
            </a:r>
            <a:endParaRPr/>
          </a:p>
        </p:txBody>
      </p:sp>
      <p:sp>
        <p:nvSpPr>
          <p:cNvPr id="156" name="Google Shape;156;g21b718e6ed4_0_6"/>
          <p:cNvSpPr txBox="1"/>
          <p:nvPr>
            <p:ph idx="1" type="body"/>
          </p:nvPr>
        </p:nvSpPr>
        <p:spPr>
          <a:xfrm>
            <a:off x="838200" y="1712001"/>
            <a:ext cx="10515600" cy="4696200"/>
          </a:xfrm>
          <a:prstGeom prst="rect">
            <a:avLst/>
          </a:prstGeom>
          <a:noFill/>
          <a:ln>
            <a:noFill/>
          </a:ln>
        </p:spPr>
        <p:txBody>
          <a:bodyPr anchorCtr="0" anchor="t" bIns="45700" lIns="91425" spcFirstLastPara="1" rIns="91425" wrap="square" tIns="45700">
            <a:noAutofit/>
          </a:bodyPr>
          <a:lstStyle/>
          <a:p>
            <a:pPr indent="-406400" lvl="0" marL="457200" rtl="0" algn="l">
              <a:lnSpc>
                <a:spcPct val="90000"/>
              </a:lnSpc>
              <a:spcBef>
                <a:spcPts val="1000"/>
              </a:spcBef>
              <a:spcAft>
                <a:spcPts val="0"/>
              </a:spcAft>
              <a:buSzPts val="2800"/>
              <a:buChar char="•"/>
            </a:pPr>
            <a:r>
              <a:rPr lang="en-US"/>
              <a:t>Agridata e tecnologia digitale:</a:t>
            </a:r>
            <a:endParaRPr/>
          </a:p>
          <a:p>
            <a:pPr indent="0" lvl="0" marL="0" rtl="0" algn="l">
              <a:lnSpc>
                <a:spcPct val="90000"/>
              </a:lnSpc>
              <a:spcBef>
                <a:spcPts val="1000"/>
              </a:spcBef>
              <a:spcAft>
                <a:spcPts val="0"/>
              </a:spcAft>
              <a:buSzPts val="2800"/>
              <a:buNone/>
            </a:pPr>
            <a:r>
              <a:rPr lang="en-US"/>
              <a:t>Grazie a nano-sensori e satelliti, vengono analizzati numerosi dati, come il fabbisogno o la carenza di acqua e la presenza di virus, parassiti o erbe infestanti. Tutto questo viene fatto fino all'ultimo millimetro, per garantire il miglior adattamento possibile della soluzione e ridurre al minimo l'uso di input (acqua, fertilizzanti, prodotti fitosanitari).</a:t>
            </a:r>
            <a:endParaRPr/>
          </a:p>
          <a:p>
            <a:pPr indent="-406400" lvl="0" marL="457200" rtl="0" algn="l">
              <a:lnSpc>
                <a:spcPct val="90000"/>
              </a:lnSpc>
              <a:spcBef>
                <a:spcPts val="1000"/>
              </a:spcBef>
              <a:spcAft>
                <a:spcPts val="0"/>
              </a:spcAft>
              <a:buSzPts val="2800"/>
              <a:buChar char="•"/>
            </a:pPr>
            <a:r>
              <a:rPr lang="en-US"/>
              <a:t>Biocontrollo:</a:t>
            </a:r>
            <a:endParaRPr/>
          </a:p>
          <a:p>
            <a:pPr indent="0" lvl="0" marL="0" rtl="0" algn="l">
              <a:lnSpc>
                <a:spcPct val="90000"/>
              </a:lnSpc>
              <a:spcBef>
                <a:spcPts val="1000"/>
              </a:spcBef>
              <a:spcAft>
                <a:spcPts val="0"/>
              </a:spcAft>
              <a:buClr>
                <a:schemeClr val="dk1"/>
              </a:buClr>
              <a:buSzPts val="1100"/>
              <a:buFont typeface="Arial"/>
              <a:buNone/>
            </a:pPr>
            <a:r>
              <a:rPr lang="en-US"/>
              <a:t>Per limitare ulteriormente l'uso dei fitofarmaci tradizionali (pesticidi ed erbicidi chimici), stiamo utilizzando sempre più spesso molecole derivate da meccanismi viventi e naturali e persino esseri viventi come batteri o coccinelle rilasciate nei campi per combattere gli afidi.</a:t>
            </a:r>
            <a:endParaRPr/>
          </a:p>
          <a:p>
            <a:pPr indent="0" lvl="0" marL="0" rtl="0" algn="l">
              <a:lnSpc>
                <a:spcPct val="90000"/>
              </a:lnSpc>
              <a:spcBef>
                <a:spcPts val="1000"/>
              </a:spcBef>
              <a:spcAft>
                <a:spcPts val="0"/>
              </a:spcAft>
              <a:buSzPts val="2800"/>
              <a:buNone/>
            </a:pPr>
            <a:r>
              <a:t/>
            </a:r>
            <a:endParaRPr/>
          </a:p>
        </p:txBody>
      </p:sp>
      <p:pic>
        <p:nvPicPr>
          <p:cNvPr id="157" name="Google Shape;157;g21b718e6ed4_0_6"/>
          <p:cNvPicPr preferRelativeResize="0"/>
          <p:nvPr/>
        </p:nvPicPr>
        <p:blipFill rotWithShape="1">
          <a:blip r:embed="rId3">
            <a:alphaModFix/>
          </a:blip>
          <a:srcRect b="0" l="0" r="0" t="0"/>
          <a:stretch/>
        </p:blipFill>
        <p:spPr>
          <a:xfrm>
            <a:off x="8691050" y="-5"/>
            <a:ext cx="3500950" cy="27624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g1e4e9e26aee_0_0"/>
          <p:cNvSpPr txBox="1"/>
          <p:nvPr>
            <p:ph type="title"/>
          </p:nvPr>
        </p:nvSpPr>
        <p:spPr>
          <a:xfrm>
            <a:off x="838200" y="1325880"/>
            <a:ext cx="10515600" cy="662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lang="en-US"/>
              <a:t>L'innovazione</a:t>
            </a:r>
            <a:endParaRPr/>
          </a:p>
        </p:txBody>
      </p:sp>
      <p:sp>
        <p:nvSpPr>
          <p:cNvPr id="164" name="Google Shape;164;g1e4e9e26aee_0_0"/>
          <p:cNvSpPr txBox="1"/>
          <p:nvPr>
            <p:ph idx="1" type="body"/>
          </p:nvPr>
        </p:nvSpPr>
        <p:spPr>
          <a:xfrm>
            <a:off x="838200" y="2222895"/>
            <a:ext cx="10515600" cy="4003800"/>
          </a:xfrm>
          <a:prstGeom prst="rect">
            <a:avLst/>
          </a:prstGeom>
          <a:noFill/>
          <a:ln>
            <a:noFill/>
          </a:ln>
        </p:spPr>
        <p:txBody>
          <a:bodyPr anchorCtr="0" anchor="t" bIns="45700" lIns="91425" spcFirstLastPara="1" rIns="91425" wrap="square" tIns="45700">
            <a:noAutofit/>
          </a:bodyPr>
          <a:lstStyle/>
          <a:p>
            <a:pPr indent="-406400" lvl="0" marL="457200" rtl="0" algn="l">
              <a:lnSpc>
                <a:spcPct val="90000"/>
              </a:lnSpc>
              <a:spcBef>
                <a:spcPts val="1000"/>
              </a:spcBef>
              <a:spcAft>
                <a:spcPts val="0"/>
              </a:spcAft>
              <a:buSzPts val="2800"/>
              <a:buChar char="•"/>
            </a:pPr>
            <a:r>
              <a:rPr lang="en-US"/>
              <a:t>Robotica:</a:t>
            </a:r>
            <a:endParaRPr/>
          </a:p>
          <a:p>
            <a:pPr indent="0" lvl="0" marL="0" rtl="0" algn="l">
              <a:lnSpc>
                <a:spcPct val="90000"/>
              </a:lnSpc>
              <a:spcBef>
                <a:spcPts val="1000"/>
              </a:spcBef>
              <a:spcAft>
                <a:spcPts val="0"/>
              </a:spcAft>
              <a:buSzPts val="1100"/>
              <a:buNone/>
            </a:pPr>
            <a:r>
              <a:rPr lang="en-US"/>
              <a:t>Dai robot per la mungitura negli allevamenti, ai robot per il diserbo negli orti, ai robot per la pulizia dei corridoi, alla robotica e ai droni, la robotica è ovunque. Fa risparmiare tempo e fatica. Combinata con la tecnologia digitale e gli agridati, offre la possibilità di un'agricoltura di precisione, più rispettosa dell'uomo, degli animali, delle piante e della natura.</a:t>
            </a:r>
            <a:endParaRPr/>
          </a:p>
          <a:p>
            <a:pPr indent="0" lvl="0" marL="0" rtl="0" algn="l">
              <a:lnSpc>
                <a:spcPct val="90000"/>
              </a:lnSpc>
              <a:spcBef>
                <a:spcPts val="1000"/>
              </a:spcBef>
              <a:spcAft>
                <a:spcPts val="0"/>
              </a:spcAft>
              <a:buSzPts val="2800"/>
              <a:buNone/>
            </a:pPr>
            <a:r>
              <a:t/>
            </a:r>
            <a:endParaRPr/>
          </a:p>
          <a:p>
            <a:pPr indent="-406400" lvl="0" marL="914400" rtl="0" algn="l">
              <a:lnSpc>
                <a:spcPct val="90000"/>
              </a:lnSpc>
              <a:spcBef>
                <a:spcPts val="1000"/>
              </a:spcBef>
              <a:spcAft>
                <a:spcPts val="0"/>
              </a:spcAft>
              <a:buSzPts val="2800"/>
              <a:buChar char="❖"/>
            </a:pPr>
            <a:r>
              <a:rPr lang="en-US" sz="1100" u="sng">
                <a:solidFill>
                  <a:schemeClr val="hlink"/>
                </a:solidFill>
                <a:latin typeface="Arial"/>
                <a:ea typeface="Arial"/>
                <a:cs typeface="Arial"/>
                <a:sym typeface="Arial"/>
                <a:hlinkClick r:id="rId4"/>
                <a:extLst>
                  <a:ext uri="http://customooxmlschemas.google.com/">
                    <go:slidesCustomData xmlns:go="http://customooxmlschemas.google.com/" textRoundtripDataId="3"/>
                  </a:ext>
                </a:extLst>
              </a:rPr>
              <a:t>Tecnologia: i droni al servizio degli agricoltori - hi-tech - YouTube </a:t>
            </a:r>
            <a:r>
              <a:rPr lang="en-US" sz="2200">
                <a:extLst>
                  <a:ext uri="http://customooxmlschemas.google.com/">
                    <go:slidesCustomData xmlns:go="http://customooxmlschemas.google.com/" textRoundtripDataId="4"/>
                  </a:ext>
                </a:extLst>
              </a:rPr>
              <a:t>(2 min)</a:t>
            </a:r>
            <a:endParaRPr/>
          </a:p>
        </p:txBody>
      </p:sp>
      <p:pic>
        <p:nvPicPr>
          <p:cNvPr id="165" name="Google Shape;165;g1e4e9e26aee_0_0"/>
          <p:cNvPicPr preferRelativeResize="0"/>
          <p:nvPr/>
        </p:nvPicPr>
        <p:blipFill rotWithShape="1">
          <a:blip r:embed="rId5">
            <a:alphaModFix/>
          </a:blip>
          <a:srcRect b="0" l="0" r="0" t="0"/>
          <a:stretch/>
        </p:blipFill>
        <p:spPr>
          <a:xfrm>
            <a:off x="8828775" y="-6"/>
            <a:ext cx="3363226" cy="22229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 name="Shape 38"/>
        <p:cNvGrpSpPr/>
        <p:nvPr/>
      </p:nvGrpSpPr>
      <p:grpSpPr>
        <a:xfrm>
          <a:off x="0" y="0"/>
          <a:ext cx="0" cy="0"/>
          <a:chOff x="0" y="0"/>
          <a:chExt cx="0" cy="0"/>
        </a:xfrm>
      </p:grpSpPr>
      <p:sp>
        <p:nvSpPr>
          <p:cNvPr id="39" name="Google Shape;39;g25ba3fce1da_0_45"/>
          <p:cNvSpPr txBox="1"/>
          <p:nvPr>
            <p:ph type="title"/>
          </p:nvPr>
        </p:nvSpPr>
        <p:spPr>
          <a:xfrm>
            <a:off x="838200" y="1325880"/>
            <a:ext cx="10515600" cy="662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US"/>
              <a:t>Introduzione</a:t>
            </a:r>
            <a:endParaRPr/>
          </a:p>
        </p:txBody>
      </p:sp>
      <p:sp>
        <p:nvSpPr>
          <p:cNvPr id="40" name="Google Shape;40;g25ba3fce1da_0_45"/>
          <p:cNvSpPr txBox="1"/>
          <p:nvPr>
            <p:ph idx="1" type="body"/>
          </p:nvPr>
        </p:nvSpPr>
        <p:spPr>
          <a:xfrm>
            <a:off x="838200" y="2214245"/>
            <a:ext cx="10515600" cy="4003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lang="en-US">
                <a:highlight>
                  <a:srgbClr val="FFFFFF"/>
                </a:highlight>
              </a:rPr>
              <a:t>L'ecologia è la scienza che studia le interazioni degli esseri viventi (biocenosi) tra loro e con il loro ambiente </a:t>
            </a:r>
            <a:r>
              <a:rPr lang="en-US">
                <a:highlight>
                  <a:srgbClr val="FFFFFF"/>
                </a:highlight>
                <a:extLst>
                  <a:ext uri="http://customooxmlschemas.google.com/">
                    <go:slidesCustomData xmlns:go="http://customooxmlschemas.google.com/" textRoundtripDataId="0"/>
                  </a:ext>
                </a:extLst>
              </a:rPr>
              <a:t>(biotopo)</a:t>
            </a:r>
            <a:r>
              <a:rPr lang="en-US">
                <a:highlight>
                  <a:srgbClr val="FFFFFF"/>
                </a:highlight>
              </a:rPr>
              <a:t>. Tutti gli esseri viventi, il loro ambiente e le relazioni che intrattengono formano un ecosistema.</a:t>
            </a:r>
            <a:endParaRPr>
              <a:highlight>
                <a:srgbClr val="FFFFFF"/>
              </a:highlight>
            </a:endParaRPr>
          </a:p>
          <a:p>
            <a:pPr indent="0" lvl="0" marL="0" rtl="0" algn="l">
              <a:lnSpc>
                <a:spcPct val="90000"/>
              </a:lnSpc>
              <a:spcBef>
                <a:spcPts val="0"/>
              </a:spcBef>
              <a:spcAft>
                <a:spcPts val="0"/>
              </a:spcAft>
              <a:buClr>
                <a:schemeClr val="dk1"/>
              </a:buClr>
              <a:buSzPts val="1100"/>
              <a:buFont typeface="Arial"/>
              <a:buNone/>
            </a:pPr>
            <a:r>
              <a:t/>
            </a:r>
            <a:endParaRPr>
              <a:highlight>
                <a:srgbClr val="FFFFFF"/>
              </a:highlight>
            </a:endParaRPr>
          </a:p>
          <a:p>
            <a:pPr indent="0" lvl="0" marL="0" rtl="0" algn="l">
              <a:lnSpc>
                <a:spcPct val="90000"/>
              </a:lnSpc>
              <a:spcBef>
                <a:spcPts val="0"/>
              </a:spcBef>
              <a:spcAft>
                <a:spcPts val="0"/>
              </a:spcAft>
              <a:buClr>
                <a:schemeClr val="dk1"/>
              </a:buClr>
              <a:buSzPts val="1100"/>
              <a:buFont typeface="Arial"/>
              <a:buNone/>
            </a:pPr>
            <a:r>
              <a:rPr lang="en-US">
                <a:highlight>
                  <a:srgbClr val="FFFFFF"/>
                </a:highlight>
                <a:extLst>
                  <a:ext uri="http://customooxmlschemas.google.com/">
                    <go:slidesCustomData xmlns:go="http://customooxmlschemas.google.com/" textRoundtripDataId="1"/>
                  </a:ext>
                </a:extLst>
              </a:rPr>
              <a:t>Quando pensiamo all'ecologia in agricoltura, pensiamo immediatamente all'agricoltura biologica.</a:t>
            </a:r>
            <a:endParaRPr>
              <a:highlight>
                <a:srgbClr val="FFFFFF"/>
              </a:highlight>
            </a:endParaRPr>
          </a:p>
          <a:p>
            <a:pPr indent="0" lvl="0" marL="0" rtl="0" algn="l">
              <a:lnSpc>
                <a:spcPct val="90000"/>
              </a:lnSpc>
              <a:spcBef>
                <a:spcPts val="0"/>
              </a:spcBef>
              <a:spcAft>
                <a:spcPts val="0"/>
              </a:spcAft>
              <a:buClr>
                <a:schemeClr val="dk1"/>
              </a:buClr>
              <a:buSzPts val="1100"/>
              <a:buFont typeface="Arial"/>
              <a:buNone/>
            </a:pPr>
            <a:r>
              <a:rPr lang="en-US">
                <a:highlight>
                  <a:srgbClr val="FFFFFF"/>
                </a:highlight>
              </a:rPr>
              <a:t>Ma sapevate che la realtà sul campo è molto più complessa e stimolante?</a:t>
            </a:r>
            <a:endParaRPr>
              <a:highlight>
                <a:srgbClr val="FFFFFF"/>
              </a:highlight>
            </a:endParaRPr>
          </a:p>
          <a:p>
            <a:pPr indent="0" lvl="0" marL="0" rtl="0" algn="l">
              <a:lnSpc>
                <a:spcPct val="90000"/>
              </a:lnSpc>
              <a:spcBef>
                <a:spcPts val="0"/>
              </a:spcBef>
              <a:spcAft>
                <a:spcPts val="0"/>
              </a:spcAft>
              <a:buClr>
                <a:schemeClr val="dk1"/>
              </a:buClr>
              <a:buSzPts val="2800"/>
              <a:buFont typeface="Arial"/>
              <a:buNone/>
            </a:pPr>
            <a:r>
              <a:t/>
            </a:r>
            <a:endParaRPr>
              <a:highlight>
                <a:srgbClr val="FFFFFF"/>
              </a:highligh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g180755cdd44_0_24"/>
          <p:cNvSpPr txBox="1"/>
          <p:nvPr>
            <p:ph type="title"/>
          </p:nvPr>
        </p:nvSpPr>
        <p:spPr>
          <a:xfrm>
            <a:off x="838200" y="1325880"/>
            <a:ext cx="10515600" cy="662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US"/>
              <a:t>Cambiamenti nella pratica</a:t>
            </a:r>
            <a:endParaRPr/>
          </a:p>
        </p:txBody>
      </p:sp>
      <p:sp>
        <p:nvSpPr>
          <p:cNvPr id="172" name="Google Shape;172;g180755cdd44_0_24"/>
          <p:cNvSpPr txBox="1"/>
          <p:nvPr>
            <p:ph idx="1" type="body"/>
          </p:nvPr>
        </p:nvSpPr>
        <p:spPr>
          <a:xfrm>
            <a:off x="838200" y="2214250"/>
            <a:ext cx="10515600" cy="4371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Clr>
                <a:schemeClr val="dk1"/>
              </a:buClr>
              <a:buSzPts val="1100"/>
              <a:buFont typeface="Arial"/>
              <a:buNone/>
            </a:pPr>
            <a:r>
              <a:rPr lang="en-US"/>
              <a:t>Oltre all'agroecologia, all'agroforestazione e ad altre nuove pratiche già citate, negli ultimi anni il benessere degli animali è diventato una priorità, con innovazioni e leggi che aiutano i produttori a modificare positivamente le loro pratiche.</a:t>
            </a:r>
            <a:endParaRPr/>
          </a:p>
          <a:p>
            <a:pPr indent="0" lvl="0" marL="0" rtl="0" algn="l">
              <a:lnSpc>
                <a:spcPct val="90000"/>
              </a:lnSpc>
              <a:spcBef>
                <a:spcPts val="1000"/>
              </a:spcBef>
              <a:spcAft>
                <a:spcPts val="0"/>
              </a:spcAft>
              <a:buClr>
                <a:schemeClr val="dk1"/>
              </a:buClr>
              <a:buSzPts val="1100"/>
              <a:buFont typeface="Arial"/>
              <a:buNone/>
            </a:pPr>
            <a:r>
              <a:t/>
            </a:r>
            <a:endParaRPr/>
          </a:p>
          <a:p>
            <a:pPr indent="0" lvl="0" marL="0" rtl="0" algn="l">
              <a:lnSpc>
                <a:spcPct val="90000"/>
              </a:lnSpc>
              <a:spcBef>
                <a:spcPts val="1000"/>
              </a:spcBef>
              <a:spcAft>
                <a:spcPts val="0"/>
              </a:spcAft>
              <a:buClr>
                <a:schemeClr val="dk1"/>
              </a:buClr>
              <a:buSzPts val="1100"/>
              <a:buFont typeface="Arial"/>
              <a:buNone/>
            </a:pPr>
            <a:r>
              <a:rPr lang="en-US"/>
              <a:t>L'agricoltura di domani si costruisce oggi e si evolve rapidamente, con cambiamenti positivi nella nostra visione del mondo vivente e nelle pratiche agricole.</a:t>
            </a:r>
            <a:endParaRPr/>
          </a:p>
          <a:p>
            <a:pPr indent="0" lvl="0" marL="0" rtl="0" algn="l">
              <a:lnSpc>
                <a:spcPct val="90000"/>
              </a:lnSpc>
              <a:spcBef>
                <a:spcPts val="1000"/>
              </a:spcBef>
              <a:spcAft>
                <a:spcPts val="0"/>
              </a:spcAft>
              <a:buSzPts val="2800"/>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g2590e764dc2_0_20"/>
          <p:cNvSpPr txBox="1"/>
          <p:nvPr>
            <p:ph type="title"/>
          </p:nvPr>
        </p:nvSpPr>
        <p:spPr>
          <a:xfrm>
            <a:off x="838200" y="1325880"/>
            <a:ext cx="10515600" cy="662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US"/>
              <a:t>Benessere degli animali</a:t>
            </a:r>
            <a:endParaRPr/>
          </a:p>
        </p:txBody>
      </p:sp>
      <p:sp>
        <p:nvSpPr>
          <p:cNvPr id="179" name="Google Shape;179;g2590e764dc2_0_20"/>
          <p:cNvSpPr txBox="1"/>
          <p:nvPr>
            <p:ph idx="1" type="body"/>
          </p:nvPr>
        </p:nvSpPr>
        <p:spPr>
          <a:xfrm>
            <a:off x="838200" y="2214245"/>
            <a:ext cx="10515600" cy="4003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Clr>
                <a:schemeClr val="dk1"/>
              </a:buClr>
              <a:buSzPts val="1100"/>
              <a:buFont typeface="Arial"/>
              <a:buNone/>
            </a:pPr>
            <a:r>
              <a:rPr lang="en-US"/>
              <a:t>Nel 2018, l'ANSES ha proposto una definizione di benessere animale come "uno stato mentale individuale positivo legato alla soddisfazione di bisogni comportamentali e fisiologici come il cibo o la salute. Questo stato varia a seconda della percezione che l'animale ha della situazione".</a:t>
            </a:r>
            <a:endParaRPr/>
          </a:p>
          <a:p>
            <a:pPr indent="0" lvl="0" marL="0" rtl="0" algn="l">
              <a:lnSpc>
                <a:spcPct val="90000"/>
              </a:lnSpc>
              <a:spcBef>
                <a:spcPts val="1000"/>
              </a:spcBef>
              <a:spcAft>
                <a:spcPts val="0"/>
              </a:spcAft>
              <a:buClr>
                <a:schemeClr val="dk1"/>
              </a:buClr>
              <a:buSzPts val="1100"/>
              <a:buFont typeface="Arial"/>
              <a:buNone/>
            </a:pPr>
            <a:r>
              <a:rPr lang="en-US"/>
              <a:t>Nel 1992, il Farm Welfare Animal Council ha definito le 5 libertà dell'animale:</a:t>
            </a:r>
            <a:endParaRPr/>
          </a:p>
          <a:p>
            <a:pPr indent="0" lvl="0" marL="0" rtl="0" algn="l">
              <a:lnSpc>
                <a:spcPct val="90000"/>
              </a:lnSpc>
              <a:spcBef>
                <a:spcPts val="1000"/>
              </a:spcBef>
              <a:spcAft>
                <a:spcPts val="0"/>
              </a:spcAft>
              <a:buSzPts val="2800"/>
              <a:buNone/>
            </a:pPr>
            <a:r>
              <a:t/>
            </a:r>
            <a:endParaRPr/>
          </a:p>
          <a:p>
            <a:pPr indent="0" lvl="0" marL="0" rtl="0" algn="l">
              <a:lnSpc>
                <a:spcPct val="90000"/>
              </a:lnSpc>
              <a:spcBef>
                <a:spcPts val="1000"/>
              </a:spcBef>
              <a:spcAft>
                <a:spcPts val="0"/>
              </a:spcAft>
              <a:buSzPts val="2800"/>
              <a:buNone/>
            </a:pPr>
            <a:r>
              <a:t/>
            </a:r>
            <a:endParaRPr/>
          </a:p>
          <a:p>
            <a:pPr indent="0" lvl="0" marL="0" rtl="0" algn="l">
              <a:lnSpc>
                <a:spcPct val="90000"/>
              </a:lnSpc>
              <a:spcBef>
                <a:spcPts val="1000"/>
              </a:spcBef>
              <a:spcAft>
                <a:spcPts val="0"/>
              </a:spcAft>
              <a:buSzPts val="2800"/>
              <a:buNone/>
            </a:pPr>
            <a:r>
              <a:t/>
            </a:r>
            <a:endParaRPr/>
          </a:p>
        </p:txBody>
      </p:sp>
      <p:sp>
        <p:nvSpPr>
          <p:cNvPr id="180" name="Google Shape;180;g2590e764dc2_0_20"/>
          <p:cNvSpPr txBox="1"/>
          <p:nvPr/>
        </p:nvSpPr>
        <p:spPr>
          <a:xfrm>
            <a:off x="3383400" y="4490075"/>
            <a:ext cx="8808600" cy="26577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1000"/>
              </a:spcBef>
              <a:spcAft>
                <a:spcPts val="0"/>
              </a:spcAft>
              <a:buClr>
                <a:schemeClr val="dk1"/>
              </a:buClr>
              <a:buSzPts val="1100"/>
              <a:buFont typeface="Arial"/>
              <a:buNone/>
            </a:pPr>
            <a:r>
              <a:rPr b="0" i="0" lang="en-US" sz="2200" u="none" cap="none" strike="noStrike">
                <a:solidFill>
                  <a:schemeClr val="accent1"/>
                </a:solidFill>
                <a:latin typeface="Calibri"/>
                <a:ea typeface="Calibri"/>
                <a:cs typeface="Calibri"/>
                <a:sym typeface="Calibri"/>
              </a:rPr>
              <a:t>1-Nessuna fame o sete </a:t>
            </a:r>
            <a:endParaRPr b="0" i="0" sz="2200" u="none" cap="none" strike="noStrike">
              <a:solidFill>
                <a:schemeClr val="accent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1100"/>
              <a:buFont typeface="Arial"/>
              <a:buNone/>
            </a:pPr>
            <a:r>
              <a:rPr b="0" i="0" lang="en-US" sz="2200" u="none" cap="none" strike="noStrike">
                <a:solidFill>
                  <a:schemeClr val="accent1"/>
                </a:solidFill>
                <a:latin typeface="Calibri"/>
                <a:ea typeface="Calibri"/>
                <a:cs typeface="Calibri"/>
                <a:sym typeface="Calibri"/>
              </a:rPr>
              <a:t>2-Nessun disagio </a:t>
            </a:r>
            <a:endParaRPr b="0" i="0" sz="2200" u="none" cap="none" strike="noStrike">
              <a:solidFill>
                <a:schemeClr val="accent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1100"/>
              <a:buFont typeface="Arial"/>
              <a:buNone/>
            </a:pPr>
            <a:r>
              <a:rPr b="0" i="0" lang="en-US" sz="2200" u="none" cap="none" strike="noStrike">
                <a:solidFill>
                  <a:schemeClr val="accent1"/>
                </a:solidFill>
                <a:latin typeface="Calibri"/>
                <a:ea typeface="Calibri"/>
                <a:cs typeface="Calibri"/>
                <a:sym typeface="Calibri"/>
              </a:rPr>
              <a:t>3 - Nessun dolore, lesione o malattia </a:t>
            </a:r>
            <a:endParaRPr b="0" i="0" sz="2200" u="none" cap="none" strike="noStrike">
              <a:solidFill>
                <a:schemeClr val="accent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1100"/>
              <a:buFont typeface="Arial"/>
              <a:buNone/>
            </a:pPr>
            <a:r>
              <a:rPr b="0" i="0" lang="en-US" sz="2200" u="none" cap="none" strike="noStrike">
                <a:solidFill>
                  <a:schemeClr val="accent1"/>
                </a:solidFill>
                <a:latin typeface="Calibri"/>
                <a:ea typeface="Calibri"/>
                <a:cs typeface="Calibri"/>
                <a:sym typeface="Calibri"/>
              </a:rPr>
              <a:t>4-Nessuna paura o angoscia </a:t>
            </a:r>
            <a:endParaRPr b="0" i="0" sz="2200" u="none" cap="none" strike="noStrike">
              <a:solidFill>
                <a:schemeClr val="accent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1100"/>
              <a:buFont typeface="Arial"/>
              <a:buNone/>
            </a:pPr>
            <a:r>
              <a:rPr b="0" i="0" lang="en-US" sz="2200" u="none" cap="none" strike="noStrike">
                <a:solidFill>
                  <a:schemeClr val="accent1"/>
                </a:solidFill>
                <a:latin typeface="Calibri"/>
                <a:ea typeface="Calibri"/>
                <a:cs typeface="Calibri"/>
                <a:sym typeface="Calibri"/>
              </a:rPr>
              <a:t>5-Essere in grado di esprimere i comportamenti naturali della specie.</a:t>
            </a:r>
            <a:endParaRPr b="0" i="0" sz="2200" u="none" cap="none" strike="noStrike">
              <a:solidFill>
                <a:schemeClr val="accent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1100"/>
              <a:buFont typeface="Arial"/>
              <a:buNone/>
            </a:pPr>
            <a:r>
              <a:t/>
            </a:r>
            <a:endParaRPr b="0" i="0" sz="2200" u="none" cap="none" strike="noStrike">
              <a:solidFill>
                <a:schemeClr val="accent1"/>
              </a:solidFill>
              <a:latin typeface="Calibri"/>
              <a:ea typeface="Calibri"/>
              <a:cs typeface="Calibri"/>
              <a:sym typeface="Calibri"/>
            </a:endParaRPr>
          </a:p>
        </p:txBody>
      </p:sp>
      <p:sp>
        <p:nvSpPr>
          <p:cNvPr id="181" name="Google Shape;181;g2590e764dc2_0_20"/>
          <p:cNvSpPr txBox="1"/>
          <p:nvPr/>
        </p:nvSpPr>
        <p:spPr>
          <a:xfrm>
            <a:off x="168350" y="5138675"/>
            <a:ext cx="3035700" cy="1476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741B47"/>
                </a:solidFill>
                <a:latin typeface="Arial"/>
                <a:ea typeface="Arial"/>
                <a:cs typeface="Arial"/>
                <a:sym typeface="Arial"/>
              </a:rPr>
              <a:t>Cosa pensi che siano?</a:t>
            </a:r>
            <a:endParaRPr b="0" i="0" sz="2400" u="none" cap="none" strike="noStrike">
              <a:solidFill>
                <a:srgbClr val="741B47"/>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g180755cdd44_0_30"/>
          <p:cNvSpPr txBox="1"/>
          <p:nvPr>
            <p:ph type="title"/>
          </p:nvPr>
        </p:nvSpPr>
        <p:spPr>
          <a:xfrm>
            <a:off x="838200" y="1461880"/>
            <a:ext cx="10515600" cy="662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US"/>
              <a:t>Benessere: per gli animali e per gli agricoltori</a:t>
            </a:r>
            <a:endParaRPr/>
          </a:p>
        </p:txBody>
      </p:sp>
      <p:sp>
        <p:nvSpPr>
          <p:cNvPr id="188" name="Google Shape;188;g180755cdd44_0_30"/>
          <p:cNvSpPr txBox="1"/>
          <p:nvPr>
            <p:ph idx="1" type="body"/>
          </p:nvPr>
        </p:nvSpPr>
        <p:spPr>
          <a:xfrm>
            <a:off x="754150" y="2309100"/>
            <a:ext cx="10515600" cy="3940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2800"/>
              <a:buNone/>
            </a:pPr>
            <a:r>
              <a:t/>
            </a:r>
            <a:endParaRPr sz="2400">
              <a:solidFill>
                <a:schemeClr val="dk2"/>
              </a:solidFill>
              <a:highlight>
                <a:srgbClr val="FFFFFF"/>
              </a:highlight>
            </a:endParaRPr>
          </a:p>
          <a:p>
            <a:pPr indent="0" lvl="0" marL="0" rtl="0" algn="l">
              <a:lnSpc>
                <a:spcPct val="90000"/>
              </a:lnSpc>
              <a:spcBef>
                <a:spcPts val="1000"/>
              </a:spcBef>
              <a:spcAft>
                <a:spcPts val="0"/>
              </a:spcAft>
              <a:buSzPts val="2800"/>
              <a:buNone/>
            </a:pPr>
            <a:r>
              <a:rPr lang="en-US" sz="2400">
                <a:solidFill>
                  <a:schemeClr val="dk2"/>
                </a:solidFill>
                <a:highlight>
                  <a:srgbClr val="FFFFFF"/>
                </a:highlight>
              </a:rPr>
              <a:t>Il benessere degli allevatori dipenderà da altri fattori oltre a quello degli animali, di </a:t>
            </a:r>
            <a:r>
              <a:rPr lang="en-US" sz="2400">
                <a:solidFill>
                  <a:srgbClr val="741B47"/>
                </a:solidFill>
                <a:highlight>
                  <a:srgbClr val="FFFFFF"/>
                </a:highlight>
              </a:rPr>
              <a:t>cosa pensa abbia bisogno un allevatore per sentirsi bene?</a:t>
            </a:r>
            <a:endParaRPr sz="2400">
              <a:solidFill>
                <a:srgbClr val="741B47"/>
              </a:solidFill>
              <a:highlight>
                <a:srgbClr val="FFFFFF"/>
              </a:highlight>
            </a:endParaRPr>
          </a:p>
          <a:p>
            <a:pPr indent="0" lvl="0" marL="0" rtl="0" algn="l">
              <a:lnSpc>
                <a:spcPct val="90000"/>
              </a:lnSpc>
              <a:spcBef>
                <a:spcPts val="1000"/>
              </a:spcBef>
              <a:spcAft>
                <a:spcPts val="0"/>
              </a:spcAft>
              <a:buSzPts val="2800"/>
              <a:buNone/>
            </a:pPr>
            <a:r>
              <a:t/>
            </a:r>
            <a:endParaRPr sz="2400">
              <a:solidFill>
                <a:schemeClr val="dk2"/>
              </a:solidFill>
              <a:highlight>
                <a:srgbClr val="FFFFFF"/>
              </a:highlight>
            </a:endParaRPr>
          </a:p>
        </p:txBody>
      </p:sp>
      <p:pic>
        <p:nvPicPr>
          <p:cNvPr id="189" name="Google Shape;189;g180755cdd44_0_30"/>
          <p:cNvPicPr preferRelativeResize="0"/>
          <p:nvPr/>
        </p:nvPicPr>
        <p:blipFill rotWithShape="1">
          <a:blip r:embed="rId3">
            <a:alphaModFix/>
          </a:blip>
          <a:srcRect b="0" l="0" r="0" t="0"/>
          <a:stretch/>
        </p:blipFill>
        <p:spPr>
          <a:xfrm>
            <a:off x="8876000" y="3940475"/>
            <a:ext cx="3136626" cy="2092725"/>
          </a:xfrm>
          <a:prstGeom prst="rect">
            <a:avLst/>
          </a:prstGeom>
          <a:noFill/>
          <a:ln>
            <a:noFill/>
          </a:ln>
        </p:spPr>
      </p:pic>
      <p:sp>
        <p:nvSpPr>
          <p:cNvPr id="190" name="Google Shape;190;g180755cdd44_0_30"/>
          <p:cNvSpPr txBox="1"/>
          <p:nvPr/>
        </p:nvSpPr>
        <p:spPr>
          <a:xfrm>
            <a:off x="665100" y="3813975"/>
            <a:ext cx="8086200" cy="2345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2"/>
                </a:solidFill>
                <a:highlight>
                  <a:srgbClr val="FFFFFF"/>
                </a:highlight>
                <a:latin typeface="Calibri"/>
                <a:ea typeface="Calibri"/>
                <a:cs typeface="Calibri"/>
                <a:sym typeface="Calibri"/>
              </a:rPr>
              <a:t>La salute, naturalmente, il successo sociale ed economico, il piacere, l'autorealizzazione, l'armonia con se stessi e con gli altri, il senso di realizzazione e di utilità, ma anche il riconoscimento da parte degli altri degli sforzi e talvolta anche dei sacrifici fatti per produrre sempre di più, sempre meglio.</a:t>
            </a:r>
            <a:endParaRPr b="0" i="0" sz="2400" u="none" cap="none" strike="noStrike">
              <a:solidFill>
                <a:schemeClr val="dk2"/>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g2590e764dc2_0_14"/>
          <p:cNvSpPr txBox="1"/>
          <p:nvPr>
            <p:ph type="title"/>
          </p:nvPr>
        </p:nvSpPr>
        <p:spPr>
          <a:xfrm>
            <a:off x="838200" y="1657055"/>
            <a:ext cx="10515600" cy="662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lang="en-US"/>
              <a:t>Benessere: per gli animali e per gli agricoltori</a:t>
            </a:r>
            <a:endParaRPr/>
          </a:p>
          <a:p>
            <a:pPr indent="0" lvl="0" marL="0" rtl="0" algn="l">
              <a:lnSpc>
                <a:spcPct val="90000"/>
              </a:lnSpc>
              <a:spcBef>
                <a:spcPts val="0"/>
              </a:spcBef>
              <a:spcAft>
                <a:spcPts val="0"/>
              </a:spcAft>
              <a:buSzPts val="4400"/>
              <a:buNone/>
            </a:pPr>
            <a:r>
              <a:t/>
            </a:r>
            <a:endParaRPr/>
          </a:p>
        </p:txBody>
      </p:sp>
      <p:sp>
        <p:nvSpPr>
          <p:cNvPr id="197" name="Google Shape;197;g2590e764dc2_0_14"/>
          <p:cNvSpPr txBox="1"/>
          <p:nvPr>
            <p:ph idx="1" type="body"/>
          </p:nvPr>
        </p:nvSpPr>
        <p:spPr>
          <a:xfrm>
            <a:off x="838200" y="2792874"/>
            <a:ext cx="10515600" cy="3425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Clr>
                <a:schemeClr val="dk1"/>
              </a:buClr>
              <a:buSzPts val="1100"/>
              <a:buFont typeface="Arial"/>
              <a:buNone/>
            </a:pPr>
            <a:r>
              <a:rPr lang="en-US"/>
              <a:t>Questo benessere è molto importante e inizia con il rispetto. Rispetto sia per l'animale che per l'allevatore.</a:t>
            </a:r>
            <a:endParaRPr/>
          </a:p>
          <a:p>
            <a:pPr indent="0" lvl="0" marL="0" rtl="0" algn="l">
              <a:lnSpc>
                <a:spcPct val="90000"/>
              </a:lnSpc>
              <a:spcBef>
                <a:spcPts val="1000"/>
              </a:spcBef>
              <a:spcAft>
                <a:spcPts val="0"/>
              </a:spcAft>
              <a:buClr>
                <a:schemeClr val="dk1"/>
              </a:buClr>
              <a:buSzPts val="1100"/>
              <a:buFont typeface="Arial"/>
              <a:buNone/>
            </a:pPr>
            <a:r>
              <a:rPr lang="en-US"/>
              <a:t>Il benessere degli animali è sempre più richiesto dai consumatori e dalle autorità, ma non dimentichiamo il benessere degli agricoltori, che hanno accettato condizioni di lavoro e di vita a volte dure per provvedere ai nostri bisogni più elementari. Sono indispensabili alla società, le loro conoscenze sono inestimabili e il loro ruolo è molto più importante di quanto si possa immaginare.</a:t>
            </a:r>
            <a:endParaRPr/>
          </a:p>
          <a:p>
            <a:pPr indent="0" lvl="0" marL="0" rtl="0" algn="l">
              <a:lnSpc>
                <a:spcPct val="90000"/>
              </a:lnSpc>
              <a:spcBef>
                <a:spcPts val="1000"/>
              </a:spcBef>
              <a:spcAft>
                <a:spcPts val="0"/>
              </a:spcAft>
              <a:buSzPts val="2800"/>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g180755cdd44_0_6"/>
          <p:cNvSpPr txBox="1"/>
          <p:nvPr>
            <p:ph type="title"/>
          </p:nvPr>
        </p:nvSpPr>
        <p:spPr>
          <a:xfrm>
            <a:off x="838200" y="1325880"/>
            <a:ext cx="10515600" cy="662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US"/>
              <a:t>Etichette</a:t>
            </a:r>
            <a:endParaRPr/>
          </a:p>
        </p:txBody>
      </p:sp>
      <p:sp>
        <p:nvSpPr>
          <p:cNvPr id="204" name="Google Shape;204;g180755cdd44_0_6"/>
          <p:cNvSpPr txBox="1"/>
          <p:nvPr>
            <p:ph idx="1" type="body"/>
          </p:nvPr>
        </p:nvSpPr>
        <p:spPr>
          <a:xfrm>
            <a:off x="838200" y="2214245"/>
            <a:ext cx="10515600" cy="4003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Clr>
                <a:schemeClr val="dk1"/>
              </a:buClr>
              <a:buSzPts val="1100"/>
              <a:buFont typeface="Arial"/>
              <a:buNone/>
            </a:pPr>
            <a:r>
              <a:rPr lang="en-US">
                <a:solidFill>
                  <a:srgbClr val="741B47"/>
                </a:solidFill>
              </a:rPr>
              <a:t>Sapete a cosa servono le etichette?</a:t>
            </a:r>
            <a:endParaRPr>
              <a:solidFill>
                <a:srgbClr val="741B47"/>
              </a:solidFill>
            </a:endParaRPr>
          </a:p>
          <a:p>
            <a:pPr indent="0" lvl="0" marL="0" rtl="0" algn="l">
              <a:lnSpc>
                <a:spcPct val="90000"/>
              </a:lnSpc>
              <a:spcBef>
                <a:spcPts val="1000"/>
              </a:spcBef>
              <a:spcAft>
                <a:spcPts val="0"/>
              </a:spcAft>
              <a:buClr>
                <a:schemeClr val="dk1"/>
              </a:buClr>
              <a:buSzPts val="1100"/>
              <a:buFont typeface="Arial"/>
              <a:buNone/>
            </a:pPr>
            <a:r>
              <a:t/>
            </a:r>
            <a:endParaRPr>
              <a:solidFill>
                <a:srgbClr val="741B47"/>
              </a:solidFill>
            </a:endParaRPr>
          </a:p>
          <a:p>
            <a:pPr indent="0" lvl="0" marL="0" rtl="0" algn="l">
              <a:lnSpc>
                <a:spcPct val="90000"/>
              </a:lnSpc>
              <a:spcBef>
                <a:spcPts val="1000"/>
              </a:spcBef>
              <a:spcAft>
                <a:spcPts val="0"/>
              </a:spcAft>
              <a:buClr>
                <a:schemeClr val="dk1"/>
              </a:buClr>
              <a:buSzPts val="1100"/>
              <a:buFont typeface="Arial"/>
              <a:buNone/>
            </a:pPr>
            <a:r>
              <a:t/>
            </a:r>
            <a:endParaRPr>
              <a:solidFill>
                <a:srgbClr val="741B47"/>
              </a:solidFill>
            </a:endParaRPr>
          </a:p>
          <a:p>
            <a:pPr indent="0" lvl="0" marL="0" rtl="0" algn="l">
              <a:lnSpc>
                <a:spcPct val="90000"/>
              </a:lnSpc>
              <a:spcBef>
                <a:spcPts val="1000"/>
              </a:spcBef>
              <a:spcAft>
                <a:spcPts val="0"/>
              </a:spcAft>
              <a:buClr>
                <a:schemeClr val="dk1"/>
              </a:buClr>
              <a:buSzPts val="1100"/>
              <a:buFont typeface="Arial"/>
              <a:buNone/>
            </a:pPr>
            <a:r>
              <a:rPr lang="en-US">
                <a:solidFill>
                  <a:srgbClr val="741B47"/>
                </a:solidFill>
              </a:rPr>
              <a:t>Quali etichette conoscete?</a:t>
            </a:r>
            <a:endParaRPr>
              <a:solidFill>
                <a:srgbClr val="741B47"/>
              </a:solidFill>
            </a:endParaRPr>
          </a:p>
          <a:p>
            <a:pPr indent="0" lvl="0" marL="0" rtl="0" algn="l">
              <a:lnSpc>
                <a:spcPct val="90000"/>
              </a:lnSpc>
              <a:spcBef>
                <a:spcPts val="1000"/>
              </a:spcBef>
              <a:spcAft>
                <a:spcPts val="0"/>
              </a:spcAft>
              <a:buClr>
                <a:schemeClr val="dk1"/>
              </a:buClr>
              <a:buSzPts val="1100"/>
              <a:buFont typeface="Arial"/>
              <a:buNone/>
            </a:pPr>
            <a:r>
              <a:t/>
            </a:r>
            <a:endParaRPr>
              <a:solidFill>
                <a:srgbClr val="741B47"/>
              </a:solidFill>
            </a:endParaRPr>
          </a:p>
          <a:p>
            <a:pPr indent="0" lvl="0" marL="0" rtl="0" algn="l">
              <a:lnSpc>
                <a:spcPct val="90000"/>
              </a:lnSpc>
              <a:spcBef>
                <a:spcPts val="1000"/>
              </a:spcBef>
              <a:spcAft>
                <a:spcPts val="0"/>
              </a:spcAft>
              <a:buClr>
                <a:schemeClr val="dk1"/>
              </a:buClr>
              <a:buSzPts val="1100"/>
              <a:buFont typeface="Arial"/>
              <a:buNone/>
            </a:pPr>
            <a:r>
              <a:rPr lang="en-US">
                <a:solidFill>
                  <a:srgbClr val="741B47"/>
                </a:solidFill>
              </a:rPr>
              <a:t>Sapete cosa significano e rappresentano?</a:t>
            </a:r>
            <a:endParaRPr>
              <a:solidFill>
                <a:srgbClr val="741B47"/>
              </a:solidFill>
            </a:endParaRPr>
          </a:p>
          <a:p>
            <a:pPr indent="0" lvl="0" marL="0" rtl="0" algn="l">
              <a:lnSpc>
                <a:spcPct val="90000"/>
              </a:lnSpc>
              <a:spcBef>
                <a:spcPts val="1000"/>
              </a:spcBef>
              <a:spcAft>
                <a:spcPts val="0"/>
              </a:spcAft>
              <a:buSzPts val="2800"/>
              <a:buNone/>
            </a:pPr>
            <a:r>
              <a:t/>
            </a:r>
            <a:endParaRPr>
              <a:solidFill>
                <a:srgbClr val="741B47"/>
              </a:solidFill>
            </a:endParaRPr>
          </a:p>
        </p:txBody>
      </p:sp>
      <p:sp>
        <p:nvSpPr>
          <p:cNvPr id="205" name="Google Shape;205;g180755cdd44_0_6"/>
          <p:cNvSpPr txBox="1"/>
          <p:nvPr/>
        </p:nvSpPr>
        <p:spPr>
          <a:xfrm>
            <a:off x="913475" y="2806675"/>
            <a:ext cx="10183500" cy="8004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1000"/>
              </a:spcBef>
              <a:spcAft>
                <a:spcPts val="0"/>
              </a:spcAft>
              <a:buClr>
                <a:schemeClr val="dk1"/>
              </a:buClr>
              <a:buSzPts val="1100"/>
              <a:buFont typeface="Arial"/>
              <a:buNone/>
            </a:pPr>
            <a:r>
              <a:rPr b="0" i="0" lang="en-US" sz="2800" u="none" cap="none" strike="noStrike">
                <a:solidFill>
                  <a:schemeClr val="accent1"/>
                </a:solidFill>
                <a:latin typeface="Calibri"/>
                <a:ea typeface="Calibri"/>
                <a:cs typeface="Calibri"/>
                <a:sym typeface="Calibri"/>
              </a:rPr>
              <a:t>Per certificare la qualità dei nostri prodotti e riconoscere il lavoro dei nostri agricoltori, offriamo una serie di etichette, alcune più conosciute di altre.</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g21b718e6ed4_0_0"/>
          <p:cNvSpPr txBox="1"/>
          <p:nvPr>
            <p:ph type="title"/>
          </p:nvPr>
        </p:nvSpPr>
        <p:spPr>
          <a:xfrm>
            <a:off x="838200" y="1325880"/>
            <a:ext cx="10515600" cy="662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lang="en-US"/>
              <a:t>Etichette: alcune etichette</a:t>
            </a:r>
            <a:endParaRPr/>
          </a:p>
        </p:txBody>
      </p:sp>
      <p:sp>
        <p:nvSpPr>
          <p:cNvPr id="212" name="Google Shape;212;g21b718e6ed4_0_0"/>
          <p:cNvSpPr txBox="1"/>
          <p:nvPr>
            <p:ph idx="1" type="body"/>
          </p:nvPr>
        </p:nvSpPr>
        <p:spPr>
          <a:xfrm>
            <a:off x="838200" y="2214245"/>
            <a:ext cx="10515600" cy="4003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Clr>
                <a:schemeClr val="dk1"/>
              </a:buClr>
              <a:buSzPts val="1100"/>
              <a:buFont typeface="Arial"/>
              <a:buNone/>
            </a:pPr>
            <a:r>
              <a:rPr lang="en-US"/>
              <a:t>AOP: Appellation d'Origine Protégée (Denominazione di Origine Protetta), designa un prodotto in cui tutte le fasi di produzione sono realizzate secondo un know-how riconosciuto nella stessa area geografica, che conferisce al prodotto le sue caratteristiche.</a:t>
            </a:r>
            <a:endParaRPr/>
          </a:p>
          <a:p>
            <a:pPr indent="0" lvl="0" marL="0" rtl="0" algn="l">
              <a:lnSpc>
                <a:spcPct val="90000"/>
              </a:lnSpc>
              <a:spcBef>
                <a:spcPts val="1000"/>
              </a:spcBef>
              <a:spcAft>
                <a:spcPts val="0"/>
              </a:spcAft>
              <a:buClr>
                <a:schemeClr val="dk1"/>
              </a:buClr>
              <a:buSzPts val="1100"/>
              <a:buFont typeface="Arial"/>
              <a:buNone/>
            </a:pPr>
            <a:r>
              <a:rPr lang="en-US"/>
              <a:t>IGP: Indicazione Geografica Protetta. Si tratta di un marchio europeo che garantisce il luogo di produzione, elaborazione e trasformazione del prodotto.</a:t>
            </a:r>
            <a:endParaRPr/>
          </a:p>
          <a:p>
            <a:pPr indent="0" lvl="0" marL="0" rtl="0" algn="l">
              <a:lnSpc>
                <a:spcPct val="90000"/>
              </a:lnSpc>
              <a:spcBef>
                <a:spcPts val="1000"/>
              </a:spcBef>
              <a:spcAft>
                <a:spcPts val="0"/>
              </a:spcAft>
              <a:buClr>
                <a:schemeClr val="dk1"/>
              </a:buClr>
              <a:buSzPts val="1100"/>
              <a:buFont typeface="Arial"/>
              <a:buNone/>
            </a:pPr>
            <a:r>
              <a:rPr lang="en-US"/>
              <a:t>AB: Agriculture Biologique (Agricoltura Biologica), un prodotto biologico con un rigoroso disciplinare che garantisce il rispetto della biodiversità e delle risorse naturali.</a:t>
            </a:r>
            <a:endParaRPr/>
          </a:p>
          <a:p>
            <a:pPr indent="0" lvl="0" marL="0" rtl="0" algn="l">
              <a:lnSpc>
                <a:spcPct val="90000"/>
              </a:lnSpc>
              <a:spcBef>
                <a:spcPts val="1000"/>
              </a:spcBef>
              <a:spcAft>
                <a:spcPts val="0"/>
              </a:spcAft>
              <a:buSzPts val="2800"/>
              <a:buNone/>
            </a:pPr>
            <a:r>
              <a:t/>
            </a:r>
            <a:endParaRPr/>
          </a:p>
        </p:txBody>
      </p:sp>
      <p:pic>
        <p:nvPicPr>
          <p:cNvPr id="213" name="Google Shape;213;g21b718e6ed4_0_0"/>
          <p:cNvPicPr preferRelativeResize="0"/>
          <p:nvPr/>
        </p:nvPicPr>
        <p:blipFill rotWithShape="1">
          <a:blip r:embed="rId3">
            <a:alphaModFix/>
          </a:blip>
          <a:srcRect b="0" l="0" r="0" t="0"/>
          <a:stretch/>
        </p:blipFill>
        <p:spPr>
          <a:xfrm>
            <a:off x="8654600" y="856750"/>
            <a:ext cx="2872550" cy="13575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g19e93ff5fc8_0_28"/>
          <p:cNvSpPr txBox="1"/>
          <p:nvPr>
            <p:ph type="title"/>
          </p:nvPr>
        </p:nvSpPr>
        <p:spPr>
          <a:xfrm>
            <a:off x="1039600" y="1093498"/>
            <a:ext cx="10515600" cy="6621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accent1"/>
              </a:buClr>
              <a:buSzPts val="4400"/>
              <a:buFont typeface="Calibri"/>
              <a:buNone/>
            </a:pPr>
            <a:r>
              <a:rPr lang="en-US"/>
              <a:t>Saveol e senza pesticidi</a:t>
            </a:r>
            <a:endParaRPr/>
          </a:p>
        </p:txBody>
      </p:sp>
      <p:sp>
        <p:nvSpPr>
          <p:cNvPr id="219" name="Google Shape;219;g19e93ff5fc8_0_28"/>
          <p:cNvSpPr txBox="1"/>
          <p:nvPr>
            <p:ph idx="1" type="body"/>
          </p:nvPr>
        </p:nvSpPr>
        <p:spPr>
          <a:xfrm>
            <a:off x="838200" y="2089124"/>
            <a:ext cx="10515600" cy="4466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Clr>
                <a:schemeClr val="dk1"/>
              </a:buClr>
              <a:buSzPts val="1100"/>
              <a:buFont typeface="Arial"/>
              <a:buNone/>
            </a:pPr>
            <a:r>
              <a:rPr lang="en-US"/>
              <a:t>Saveol, il principale produttore francese di pomodori, è stato un pioniere del biocontrollo e della produzione senza pesticidi.</a:t>
            </a:r>
            <a:endParaRPr/>
          </a:p>
          <a:p>
            <a:pPr indent="0" lvl="0" marL="0" rtl="0" algn="l">
              <a:lnSpc>
                <a:spcPct val="90000"/>
              </a:lnSpc>
              <a:spcBef>
                <a:spcPts val="1000"/>
              </a:spcBef>
              <a:spcAft>
                <a:spcPts val="0"/>
              </a:spcAft>
              <a:buSzPts val="1100"/>
              <a:buNone/>
            </a:pPr>
            <a:r>
              <a:rPr lang="en-US"/>
              <a:t>I pomodori senza pesticidi sono:</a:t>
            </a:r>
            <a:endParaRPr/>
          </a:p>
          <a:p>
            <a:pPr indent="0" lvl="0" marL="0" rtl="0" algn="l">
              <a:lnSpc>
                <a:spcPct val="150000"/>
              </a:lnSpc>
              <a:spcBef>
                <a:spcPts val="0"/>
              </a:spcBef>
              <a:spcAft>
                <a:spcPts val="0"/>
              </a:spcAft>
              <a:buClr>
                <a:schemeClr val="dk1"/>
              </a:buClr>
              <a:buSzPts val="1100"/>
              <a:buFont typeface="Arial"/>
              <a:buNone/>
            </a:pPr>
            <a:r>
              <a:rPr lang="en-US" sz="1200">
                <a:solidFill>
                  <a:schemeClr val="dk1"/>
                </a:solidFill>
                <a:latin typeface="Arial"/>
                <a:ea typeface="Arial"/>
                <a:cs typeface="Arial"/>
                <a:sym typeface="Arial"/>
              </a:rPr>
              <a:t> </a:t>
            </a:r>
            <a:endParaRPr sz="1200">
              <a:solidFill>
                <a:schemeClr val="dk1"/>
              </a:solidFill>
              <a:latin typeface="Arial"/>
              <a:ea typeface="Arial"/>
              <a:cs typeface="Arial"/>
              <a:sym typeface="Arial"/>
            </a:endParaRPr>
          </a:p>
          <a:p>
            <a:pPr indent="-349250" lvl="0" marL="457200" rtl="0" algn="l">
              <a:lnSpc>
                <a:spcPct val="150000"/>
              </a:lnSpc>
              <a:spcBef>
                <a:spcPts val="0"/>
              </a:spcBef>
              <a:spcAft>
                <a:spcPts val="0"/>
              </a:spcAft>
              <a:buSzPts val="1900"/>
              <a:buChar char="•"/>
            </a:pPr>
            <a:r>
              <a:rPr lang="en-US" sz="1900">
                <a:latin typeface="Arial"/>
                <a:ea typeface="Arial"/>
                <a:cs typeface="Arial"/>
                <a:sym typeface="Arial"/>
              </a:rPr>
              <a:t>Significa: nessun trattamento con pesticidi di sintesi dal fiore al piatto da parte dei nostri ortolani e un attento monitoraggio sanitario da parte di un team di tecnici specializzati.</a:t>
            </a:r>
            <a:endParaRPr sz="1900">
              <a:latin typeface="Arial"/>
              <a:ea typeface="Arial"/>
              <a:cs typeface="Arial"/>
              <a:sym typeface="Arial"/>
            </a:endParaRPr>
          </a:p>
          <a:p>
            <a:pPr indent="-349250" lvl="0" marL="457200" rtl="0" algn="l">
              <a:lnSpc>
                <a:spcPct val="150000"/>
              </a:lnSpc>
              <a:spcBef>
                <a:spcPts val="0"/>
              </a:spcBef>
              <a:spcAft>
                <a:spcPts val="0"/>
              </a:spcAft>
              <a:buSzPts val="1900"/>
              <a:buChar char="•"/>
            </a:pPr>
            <a:r>
              <a:rPr lang="en-US" sz="1900">
                <a:latin typeface="Arial"/>
                <a:ea typeface="Arial"/>
                <a:cs typeface="Arial"/>
                <a:sym typeface="Arial"/>
              </a:rPr>
              <a:t>Risultati: nessun residuo quantificabile di pesticidi sui pomodori.  </a:t>
            </a:r>
            <a:endParaRPr sz="1900">
              <a:latin typeface="Arial"/>
              <a:ea typeface="Arial"/>
              <a:cs typeface="Arial"/>
              <a:sym typeface="Arial"/>
            </a:endParaRPr>
          </a:p>
          <a:p>
            <a:pPr indent="-349250" lvl="0" marL="457200" rtl="0" algn="l">
              <a:lnSpc>
                <a:spcPct val="150000"/>
              </a:lnSpc>
              <a:spcBef>
                <a:spcPts val="0"/>
              </a:spcBef>
              <a:spcAft>
                <a:spcPts val="0"/>
              </a:spcAft>
              <a:buSzPts val="1900"/>
              <a:buChar char="•"/>
            </a:pPr>
            <a:r>
              <a:rPr lang="en-US" sz="1900">
                <a:latin typeface="Arial"/>
                <a:ea typeface="Arial"/>
                <a:cs typeface="Arial"/>
                <a:sym typeface="Arial"/>
              </a:rPr>
              <a:t>Controlli: analisi regolari da parte di un laboratorio indipendente.</a:t>
            </a:r>
            <a:endParaRPr sz="1900">
              <a:latin typeface="Arial"/>
              <a:ea typeface="Arial"/>
              <a:cs typeface="Arial"/>
              <a:sym typeface="Arial"/>
            </a:endParaRPr>
          </a:p>
          <a:p>
            <a:pPr indent="0" lvl="0" marL="0" rtl="0" algn="l">
              <a:lnSpc>
                <a:spcPct val="150000"/>
              </a:lnSpc>
              <a:spcBef>
                <a:spcPts val="0"/>
              </a:spcBef>
              <a:spcAft>
                <a:spcPts val="0"/>
              </a:spcAft>
              <a:buSzPts val="2800"/>
              <a:buNone/>
            </a:pPr>
            <a:r>
              <a:t/>
            </a:r>
            <a:endParaRPr sz="1700">
              <a:solidFill>
                <a:schemeClr val="dk1"/>
              </a:solidFill>
              <a:latin typeface="Arial"/>
              <a:ea typeface="Arial"/>
              <a:cs typeface="Arial"/>
              <a:sym typeface="Arial"/>
            </a:endParaRPr>
          </a:p>
          <a:p>
            <a:pPr indent="-374650" lvl="0" marL="457200" rtl="0" algn="l">
              <a:lnSpc>
                <a:spcPct val="90000"/>
              </a:lnSpc>
              <a:spcBef>
                <a:spcPts val="1000"/>
              </a:spcBef>
              <a:spcAft>
                <a:spcPts val="0"/>
              </a:spcAft>
              <a:buSzPts val="2300"/>
              <a:buChar char="❖"/>
            </a:pPr>
            <a:r>
              <a:rPr lang="en-US" sz="2300" u="sng">
                <a:solidFill>
                  <a:schemeClr val="hlink"/>
                </a:solidFill>
                <a:hlinkClick r:id="rId3"/>
              </a:rPr>
              <a:t> https://youtu.be/75u_5BHYqa8 </a:t>
            </a:r>
            <a:r>
              <a:rPr lang="en-US" sz="2300"/>
              <a:t>(1 min)</a:t>
            </a:r>
            <a:endParaRPr sz="2300"/>
          </a:p>
        </p:txBody>
      </p:sp>
      <p:pic>
        <p:nvPicPr>
          <p:cNvPr id="220" name="Google Shape;220;g19e93ff5fc8_0_28"/>
          <p:cNvPicPr preferRelativeResize="0"/>
          <p:nvPr/>
        </p:nvPicPr>
        <p:blipFill rotWithShape="1">
          <a:blip r:embed="rId4">
            <a:alphaModFix/>
          </a:blip>
          <a:srcRect b="0" l="0" r="0" t="0"/>
          <a:stretch/>
        </p:blipFill>
        <p:spPr>
          <a:xfrm>
            <a:off x="9234150" y="4884575"/>
            <a:ext cx="2957850" cy="19734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
          <p:cNvSpPr txBox="1"/>
          <p:nvPr>
            <p:ph type="title"/>
          </p:nvPr>
        </p:nvSpPr>
        <p:spPr>
          <a:xfrm>
            <a:off x="838200" y="1899098"/>
            <a:ext cx="10515600" cy="66198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1"/>
              </a:buClr>
              <a:buSzPts val="4400"/>
              <a:buFont typeface="Calibri"/>
              <a:buNone/>
            </a:pPr>
            <a:r>
              <a:rPr lang="en-US"/>
              <a:t>A cosa serve?</a:t>
            </a:r>
            <a:endParaRPr/>
          </a:p>
        </p:txBody>
      </p:sp>
      <p:sp>
        <p:nvSpPr>
          <p:cNvPr id="226" name="Google Shape;226;p3"/>
          <p:cNvSpPr txBox="1"/>
          <p:nvPr>
            <p:ph idx="1" type="body"/>
          </p:nvPr>
        </p:nvSpPr>
        <p:spPr>
          <a:xfrm>
            <a:off x="838200" y="3019906"/>
            <a:ext cx="10515600" cy="4003800"/>
          </a:xfrm>
          <a:prstGeom prst="rect">
            <a:avLst/>
          </a:prstGeom>
          <a:noFill/>
          <a:ln>
            <a:noFill/>
          </a:ln>
        </p:spPr>
        <p:txBody>
          <a:bodyPr anchorCtr="0" anchor="t" bIns="45700" lIns="91425" spcFirstLastPara="1" rIns="91425" wrap="square" tIns="45700">
            <a:noAutofit/>
          </a:bodyPr>
          <a:lstStyle/>
          <a:p>
            <a:pPr indent="0" lvl="0" marL="457200" rtl="0" algn="l">
              <a:lnSpc>
                <a:spcPct val="90000"/>
              </a:lnSpc>
              <a:spcBef>
                <a:spcPts val="0"/>
              </a:spcBef>
              <a:spcAft>
                <a:spcPts val="0"/>
              </a:spcAft>
              <a:buClr>
                <a:schemeClr val="dk1"/>
              </a:buClr>
              <a:buSzPts val="1100"/>
              <a:buFont typeface="Arial"/>
              <a:buNone/>
            </a:pPr>
            <a:r>
              <a:rPr b="1" lang="en-US">
                <a:solidFill>
                  <a:srgbClr val="4C1130"/>
                </a:solidFill>
              </a:rPr>
              <a:t>Quali sono, secondo lei, le ragioni principali di tutte queste innovazioni e sviluppi in agricoltura?</a:t>
            </a:r>
            <a:endParaRPr b="1">
              <a:solidFill>
                <a:srgbClr val="4C1130"/>
              </a:solidFill>
            </a:endParaRPr>
          </a:p>
          <a:p>
            <a:pPr indent="0" lvl="0" marL="457200" rtl="0" algn="l">
              <a:lnSpc>
                <a:spcPct val="90000"/>
              </a:lnSpc>
              <a:spcBef>
                <a:spcPts val="0"/>
              </a:spcBef>
              <a:spcAft>
                <a:spcPts val="0"/>
              </a:spcAft>
              <a:buClr>
                <a:schemeClr val="dk1"/>
              </a:buClr>
              <a:buSzPts val="1100"/>
              <a:buFont typeface="Arial"/>
              <a:buNone/>
            </a:pPr>
            <a:r>
              <a:t/>
            </a:r>
            <a:endParaRPr b="1">
              <a:solidFill>
                <a:srgbClr val="4C1130"/>
              </a:solidFill>
            </a:endParaRPr>
          </a:p>
          <a:p>
            <a:pPr indent="0" lvl="0" marL="457200" rtl="0" algn="l">
              <a:lnSpc>
                <a:spcPct val="90000"/>
              </a:lnSpc>
              <a:spcBef>
                <a:spcPts val="0"/>
              </a:spcBef>
              <a:spcAft>
                <a:spcPts val="0"/>
              </a:spcAft>
              <a:buClr>
                <a:schemeClr val="dk1"/>
              </a:buClr>
              <a:buSzPts val="1100"/>
              <a:buFont typeface="Arial"/>
              <a:buNone/>
            </a:pPr>
            <a:r>
              <a:rPr b="1" lang="en-US">
                <a:solidFill>
                  <a:srgbClr val="4C1130"/>
                </a:solidFill>
              </a:rPr>
              <a:t>Perché l'ecologia ha un ruolo così importante, anche nelle aziende agricole convenzionali (non biologiche)?</a:t>
            </a:r>
            <a:endParaRPr b="1">
              <a:solidFill>
                <a:srgbClr val="4C1130"/>
              </a:solidFill>
            </a:endParaRPr>
          </a:p>
          <a:p>
            <a:pPr indent="0" lvl="0" marL="457200" rtl="0" algn="l">
              <a:lnSpc>
                <a:spcPct val="90000"/>
              </a:lnSpc>
              <a:spcBef>
                <a:spcPts val="0"/>
              </a:spcBef>
              <a:spcAft>
                <a:spcPts val="0"/>
              </a:spcAft>
              <a:buClr>
                <a:schemeClr val="dk1"/>
              </a:buClr>
              <a:buSzPts val="1100"/>
              <a:buFont typeface="Arial"/>
              <a:buNone/>
            </a:pPr>
            <a:r>
              <a:t/>
            </a:r>
            <a:endParaRPr b="1">
              <a:solidFill>
                <a:srgbClr val="4C1130"/>
              </a:solidFill>
            </a:endParaRPr>
          </a:p>
          <a:p>
            <a:pPr indent="0" lvl="0" marL="457200" rtl="0" algn="l">
              <a:lnSpc>
                <a:spcPct val="90000"/>
              </a:lnSpc>
              <a:spcBef>
                <a:spcPts val="0"/>
              </a:spcBef>
              <a:spcAft>
                <a:spcPts val="0"/>
              </a:spcAft>
              <a:buSzPts val="2800"/>
              <a:buNone/>
            </a:pPr>
            <a:r>
              <a:t/>
            </a:r>
            <a:endParaRPr b="1">
              <a:solidFill>
                <a:srgbClr val="4C1130"/>
              </a:solidFill>
            </a:endParaRPr>
          </a:p>
        </p:txBody>
      </p:sp>
      <p:pic>
        <p:nvPicPr>
          <p:cNvPr id="227" name="Google Shape;227;p3"/>
          <p:cNvPicPr preferRelativeResize="0"/>
          <p:nvPr/>
        </p:nvPicPr>
        <p:blipFill rotWithShape="1">
          <a:blip r:embed="rId3">
            <a:alphaModFix/>
          </a:blip>
          <a:srcRect b="0" l="0" r="0" t="0"/>
          <a:stretch/>
        </p:blipFill>
        <p:spPr>
          <a:xfrm>
            <a:off x="9675725" y="0"/>
            <a:ext cx="2516275" cy="275757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4"/>
          <p:cNvSpPr txBox="1"/>
          <p:nvPr>
            <p:ph type="title"/>
          </p:nvPr>
        </p:nvSpPr>
        <p:spPr>
          <a:xfrm>
            <a:off x="838200" y="6048060"/>
            <a:ext cx="10515600" cy="6312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Font typeface="Calibri"/>
              <a:buNone/>
            </a:pPr>
            <a:r>
              <a:rPr lang="en-US"/>
              <a:t>Grazie per l'attenzione</a:t>
            </a:r>
            <a:endParaRPr/>
          </a:p>
        </p:txBody>
      </p:sp>
      <p:sp>
        <p:nvSpPr>
          <p:cNvPr id="233" name="Google Shape;233;p4"/>
          <p:cNvSpPr txBox="1"/>
          <p:nvPr/>
        </p:nvSpPr>
        <p:spPr>
          <a:xfrm>
            <a:off x="471925" y="1799350"/>
            <a:ext cx="11315100" cy="2414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t/>
            </a:r>
            <a:endParaRPr b="0" i="1" sz="2200" u="none" cap="none" strike="noStrike">
              <a:solidFill>
                <a:schemeClr val="dk1"/>
              </a:solidFill>
              <a:highlight>
                <a:srgbClr val="F5F4EE"/>
              </a:highlight>
              <a:latin typeface="Comfortaa"/>
              <a:ea typeface="Comfortaa"/>
              <a:cs typeface="Comfortaa"/>
              <a:sym typeface="Comfortaa"/>
            </a:endParaRPr>
          </a:p>
        </p:txBody>
      </p:sp>
      <p:pic>
        <p:nvPicPr>
          <p:cNvPr id="234" name="Google Shape;234;p4"/>
          <p:cNvPicPr preferRelativeResize="0"/>
          <p:nvPr/>
        </p:nvPicPr>
        <p:blipFill rotWithShape="1">
          <a:blip r:embed="rId3">
            <a:alphaModFix/>
          </a:blip>
          <a:srcRect b="0" l="0" r="0" t="0"/>
          <a:stretch/>
        </p:blipFill>
        <p:spPr>
          <a:xfrm>
            <a:off x="3048000" y="1978738"/>
            <a:ext cx="6096000" cy="3895725"/>
          </a:xfrm>
          <a:prstGeom prst="rect">
            <a:avLst/>
          </a:prstGeom>
          <a:noFill/>
          <a:ln>
            <a:noFill/>
          </a:ln>
        </p:spPr>
      </p:pic>
      <p:pic>
        <p:nvPicPr>
          <p:cNvPr id="235" name="Google Shape;235;p4"/>
          <p:cNvPicPr preferRelativeResize="0"/>
          <p:nvPr/>
        </p:nvPicPr>
        <p:blipFill>
          <a:blip r:embed="rId4">
            <a:alphaModFix/>
          </a:blip>
          <a:stretch>
            <a:fillRect/>
          </a:stretch>
        </p:blipFill>
        <p:spPr>
          <a:xfrm>
            <a:off x="9267600" y="5626349"/>
            <a:ext cx="2849253" cy="8139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 name="Shape 45"/>
        <p:cNvGrpSpPr/>
        <p:nvPr/>
      </p:nvGrpSpPr>
      <p:grpSpPr>
        <a:xfrm>
          <a:off x="0" y="0"/>
          <a:ext cx="0" cy="0"/>
          <a:chOff x="0" y="0"/>
          <a:chExt cx="0" cy="0"/>
        </a:xfrm>
      </p:grpSpPr>
      <p:sp>
        <p:nvSpPr>
          <p:cNvPr id="46" name="Google Shape;46;g25ba3fce1da_0_52"/>
          <p:cNvSpPr txBox="1"/>
          <p:nvPr>
            <p:ph idx="1" type="body"/>
          </p:nvPr>
        </p:nvSpPr>
        <p:spPr>
          <a:xfrm>
            <a:off x="390950" y="1164925"/>
            <a:ext cx="11177100" cy="4003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Clr>
                <a:schemeClr val="dk1"/>
              </a:buClr>
              <a:buSzPts val="1100"/>
              <a:buFont typeface="Arial"/>
              <a:buNone/>
            </a:pPr>
            <a:r>
              <a:rPr lang="en-US"/>
              <a:t>Lo sviluppo sostenibile è un miglioramento delle prestazioni della società che tiene conto dei vincoli ambientali, sociali ed economici, in modo da essere sostenibile a lungo termine.</a:t>
            </a:r>
            <a:endParaRPr/>
          </a:p>
          <a:p>
            <a:pPr indent="0" lvl="0" marL="0" rtl="0" algn="l">
              <a:lnSpc>
                <a:spcPct val="90000"/>
              </a:lnSpc>
              <a:spcBef>
                <a:spcPts val="1000"/>
              </a:spcBef>
              <a:spcAft>
                <a:spcPts val="0"/>
              </a:spcAft>
              <a:buClr>
                <a:schemeClr val="dk1"/>
              </a:buClr>
              <a:buSzPts val="1100"/>
              <a:buFont typeface="Arial"/>
              <a:buNone/>
            </a:pPr>
            <a:r>
              <a:t/>
            </a:r>
            <a:endParaRPr/>
          </a:p>
          <a:p>
            <a:pPr indent="0" lvl="0" marL="0" rtl="0" algn="l">
              <a:lnSpc>
                <a:spcPct val="90000"/>
              </a:lnSpc>
              <a:spcBef>
                <a:spcPts val="1000"/>
              </a:spcBef>
              <a:spcAft>
                <a:spcPts val="0"/>
              </a:spcAft>
              <a:buClr>
                <a:schemeClr val="dk1"/>
              </a:buClr>
              <a:buSzPts val="1100"/>
              <a:buFont typeface="Arial"/>
              <a:buNone/>
            </a:pPr>
            <a:r>
              <a:rPr lang="en-US"/>
              <a:t>Lo sviluppo sostenibile è "uno sviluppo che soddisfa i bisogni del presente senza compromettere la capacità delle generazioni future di soddisfare i propri", afferma Gro Harlem Brundtland, primo ministro norvegese (1987).</a:t>
            </a:r>
            <a:endParaRPr/>
          </a:p>
          <a:p>
            <a:pPr indent="0" lvl="0" marL="0" rtl="0" algn="l">
              <a:lnSpc>
                <a:spcPct val="90000"/>
              </a:lnSpc>
              <a:spcBef>
                <a:spcPts val="1000"/>
              </a:spcBef>
              <a:spcAft>
                <a:spcPts val="0"/>
              </a:spcAft>
              <a:buSzPts val="2800"/>
              <a:buNone/>
            </a:pPr>
            <a:r>
              <a:t/>
            </a:r>
            <a:endParaRPr/>
          </a:p>
          <a:p>
            <a:pPr indent="0" lvl="0" marL="0" rtl="0" algn="l">
              <a:lnSpc>
                <a:spcPct val="90000"/>
              </a:lnSpc>
              <a:spcBef>
                <a:spcPts val="1000"/>
              </a:spcBef>
              <a:spcAft>
                <a:spcPts val="0"/>
              </a:spcAft>
              <a:buSzPts val="2800"/>
              <a:buNone/>
            </a:pPr>
            <a:r>
              <a:t/>
            </a:r>
            <a:endParaRPr/>
          </a:p>
          <a:p>
            <a:pPr indent="0" lvl="0" marL="0" rtl="0" algn="l">
              <a:lnSpc>
                <a:spcPct val="90000"/>
              </a:lnSpc>
              <a:spcBef>
                <a:spcPts val="1000"/>
              </a:spcBef>
              <a:spcAft>
                <a:spcPts val="0"/>
              </a:spcAft>
              <a:buSzPts val="2800"/>
              <a:buNone/>
            </a:pPr>
            <a:r>
              <a:t/>
            </a:r>
            <a:endParaRPr/>
          </a:p>
        </p:txBody>
      </p:sp>
      <p:pic>
        <p:nvPicPr>
          <p:cNvPr id="47" name="Google Shape;47;g25ba3fce1da_0_52"/>
          <p:cNvPicPr preferRelativeResize="0"/>
          <p:nvPr/>
        </p:nvPicPr>
        <p:blipFill rotWithShape="1">
          <a:blip r:embed="rId4">
            <a:alphaModFix/>
          </a:blip>
          <a:srcRect b="0" l="0" r="0" t="0"/>
          <a:stretch/>
        </p:blipFill>
        <p:spPr>
          <a:xfrm>
            <a:off x="4418375" y="4157750"/>
            <a:ext cx="3077125" cy="25690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 name="Shape 51"/>
        <p:cNvGrpSpPr/>
        <p:nvPr/>
      </p:nvGrpSpPr>
      <p:grpSpPr>
        <a:xfrm>
          <a:off x="0" y="0"/>
          <a:ext cx="0" cy="0"/>
          <a:chOff x="0" y="0"/>
          <a:chExt cx="0" cy="0"/>
        </a:xfrm>
      </p:grpSpPr>
      <p:sp>
        <p:nvSpPr>
          <p:cNvPr id="52" name="Google Shape;52;g19e93ff5fc8_0_22"/>
          <p:cNvSpPr txBox="1"/>
          <p:nvPr>
            <p:ph type="title"/>
          </p:nvPr>
        </p:nvSpPr>
        <p:spPr>
          <a:xfrm>
            <a:off x="1039600" y="1093498"/>
            <a:ext cx="10515600" cy="6621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accent1"/>
              </a:buClr>
              <a:buSzPts val="4400"/>
              <a:buFont typeface="Calibri"/>
              <a:buNone/>
            </a:pPr>
            <a:r>
              <a:t/>
            </a:r>
            <a:endParaRPr/>
          </a:p>
        </p:txBody>
      </p:sp>
      <p:sp>
        <p:nvSpPr>
          <p:cNvPr id="53" name="Google Shape;53;g19e93ff5fc8_0_22"/>
          <p:cNvSpPr txBox="1"/>
          <p:nvPr>
            <p:ph idx="1" type="body"/>
          </p:nvPr>
        </p:nvSpPr>
        <p:spPr>
          <a:xfrm>
            <a:off x="458125" y="969300"/>
            <a:ext cx="11097000" cy="57645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800"/>
              <a:buNone/>
            </a:pPr>
            <a:r>
              <a:t/>
            </a:r>
            <a:endParaRPr/>
          </a:p>
          <a:p>
            <a:pPr indent="0" lvl="0" marL="0" rtl="0" algn="l">
              <a:lnSpc>
                <a:spcPct val="90000"/>
              </a:lnSpc>
              <a:spcBef>
                <a:spcPts val="0"/>
              </a:spcBef>
              <a:spcAft>
                <a:spcPts val="0"/>
              </a:spcAft>
              <a:buSzPts val="2800"/>
              <a:buNone/>
            </a:pPr>
            <a:r>
              <a:t/>
            </a:r>
            <a:endParaRPr/>
          </a:p>
          <a:p>
            <a:pPr indent="0" lvl="0" marL="0" rtl="0" algn="l">
              <a:lnSpc>
                <a:spcPct val="90000"/>
              </a:lnSpc>
              <a:spcBef>
                <a:spcPts val="0"/>
              </a:spcBef>
              <a:spcAft>
                <a:spcPts val="0"/>
              </a:spcAft>
              <a:buClr>
                <a:schemeClr val="dk1"/>
              </a:buClr>
              <a:buSzPts val="1100"/>
              <a:buFont typeface="Arial"/>
              <a:buNone/>
            </a:pPr>
            <a:r>
              <a:rPr lang="en-US"/>
              <a:t>In natura, tutto è interconnesso. La vita è la somma di interazioni incalcolabili all'interno di un ecosistema. Oggi sappiamo che se l'equilibrio dei nostri ecosistemi dipende dai nostri metodi di produzione, la nostra agricoltura dipende ancora di più da questo equilibrio. La consapevolezza di questo legame ha cambiato le nostre aspettative e le nostre pratiche agricole.</a:t>
            </a:r>
            <a:endParaRPr/>
          </a:p>
          <a:p>
            <a:pPr indent="0" lvl="0" marL="0" rtl="0" algn="l">
              <a:lnSpc>
                <a:spcPct val="90000"/>
              </a:lnSpc>
              <a:spcBef>
                <a:spcPts val="0"/>
              </a:spcBef>
              <a:spcAft>
                <a:spcPts val="0"/>
              </a:spcAft>
              <a:buClr>
                <a:schemeClr val="dk1"/>
              </a:buClr>
              <a:buSzPts val="1100"/>
              <a:buFont typeface="Arial"/>
              <a:buNone/>
            </a:pPr>
            <a:r>
              <a:t/>
            </a:r>
            <a:endParaRPr/>
          </a:p>
          <a:p>
            <a:pPr indent="0" lvl="0" marL="0" rtl="0" algn="l">
              <a:lnSpc>
                <a:spcPct val="90000"/>
              </a:lnSpc>
              <a:spcBef>
                <a:spcPts val="0"/>
              </a:spcBef>
              <a:spcAft>
                <a:spcPts val="0"/>
              </a:spcAft>
              <a:buClr>
                <a:schemeClr val="dk1"/>
              </a:buClr>
              <a:buSzPts val="1100"/>
              <a:buFont typeface="Arial"/>
              <a:buNone/>
            </a:pPr>
            <a:r>
              <a:rPr lang="en-US"/>
              <a:t>Gli agricoltori non sono solo i garanti della qualità del nostro cibo e della nostra autosufficienza alimentare. Sono anche i custodi della natura, i creatori del nostro paesaggio rurale e i protettori della nostra biodiversità.</a:t>
            </a:r>
            <a:endParaRPr/>
          </a:p>
          <a:p>
            <a:pPr indent="0" lvl="0" marL="0" rtl="0" algn="l">
              <a:lnSpc>
                <a:spcPct val="90000"/>
              </a:lnSpc>
              <a:spcBef>
                <a:spcPts val="0"/>
              </a:spcBef>
              <a:spcAft>
                <a:spcPts val="0"/>
              </a:spcAft>
              <a:buSzPts val="2800"/>
              <a:buNone/>
            </a:pPr>
            <a:r>
              <a:t/>
            </a:r>
            <a:endParaRPr/>
          </a:p>
        </p:txBody>
      </p:sp>
      <p:pic>
        <p:nvPicPr>
          <p:cNvPr id="54" name="Google Shape;54;g19e93ff5fc8_0_22"/>
          <p:cNvPicPr preferRelativeResize="0"/>
          <p:nvPr/>
        </p:nvPicPr>
        <p:blipFill rotWithShape="1">
          <a:blip r:embed="rId3">
            <a:alphaModFix/>
          </a:blip>
          <a:srcRect b="0" l="0" r="0" t="0"/>
          <a:stretch/>
        </p:blipFill>
        <p:spPr>
          <a:xfrm>
            <a:off x="9798750" y="5180075"/>
            <a:ext cx="2238800" cy="16779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g180755cdd44_0_0"/>
          <p:cNvSpPr txBox="1"/>
          <p:nvPr>
            <p:ph type="title"/>
          </p:nvPr>
        </p:nvSpPr>
        <p:spPr>
          <a:xfrm>
            <a:off x="838200" y="1325880"/>
            <a:ext cx="10515600" cy="662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US"/>
              <a:t>L'emergenza climatica</a:t>
            </a:r>
            <a:endParaRPr/>
          </a:p>
        </p:txBody>
      </p:sp>
      <p:sp>
        <p:nvSpPr>
          <p:cNvPr id="61" name="Google Shape;61;g180755cdd44_0_0"/>
          <p:cNvSpPr txBox="1"/>
          <p:nvPr>
            <p:ph idx="1" type="body"/>
          </p:nvPr>
        </p:nvSpPr>
        <p:spPr>
          <a:xfrm>
            <a:off x="838200" y="2214245"/>
            <a:ext cx="10515600" cy="4003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Clr>
                <a:schemeClr val="dk1"/>
              </a:buClr>
              <a:buSzPts val="1100"/>
              <a:buFont typeface="Arial"/>
              <a:buNone/>
            </a:pPr>
            <a:r>
              <a:rPr lang="en-US">
                <a:extLst>
                  <a:ext uri="http://customooxmlschemas.google.com/">
                    <go:slidesCustomData xmlns:go="http://customooxmlschemas.google.com/" textRoundtripDataId="2"/>
                  </a:ext>
                </a:extLst>
              </a:rPr>
              <a:t>Con il cambiamento climatico e la scomparsa di alcune specie, la </a:t>
            </a:r>
            <a:r>
              <a:rPr lang="en-US"/>
              <a:t>necessità per l'umanità di adattare i propri modi di produzione e consumo sta diventando più che una realtà, un'emergenza.</a:t>
            </a:r>
            <a:endParaRPr/>
          </a:p>
          <a:p>
            <a:pPr indent="0" lvl="0" marL="0" rtl="0" algn="l">
              <a:lnSpc>
                <a:spcPct val="90000"/>
              </a:lnSpc>
              <a:spcBef>
                <a:spcPts val="1000"/>
              </a:spcBef>
              <a:spcAft>
                <a:spcPts val="0"/>
              </a:spcAft>
              <a:buClr>
                <a:schemeClr val="dk1"/>
              </a:buClr>
              <a:buSzPts val="1100"/>
              <a:buFont typeface="Arial"/>
              <a:buNone/>
            </a:pPr>
            <a:r>
              <a:t/>
            </a:r>
            <a:endParaRPr/>
          </a:p>
          <a:p>
            <a:pPr indent="0" lvl="0" marL="0" rtl="0" algn="l">
              <a:lnSpc>
                <a:spcPct val="90000"/>
              </a:lnSpc>
              <a:spcBef>
                <a:spcPts val="1000"/>
              </a:spcBef>
              <a:spcAft>
                <a:spcPts val="0"/>
              </a:spcAft>
              <a:buSzPts val="1100"/>
              <a:buNone/>
            </a:pPr>
            <a:r>
              <a:rPr lang="en-US"/>
              <a:t>Per raggiungere questo obiettivo, agricoltori, industriali e politici sono in prima linea. L'impatto delle loro scelte e pratiche sulla natura e sulla nostra salute è enorme.</a:t>
            </a:r>
            <a:endParaRPr/>
          </a:p>
          <a:p>
            <a:pPr indent="0" lvl="0" marL="0" rtl="0" algn="l">
              <a:lnSpc>
                <a:spcPct val="90000"/>
              </a:lnSpc>
              <a:spcBef>
                <a:spcPts val="1000"/>
              </a:spcBef>
              <a:spcAft>
                <a:spcPts val="0"/>
              </a:spcAft>
              <a:buSzPts val="2800"/>
              <a:buNone/>
            </a:pPr>
            <a:r>
              <a:t/>
            </a:r>
            <a:endParaRPr/>
          </a:p>
          <a:p>
            <a:pPr indent="0" lvl="0" marL="0" rtl="0" algn="l">
              <a:lnSpc>
                <a:spcPct val="90000"/>
              </a:lnSpc>
              <a:spcBef>
                <a:spcPts val="1000"/>
              </a:spcBef>
              <a:spcAft>
                <a:spcPts val="0"/>
              </a:spcAft>
              <a:buSzPts val="2800"/>
              <a:buNone/>
            </a:pPr>
            <a:r>
              <a:rPr lang="en-US" sz="3100">
                <a:solidFill>
                  <a:srgbClr val="4C1130"/>
                </a:solidFill>
              </a:rPr>
              <a:t>Qual è il suo punto di vista sull'argomento?</a:t>
            </a:r>
            <a:endParaRPr sz="3100">
              <a:solidFill>
                <a:srgbClr val="4C1130"/>
              </a:solidFill>
            </a:endParaRPr>
          </a:p>
        </p:txBody>
      </p:sp>
      <p:pic>
        <p:nvPicPr>
          <p:cNvPr id="62" name="Google Shape;62;g180755cdd44_0_0"/>
          <p:cNvPicPr preferRelativeResize="0"/>
          <p:nvPr/>
        </p:nvPicPr>
        <p:blipFill rotWithShape="1">
          <a:blip r:embed="rId4">
            <a:alphaModFix/>
          </a:blip>
          <a:srcRect b="0" l="0" r="0" t="0"/>
          <a:stretch/>
        </p:blipFill>
        <p:spPr>
          <a:xfrm>
            <a:off x="7463650" y="4909970"/>
            <a:ext cx="3613728" cy="19480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g25b63a46e38_0_6"/>
          <p:cNvSpPr txBox="1"/>
          <p:nvPr>
            <p:ph type="title"/>
          </p:nvPr>
        </p:nvSpPr>
        <p:spPr>
          <a:xfrm>
            <a:off x="838200" y="1325880"/>
            <a:ext cx="10515600" cy="662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lang="en-US"/>
              <a:t>L'emergenza climatica</a:t>
            </a:r>
            <a:endParaRPr/>
          </a:p>
        </p:txBody>
      </p:sp>
      <p:sp>
        <p:nvSpPr>
          <p:cNvPr id="69" name="Google Shape;69;g25b63a46e38_0_6"/>
          <p:cNvSpPr txBox="1"/>
          <p:nvPr>
            <p:ph idx="1" type="body"/>
          </p:nvPr>
        </p:nvSpPr>
        <p:spPr>
          <a:xfrm>
            <a:off x="838200" y="2214245"/>
            <a:ext cx="10515600" cy="4003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Clr>
                <a:schemeClr val="dk1"/>
              </a:buClr>
              <a:buSzPts val="1100"/>
              <a:buFont typeface="Arial"/>
              <a:buNone/>
            </a:pPr>
            <a:r>
              <a:rPr lang="en-US"/>
              <a:t>Con la siccità, le inondazioni e le variazioni di temperatura che hanno un enorme impatto su piante e animali, la scomparsa di alcuni nemici naturali e la comparsa di nuovi predatori, gli agricoltori si trovano in prima linea nel cambiamento climatico.</a:t>
            </a:r>
            <a:endParaRPr/>
          </a:p>
          <a:p>
            <a:pPr indent="0" lvl="0" marL="0" rtl="0" algn="l">
              <a:lnSpc>
                <a:spcPct val="90000"/>
              </a:lnSpc>
              <a:spcBef>
                <a:spcPts val="1000"/>
              </a:spcBef>
              <a:spcAft>
                <a:spcPts val="0"/>
              </a:spcAft>
              <a:buClr>
                <a:schemeClr val="dk1"/>
              </a:buClr>
              <a:buSzPts val="1100"/>
              <a:buFont typeface="Arial"/>
              <a:buNone/>
            </a:pPr>
            <a:r>
              <a:rPr lang="en-US"/>
              <a:t>Ogni variazione ha un impatto sulle loro attività e sul loro futuro. </a:t>
            </a:r>
            <a:endParaRPr/>
          </a:p>
          <a:p>
            <a:pPr indent="0" lvl="0" marL="0" rtl="0" algn="l">
              <a:lnSpc>
                <a:spcPct val="90000"/>
              </a:lnSpc>
              <a:spcBef>
                <a:spcPts val="1000"/>
              </a:spcBef>
              <a:spcAft>
                <a:spcPts val="0"/>
              </a:spcAft>
              <a:buClr>
                <a:schemeClr val="dk1"/>
              </a:buClr>
              <a:buSzPts val="1100"/>
              <a:buFont typeface="Arial"/>
              <a:buNone/>
            </a:pPr>
            <a:r>
              <a:rPr lang="en-US"/>
              <a:t>Poiché i prezzi dei prodotti e delle materie prime sono globalizzati, una siccità dall'altra parte del mondo che porta a un calo della resa del mais fa aumentare il suo prezzo in tutto il mondo.</a:t>
            </a:r>
            <a:endParaRPr/>
          </a:p>
          <a:p>
            <a:pPr indent="0" lvl="0" marL="0" rtl="0" algn="l">
              <a:lnSpc>
                <a:spcPct val="90000"/>
              </a:lnSpc>
              <a:spcBef>
                <a:spcPts val="1000"/>
              </a:spcBef>
              <a:spcAft>
                <a:spcPts val="0"/>
              </a:spcAft>
              <a:buSzPts val="2800"/>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g180755cdd44_0_36"/>
          <p:cNvSpPr txBox="1"/>
          <p:nvPr>
            <p:ph type="title"/>
          </p:nvPr>
        </p:nvSpPr>
        <p:spPr>
          <a:xfrm>
            <a:off x="838200" y="1325880"/>
            <a:ext cx="10515600" cy="662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US"/>
              <a:t>L'evoluzione dell'agricoltura</a:t>
            </a:r>
            <a:endParaRPr/>
          </a:p>
        </p:txBody>
      </p:sp>
      <p:sp>
        <p:nvSpPr>
          <p:cNvPr id="76" name="Google Shape;76;g180755cdd44_0_36"/>
          <p:cNvSpPr txBox="1"/>
          <p:nvPr>
            <p:ph idx="1" type="body"/>
          </p:nvPr>
        </p:nvSpPr>
        <p:spPr>
          <a:xfrm>
            <a:off x="838200" y="2214250"/>
            <a:ext cx="10921200" cy="4003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Clr>
                <a:schemeClr val="dk1"/>
              </a:buClr>
              <a:buSzPts val="1100"/>
              <a:buFont typeface="Arial"/>
              <a:buNone/>
            </a:pPr>
            <a:r>
              <a:rPr lang="en-US"/>
              <a:t>Il mondo agricolo deve evolversi rapidamente se vuole produrre a sufficienza nel rispetto della natura e dell'uomo.</a:t>
            </a:r>
            <a:endParaRPr/>
          </a:p>
          <a:p>
            <a:pPr indent="0" lvl="0" marL="0" rtl="0" algn="l">
              <a:lnSpc>
                <a:spcPct val="90000"/>
              </a:lnSpc>
              <a:spcBef>
                <a:spcPts val="1000"/>
              </a:spcBef>
              <a:spcAft>
                <a:spcPts val="0"/>
              </a:spcAft>
              <a:buClr>
                <a:schemeClr val="dk1"/>
              </a:buClr>
              <a:buSzPts val="1100"/>
              <a:buFont typeface="Arial"/>
              <a:buNone/>
            </a:pPr>
            <a:r>
              <a:rPr lang="en-US"/>
              <a:t>La vecchia immagine dell'agricoltura deve essere rivista. Gli agricoltori di oggi lavorano con strumenti sempre più sofisticati, ma anche con una crescente conoscenza della natura e consapevolezza del loro impatto su di essa.</a:t>
            </a:r>
            <a:endParaRPr/>
          </a:p>
          <a:p>
            <a:pPr indent="0" lvl="0" marL="0" rtl="0" algn="l">
              <a:lnSpc>
                <a:spcPct val="90000"/>
              </a:lnSpc>
              <a:spcBef>
                <a:spcPts val="1000"/>
              </a:spcBef>
              <a:spcAft>
                <a:spcPts val="0"/>
              </a:spcAft>
              <a:buClr>
                <a:schemeClr val="dk1"/>
              </a:buClr>
              <a:buSzPts val="1100"/>
              <a:buFont typeface="Arial"/>
              <a:buNone/>
            </a:pPr>
            <a:r>
              <a:rPr lang="en-US"/>
              <a:t>Il rispetto della biodiversità, della natura e del suo ciclo è diventato normale. È persino obbligatorio per ottenere alcuni sussidi della PAC (Politica Agricola Comune).</a:t>
            </a:r>
            <a:endParaRPr/>
          </a:p>
          <a:p>
            <a:pPr indent="0" lvl="0" marL="0" rtl="0" algn="l">
              <a:lnSpc>
                <a:spcPct val="90000"/>
              </a:lnSpc>
              <a:spcBef>
                <a:spcPts val="1000"/>
              </a:spcBef>
              <a:spcAft>
                <a:spcPts val="0"/>
              </a:spcAft>
              <a:buSzPts val="2800"/>
              <a:buNone/>
            </a:pPr>
            <a:r>
              <a:t/>
            </a:r>
            <a:endParaRPr/>
          </a:p>
          <a:p>
            <a:pPr indent="0" lvl="0" marL="0" rtl="0" algn="l">
              <a:lnSpc>
                <a:spcPct val="90000"/>
              </a:lnSpc>
              <a:spcBef>
                <a:spcPts val="1000"/>
              </a:spcBef>
              <a:spcAft>
                <a:spcPts val="0"/>
              </a:spcAft>
              <a:buSzPts val="2800"/>
              <a:buNone/>
            </a:pPr>
            <a:r>
              <a:t/>
            </a:r>
            <a:endParaRPr sz="3000">
              <a:solidFill>
                <a:srgbClr val="4C1130"/>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g25b63a46e38_0_0"/>
          <p:cNvSpPr txBox="1"/>
          <p:nvPr>
            <p:ph type="title"/>
          </p:nvPr>
        </p:nvSpPr>
        <p:spPr>
          <a:xfrm>
            <a:off x="838200" y="1339680"/>
            <a:ext cx="10515600" cy="662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lang="en-US"/>
              <a:t>L'evoluzione dell'agricoltura</a:t>
            </a:r>
            <a:endParaRPr/>
          </a:p>
        </p:txBody>
      </p:sp>
      <p:sp>
        <p:nvSpPr>
          <p:cNvPr id="83" name="Google Shape;83;g25b63a46e38_0_0"/>
          <p:cNvSpPr txBox="1"/>
          <p:nvPr>
            <p:ph idx="1" type="body"/>
          </p:nvPr>
        </p:nvSpPr>
        <p:spPr>
          <a:xfrm>
            <a:off x="838200" y="2448820"/>
            <a:ext cx="10515600" cy="4003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Clr>
                <a:schemeClr val="dk1"/>
              </a:buClr>
              <a:buSzPts val="1100"/>
              <a:buFont typeface="Arial"/>
              <a:buNone/>
            </a:pPr>
            <a:r>
              <a:rPr lang="en-US"/>
              <a:t>L'uso dei pesticidi è sempre più limitato e i trattamenti sono localizzati. Grazie alla tecnologia, siamo in grado di indirizzare ogni pianta individualmente, per determinare quali necessitano di un trattamento o di un fertilizzante. </a:t>
            </a:r>
            <a:endParaRPr/>
          </a:p>
          <a:p>
            <a:pPr indent="0" lvl="0" marL="0" rtl="0" algn="l">
              <a:lnSpc>
                <a:spcPct val="90000"/>
              </a:lnSpc>
              <a:spcBef>
                <a:spcPts val="1000"/>
              </a:spcBef>
              <a:spcAft>
                <a:spcPts val="0"/>
              </a:spcAft>
              <a:buClr>
                <a:schemeClr val="dk1"/>
              </a:buClr>
              <a:buSzPts val="1100"/>
              <a:buFont typeface="Arial"/>
              <a:buNone/>
            </a:pPr>
            <a:r>
              <a:t/>
            </a:r>
            <a:endParaRPr/>
          </a:p>
          <a:p>
            <a:pPr indent="0" lvl="0" marL="0" rtl="0" algn="l">
              <a:lnSpc>
                <a:spcPct val="90000"/>
              </a:lnSpc>
              <a:spcBef>
                <a:spcPts val="1000"/>
              </a:spcBef>
              <a:spcAft>
                <a:spcPts val="0"/>
              </a:spcAft>
              <a:buClr>
                <a:schemeClr val="dk1"/>
              </a:buClr>
              <a:buSzPts val="1100"/>
              <a:buFont typeface="Arial"/>
              <a:buNone/>
            </a:pPr>
            <a:r>
              <a:rPr lang="en-US"/>
              <a:t>I trattori sono collegati tramite GPS ai satelliti, che possono vedere in tempo reale le aree carenti in un campo. Lo spandiconcime è collegato direttamente al computer di bordo, che lo attiva automaticamente e ne regola la portata in base alle esigenze delle piante.</a:t>
            </a:r>
            <a:endParaRPr/>
          </a:p>
          <a:p>
            <a:pPr indent="0" lvl="0" marL="0" rtl="0" algn="l">
              <a:lnSpc>
                <a:spcPct val="90000"/>
              </a:lnSpc>
              <a:spcBef>
                <a:spcPts val="1000"/>
              </a:spcBef>
              <a:spcAft>
                <a:spcPts val="0"/>
              </a:spcAft>
              <a:buClr>
                <a:schemeClr val="dk1"/>
              </a:buClr>
              <a:buSzPts val="1100"/>
              <a:buFont typeface="Arial"/>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g25ba3fce1da_0_0"/>
          <p:cNvSpPr txBox="1"/>
          <p:nvPr>
            <p:ph type="title"/>
          </p:nvPr>
        </p:nvSpPr>
        <p:spPr>
          <a:xfrm>
            <a:off x="838200" y="1325880"/>
            <a:ext cx="10515600" cy="662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lang="en-US"/>
              <a:t>L'evoluzione dell'agricoltura: L'Europa</a:t>
            </a:r>
            <a:endParaRPr/>
          </a:p>
        </p:txBody>
      </p:sp>
      <p:sp>
        <p:nvSpPr>
          <p:cNvPr id="90" name="Google Shape;90;g25ba3fce1da_0_0"/>
          <p:cNvSpPr txBox="1"/>
          <p:nvPr>
            <p:ph idx="1" type="body"/>
          </p:nvPr>
        </p:nvSpPr>
        <p:spPr>
          <a:xfrm>
            <a:off x="838200" y="2214245"/>
            <a:ext cx="10515600" cy="4003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Clr>
                <a:schemeClr val="dk1"/>
              </a:buClr>
              <a:buSzPts val="1100"/>
              <a:buFont typeface="Arial"/>
              <a:buNone/>
            </a:pPr>
            <a:r>
              <a:rPr lang="en-US"/>
              <a:t>L'Europa, attraverso il Patto Verde, prevede di ridurre le proprie emissioni entro il 2030:</a:t>
            </a:r>
            <a:endParaRPr/>
          </a:p>
          <a:p>
            <a:pPr indent="0" lvl="0" marL="0" rtl="0" algn="l">
              <a:lnSpc>
                <a:spcPct val="90000"/>
              </a:lnSpc>
              <a:spcBef>
                <a:spcPts val="1000"/>
              </a:spcBef>
              <a:spcAft>
                <a:spcPts val="0"/>
              </a:spcAft>
              <a:buClr>
                <a:schemeClr val="dk1"/>
              </a:buClr>
              <a:buSzPts val="1100"/>
              <a:buFont typeface="Arial"/>
              <a:buNone/>
            </a:pPr>
            <a:r>
              <a:rPr lang="en-US"/>
              <a:t>_ 55% di emissioni di CO2</a:t>
            </a:r>
            <a:endParaRPr/>
          </a:p>
          <a:p>
            <a:pPr indent="0" lvl="0" marL="0" rtl="0" algn="l">
              <a:lnSpc>
                <a:spcPct val="90000"/>
              </a:lnSpc>
              <a:spcBef>
                <a:spcPts val="1000"/>
              </a:spcBef>
              <a:spcAft>
                <a:spcPts val="0"/>
              </a:spcAft>
              <a:buClr>
                <a:schemeClr val="dk1"/>
              </a:buClr>
              <a:buSzPts val="1100"/>
              <a:buFont typeface="Arial"/>
              <a:buNone/>
            </a:pPr>
            <a:r>
              <a:rPr lang="en-US"/>
              <a:t>_ 50% dei pesticidi utilizzati</a:t>
            </a:r>
            <a:endParaRPr/>
          </a:p>
          <a:p>
            <a:pPr indent="0" lvl="0" marL="0" rtl="0" algn="l">
              <a:lnSpc>
                <a:spcPct val="90000"/>
              </a:lnSpc>
              <a:spcBef>
                <a:spcPts val="1000"/>
              </a:spcBef>
              <a:spcAft>
                <a:spcPts val="0"/>
              </a:spcAft>
              <a:buClr>
                <a:schemeClr val="dk1"/>
              </a:buClr>
              <a:buSzPts val="1100"/>
              <a:buFont typeface="Arial"/>
              <a:buNone/>
            </a:pPr>
            <a:r>
              <a:rPr lang="en-US"/>
              <a:t>e portare l'agricoltura biologica a un quarto delle terre coltivate.</a:t>
            </a:r>
            <a:endParaRPr/>
          </a:p>
          <a:p>
            <a:pPr indent="0" lvl="0" marL="0" rtl="0" algn="l">
              <a:lnSpc>
                <a:spcPct val="90000"/>
              </a:lnSpc>
              <a:spcBef>
                <a:spcPts val="1000"/>
              </a:spcBef>
              <a:spcAft>
                <a:spcPts val="0"/>
              </a:spcAft>
              <a:buClr>
                <a:schemeClr val="dk1"/>
              </a:buClr>
              <a:buSzPts val="1100"/>
              <a:buFont typeface="Arial"/>
              <a:buNone/>
            </a:pPr>
            <a:r>
              <a:t/>
            </a:r>
            <a:endParaRPr/>
          </a:p>
          <a:p>
            <a:pPr indent="0" lvl="0" marL="0" rtl="0" algn="l">
              <a:lnSpc>
                <a:spcPct val="90000"/>
              </a:lnSpc>
              <a:spcBef>
                <a:spcPts val="1000"/>
              </a:spcBef>
              <a:spcAft>
                <a:spcPts val="0"/>
              </a:spcAft>
              <a:buSzPts val="1100"/>
              <a:buNone/>
            </a:pPr>
            <a:r>
              <a:rPr lang="en-US"/>
              <a:t>Per raggiungere questo obiettivo, sono stati introdotti un aumento dei sussidi della PAC e una modifica del suo sistema di assegnazione.</a:t>
            </a:r>
            <a:endParaRPr/>
          </a:p>
          <a:p>
            <a:pPr indent="0" lvl="0" marL="0" rtl="0" algn="l">
              <a:lnSpc>
                <a:spcPct val="90000"/>
              </a:lnSpc>
              <a:spcBef>
                <a:spcPts val="1000"/>
              </a:spcBef>
              <a:spcAft>
                <a:spcPts val="0"/>
              </a:spcAft>
              <a:buSzPts val="2800"/>
              <a:buNone/>
            </a:pPr>
            <a:r>
              <a:t/>
            </a:r>
            <a:endParaRPr/>
          </a:p>
          <a:p>
            <a:pPr indent="0" lvl="0" marL="0" rtl="0" algn="l">
              <a:lnSpc>
                <a:spcPct val="90000"/>
              </a:lnSpc>
              <a:spcBef>
                <a:spcPts val="1000"/>
              </a:spcBef>
              <a:spcAft>
                <a:spcPts val="0"/>
              </a:spcAft>
              <a:buSzPts val="2800"/>
              <a:buNone/>
            </a:pPr>
            <a:r>
              <a:rPr lang="en-US">
                <a:solidFill>
                  <a:srgbClr val="741B47"/>
                </a:solidFill>
              </a:rPr>
              <a:t>Ma sapete esattamente cos'è la PAC?</a:t>
            </a:r>
            <a:endParaRPr>
              <a:solidFill>
                <a:srgbClr val="741B47"/>
              </a:solidFill>
            </a:endParaRPr>
          </a:p>
          <a:p>
            <a:pPr indent="0" lvl="0" marL="0" rtl="0" algn="l">
              <a:lnSpc>
                <a:spcPct val="90000"/>
              </a:lnSpc>
              <a:spcBef>
                <a:spcPts val="1000"/>
              </a:spcBef>
              <a:spcAft>
                <a:spcPts val="0"/>
              </a:spcAft>
              <a:buSzPts val="2800"/>
              <a:buNone/>
            </a:pPr>
            <a:r>
              <a:t/>
            </a:r>
            <a:endParaRPr/>
          </a:p>
          <a:p>
            <a:pPr indent="0" lvl="0" marL="0" rtl="0" algn="l">
              <a:lnSpc>
                <a:spcPct val="90000"/>
              </a:lnSpc>
              <a:spcBef>
                <a:spcPts val="1000"/>
              </a:spcBef>
              <a:spcAft>
                <a:spcPts val="0"/>
              </a:spcAft>
              <a:buSzPts val="2800"/>
              <a:buNone/>
            </a:pPr>
            <a:r>
              <a:t/>
            </a:r>
            <a:endParaRPr/>
          </a:p>
          <a:p>
            <a:pPr indent="0" lvl="0" marL="0" rtl="0" algn="l">
              <a:lnSpc>
                <a:spcPct val="90000"/>
              </a:lnSpc>
              <a:spcBef>
                <a:spcPts val="1000"/>
              </a:spcBef>
              <a:spcAft>
                <a:spcPts val="0"/>
              </a:spcAft>
              <a:buSzPts val="2800"/>
              <a:buNone/>
            </a:pPr>
            <a:r>
              <a:t/>
            </a:r>
            <a:endParaRPr/>
          </a:p>
          <a:p>
            <a:pPr indent="0" lvl="0" marL="0" rtl="0" algn="l">
              <a:lnSpc>
                <a:spcPct val="90000"/>
              </a:lnSpc>
              <a:spcBef>
                <a:spcPts val="1000"/>
              </a:spcBef>
              <a:spcAft>
                <a:spcPts val="0"/>
              </a:spcAft>
              <a:buSzPts val="2800"/>
              <a:buNone/>
            </a:pPr>
            <a:r>
              <a:rPr lang="en-US" sz="1350">
                <a:solidFill>
                  <a:srgbClr val="424242"/>
                </a:solidFill>
                <a:highlight>
                  <a:srgbClr val="FFFFFF"/>
                </a:highlight>
                <a:latin typeface="Roboto"/>
                <a:ea typeface="Roboto"/>
                <a:cs typeface="Roboto"/>
                <a:sym typeface="Roboto"/>
              </a:rPr>
              <a:t>il Patto verticale prevede che l'UE riduca le proprie emissioni di CO2 del 55% a partire dal 2030 - e l'obiettivo di riduzione del 50% dei pesticidi a partire dal 2030, con un quarto delle terre riservate al bio.</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EntRenew Regular Slides">
  <a:themeElements>
    <a:clrScheme name="EntRenew">
      <a:dk1>
        <a:srgbClr val="000000"/>
      </a:dk1>
      <a:lt1>
        <a:srgbClr val="FFFFFF"/>
      </a:lt1>
      <a:dk2>
        <a:srgbClr val="44546A"/>
      </a:dk2>
      <a:lt2>
        <a:srgbClr val="E7E6E6"/>
      </a:lt2>
      <a:accent1>
        <a:srgbClr val="3C4556"/>
      </a:accent1>
      <a:accent2>
        <a:srgbClr val="5CA3AC"/>
      </a:accent2>
      <a:accent3>
        <a:srgbClr val="98C461"/>
      </a:accent3>
      <a:accent4>
        <a:srgbClr val="8CBD76"/>
      </a:accent4>
      <a:accent5>
        <a:srgbClr val="F8B040"/>
      </a:accent5>
      <a:accent6>
        <a:srgbClr val="ED6E5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EntRenew Presentation Slid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2020-10-27T14:07:00.0000000Z</dcterms:created>
  <dc:creator>Quentin Fanjas</dc:creator>
</cp:coreProperties>
</file>