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Comfortaa"/>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gsvgSC9hzE9J43a6aR/KzvPxKv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Comfortaa-regular.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Comfortaa-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 name="Google Shape;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9ba5c9d3c3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p:txBody>
      </p:sp>
      <p:sp>
        <p:nvSpPr>
          <p:cNvPr id="94" name="Google Shape;94;g29ba5c9d3c3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9ba5c9d3c3_0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p:txBody>
      </p:sp>
      <p:sp>
        <p:nvSpPr>
          <p:cNvPr id="100" name="Google Shape;100;g29ba5c9d3c3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9ba5c9d3c3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29ba5c9d3c3_0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g29ba5c9d3c3_0_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9ba5c9d3c3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29ba5c9d3c3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29ba5c9d3c3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9e93ff5fc8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g19e93ff5fc8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29ba5c9d3c3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 name="Google Shape;35;g29ba5c9d3c3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19e93ff5fc8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 name="Google Shape;43;g19e93ff5fc8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9ba5c9d3c3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 name="Google Shape;50;g29ba5c9d3c3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9ba5c9d3c3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 name="Google Shape;58;g29ba5c9d3c3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9ba5c9d3c3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 name="Google Shape;65;g29ba5c9d3c3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9ba5c9d3c3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300">
                <a:latin typeface="Arial"/>
                <a:ea typeface="Arial"/>
                <a:cs typeface="Arial"/>
                <a:sym typeface="Arial"/>
              </a:rPr>
              <a:t>PROBLEM: </a:t>
            </a:r>
            <a:r>
              <a:rPr lang="en-US">
                <a:solidFill>
                  <a:srgbClr val="242424"/>
                </a:solidFill>
                <a:highlight>
                  <a:srgbClr val="EBF2FF"/>
                </a:highlight>
                <a:latin typeface="Arial"/>
                <a:ea typeface="Arial"/>
                <a:cs typeface="Arial"/>
                <a:sym typeface="Arial"/>
              </a:rPr>
              <a:t>The pitch video should start by highlighting the problem that the startup is trying to solve. It should be clear and concise, and the founders should explain why this problem is worth solving. The video should demonstrate that the problem is significant and that it affects a large number of people. By explaining the problem, the founders can grab the investors' attention and make them interested in the solution.</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rPr b="1" lang="en-US" sz="1300">
                <a:solidFill>
                  <a:srgbClr val="242424"/>
                </a:solidFill>
                <a:highlight>
                  <a:srgbClr val="EBF2FF"/>
                </a:highlight>
                <a:latin typeface="Arial"/>
                <a:ea typeface="Arial"/>
                <a:cs typeface="Arial"/>
                <a:sym typeface="Arial"/>
              </a:rPr>
              <a:t>SOLUTION: </a:t>
            </a:r>
            <a:r>
              <a:rPr lang="en-US">
                <a:solidFill>
                  <a:srgbClr val="242424"/>
                </a:solidFill>
                <a:highlight>
                  <a:srgbClr val="EBF2FF"/>
                </a:highlight>
                <a:latin typeface="Arial"/>
                <a:ea typeface="Arial"/>
                <a:cs typeface="Arial"/>
                <a:sym typeface="Arial"/>
              </a:rPr>
              <a:t>After explaining the problem, the pitch video should introduce the solution that the startup is offering. The solution should be innovative and unique, and the video should explain how it solves the problem. It should also highlight the benefits of the solution and how it can make a difference in people's lives. The founders should also explain why their solution is better than the existing solutions in the market.</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rPr b="1" lang="en-US" sz="1300">
                <a:solidFill>
                  <a:srgbClr val="242424"/>
                </a:solidFill>
                <a:highlight>
                  <a:srgbClr val="EBF2FF"/>
                </a:highlight>
                <a:latin typeface="Arial"/>
                <a:ea typeface="Arial"/>
                <a:cs typeface="Arial"/>
                <a:sym typeface="Arial"/>
              </a:rPr>
              <a:t>PRODUCT: </a:t>
            </a:r>
            <a:r>
              <a:rPr lang="en-US">
                <a:solidFill>
                  <a:srgbClr val="242424"/>
                </a:solidFill>
                <a:highlight>
                  <a:srgbClr val="EBF2FF"/>
                </a:highlight>
                <a:latin typeface="Arial"/>
                <a:ea typeface="Arial"/>
                <a:cs typeface="Arial"/>
                <a:sym typeface="Arial"/>
              </a:rPr>
              <a:t>The pitch video should showcase the product and explain how it works. The founders should demonstrate the product's features and how it can solve the problem. They should also highlight the product's uniqueness and how it stands out in the market. The video should also explain how the product can be scaled and how it can generate revenue.</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b="1" lang="en-US" sz="1300">
                <a:solidFill>
                  <a:srgbClr val="242424"/>
                </a:solidFill>
                <a:highlight>
                  <a:srgbClr val="EBF2FF"/>
                </a:highlight>
                <a:latin typeface="Arial"/>
                <a:ea typeface="Arial"/>
                <a:cs typeface="Arial"/>
                <a:sym typeface="Arial"/>
              </a:rPr>
              <a:t>PRODUCT-MARKET FIT: </a:t>
            </a:r>
            <a:r>
              <a:rPr lang="en-US">
                <a:solidFill>
                  <a:srgbClr val="242424"/>
                </a:solidFill>
                <a:highlight>
                  <a:srgbClr val="EBF2FF"/>
                </a:highlight>
                <a:latin typeface="Arial"/>
                <a:ea typeface="Arial"/>
                <a:cs typeface="Arial"/>
                <a:sym typeface="Arial"/>
              </a:rPr>
              <a:t>The pitch video should demonstrate the startup's product-market fit and how it has identified its target audience. The founders should explain how they have validated their solution with their target audience and how they have received feedback. They should also highlight how they plan to expand their reach and how they can cater to different customer segments.</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p:txBody>
      </p:sp>
      <p:sp>
        <p:nvSpPr>
          <p:cNvPr id="72" name="Google Shape;72;g29ba5c9d3c3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9ba5c9d3c3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p:txBody>
      </p:sp>
      <p:sp>
        <p:nvSpPr>
          <p:cNvPr id="80" name="Google Shape;80;g29ba5c9d3c3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9ba5c9d3c3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p:txBody>
      </p:sp>
      <p:sp>
        <p:nvSpPr>
          <p:cNvPr id="87" name="Google Shape;87;g29ba5c9d3c3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 name="Shape 12"/>
        <p:cNvGrpSpPr/>
        <p:nvPr/>
      </p:nvGrpSpPr>
      <p:grpSpPr>
        <a:xfrm>
          <a:off x="0" y="0"/>
          <a:ext cx="0" cy="0"/>
          <a:chOff x="0" y="0"/>
          <a:chExt cx="0" cy="0"/>
        </a:xfrm>
      </p:grpSpPr>
      <p:sp>
        <p:nvSpPr>
          <p:cNvPr id="13" name="Google Shape;13;p6"/>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Calibri"/>
              <a:buNone/>
              <a:defRPr b="0" i="0" sz="44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6"/>
          <p:cNvSpPr txBox="1"/>
          <p:nvPr>
            <p:ph idx="1" type="subTitle"/>
          </p:nvPr>
        </p:nvSpPr>
        <p:spPr>
          <a:xfrm>
            <a:off x="1524000" y="4245878"/>
            <a:ext cx="9144000" cy="41040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8"/>
          <p:cNvSpPr txBox="1"/>
          <p:nvPr>
            <p:ph type="title"/>
          </p:nvPr>
        </p:nvSpPr>
        <p:spPr>
          <a:xfrm>
            <a:off x="838200" y="1325880"/>
            <a:ext cx="10515600" cy="6619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8"/>
          <p:cNvSpPr txBox="1"/>
          <p:nvPr>
            <p:ph idx="1" type="body"/>
          </p:nvPr>
        </p:nvSpPr>
        <p:spPr>
          <a:xfrm>
            <a:off x="838200" y="2214245"/>
            <a:ext cx="10515600" cy="4003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accent1"/>
              </a:buClr>
              <a:buSzPts val="6000"/>
              <a:buFont typeface="Calibri"/>
              <a:buNone/>
              <a:defRPr b="0" i="0" sz="6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 name="Google Shape;25;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2"/>
              </a:buClr>
              <a:buSzPts val="2400"/>
              <a:buFont typeface="Arial"/>
              <a:buNone/>
              <a:defRPr b="0" i="0" sz="2400" u="none" cap="none" strike="noStrike">
                <a:solidFill>
                  <a:schemeClr val="dk2"/>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sitting, knife&#10;&#10;Description automatically generated" id="10" name="Google Shape;10;p5"/>
          <p:cNvPicPr preferRelativeResize="0"/>
          <p:nvPr/>
        </p:nvPicPr>
        <p:blipFill rotWithShape="1">
          <a:blip r:embed="rId1">
            <a:alphaModFix/>
          </a:blip>
          <a:srcRect b="0" l="0" r="0" t="0"/>
          <a:stretch/>
        </p:blipFill>
        <p:spPr>
          <a:xfrm>
            <a:off x="0" y="-1"/>
            <a:ext cx="12192000" cy="1998689"/>
          </a:xfrm>
          <a:prstGeom prst="rect">
            <a:avLst/>
          </a:prstGeom>
          <a:noFill/>
          <a:ln>
            <a:noFill/>
          </a:ln>
        </p:spPr>
      </p:pic>
      <p:pic>
        <p:nvPicPr>
          <p:cNvPr id="11" name="Google Shape;11;p5"/>
          <p:cNvPicPr preferRelativeResize="0"/>
          <p:nvPr/>
        </p:nvPicPr>
        <p:blipFill rotWithShape="1">
          <a:blip r:embed="rId2">
            <a:alphaModFix/>
          </a:blip>
          <a:srcRect b="0" l="0" r="0" t="0"/>
          <a:stretch/>
        </p:blipFill>
        <p:spPr>
          <a:xfrm>
            <a:off x="7661796" y="661120"/>
            <a:ext cx="3897245" cy="157212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pic>
        <p:nvPicPr>
          <p:cNvPr descr="A picture containing sitting, knife&#10;&#10;Description automatically generated" id="16" name="Google Shape;16;p7"/>
          <p:cNvPicPr preferRelativeResize="0"/>
          <p:nvPr/>
        </p:nvPicPr>
        <p:blipFill rotWithShape="1">
          <a:blip r:embed="rId1">
            <a:alphaModFix amt="20000"/>
          </a:blip>
          <a:srcRect b="0" l="0" r="0" t="0"/>
          <a:stretch/>
        </p:blipFill>
        <p:spPr>
          <a:xfrm>
            <a:off x="0" y="-1"/>
            <a:ext cx="12192000" cy="1998689"/>
          </a:xfrm>
          <a:prstGeom prst="rect">
            <a:avLst/>
          </a:prstGeom>
          <a:noFill/>
          <a:ln>
            <a:noFill/>
          </a:ln>
        </p:spPr>
      </p:pic>
      <p:sp>
        <p:nvSpPr>
          <p:cNvPr id="17" name="Google Shape;1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8" name="Google Shape;18;p7"/>
          <p:cNvPicPr preferRelativeResize="0"/>
          <p:nvPr/>
        </p:nvPicPr>
        <p:blipFill rotWithShape="1">
          <a:blip r:embed="rId2">
            <a:alphaModFix/>
          </a:blip>
          <a:srcRect b="0" l="0" r="0" t="0"/>
          <a:stretch/>
        </p:blipFill>
        <p:spPr>
          <a:xfrm>
            <a:off x="606398" y="0"/>
            <a:ext cx="3206804" cy="129360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inshot.com/" TargetMode="External"/><Relationship Id="rId4" Type="http://schemas.openxmlformats.org/officeDocument/2006/relationships/hyperlink" Target="https://capcut.com/" TargetMode="External"/><Relationship Id="rId5" Type="http://schemas.openxmlformats.org/officeDocument/2006/relationships/hyperlink" Target="https://kinemaster.com/" TargetMode="External"/><Relationship Id="rId6" Type="http://schemas.openxmlformats.org/officeDocument/2006/relationships/image" Target="../media/image1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pitchdrive.com/academy/tips-guide-effective-investor-pitch-video-startup" TargetMode="External"/><Relationship Id="rId4" Type="http://schemas.openxmlformats.org/officeDocument/2006/relationships/hyperlink" Target="https://www.editmate.com/how-to-make-a-business-pitch-video-for-your-startup/" TargetMode="External"/><Relationship Id="rId5" Type="http://schemas.openxmlformats.org/officeDocument/2006/relationships/hyperlink" Target="https://viktori.co/agriculture-pitch-deck-presentation-guid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1"/>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sz="4000">
                <a:latin typeface="Comfortaa"/>
                <a:ea typeface="Comfortaa"/>
                <a:cs typeface="Comfortaa"/>
                <a:sym typeface="Comfortaa"/>
              </a:rPr>
              <a:t>HOW TO CREATE A VIDEO PITCH?</a:t>
            </a:r>
            <a:endParaRPr sz="4000">
              <a:latin typeface="Comfortaa"/>
              <a:ea typeface="Comfortaa"/>
              <a:cs typeface="Comfortaa"/>
              <a:sym typeface="Comfortaa"/>
            </a:endParaRPr>
          </a:p>
        </p:txBody>
      </p:sp>
      <p:sp>
        <p:nvSpPr>
          <p:cNvPr id="32" name="Google Shape;32;p1"/>
          <p:cNvSpPr txBox="1"/>
          <p:nvPr>
            <p:ph idx="1" type="subTitle"/>
          </p:nvPr>
        </p:nvSpPr>
        <p:spPr>
          <a:xfrm>
            <a:off x="6668654" y="5541817"/>
            <a:ext cx="5421745" cy="119264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None/>
            </a:pPr>
            <a:r>
              <a:rPr lang="en-US">
                <a:solidFill>
                  <a:schemeClr val="dk2"/>
                </a:solidFill>
                <a:latin typeface="Comfortaa"/>
                <a:ea typeface="Comfortaa"/>
                <a:cs typeface="Comfortaa"/>
                <a:sym typeface="Comfortaa"/>
              </a:rPr>
              <a:t>PROGRAMME ERASMUS+      </a:t>
            </a:r>
            <a:endParaRPr>
              <a:solidFill>
                <a:schemeClr val="dk2"/>
              </a:solidFill>
              <a:latin typeface="Comfortaa"/>
              <a:ea typeface="Comfortaa"/>
              <a:cs typeface="Comfortaa"/>
              <a:sym typeface="Comfortaa"/>
            </a:endParaRPr>
          </a:p>
          <a:p>
            <a:pPr indent="0" lvl="0" marL="0" marR="312420" rtl="0" algn="ctr">
              <a:lnSpc>
                <a:spcPct val="90000"/>
              </a:lnSpc>
              <a:spcBef>
                <a:spcPts val="0"/>
              </a:spcBef>
              <a:spcAft>
                <a:spcPts val="0"/>
              </a:spcAft>
              <a:buClr>
                <a:schemeClr val="dk2"/>
              </a:buClr>
              <a:buSzPts val="2400"/>
              <a:buNone/>
            </a:pPr>
            <a:r>
              <a:rPr lang="en-US">
                <a:solidFill>
                  <a:schemeClr val="dk2"/>
                </a:solidFill>
                <a:latin typeface="Comfortaa"/>
                <a:ea typeface="Comfortaa"/>
                <a:cs typeface="Comfortaa"/>
                <a:sym typeface="Comfortaa"/>
              </a:rPr>
              <a:t>Project ID KA220-YOU-37C49185</a:t>
            </a:r>
            <a:endParaRPr>
              <a:solidFill>
                <a:schemeClr val="dk2"/>
              </a:solidFill>
              <a:latin typeface="Comfortaa"/>
              <a:ea typeface="Comfortaa"/>
              <a:cs typeface="Comfortaa"/>
              <a:sym typeface="Comfortaa"/>
            </a:endParaRPr>
          </a:p>
          <a:p>
            <a:pPr indent="0" lvl="0" marL="0" marR="312420" rtl="0" algn="ctr">
              <a:lnSpc>
                <a:spcPct val="90000"/>
              </a:lnSpc>
              <a:spcBef>
                <a:spcPts val="0"/>
              </a:spcBef>
              <a:spcAft>
                <a:spcPts val="0"/>
              </a:spcAft>
              <a:buClr>
                <a:schemeClr val="dk2"/>
              </a:buClr>
              <a:buSzPts val="2400"/>
              <a:buNone/>
            </a:pPr>
            <a:r>
              <a:rPr lang="en-US">
                <a:solidFill>
                  <a:schemeClr val="dk2"/>
                </a:solidFill>
                <a:latin typeface="Comfortaa"/>
                <a:ea typeface="Comfortaa"/>
                <a:cs typeface="Comfortaa"/>
                <a:sym typeface="Comfortaa"/>
              </a:rPr>
              <a:t>Cooperation partnerships in youth Form</a:t>
            </a:r>
            <a:endParaRPr>
              <a:latin typeface="Comfortaa"/>
              <a:ea typeface="Comfortaa"/>
              <a:cs typeface="Comfortaa"/>
              <a:sym typeface="Comforta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29ba5c9d3c3_0_67"/>
          <p:cNvSpPr txBox="1"/>
          <p:nvPr>
            <p:ph type="title"/>
          </p:nvPr>
        </p:nvSpPr>
        <p:spPr>
          <a:xfrm>
            <a:off x="1039600" y="13220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EXAMPLES </a:t>
            </a:r>
            <a:endParaRPr sz="4000">
              <a:latin typeface="Comfortaa"/>
              <a:ea typeface="Comfortaa"/>
              <a:cs typeface="Comfortaa"/>
              <a:sym typeface="Comfortaa"/>
            </a:endParaRPr>
          </a:p>
        </p:txBody>
      </p:sp>
      <p:sp>
        <p:nvSpPr>
          <p:cNvPr id="97" name="Google Shape;97;g29ba5c9d3c3_0_67"/>
          <p:cNvSpPr txBox="1"/>
          <p:nvPr>
            <p:ph idx="1" type="body"/>
          </p:nvPr>
        </p:nvSpPr>
        <p:spPr>
          <a:xfrm>
            <a:off x="838200" y="2371056"/>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800"/>
              <a:buNone/>
            </a:pPr>
            <a:r>
              <a:rPr b="1" lang="en-US" sz="1900">
                <a:solidFill>
                  <a:srgbClr val="3A3A3A"/>
                </a:solidFill>
                <a:highlight>
                  <a:srgbClr val="FFFFFF"/>
                </a:highlight>
                <a:latin typeface="Comfortaa"/>
                <a:ea typeface="Comfortaa"/>
                <a:cs typeface="Comfortaa"/>
                <a:sym typeface="Comfortaa"/>
              </a:rPr>
              <a:t>AquaPure Solutions</a:t>
            </a:r>
            <a:endParaRPr b="1" sz="1900">
              <a:solidFill>
                <a:srgbClr val="3A3A3A"/>
              </a:solidFill>
              <a:highlight>
                <a:srgbClr val="FFFFFF"/>
              </a:highlight>
              <a:latin typeface="Comfortaa"/>
              <a:ea typeface="Comfortaa"/>
              <a:cs typeface="Comfortaa"/>
              <a:sym typeface="Comfortaa"/>
            </a:endParaRPr>
          </a:p>
          <a:p>
            <a:pPr indent="-336550" lvl="0" marL="876300" rtl="0" algn="l">
              <a:lnSpc>
                <a:spcPct val="115000"/>
              </a:lnSpc>
              <a:spcBef>
                <a:spcPts val="1500"/>
              </a:spcBef>
              <a:spcAft>
                <a:spcPts val="0"/>
              </a:spcAft>
              <a:buClr>
                <a:srgbClr val="3A3A3A"/>
              </a:buClr>
              <a:buSzPts val="1700"/>
              <a:buFont typeface="Times New Roman"/>
              <a:buChar char="●"/>
            </a:pPr>
            <a:r>
              <a:rPr b="1" lang="en-US" sz="1700">
                <a:solidFill>
                  <a:srgbClr val="3A3A3A"/>
                </a:solidFill>
                <a:highlight>
                  <a:srgbClr val="FFFFFF"/>
                </a:highlight>
                <a:latin typeface="Comfortaa"/>
                <a:ea typeface="Comfortaa"/>
                <a:cs typeface="Comfortaa"/>
                <a:sym typeface="Comfortaa"/>
              </a:rPr>
              <a:t>Niche</a:t>
            </a:r>
            <a:r>
              <a:rPr lang="en-US" sz="1700">
                <a:solidFill>
                  <a:srgbClr val="3A3A3A"/>
                </a:solidFill>
                <a:highlight>
                  <a:srgbClr val="FFFFFF"/>
                </a:highlight>
                <a:latin typeface="Comfortaa"/>
                <a:ea typeface="Comfortaa"/>
                <a:cs typeface="Comfortaa"/>
                <a:sym typeface="Comfortaa"/>
              </a:rPr>
              <a:t>: Sustainable Aquaponics Farming Systems</a:t>
            </a:r>
            <a:endParaRPr sz="1700">
              <a:solidFill>
                <a:srgbClr val="3A3A3A"/>
              </a:solidFill>
              <a:highlight>
                <a:srgbClr val="FFFFFF"/>
              </a:highlight>
              <a:latin typeface="Comfortaa"/>
              <a:ea typeface="Comfortaa"/>
              <a:cs typeface="Comfortaa"/>
              <a:sym typeface="Comfortaa"/>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rgbClr val="3A3A3A"/>
                </a:solidFill>
                <a:highlight>
                  <a:srgbClr val="FFFFFF"/>
                </a:highlight>
                <a:latin typeface="Comfortaa"/>
                <a:ea typeface="Comfortaa"/>
                <a:cs typeface="Comfortaa"/>
                <a:sym typeface="Comfortaa"/>
              </a:rPr>
              <a:t>Slide 1 – The Problem</a:t>
            </a:r>
            <a:r>
              <a:rPr lang="en-US" sz="1700">
                <a:solidFill>
                  <a:srgbClr val="3A3A3A"/>
                </a:solidFill>
                <a:highlight>
                  <a:srgbClr val="FFFFFF"/>
                </a:highlight>
                <a:latin typeface="Comfortaa"/>
                <a:ea typeface="Comfortaa"/>
                <a:cs typeface="Comfortaa"/>
                <a:sym typeface="Comfortaa"/>
              </a:rPr>
              <a:t>: Overfishing and unsustainable farming practices depleting resources and harming ecosystems.</a:t>
            </a:r>
            <a:endParaRPr sz="1700">
              <a:solidFill>
                <a:srgbClr val="3A3A3A"/>
              </a:solidFill>
              <a:highlight>
                <a:srgbClr val="FFFFFF"/>
              </a:highlight>
              <a:latin typeface="Comfortaa"/>
              <a:ea typeface="Comfortaa"/>
              <a:cs typeface="Comfortaa"/>
              <a:sym typeface="Comfortaa"/>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rgbClr val="3A3A3A"/>
                </a:solidFill>
                <a:highlight>
                  <a:srgbClr val="FFFFFF"/>
                </a:highlight>
                <a:latin typeface="Comfortaa"/>
                <a:ea typeface="Comfortaa"/>
                <a:cs typeface="Comfortaa"/>
                <a:sym typeface="Comfortaa"/>
              </a:rPr>
              <a:t>Slide 2 – Our Solution</a:t>
            </a:r>
            <a:r>
              <a:rPr lang="en-US" sz="1700">
                <a:solidFill>
                  <a:srgbClr val="3A3A3A"/>
                </a:solidFill>
                <a:highlight>
                  <a:srgbClr val="FFFFFF"/>
                </a:highlight>
                <a:latin typeface="Comfortaa"/>
                <a:ea typeface="Comfortaa"/>
                <a:cs typeface="Comfortaa"/>
                <a:sym typeface="Comfortaa"/>
              </a:rPr>
              <a:t>: Integrated aquaponics systems for sustainable fish and vegetable farming.</a:t>
            </a:r>
            <a:endParaRPr sz="1700">
              <a:solidFill>
                <a:srgbClr val="3A3A3A"/>
              </a:solidFill>
              <a:highlight>
                <a:srgbClr val="FFFFFF"/>
              </a:highlight>
              <a:latin typeface="Comfortaa"/>
              <a:ea typeface="Comfortaa"/>
              <a:cs typeface="Comfortaa"/>
              <a:sym typeface="Comfortaa"/>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rgbClr val="3A3A3A"/>
                </a:solidFill>
                <a:highlight>
                  <a:srgbClr val="FFFFFF"/>
                </a:highlight>
                <a:latin typeface="Comfortaa"/>
                <a:ea typeface="Comfortaa"/>
                <a:cs typeface="Comfortaa"/>
                <a:sym typeface="Comfortaa"/>
              </a:rPr>
              <a:t>Slide 3 – Market Opportunity</a:t>
            </a:r>
            <a:r>
              <a:rPr lang="en-US" sz="1700">
                <a:solidFill>
                  <a:srgbClr val="3A3A3A"/>
                </a:solidFill>
                <a:highlight>
                  <a:srgbClr val="FFFFFF"/>
                </a:highlight>
                <a:latin typeface="Comfortaa"/>
                <a:ea typeface="Comfortaa"/>
                <a:cs typeface="Comfortaa"/>
                <a:sym typeface="Comfortaa"/>
              </a:rPr>
              <a:t>: Data showcasing the dwindling fish supply and growing demand for eco-friendly farming solutions.</a:t>
            </a:r>
            <a:endParaRPr sz="1700">
              <a:solidFill>
                <a:srgbClr val="3A3A3A"/>
              </a:solidFill>
              <a:highlight>
                <a:srgbClr val="FFFFFF"/>
              </a:highlight>
              <a:latin typeface="Comfortaa"/>
              <a:ea typeface="Comfortaa"/>
              <a:cs typeface="Comfortaa"/>
              <a:sym typeface="Comfortaa"/>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rgbClr val="3A3A3A"/>
                </a:solidFill>
                <a:highlight>
                  <a:srgbClr val="FFFFFF"/>
                </a:highlight>
                <a:latin typeface="Comfortaa"/>
                <a:ea typeface="Comfortaa"/>
                <a:cs typeface="Comfortaa"/>
                <a:sym typeface="Comfortaa"/>
              </a:rPr>
              <a:t>Slide 4 – Business Model</a:t>
            </a:r>
            <a:r>
              <a:rPr lang="en-US" sz="1700">
                <a:solidFill>
                  <a:srgbClr val="3A3A3A"/>
                </a:solidFill>
                <a:highlight>
                  <a:srgbClr val="FFFFFF"/>
                </a:highlight>
                <a:latin typeface="Comfortaa"/>
                <a:ea typeface="Comfortaa"/>
                <a:cs typeface="Comfortaa"/>
                <a:sym typeface="Comfortaa"/>
              </a:rPr>
              <a:t>: Sale of aquaponics setups, training programs, and consultancy.</a:t>
            </a:r>
            <a:endParaRPr sz="1700">
              <a:solidFill>
                <a:srgbClr val="3A3A3A"/>
              </a:solidFill>
              <a:highlight>
                <a:srgbClr val="FFFFFF"/>
              </a:highlight>
              <a:latin typeface="Comfortaa"/>
              <a:ea typeface="Comfortaa"/>
              <a:cs typeface="Comfortaa"/>
              <a:sym typeface="Comfortaa"/>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rgbClr val="3A3A3A"/>
                </a:solidFill>
                <a:highlight>
                  <a:srgbClr val="FFFFFF"/>
                </a:highlight>
                <a:latin typeface="Comfortaa"/>
                <a:ea typeface="Comfortaa"/>
                <a:cs typeface="Comfortaa"/>
                <a:sym typeface="Comfortaa"/>
              </a:rPr>
              <a:t>Slide 5 – Traction</a:t>
            </a:r>
            <a:r>
              <a:rPr lang="en-US" sz="1700">
                <a:solidFill>
                  <a:srgbClr val="3A3A3A"/>
                </a:solidFill>
                <a:highlight>
                  <a:srgbClr val="FFFFFF"/>
                </a:highlight>
                <a:latin typeface="Comfortaa"/>
                <a:ea typeface="Comfortaa"/>
                <a:cs typeface="Comfortaa"/>
                <a:sym typeface="Comfortaa"/>
              </a:rPr>
              <a:t>: 200+ setups installed, with 5 training programs conducted across the country.</a:t>
            </a:r>
            <a:endParaRPr sz="1700">
              <a:solidFill>
                <a:srgbClr val="3A3A3A"/>
              </a:solidFill>
              <a:highlight>
                <a:srgbClr val="FFFFFF"/>
              </a:highlight>
              <a:latin typeface="Comfortaa"/>
              <a:ea typeface="Comfortaa"/>
              <a:cs typeface="Comfortaa"/>
              <a:sym typeface="Comfortaa"/>
            </a:endParaRPr>
          </a:p>
          <a:p>
            <a:pPr indent="0" lvl="0" marL="0" rtl="0" algn="l">
              <a:lnSpc>
                <a:spcPct val="115000"/>
              </a:lnSpc>
              <a:spcBef>
                <a:spcPts val="1900"/>
              </a:spcBef>
              <a:spcAft>
                <a:spcPts val="0"/>
              </a:spcAft>
              <a:buSzPts val="2800"/>
              <a:buNone/>
            </a:pPr>
            <a:r>
              <a:t/>
            </a:r>
            <a:endParaRPr b="1" sz="1500">
              <a:solidFill>
                <a:srgbClr val="3A3A3A"/>
              </a:solidFill>
              <a:highlight>
                <a:srgbClr val="FFFFFF"/>
              </a:highlight>
              <a:latin typeface="Times New Roman"/>
              <a:ea typeface="Times New Roman"/>
              <a:cs typeface="Times New Roman"/>
              <a:sym typeface="Times New Roman"/>
            </a:endParaRPr>
          </a:p>
          <a:p>
            <a:pPr indent="0" lvl="0" marL="0" rtl="0" algn="l">
              <a:lnSpc>
                <a:spcPct val="115000"/>
              </a:lnSpc>
              <a:spcBef>
                <a:spcPts val="1900"/>
              </a:spcBef>
              <a:spcAft>
                <a:spcPts val="0"/>
              </a:spcAft>
              <a:buSzPts val="2800"/>
              <a:buNone/>
            </a:pPr>
            <a:r>
              <a:t/>
            </a:r>
            <a:endParaRPr b="1" sz="3700">
              <a:solidFill>
                <a:schemeClr val="dk1"/>
              </a:solidFill>
              <a:latin typeface="Arial"/>
              <a:ea typeface="Arial"/>
              <a:cs typeface="Arial"/>
              <a:sym typeface="Arial"/>
            </a:endParaRPr>
          </a:p>
          <a:p>
            <a:pPr indent="0" lvl="0" marL="457200" rtl="0" algn="l">
              <a:lnSpc>
                <a:spcPct val="115000"/>
              </a:lnSpc>
              <a:spcBef>
                <a:spcPts val="2000"/>
              </a:spcBef>
              <a:spcAft>
                <a:spcPts val="0"/>
              </a:spcAft>
              <a:buSzPts val="2800"/>
              <a:buNone/>
            </a:pPr>
            <a:r>
              <a:t/>
            </a:r>
            <a:endParaRPr b="1" sz="2900">
              <a:solidFill>
                <a:schemeClr val="dk1"/>
              </a:solidFill>
              <a:highlight>
                <a:srgbClr val="FFFFFF"/>
              </a:highlight>
              <a:latin typeface="Arial"/>
              <a:ea typeface="Arial"/>
              <a:cs typeface="Arial"/>
              <a:sym typeface="Arial"/>
            </a:endParaRPr>
          </a:p>
          <a:p>
            <a:pPr indent="0" lvl="0" marL="457200" rtl="0" algn="just">
              <a:lnSpc>
                <a:spcPct val="115000"/>
              </a:lnSpc>
              <a:spcBef>
                <a:spcPts val="2000"/>
              </a:spcBef>
              <a:spcAft>
                <a:spcPts val="2000"/>
              </a:spcAft>
              <a:buSzPts val="2800"/>
              <a:buNone/>
            </a:pPr>
            <a:r>
              <a:t/>
            </a:r>
            <a:endParaRPr b="1" sz="2400">
              <a:solidFill>
                <a:schemeClr val="dk1"/>
              </a:solidFill>
              <a:highlight>
                <a:srgbClr val="FFFFFF"/>
              </a:highlight>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29ba5c9d3c3_0_72"/>
          <p:cNvSpPr txBox="1"/>
          <p:nvPr>
            <p:ph type="title"/>
          </p:nvPr>
        </p:nvSpPr>
        <p:spPr>
          <a:xfrm>
            <a:off x="1112100" y="149944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EXAMPLES </a:t>
            </a:r>
            <a:endParaRPr sz="4000">
              <a:latin typeface="Comfortaa"/>
              <a:ea typeface="Comfortaa"/>
              <a:cs typeface="Comfortaa"/>
              <a:sym typeface="Comfortaa"/>
            </a:endParaRPr>
          </a:p>
        </p:txBody>
      </p:sp>
      <p:sp>
        <p:nvSpPr>
          <p:cNvPr id="103" name="Google Shape;103;g29ba5c9d3c3_0_72"/>
          <p:cNvSpPr txBox="1"/>
          <p:nvPr>
            <p:ph idx="1" type="body"/>
          </p:nvPr>
        </p:nvSpPr>
        <p:spPr>
          <a:xfrm>
            <a:off x="838200" y="2632031"/>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800"/>
              <a:buNone/>
            </a:pPr>
            <a:r>
              <a:rPr b="1" lang="en-US" sz="1900">
                <a:solidFill>
                  <a:srgbClr val="3A3A3A"/>
                </a:solidFill>
                <a:highlight>
                  <a:srgbClr val="FFFFFF"/>
                </a:highlight>
                <a:latin typeface="Comfortaa"/>
                <a:ea typeface="Comfortaa"/>
                <a:cs typeface="Comfortaa"/>
                <a:sym typeface="Comfortaa"/>
              </a:rPr>
              <a:t>FarmBuddy: Drone-Assisted Crop Management</a:t>
            </a:r>
            <a:endParaRPr b="1" sz="1900">
              <a:solidFill>
                <a:srgbClr val="3A3A3A"/>
              </a:solidFill>
              <a:highlight>
                <a:srgbClr val="FFFFFF"/>
              </a:highlight>
              <a:latin typeface="Comfortaa"/>
              <a:ea typeface="Comfortaa"/>
              <a:cs typeface="Comfortaa"/>
              <a:sym typeface="Comfortaa"/>
            </a:endParaRPr>
          </a:p>
          <a:p>
            <a:pPr indent="-336550" lvl="0" marL="876300" rtl="0" algn="l">
              <a:lnSpc>
                <a:spcPct val="115000"/>
              </a:lnSpc>
              <a:spcBef>
                <a:spcPts val="1500"/>
              </a:spcBef>
              <a:spcAft>
                <a:spcPts val="0"/>
              </a:spcAft>
              <a:buClr>
                <a:srgbClr val="3A3A3A"/>
              </a:buClr>
              <a:buSzPts val="1700"/>
              <a:buFont typeface="Times New Roman"/>
              <a:buAutoNum type="arabicPeriod"/>
            </a:pPr>
            <a:r>
              <a:rPr b="1" lang="en-US" sz="1700">
                <a:solidFill>
                  <a:srgbClr val="3A3A3A"/>
                </a:solidFill>
                <a:highlight>
                  <a:srgbClr val="FFFFFF"/>
                </a:highlight>
                <a:latin typeface="Comfortaa"/>
                <a:ea typeface="Comfortaa"/>
                <a:cs typeface="Comfortaa"/>
                <a:sym typeface="Comfortaa"/>
              </a:rPr>
              <a:t>Slide 1 – Introduction</a:t>
            </a:r>
            <a:r>
              <a:rPr lang="en-US" sz="1700">
                <a:solidFill>
                  <a:srgbClr val="3A3A3A"/>
                </a:solidFill>
                <a:highlight>
                  <a:srgbClr val="FFFFFF"/>
                </a:highlight>
                <a:latin typeface="Comfortaa"/>
                <a:ea typeface="Comfortaa"/>
                <a:cs typeface="Comfortaa"/>
                <a:sym typeface="Comfortaa"/>
              </a:rPr>
              <a:t>: A serene image of a vast farmland with a drone hovering above, captioned, “The Future of Farming.”</a:t>
            </a:r>
            <a:endParaRPr sz="1700">
              <a:solidFill>
                <a:srgbClr val="3A3A3A"/>
              </a:solidFill>
              <a:highlight>
                <a:srgbClr val="FFFFFF"/>
              </a:highlight>
              <a:latin typeface="Comfortaa"/>
              <a:ea typeface="Comfortaa"/>
              <a:cs typeface="Comfortaa"/>
              <a:sym typeface="Comfortaa"/>
            </a:endParaRPr>
          </a:p>
          <a:p>
            <a:pPr indent="-336550" lvl="0" marL="876300" rtl="0" algn="l">
              <a:lnSpc>
                <a:spcPct val="115000"/>
              </a:lnSpc>
              <a:spcBef>
                <a:spcPts val="0"/>
              </a:spcBef>
              <a:spcAft>
                <a:spcPts val="0"/>
              </a:spcAft>
              <a:buClr>
                <a:srgbClr val="3A3A3A"/>
              </a:buClr>
              <a:buSzPts val="1700"/>
              <a:buFont typeface="Times New Roman"/>
              <a:buAutoNum type="arabicPeriod"/>
            </a:pPr>
            <a:r>
              <a:rPr b="1" lang="en-US" sz="1700">
                <a:solidFill>
                  <a:srgbClr val="3A3A3A"/>
                </a:solidFill>
                <a:highlight>
                  <a:srgbClr val="FFFFFF"/>
                </a:highlight>
                <a:latin typeface="Comfortaa"/>
                <a:ea typeface="Comfortaa"/>
                <a:cs typeface="Comfortaa"/>
                <a:sym typeface="Comfortaa"/>
              </a:rPr>
              <a:t>Slide 2 – The Problem</a:t>
            </a:r>
            <a:r>
              <a:rPr lang="en-US" sz="1700">
                <a:solidFill>
                  <a:srgbClr val="3A3A3A"/>
                </a:solidFill>
                <a:highlight>
                  <a:srgbClr val="FFFFFF"/>
                </a:highlight>
                <a:latin typeface="Comfortaa"/>
                <a:ea typeface="Comfortaa"/>
                <a:cs typeface="Comfortaa"/>
                <a:sym typeface="Comfortaa"/>
              </a:rPr>
              <a:t>: Split-screen showing a farmer toiling hard in one half, and an unattended, wilting crop in the other.</a:t>
            </a:r>
            <a:endParaRPr sz="1700">
              <a:solidFill>
                <a:srgbClr val="3A3A3A"/>
              </a:solidFill>
              <a:highlight>
                <a:srgbClr val="FFFFFF"/>
              </a:highlight>
              <a:latin typeface="Comfortaa"/>
              <a:ea typeface="Comfortaa"/>
              <a:cs typeface="Comfortaa"/>
              <a:sym typeface="Comfortaa"/>
            </a:endParaRPr>
          </a:p>
          <a:p>
            <a:pPr indent="-336550" lvl="0" marL="876300" rtl="0" algn="l">
              <a:lnSpc>
                <a:spcPct val="115000"/>
              </a:lnSpc>
              <a:spcBef>
                <a:spcPts val="0"/>
              </a:spcBef>
              <a:spcAft>
                <a:spcPts val="0"/>
              </a:spcAft>
              <a:buClr>
                <a:srgbClr val="3A3A3A"/>
              </a:buClr>
              <a:buSzPts val="1700"/>
              <a:buFont typeface="Times New Roman"/>
              <a:buAutoNum type="arabicPeriod"/>
            </a:pPr>
            <a:r>
              <a:rPr b="1" lang="en-US" sz="1700">
                <a:solidFill>
                  <a:srgbClr val="3A3A3A"/>
                </a:solidFill>
                <a:highlight>
                  <a:srgbClr val="FFFFFF"/>
                </a:highlight>
                <a:latin typeface="Comfortaa"/>
                <a:ea typeface="Comfortaa"/>
                <a:cs typeface="Comfortaa"/>
                <a:sym typeface="Comfortaa"/>
              </a:rPr>
              <a:t>Slide 3 – Our Solution</a:t>
            </a:r>
            <a:r>
              <a:rPr lang="en-US" sz="1700">
                <a:solidFill>
                  <a:srgbClr val="3A3A3A"/>
                </a:solidFill>
                <a:highlight>
                  <a:srgbClr val="FFFFFF"/>
                </a:highlight>
                <a:latin typeface="Comfortaa"/>
                <a:ea typeface="Comfortaa"/>
                <a:cs typeface="Comfortaa"/>
                <a:sym typeface="Comfortaa"/>
              </a:rPr>
              <a:t>: Video clip of FarmBuddy drone surveying fields, analyzing soil, and performing basic tasks.</a:t>
            </a:r>
            <a:endParaRPr sz="1700">
              <a:solidFill>
                <a:srgbClr val="3A3A3A"/>
              </a:solidFill>
              <a:highlight>
                <a:srgbClr val="FFFFFF"/>
              </a:highlight>
              <a:latin typeface="Comfortaa"/>
              <a:ea typeface="Comfortaa"/>
              <a:cs typeface="Comfortaa"/>
              <a:sym typeface="Comfortaa"/>
            </a:endParaRPr>
          </a:p>
          <a:p>
            <a:pPr indent="-336550" lvl="0" marL="876300" rtl="0" algn="l">
              <a:lnSpc>
                <a:spcPct val="115000"/>
              </a:lnSpc>
              <a:spcBef>
                <a:spcPts val="0"/>
              </a:spcBef>
              <a:spcAft>
                <a:spcPts val="0"/>
              </a:spcAft>
              <a:buClr>
                <a:srgbClr val="3A3A3A"/>
              </a:buClr>
              <a:buSzPts val="1700"/>
              <a:buFont typeface="Times New Roman"/>
              <a:buAutoNum type="arabicPeriod"/>
            </a:pPr>
            <a:r>
              <a:rPr b="1" lang="en-US" sz="1700">
                <a:solidFill>
                  <a:srgbClr val="3A3A3A"/>
                </a:solidFill>
                <a:highlight>
                  <a:srgbClr val="FFFFFF"/>
                </a:highlight>
                <a:latin typeface="Comfortaa"/>
                <a:ea typeface="Comfortaa"/>
                <a:cs typeface="Comfortaa"/>
                <a:sym typeface="Comfortaa"/>
              </a:rPr>
              <a:t>Slide 4 – Market Potential</a:t>
            </a:r>
            <a:r>
              <a:rPr lang="en-US" sz="1700">
                <a:solidFill>
                  <a:srgbClr val="3A3A3A"/>
                </a:solidFill>
                <a:highlight>
                  <a:srgbClr val="FFFFFF"/>
                </a:highlight>
                <a:latin typeface="Comfortaa"/>
                <a:ea typeface="Comfortaa"/>
                <a:cs typeface="Comfortaa"/>
                <a:sym typeface="Comfortaa"/>
              </a:rPr>
              <a:t>: Graphs indicating the exponential rise in tech adoption in agriculture.</a:t>
            </a:r>
            <a:endParaRPr sz="1700">
              <a:solidFill>
                <a:srgbClr val="3A3A3A"/>
              </a:solidFill>
              <a:highlight>
                <a:srgbClr val="FFFFFF"/>
              </a:highlight>
              <a:latin typeface="Comfortaa"/>
              <a:ea typeface="Comfortaa"/>
              <a:cs typeface="Comfortaa"/>
              <a:sym typeface="Comfortaa"/>
            </a:endParaRPr>
          </a:p>
          <a:p>
            <a:pPr indent="-336550" lvl="0" marL="876300" rtl="0" algn="l">
              <a:lnSpc>
                <a:spcPct val="115000"/>
              </a:lnSpc>
              <a:spcBef>
                <a:spcPts val="0"/>
              </a:spcBef>
              <a:spcAft>
                <a:spcPts val="0"/>
              </a:spcAft>
              <a:buClr>
                <a:srgbClr val="3A3A3A"/>
              </a:buClr>
              <a:buSzPts val="1700"/>
              <a:buFont typeface="Times New Roman"/>
              <a:buAutoNum type="arabicPeriod"/>
            </a:pPr>
            <a:r>
              <a:rPr b="1" lang="en-US" sz="1700">
                <a:solidFill>
                  <a:srgbClr val="3A3A3A"/>
                </a:solidFill>
                <a:highlight>
                  <a:srgbClr val="FFFFFF"/>
                </a:highlight>
                <a:latin typeface="Comfortaa"/>
                <a:ea typeface="Comfortaa"/>
                <a:cs typeface="Comfortaa"/>
                <a:sym typeface="Comfortaa"/>
              </a:rPr>
              <a:t>Slide 5 – Unique Selling Proposition</a:t>
            </a:r>
            <a:r>
              <a:rPr lang="en-US" sz="1700">
                <a:solidFill>
                  <a:srgbClr val="3A3A3A"/>
                </a:solidFill>
                <a:highlight>
                  <a:srgbClr val="FFFFFF"/>
                </a:highlight>
                <a:latin typeface="Comfortaa"/>
                <a:ea typeface="Comfortaa"/>
                <a:cs typeface="Comfortaa"/>
                <a:sym typeface="Comfortaa"/>
              </a:rPr>
              <a:t>: Icons showcasing real-time data analysis, automated crop management, and reduced labor costs.</a:t>
            </a:r>
            <a:endParaRPr sz="1700">
              <a:solidFill>
                <a:srgbClr val="3A3A3A"/>
              </a:solidFill>
              <a:highlight>
                <a:srgbClr val="FFFFFF"/>
              </a:highlight>
              <a:latin typeface="Comfortaa"/>
              <a:ea typeface="Comfortaa"/>
              <a:cs typeface="Comfortaa"/>
              <a:sym typeface="Comfortaa"/>
            </a:endParaRPr>
          </a:p>
          <a:p>
            <a:pPr indent="-336550" lvl="0" marL="876300" rtl="0" algn="l">
              <a:lnSpc>
                <a:spcPct val="115000"/>
              </a:lnSpc>
              <a:spcBef>
                <a:spcPts val="0"/>
              </a:spcBef>
              <a:spcAft>
                <a:spcPts val="0"/>
              </a:spcAft>
              <a:buClr>
                <a:srgbClr val="3A3A3A"/>
              </a:buClr>
              <a:buSzPts val="1700"/>
              <a:buFont typeface="Times New Roman"/>
              <a:buAutoNum type="arabicPeriod"/>
            </a:pPr>
            <a:r>
              <a:rPr b="1" lang="en-US" sz="1700">
                <a:solidFill>
                  <a:srgbClr val="3A3A3A"/>
                </a:solidFill>
                <a:highlight>
                  <a:srgbClr val="FFFFFF"/>
                </a:highlight>
                <a:latin typeface="Comfortaa"/>
                <a:ea typeface="Comfortaa"/>
                <a:cs typeface="Comfortaa"/>
                <a:sym typeface="Comfortaa"/>
              </a:rPr>
              <a:t>Slide 6 – Testimonials</a:t>
            </a:r>
            <a:r>
              <a:rPr lang="en-US" sz="1700">
                <a:solidFill>
                  <a:srgbClr val="3A3A3A"/>
                </a:solidFill>
                <a:highlight>
                  <a:srgbClr val="FFFFFF"/>
                </a:highlight>
                <a:latin typeface="Comfortaa"/>
                <a:ea typeface="Comfortaa"/>
                <a:cs typeface="Comfortaa"/>
                <a:sym typeface="Comfortaa"/>
              </a:rPr>
              <a:t>: Quotes from prototype testers and initial investors.</a:t>
            </a:r>
            <a:endParaRPr sz="1700">
              <a:solidFill>
                <a:srgbClr val="3A3A3A"/>
              </a:solidFill>
              <a:highlight>
                <a:srgbClr val="FFFFFF"/>
              </a:highlight>
              <a:latin typeface="Comfortaa"/>
              <a:ea typeface="Comfortaa"/>
              <a:cs typeface="Comfortaa"/>
              <a:sym typeface="Comfortaa"/>
            </a:endParaRPr>
          </a:p>
          <a:p>
            <a:pPr indent="0" lvl="0" marL="0" rtl="0" algn="l">
              <a:lnSpc>
                <a:spcPct val="115000"/>
              </a:lnSpc>
              <a:spcBef>
                <a:spcPts val="1900"/>
              </a:spcBef>
              <a:spcAft>
                <a:spcPts val="0"/>
              </a:spcAft>
              <a:buSzPts val="2800"/>
              <a:buNone/>
            </a:pPr>
            <a:r>
              <a:t/>
            </a:r>
            <a:endParaRPr b="1" sz="3700">
              <a:solidFill>
                <a:schemeClr val="dk1"/>
              </a:solidFill>
              <a:latin typeface="Arial"/>
              <a:ea typeface="Arial"/>
              <a:cs typeface="Arial"/>
              <a:sym typeface="Arial"/>
            </a:endParaRPr>
          </a:p>
          <a:p>
            <a:pPr indent="0" lvl="0" marL="457200" rtl="0" algn="l">
              <a:lnSpc>
                <a:spcPct val="115000"/>
              </a:lnSpc>
              <a:spcBef>
                <a:spcPts val="2000"/>
              </a:spcBef>
              <a:spcAft>
                <a:spcPts val="0"/>
              </a:spcAft>
              <a:buSzPts val="2800"/>
              <a:buNone/>
            </a:pPr>
            <a:r>
              <a:t/>
            </a:r>
            <a:endParaRPr b="1" sz="2900">
              <a:solidFill>
                <a:schemeClr val="dk1"/>
              </a:solidFill>
              <a:highlight>
                <a:srgbClr val="FFFFFF"/>
              </a:highlight>
              <a:latin typeface="Arial"/>
              <a:ea typeface="Arial"/>
              <a:cs typeface="Arial"/>
              <a:sym typeface="Arial"/>
            </a:endParaRPr>
          </a:p>
          <a:p>
            <a:pPr indent="0" lvl="0" marL="457200" rtl="0" algn="just">
              <a:lnSpc>
                <a:spcPct val="115000"/>
              </a:lnSpc>
              <a:spcBef>
                <a:spcPts val="2000"/>
              </a:spcBef>
              <a:spcAft>
                <a:spcPts val="2000"/>
              </a:spcAft>
              <a:buSzPts val="2800"/>
              <a:buNone/>
            </a:pPr>
            <a:r>
              <a:t/>
            </a:r>
            <a:endParaRPr b="1" sz="2400">
              <a:solidFill>
                <a:schemeClr val="dk1"/>
              </a:solidFill>
              <a:highlight>
                <a:srgbClr val="FFFFFF"/>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29ba5c9d3c3_0_83"/>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STORYBOARD SAMPLE</a:t>
            </a:r>
            <a:endParaRPr sz="4000">
              <a:latin typeface="Comfortaa"/>
              <a:ea typeface="Comfortaa"/>
              <a:cs typeface="Comfortaa"/>
              <a:sym typeface="Comfortaa"/>
            </a:endParaRPr>
          </a:p>
        </p:txBody>
      </p:sp>
      <p:pic>
        <p:nvPicPr>
          <p:cNvPr id="110" name="Google Shape;110;g29ba5c9d3c3_0_83"/>
          <p:cNvPicPr preferRelativeResize="0"/>
          <p:nvPr/>
        </p:nvPicPr>
        <p:blipFill rotWithShape="1">
          <a:blip r:embed="rId3">
            <a:alphaModFix/>
          </a:blip>
          <a:srcRect b="0" l="0" r="0" t="0"/>
          <a:stretch/>
        </p:blipFill>
        <p:spPr>
          <a:xfrm>
            <a:off x="3058363" y="2256725"/>
            <a:ext cx="6075277" cy="46012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29ba5c9d3c3_0_77"/>
          <p:cNvSpPr txBox="1"/>
          <p:nvPr>
            <p:ph type="title"/>
          </p:nvPr>
        </p:nvSpPr>
        <p:spPr>
          <a:xfrm>
            <a:off x="838200" y="1789855"/>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VIDEO EDITING SOURCES</a:t>
            </a:r>
            <a:endParaRPr sz="4000">
              <a:latin typeface="Comfortaa"/>
              <a:ea typeface="Comfortaa"/>
              <a:cs typeface="Comfortaa"/>
              <a:sym typeface="Comfortaa"/>
            </a:endParaRPr>
          </a:p>
        </p:txBody>
      </p:sp>
      <p:sp>
        <p:nvSpPr>
          <p:cNvPr id="117" name="Google Shape;117;g29ba5c9d3c3_0_77"/>
          <p:cNvSpPr txBox="1"/>
          <p:nvPr>
            <p:ph idx="1" type="body"/>
          </p:nvPr>
        </p:nvSpPr>
        <p:spPr>
          <a:xfrm>
            <a:off x="838200" y="2953673"/>
            <a:ext cx="10515600" cy="2750100"/>
          </a:xfrm>
          <a:prstGeom prst="rect">
            <a:avLst/>
          </a:prstGeom>
          <a:noFill/>
          <a:ln>
            <a:noFill/>
          </a:ln>
        </p:spPr>
        <p:txBody>
          <a:bodyPr anchorCtr="0" anchor="t" bIns="45700" lIns="91425" spcFirstLastPara="1" rIns="91425" wrap="square" tIns="45700">
            <a:noAutofit/>
          </a:bodyPr>
          <a:lstStyle/>
          <a:p>
            <a:pPr indent="-482600" lvl="0" marL="914400" rtl="0" algn="l">
              <a:lnSpc>
                <a:spcPct val="107916"/>
              </a:lnSpc>
              <a:spcBef>
                <a:spcPts val="0"/>
              </a:spcBef>
              <a:spcAft>
                <a:spcPts val="0"/>
              </a:spcAft>
              <a:buClr>
                <a:schemeClr val="dk1"/>
              </a:buClr>
              <a:buSzPts val="4000"/>
              <a:buFont typeface="Comfortaa"/>
              <a:buAutoNum type="arabicParenR"/>
            </a:pPr>
            <a:r>
              <a:rPr lang="en-US" sz="4000" u="sng">
                <a:solidFill>
                  <a:srgbClr val="1155CC"/>
                </a:solidFill>
                <a:latin typeface="Comfortaa"/>
                <a:ea typeface="Comfortaa"/>
                <a:cs typeface="Comfortaa"/>
                <a:sym typeface="Comfortaa"/>
                <a:hlinkClick r:id="rId3">
                  <a:extLst>
                    <a:ext uri="{A12FA001-AC4F-418D-AE19-62706E023703}">
                      <ahyp:hlinkClr val="tx"/>
                    </a:ext>
                  </a:extLst>
                </a:hlinkClick>
              </a:rPr>
              <a:t>https://inshot.com/</a:t>
            </a:r>
            <a:endParaRPr sz="4000">
              <a:solidFill>
                <a:schemeClr val="dk1"/>
              </a:solidFill>
              <a:latin typeface="Comfortaa"/>
              <a:ea typeface="Comfortaa"/>
              <a:cs typeface="Comfortaa"/>
              <a:sym typeface="Comfortaa"/>
            </a:endParaRPr>
          </a:p>
          <a:p>
            <a:pPr indent="-482600" lvl="0" marL="914400" rtl="0" algn="l">
              <a:lnSpc>
                <a:spcPct val="107916"/>
              </a:lnSpc>
              <a:spcBef>
                <a:spcPts val="0"/>
              </a:spcBef>
              <a:spcAft>
                <a:spcPts val="0"/>
              </a:spcAft>
              <a:buClr>
                <a:schemeClr val="dk1"/>
              </a:buClr>
              <a:buSzPts val="4000"/>
              <a:buFont typeface="Comfortaa"/>
              <a:buAutoNum type="arabicParenR"/>
            </a:pPr>
            <a:r>
              <a:rPr lang="en-US" sz="4000" u="sng">
                <a:solidFill>
                  <a:srgbClr val="1155CC"/>
                </a:solidFill>
                <a:latin typeface="Comfortaa"/>
                <a:ea typeface="Comfortaa"/>
                <a:cs typeface="Comfortaa"/>
                <a:sym typeface="Comfortaa"/>
                <a:hlinkClick r:id="rId4">
                  <a:extLst>
                    <a:ext uri="{A12FA001-AC4F-418D-AE19-62706E023703}">
                      <ahyp:hlinkClr val="tx"/>
                    </a:ext>
                  </a:extLst>
                </a:hlinkClick>
              </a:rPr>
              <a:t>https://capcut.com/</a:t>
            </a:r>
            <a:endParaRPr sz="4000">
              <a:solidFill>
                <a:schemeClr val="dk1"/>
              </a:solidFill>
              <a:latin typeface="Comfortaa"/>
              <a:ea typeface="Comfortaa"/>
              <a:cs typeface="Comfortaa"/>
              <a:sym typeface="Comfortaa"/>
            </a:endParaRPr>
          </a:p>
          <a:p>
            <a:pPr indent="-520700" lvl="0" marL="914400" rtl="0" algn="l">
              <a:lnSpc>
                <a:spcPct val="107916"/>
              </a:lnSpc>
              <a:spcBef>
                <a:spcPts val="0"/>
              </a:spcBef>
              <a:spcAft>
                <a:spcPts val="0"/>
              </a:spcAft>
              <a:buClr>
                <a:schemeClr val="dk1"/>
              </a:buClr>
              <a:buSzPts val="4600"/>
              <a:buAutoNum type="arabicParenR"/>
            </a:pPr>
            <a:r>
              <a:rPr lang="en-US" sz="4000" u="sng">
                <a:solidFill>
                  <a:srgbClr val="1155CC"/>
                </a:solidFill>
                <a:latin typeface="Comfortaa"/>
                <a:ea typeface="Comfortaa"/>
                <a:cs typeface="Comfortaa"/>
                <a:sym typeface="Comfortaa"/>
                <a:hlinkClick r:id="rId5">
                  <a:extLst>
                    <a:ext uri="{A12FA001-AC4F-418D-AE19-62706E023703}">
                      <ahyp:hlinkClr val="tx"/>
                    </a:ext>
                  </a:extLst>
                </a:hlinkClick>
              </a:rPr>
              <a:t>https://kinemaster.com/</a:t>
            </a:r>
            <a:r>
              <a:rPr lang="en-US" sz="4600">
                <a:solidFill>
                  <a:schemeClr val="dk1"/>
                </a:solidFill>
                <a:latin typeface="Arial"/>
                <a:ea typeface="Arial"/>
                <a:cs typeface="Arial"/>
                <a:sym typeface="Arial"/>
              </a:rPr>
              <a:t> </a:t>
            </a:r>
            <a:endParaRPr sz="6300">
              <a:latin typeface="Arial"/>
              <a:ea typeface="Arial"/>
              <a:cs typeface="Arial"/>
              <a:sym typeface="Arial"/>
            </a:endParaRPr>
          </a:p>
        </p:txBody>
      </p:sp>
      <p:pic>
        <p:nvPicPr>
          <p:cNvPr id="118" name="Google Shape;118;g29ba5c9d3c3_0_77"/>
          <p:cNvPicPr preferRelativeResize="0"/>
          <p:nvPr/>
        </p:nvPicPr>
        <p:blipFill rotWithShape="1">
          <a:blip r:embed="rId6">
            <a:alphaModFix/>
          </a:blip>
          <a:srcRect b="0" l="0" r="0" t="0"/>
          <a:stretch/>
        </p:blipFill>
        <p:spPr>
          <a:xfrm>
            <a:off x="8707200" y="3817675"/>
            <a:ext cx="2857500" cy="2857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19e93ff5fc8_0_28"/>
          <p:cNvSpPr txBox="1"/>
          <p:nvPr>
            <p:ph type="title"/>
          </p:nvPr>
        </p:nvSpPr>
        <p:spPr>
          <a:xfrm>
            <a:off x="1039600" y="15506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References:</a:t>
            </a:r>
            <a:endParaRPr sz="4000">
              <a:latin typeface="Comfortaa"/>
              <a:ea typeface="Comfortaa"/>
              <a:cs typeface="Comfortaa"/>
              <a:sym typeface="Comfortaa"/>
            </a:endParaRPr>
          </a:p>
          <a:p>
            <a:pPr indent="0" lvl="0" marL="0" rtl="0" algn="l">
              <a:lnSpc>
                <a:spcPct val="90000"/>
              </a:lnSpc>
              <a:spcBef>
                <a:spcPts val="0"/>
              </a:spcBef>
              <a:spcAft>
                <a:spcPts val="0"/>
              </a:spcAft>
              <a:buClr>
                <a:schemeClr val="accent1"/>
              </a:buClr>
              <a:buSzPts val="4400"/>
              <a:buFont typeface="Calibri"/>
              <a:buNone/>
            </a:pPr>
            <a:r>
              <a:t/>
            </a:r>
            <a:endParaRPr/>
          </a:p>
        </p:txBody>
      </p:sp>
      <p:sp>
        <p:nvSpPr>
          <p:cNvPr id="124" name="Google Shape;124;g19e93ff5fc8_0_28"/>
          <p:cNvSpPr txBox="1"/>
          <p:nvPr>
            <p:ph idx="1" type="body"/>
          </p:nvPr>
        </p:nvSpPr>
        <p:spPr>
          <a:xfrm>
            <a:off x="838200" y="2632031"/>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b="1" lang="en-US" sz="2100" u="sng">
                <a:solidFill>
                  <a:schemeClr val="hlink"/>
                </a:solidFill>
                <a:latin typeface="Comfortaa"/>
                <a:ea typeface="Comfortaa"/>
                <a:cs typeface="Comfortaa"/>
                <a:sym typeface="Comfortaa"/>
                <a:hlinkClick r:id="rId3"/>
              </a:rPr>
              <a:t>https://www.pitchdrive.com/academy/tips-guide-effective-investor-pitch-video-startup</a:t>
            </a:r>
            <a:endParaRPr b="1" sz="2100">
              <a:solidFill>
                <a:srgbClr val="427B83"/>
              </a:solidFill>
              <a:latin typeface="Comfortaa"/>
              <a:ea typeface="Comfortaa"/>
              <a:cs typeface="Comfortaa"/>
              <a:sym typeface="Comfortaa"/>
            </a:endParaRPr>
          </a:p>
          <a:p>
            <a:pPr indent="0" lvl="0" marL="0" rtl="0" algn="l">
              <a:lnSpc>
                <a:spcPct val="90000"/>
              </a:lnSpc>
              <a:spcBef>
                <a:spcPts val="0"/>
              </a:spcBef>
              <a:spcAft>
                <a:spcPts val="0"/>
              </a:spcAft>
              <a:buSzPts val="2800"/>
              <a:buNone/>
            </a:pPr>
            <a:r>
              <a:rPr b="1" lang="en-US" sz="2100" u="sng">
                <a:solidFill>
                  <a:schemeClr val="hlink"/>
                </a:solidFill>
                <a:latin typeface="Comfortaa"/>
                <a:ea typeface="Comfortaa"/>
                <a:cs typeface="Comfortaa"/>
                <a:sym typeface="Comfortaa"/>
                <a:hlinkClick r:id="rId4"/>
              </a:rPr>
              <a:t>https://www.editmate.com/how-to-make-a-business-pitch-video-for-your-startup/</a:t>
            </a:r>
            <a:endParaRPr b="1" sz="2100">
              <a:solidFill>
                <a:srgbClr val="427B83"/>
              </a:solidFill>
              <a:latin typeface="Comfortaa"/>
              <a:ea typeface="Comfortaa"/>
              <a:cs typeface="Comfortaa"/>
              <a:sym typeface="Comfortaa"/>
            </a:endParaRPr>
          </a:p>
          <a:p>
            <a:pPr indent="0" lvl="0" marL="0" rtl="0" algn="l">
              <a:lnSpc>
                <a:spcPct val="90000"/>
              </a:lnSpc>
              <a:spcBef>
                <a:spcPts val="0"/>
              </a:spcBef>
              <a:spcAft>
                <a:spcPts val="0"/>
              </a:spcAft>
              <a:buSzPts val="2800"/>
              <a:buNone/>
            </a:pPr>
            <a:r>
              <a:rPr b="1" lang="en-US" sz="2100" u="sng">
                <a:solidFill>
                  <a:schemeClr val="hlink"/>
                </a:solidFill>
                <a:latin typeface="Comfortaa"/>
                <a:ea typeface="Comfortaa"/>
                <a:cs typeface="Comfortaa"/>
                <a:sym typeface="Comfortaa"/>
                <a:hlinkClick r:id="rId5"/>
              </a:rPr>
              <a:t>https://viktori.co/agriculture-pitch-deck-presentation-guide/</a:t>
            </a:r>
            <a:endParaRPr b="1" sz="2100">
              <a:solidFill>
                <a:srgbClr val="427B83"/>
              </a:solidFill>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b="1" sz="2100">
              <a:solidFill>
                <a:srgbClr val="427B83"/>
              </a:solidFill>
            </a:endParaRPr>
          </a:p>
          <a:p>
            <a:pPr indent="0" lvl="0" marL="0" rtl="0" algn="l">
              <a:lnSpc>
                <a:spcPct val="90000"/>
              </a:lnSpc>
              <a:spcBef>
                <a:spcPts val="0"/>
              </a:spcBef>
              <a:spcAft>
                <a:spcPts val="0"/>
              </a:spcAft>
              <a:buSzPts val="2800"/>
              <a:buNone/>
            </a:pPr>
            <a:r>
              <a:t/>
            </a:r>
            <a:endParaRPr b="1" sz="2100">
              <a:solidFill>
                <a:srgbClr val="427B83"/>
              </a:solidFill>
            </a:endParaRPr>
          </a:p>
          <a:p>
            <a:pPr indent="0" lvl="0" marL="0" rtl="0" algn="l">
              <a:lnSpc>
                <a:spcPct val="90000"/>
              </a:lnSpc>
              <a:spcBef>
                <a:spcPts val="0"/>
              </a:spcBef>
              <a:spcAft>
                <a:spcPts val="0"/>
              </a:spcAft>
              <a:buSzPts val="2800"/>
              <a:buNone/>
            </a:pPr>
            <a:r>
              <a:t/>
            </a:r>
            <a:endParaRPr b="1" sz="2100">
              <a:solidFill>
                <a:srgbClr val="427B83"/>
              </a:solidFill>
            </a:endParaRPr>
          </a:p>
          <a:p>
            <a:pPr indent="0" lvl="0" marL="0" rtl="0" algn="l">
              <a:lnSpc>
                <a:spcPct val="90000"/>
              </a:lnSpc>
              <a:spcBef>
                <a:spcPts val="0"/>
              </a:spcBef>
              <a:spcAft>
                <a:spcPts val="0"/>
              </a:spcAft>
              <a:buSzPts val="2800"/>
              <a:buNone/>
            </a:pPr>
            <a:r>
              <a:t/>
            </a:r>
            <a:endParaRPr b="1" sz="2100">
              <a:solidFill>
                <a:srgbClr val="427B8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
          <p:cNvSpPr txBox="1"/>
          <p:nvPr>
            <p:ph type="title"/>
          </p:nvPr>
        </p:nvSpPr>
        <p:spPr>
          <a:xfrm>
            <a:off x="838200" y="1899098"/>
            <a:ext cx="10515600" cy="6619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NOW YOU CAN FINALLY START WITH YOUR VIDEO PITCH OF 60 SECONDS!</a:t>
            </a:r>
            <a:endParaRPr sz="4000">
              <a:latin typeface="Comfortaa"/>
              <a:ea typeface="Comfortaa"/>
              <a:cs typeface="Comfortaa"/>
              <a:sym typeface="Comfortaa"/>
            </a:endParaRPr>
          </a:p>
          <a:p>
            <a:pPr indent="0" lvl="0" marL="0" rtl="0" algn="l">
              <a:lnSpc>
                <a:spcPct val="90000"/>
              </a:lnSpc>
              <a:spcBef>
                <a:spcPts val="0"/>
              </a:spcBef>
              <a:spcAft>
                <a:spcPts val="0"/>
              </a:spcAft>
              <a:buClr>
                <a:schemeClr val="accent1"/>
              </a:buClr>
              <a:buSzPts val="4400"/>
              <a:buFont typeface="Calibri"/>
              <a:buNone/>
            </a:pPr>
            <a:r>
              <a:t/>
            </a:r>
            <a:endParaRPr/>
          </a:p>
          <a:p>
            <a:pPr indent="0" lvl="0" marL="0" rtl="0" algn="l">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GOOD LUCK!</a:t>
            </a:r>
            <a:endParaRPr sz="4000">
              <a:latin typeface="Comfortaa"/>
              <a:ea typeface="Comfortaa"/>
              <a:cs typeface="Comfortaa"/>
              <a:sym typeface="Comfortaa"/>
            </a:endParaRPr>
          </a:p>
        </p:txBody>
      </p:sp>
      <p:pic>
        <p:nvPicPr>
          <p:cNvPr id="130" name="Google Shape;130;p3"/>
          <p:cNvPicPr preferRelativeResize="0"/>
          <p:nvPr/>
        </p:nvPicPr>
        <p:blipFill rotWithShape="1">
          <a:blip r:embed="rId3">
            <a:alphaModFix/>
          </a:blip>
          <a:srcRect b="0" l="0" r="0" t="0"/>
          <a:stretch/>
        </p:blipFill>
        <p:spPr>
          <a:xfrm>
            <a:off x="8772525" y="3452800"/>
            <a:ext cx="2871800" cy="2871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sz="4000">
                <a:latin typeface="Comfortaa"/>
                <a:ea typeface="Comfortaa"/>
                <a:cs typeface="Comfortaa"/>
                <a:sym typeface="Comfortaa"/>
              </a:rPr>
              <a:t>Thank you for the attention!</a:t>
            </a:r>
            <a:endParaRPr sz="4000">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g29ba5c9d3c3_0_5"/>
          <p:cNvSpPr txBox="1"/>
          <p:nvPr>
            <p:ph type="title"/>
          </p:nvPr>
        </p:nvSpPr>
        <p:spPr>
          <a:xfrm>
            <a:off x="1837050" y="1626050"/>
            <a:ext cx="88515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STEP BY STEP HOW TO CREATE YOUR BUSINESS PITCH VIDEO?</a:t>
            </a:r>
            <a:endParaRPr sz="4000">
              <a:latin typeface="Comfortaa"/>
              <a:ea typeface="Comfortaa"/>
              <a:cs typeface="Comfortaa"/>
              <a:sym typeface="Comfortaa"/>
            </a:endParaRPr>
          </a:p>
        </p:txBody>
      </p:sp>
      <p:sp>
        <p:nvSpPr>
          <p:cNvPr id="38" name="Google Shape;38;g29ba5c9d3c3_0_5"/>
          <p:cNvSpPr txBox="1"/>
          <p:nvPr>
            <p:ph idx="1" type="body"/>
          </p:nvPr>
        </p:nvSpPr>
        <p:spPr>
          <a:xfrm>
            <a:off x="838200" y="3273631"/>
            <a:ext cx="10515600" cy="40038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SzPts val="1100"/>
              <a:buNone/>
            </a:pPr>
            <a:r>
              <a:rPr b="1" lang="en-US" sz="2300">
                <a:solidFill>
                  <a:schemeClr val="dk1"/>
                </a:solidFill>
                <a:highlight>
                  <a:srgbClr val="FFFFFF"/>
                </a:highlight>
                <a:latin typeface="Comfortaa"/>
                <a:ea typeface="Comfortaa"/>
                <a:cs typeface="Comfortaa"/>
                <a:sym typeface="Comfortaa"/>
              </a:rPr>
              <a:t>Storyboard your pitch video</a:t>
            </a:r>
            <a:endParaRPr b="1" sz="2300">
              <a:solidFill>
                <a:schemeClr val="dk1"/>
              </a:solidFill>
              <a:highlight>
                <a:srgbClr val="FFFFFF"/>
              </a:highlight>
              <a:latin typeface="Comfortaa"/>
              <a:ea typeface="Comfortaa"/>
              <a:cs typeface="Comfortaa"/>
              <a:sym typeface="Comfortaa"/>
            </a:endParaRPr>
          </a:p>
          <a:p>
            <a:pPr indent="0" lvl="0" marL="0" rtl="0" algn="just">
              <a:lnSpc>
                <a:spcPct val="115000"/>
              </a:lnSpc>
              <a:spcBef>
                <a:spcPts val="1500"/>
              </a:spcBef>
              <a:spcAft>
                <a:spcPts val="0"/>
              </a:spcAft>
              <a:buSzPts val="1100"/>
              <a:buNone/>
            </a:pPr>
            <a:r>
              <a:rPr lang="en-US" sz="2150">
                <a:solidFill>
                  <a:schemeClr val="dk1"/>
                </a:solidFill>
                <a:highlight>
                  <a:srgbClr val="FFFFFF"/>
                </a:highlight>
                <a:latin typeface="Comfortaa"/>
                <a:ea typeface="Comfortaa"/>
                <a:cs typeface="Comfortaa"/>
                <a:sym typeface="Comfortaa"/>
              </a:rPr>
              <a:t>Creating a storyboard is one of the most important steps in making your video pitch. This will be a visual guide that will help you determine what shots you need, as well as the sequence of your video.</a:t>
            </a:r>
            <a:endParaRPr sz="2150">
              <a:solidFill>
                <a:schemeClr val="dk1"/>
              </a:solidFill>
              <a:highlight>
                <a:srgbClr val="FFFFFF"/>
              </a:highlight>
              <a:latin typeface="Comfortaa"/>
              <a:ea typeface="Comfortaa"/>
              <a:cs typeface="Comfortaa"/>
              <a:sym typeface="Comfortaa"/>
            </a:endParaRPr>
          </a:p>
          <a:p>
            <a:pPr indent="0" lvl="0" marL="0" rtl="0" algn="just">
              <a:lnSpc>
                <a:spcPct val="115000"/>
              </a:lnSpc>
              <a:spcBef>
                <a:spcPts val="900"/>
              </a:spcBef>
              <a:spcAft>
                <a:spcPts val="0"/>
              </a:spcAft>
              <a:buSzPts val="1100"/>
              <a:buNone/>
            </a:pPr>
            <a:r>
              <a:rPr lang="en-US" sz="2150">
                <a:solidFill>
                  <a:schemeClr val="dk1"/>
                </a:solidFill>
                <a:highlight>
                  <a:srgbClr val="FFFFFF"/>
                </a:highlight>
                <a:latin typeface="Comfortaa"/>
                <a:ea typeface="Comfortaa"/>
                <a:cs typeface="Comfortaa"/>
                <a:sym typeface="Comfortaa"/>
              </a:rPr>
              <a:t>When making your storyboard, keep the following in mind:</a:t>
            </a:r>
            <a:endParaRPr sz="2150">
              <a:solidFill>
                <a:schemeClr val="dk1"/>
              </a:solidFill>
              <a:highlight>
                <a:srgbClr val="FFFFFF"/>
              </a:highlight>
              <a:latin typeface="Comfortaa"/>
              <a:ea typeface="Comfortaa"/>
              <a:cs typeface="Comfortaa"/>
              <a:sym typeface="Comfortaa"/>
            </a:endParaRPr>
          </a:p>
          <a:p>
            <a:pPr indent="-365125" lvl="0" marL="876300" rtl="0" algn="just">
              <a:lnSpc>
                <a:spcPct val="115000"/>
              </a:lnSpc>
              <a:spcBef>
                <a:spcPts val="900"/>
              </a:spcBef>
              <a:spcAft>
                <a:spcPts val="0"/>
              </a:spcAft>
              <a:buClr>
                <a:schemeClr val="dk1"/>
              </a:buClr>
              <a:buSzPts val="2150"/>
              <a:buFont typeface="Comfortaa"/>
              <a:buChar char="●"/>
            </a:pPr>
            <a:r>
              <a:rPr lang="en-US" sz="2150">
                <a:solidFill>
                  <a:schemeClr val="dk1"/>
                </a:solidFill>
                <a:highlight>
                  <a:srgbClr val="FFFFFF"/>
                </a:highlight>
                <a:latin typeface="Comfortaa"/>
                <a:ea typeface="Comfortaa"/>
                <a:cs typeface="Comfortaa"/>
                <a:sym typeface="Comfortaa"/>
              </a:rPr>
              <a:t>Your pitch should have a beginning, middle, and end</a:t>
            </a:r>
            <a:endParaRPr sz="2150">
              <a:solidFill>
                <a:schemeClr val="dk1"/>
              </a:solidFill>
              <a:highlight>
                <a:srgbClr val="FFFFFF"/>
              </a:highlight>
              <a:latin typeface="Comfortaa"/>
              <a:ea typeface="Comfortaa"/>
              <a:cs typeface="Comfortaa"/>
              <a:sym typeface="Comfortaa"/>
            </a:endParaRPr>
          </a:p>
          <a:p>
            <a:pPr indent="-365125" lvl="0" marL="876300" rtl="0" algn="just">
              <a:lnSpc>
                <a:spcPct val="115000"/>
              </a:lnSpc>
              <a:spcBef>
                <a:spcPts val="0"/>
              </a:spcBef>
              <a:spcAft>
                <a:spcPts val="0"/>
              </a:spcAft>
              <a:buClr>
                <a:schemeClr val="dk1"/>
              </a:buClr>
              <a:buSzPts val="2150"/>
              <a:buFont typeface="Comfortaa"/>
              <a:buChar char="●"/>
            </a:pPr>
            <a:r>
              <a:rPr lang="en-US" sz="2150">
                <a:solidFill>
                  <a:schemeClr val="dk1"/>
                </a:solidFill>
                <a:highlight>
                  <a:srgbClr val="FFFFFF"/>
                </a:highlight>
                <a:latin typeface="Comfortaa"/>
                <a:ea typeface="Comfortaa"/>
                <a:cs typeface="Comfortaa"/>
                <a:sym typeface="Comfortaa"/>
              </a:rPr>
              <a:t>Each scene should have a specific purpose</a:t>
            </a:r>
            <a:endParaRPr b="1" sz="2900">
              <a:solidFill>
                <a:srgbClr val="427B83"/>
              </a:solidFill>
              <a:latin typeface="Comfortaa"/>
              <a:ea typeface="Comfortaa"/>
              <a:cs typeface="Comfortaa"/>
              <a:sym typeface="Comfortaa"/>
            </a:endParaRPr>
          </a:p>
        </p:txBody>
      </p:sp>
      <p:sp>
        <p:nvSpPr>
          <p:cNvPr id="39" name="Google Shape;39;g29ba5c9d3c3_0_5"/>
          <p:cNvSpPr txBox="1"/>
          <p:nvPr>
            <p:ph type="title"/>
          </p:nvPr>
        </p:nvSpPr>
        <p:spPr>
          <a:xfrm>
            <a:off x="838200" y="2650560"/>
            <a:ext cx="10515600" cy="63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sz="4000">
                <a:latin typeface="Comfortaa"/>
                <a:ea typeface="Comfortaa"/>
                <a:cs typeface="Comfortaa"/>
                <a:sym typeface="Comfortaa"/>
              </a:rPr>
              <a:t>Step 1: before the video shooting</a:t>
            </a:r>
            <a:endParaRPr sz="4000">
              <a:latin typeface="Comfortaa"/>
              <a:ea typeface="Comfortaa"/>
              <a:cs typeface="Comfortaa"/>
              <a:sym typeface="Comfortaa"/>
            </a:endParaRPr>
          </a:p>
        </p:txBody>
      </p:sp>
      <p:pic>
        <p:nvPicPr>
          <p:cNvPr id="40" name="Google Shape;40;g29ba5c9d3c3_0_5"/>
          <p:cNvPicPr preferRelativeResize="0"/>
          <p:nvPr/>
        </p:nvPicPr>
        <p:blipFill rotWithShape="1">
          <a:blip r:embed="rId3">
            <a:alphaModFix/>
          </a:blip>
          <a:srcRect b="0" l="0" r="0" t="0"/>
          <a:stretch/>
        </p:blipFill>
        <p:spPr>
          <a:xfrm>
            <a:off x="10311575" y="5005075"/>
            <a:ext cx="1446728" cy="1556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g19e93ff5fc8_0_22"/>
          <p:cNvSpPr txBox="1"/>
          <p:nvPr>
            <p:ph type="title"/>
          </p:nvPr>
        </p:nvSpPr>
        <p:spPr>
          <a:xfrm>
            <a:off x="1723825" y="1839450"/>
            <a:ext cx="88662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STEP BY STEP HOW TO CREATE YOUR BUSINESS PITCH VIDEO?</a:t>
            </a:r>
            <a:endParaRPr sz="4000">
              <a:latin typeface="Comfortaa"/>
              <a:ea typeface="Comfortaa"/>
              <a:cs typeface="Comfortaa"/>
              <a:sym typeface="Comfortaa"/>
            </a:endParaRPr>
          </a:p>
        </p:txBody>
      </p:sp>
      <p:sp>
        <p:nvSpPr>
          <p:cNvPr id="46" name="Google Shape;46;g19e93ff5fc8_0_22"/>
          <p:cNvSpPr txBox="1"/>
          <p:nvPr>
            <p:ph idx="1" type="body"/>
          </p:nvPr>
        </p:nvSpPr>
        <p:spPr>
          <a:xfrm>
            <a:off x="899125" y="3038006"/>
            <a:ext cx="10515600" cy="40038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SzPts val="2800"/>
              <a:buNone/>
            </a:pPr>
            <a:r>
              <a:rPr b="1" lang="en-US" sz="2400">
                <a:solidFill>
                  <a:schemeClr val="dk1"/>
                </a:solidFill>
                <a:highlight>
                  <a:srgbClr val="FFFFFF"/>
                </a:highlight>
                <a:latin typeface="Comfortaa"/>
                <a:ea typeface="Comfortaa"/>
                <a:cs typeface="Comfortaa"/>
                <a:sym typeface="Comfortaa"/>
              </a:rPr>
              <a:t>Script your video</a:t>
            </a:r>
            <a:endParaRPr b="1" sz="2400">
              <a:solidFill>
                <a:schemeClr val="dk1"/>
              </a:solidFill>
              <a:highlight>
                <a:srgbClr val="FFFFFF"/>
              </a:highlight>
              <a:latin typeface="Comfortaa"/>
              <a:ea typeface="Comfortaa"/>
              <a:cs typeface="Comfortaa"/>
              <a:sym typeface="Comfortaa"/>
            </a:endParaRPr>
          </a:p>
          <a:p>
            <a:pPr indent="0" lvl="0" marL="0" rtl="0" algn="l">
              <a:lnSpc>
                <a:spcPct val="115000"/>
              </a:lnSpc>
              <a:spcBef>
                <a:spcPts val="1500"/>
              </a:spcBef>
              <a:spcAft>
                <a:spcPts val="0"/>
              </a:spcAft>
              <a:buSzPts val="2800"/>
              <a:buNone/>
            </a:pPr>
            <a:r>
              <a:rPr lang="en-US" sz="1750">
                <a:solidFill>
                  <a:schemeClr val="dk1"/>
                </a:solidFill>
                <a:highlight>
                  <a:srgbClr val="FFFFFF"/>
                </a:highlight>
                <a:latin typeface="Comfortaa"/>
                <a:ea typeface="Comfortaa"/>
                <a:cs typeface="Comfortaa"/>
                <a:sym typeface="Comfortaa"/>
              </a:rPr>
              <a:t>Once you have your storyboard created, it’s time to start writing your script. This is where you’ll determine what exactly you’ll be saying in each scene.</a:t>
            </a:r>
            <a:endParaRPr sz="1750">
              <a:solidFill>
                <a:schemeClr val="dk1"/>
              </a:solidFill>
              <a:highlight>
                <a:srgbClr val="FFFFFF"/>
              </a:highlight>
              <a:latin typeface="Comfortaa"/>
              <a:ea typeface="Comfortaa"/>
              <a:cs typeface="Comfortaa"/>
              <a:sym typeface="Comfortaa"/>
            </a:endParaRPr>
          </a:p>
          <a:p>
            <a:pPr indent="0" lvl="0" marL="0" rtl="0" algn="l">
              <a:lnSpc>
                <a:spcPct val="115000"/>
              </a:lnSpc>
              <a:spcBef>
                <a:spcPts val="900"/>
              </a:spcBef>
              <a:spcAft>
                <a:spcPts val="0"/>
              </a:spcAft>
              <a:buSzPts val="2800"/>
              <a:buNone/>
            </a:pPr>
            <a:r>
              <a:rPr lang="en-US" sz="1750">
                <a:solidFill>
                  <a:schemeClr val="dk1"/>
                </a:solidFill>
                <a:highlight>
                  <a:srgbClr val="FFFFFF"/>
                </a:highlight>
                <a:latin typeface="Comfortaa"/>
                <a:ea typeface="Comfortaa"/>
                <a:cs typeface="Comfortaa"/>
                <a:sym typeface="Comfortaa"/>
              </a:rPr>
              <a:t>When writing your script, keep the following in mind:</a:t>
            </a:r>
            <a:endParaRPr sz="1750">
              <a:solidFill>
                <a:schemeClr val="dk1"/>
              </a:solidFill>
              <a:highlight>
                <a:srgbClr val="FFFFFF"/>
              </a:highlight>
              <a:latin typeface="Comfortaa"/>
              <a:ea typeface="Comfortaa"/>
              <a:cs typeface="Comfortaa"/>
              <a:sym typeface="Comfortaa"/>
            </a:endParaRPr>
          </a:p>
          <a:p>
            <a:pPr indent="-339725" lvl="0" marL="876300" rtl="0" algn="l">
              <a:lnSpc>
                <a:spcPct val="115000"/>
              </a:lnSpc>
              <a:spcBef>
                <a:spcPts val="900"/>
              </a:spcBef>
              <a:spcAft>
                <a:spcPts val="0"/>
              </a:spcAft>
              <a:buClr>
                <a:schemeClr val="dk1"/>
              </a:buClr>
              <a:buSzPts val="1750"/>
              <a:buFont typeface="Comfortaa"/>
              <a:buChar char="●"/>
            </a:pPr>
            <a:r>
              <a:rPr lang="en-US" sz="1750">
                <a:solidFill>
                  <a:schemeClr val="dk1"/>
                </a:solidFill>
                <a:highlight>
                  <a:srgbClr val="FFFFFF"/>
                </a:highlight>
                <a:latin typeface="Comfortaa"/>
                <a:ea typeface="Comfortaa"/>
                <a:cs typeface="Comfortaa"/>
                <a:sym typeface="Comfortaa"/>
              </a:rPr>
              <a:t>Your pitch should be clear and concise.</a:t>
            </a:r>
            <a:endParaRPr sz="1750">
              <a:solidFill>
                <a:schemeClr val="dk1"/>
              </a:solidFill>
              <a:highlight>
                <a:srgbClr val="FFFFFF"/>
              </a:highlight>
              <a:latin typeface="Comfortaa"/>
              <a:ea typeface="Comfortaa"/>
              <a:cs typeface="Comfortaa"/>
              <a:sym typeface="Comfortaa"/>
            </a:endParaRPr>
          </a:p>
          <a:p>
            <a:pPr indent="-339725" lvl="0" marL="876300" rtl="0" algn="l">
              <a:lnSpc>
                <a:spcPct val="115000"/>
              </a:lnSpc>
              <a:spcBef>
                <a:spcPts val="0"/>
              </a:spcBef>
              <a:spcAft>
                <a:spcPts val="0"/>
              </a:spcAft>
              <a:buClr>
                <a:schemeClr val="dk1"/>
              </a:buClr>
              <a:buSzPts val="1750"/>
              <a:buFont typeface="Comfortaa"/>
              <a:buChar char="●"/>
            </a:pPr>
            <a:r>
              <a:rPr lang="en-US" sz="1750">
                <a:solidFill>
                  <a:schemeClr val="dk1"/>
                </a:solidFill>
                <a:highlight>
                  <a:srgbClr val="FFFFFF"/>
                </a:highlight>
                <a:latin typeface="Comfortaa"/>
                <a:ea typeface="Comfortaa"/>
                <a:cs typeface="Comfortaa"/>
                <a:sym typeface="Comfortaa"/>
              </a:rPr>
              <a:t>You should avoid using industry jargon.</a:t>
            </a:r>
            <a:endParaRPr sz="1750">
              <a:solidFill>
                <a:schemeClr val="dk1"/>
              </a:solidFill>
              <a:highlight>
                <a:srgbClr val="FFFFFF"/>
              </a:highlight>
              <a:latin typeface="Comfortaa"/>
              <a:ea typeface="Comfortaa"/>
              <a:cs typeface="Comfortaa"/>
              <a:sym typeface="Comfortaa"/>
            </a:endParaRPr>
          </a:p>
          <a:p>
            <a:pPr indent="-339725" lvl="0" marL="876300" rtl="0" algn="l">
              <a:lnSpc>
                <a:spcPct val="115000"/>
              </a:lnSpc>
              <a:spcBef>
                <a:spcPts val="0"/>
              </a:spcBef>
              <a:spcAft>
                <a:spcPts val="0"/>
              </a:spcAft>
              <a:buClr>
                <a:schemeClr val="dk1"/>
              </a:buClr>
              <a:buSzPts val="1750"/>
              <a:buFont typeface="Comfortaa"/>
              <a:buChar char="●"/>
            </a:pPr>
            <a:r>
              <a:rPr lang="en-US" sz="1750">
                <a:solidFill>
                  <a:schemeClr val="dk1"/>
                </a:solidFill>
                <a:highlight>
                  <a:srgbClr val="FFFFFF"/>
                </a:highlight>
                <a:latin typeface="Comfortaa"/>
                <a:ea typeface="Comfortaa"/>
                <a:cs typeface="Comfortaa"/>
                <a:sym typeface="Comfortaa"/>
              </a:rPr>
              <a:t>Your pitch should tell a story.</a:t>
            </a:r>
            <a:endParaRPr sz="1750">
              <a:solidFill>
                <a:schemeClr val="dk1"/>
              </a:solidFill>
              <a:highlight>
                <a:srgbClr val="FFFFFF"/>
              </a:highlight>
              <a:latin typeface="Comfortaa"/>
              <a:ea typeface="Comfortaa"/>
              <a:cs typeface="Comfortaa"/>
              <a:sym typeface="Comfortaa"/>
            </a:endParaRPr>
          </a:p>
          <a:p>
            <a:pPr indent="0" lvl="0" marL="457200" rtl="0" algn="just">
              <a:lnSpc>
                <a:spcPct val="115000"/>
              </a:lnSpc>
              <a:spcBef>
                <a:spcPts val="2000"/>
              </a:spcBef>
              <a:spcAft>
                <a:spcPts val="2000"/>
              </a:spcAft>
              <a:buSzPts val="2800"/>
              <a:buNone/>
            </a:pPr>
            <a:r>
              <a:t/>
            </a:r>
            <a:endParaRPr sz="1750">
              <a:solidFill>
                <a:schemeClr val="dk1"/>
              </a:solidFill>
              <a:highlight>
                <a:srgbClr val="FFFFFF"/>
              </a:highlight>
              <a:latin typeface="Arial"/>
              <a:ea typeface="Arial"/>
              <a:cs typeface="Arial"/>
              <a:sym typeface="Arial"/>
            </a:endParaRPr>
          </a:p>
        </p:txBody>
      </p:sp>
      <p:pic>
        <p:nvPicPr>
          <p:cNvPr id="47" name="Google Shape;47;g19e93ff5fc8_0_22"/>
          <p:cNvPicPr preferRelativeResize="0"/>
          <p:nvPr/>
        </p:nvPicPr>
        <p:blipFill rotWithShape="1">
          <a:blip r:embed="rId3">
            <a:alphaModFix/>
          </a:blip>
          <a:srcRect b="0" l="0" r="0" t="0"/>
          <a:stretch/>
        </p:blipFill>
        <p:spPr>
          <a:xfrm>
            <a:off x="8492525" y="3920525"/>
            <a:ext cx="3199427" cy="31994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g29ba5c9d3c3_0_11"/>
          <p:cNvSpPr txBox="1"/>
          <p:nvPr>
            <p:ph type="title"/>
          </p:nvPr>
        </p:nvSpPr>
        <p:spPr>
          <a:xfrm>
            <a:off x="2504000" y="1513975"/>
            <a:ext cx="86922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STEP BY STEP HOW TO CREATE YOUR BUSINESS PITCH VIDEO?</a:t>
            </a:r>
            <a:endParaRPr sz="4000">
              <a:latin typeface="Comfortaa"/>
              <a:ea typeface="Comfortaa"/>
              <a:cs typeface="Comfortaa"/>
              <a:sym typeface="Comfortaa"/>
            </a:endParaRPr>
          </a:p>
        </p:txBody>
      </p:sp>
      <p:sp>
        <p:nvSpPr>
          <p:cNvPr id="53" name="Google Shape;53;g29ba5c9d3c3_0_11"/>
          <p:cNvSpPr txBox="1"/>
          <p:nvPr>
            <p:ph idx="1" type="body"/>
          </p:nvPr>
        </p:nvSpPr>
        <p:spPr>
          <a:xfrm>
            <a:off x="997675" y="3129351"/>
            <a:ext cx="10515600" cy="3296100"/>
          </a:xfrm>
          <a:prstGeom prst="rect">
            <a:avLst/>
          </a:prstGeom>
          <a:noFill/>
          <a:ln>
            <a:noFill/>
          </a:ln>
        </p:spPr>
        <p:txBody>
          <a:bodyPr anchorCtr="0" anchor="t" bIns="45700" lIns="91425" spcFirstLastPara="1" rIns="91425" wrap="square" tIns="45700">
            <a:noAutofit/>
          </a:bodyPr>
          <a:lstStyle/>
          <a:p>
            <a:pPr indent="0" lvl="0" marL="457200" rtl="0" algn="ctr">
              <a:lnSpc>
                <a:spcPct val="115000"/>
              </a:lnSpc>
              <a:spcBef>
                <a:spcPts val="0"/>
              </a:spcBef>
              <a:spcAft>
                <a:spcPts val="0"/>
              </a:spcAft>
              <a:buSzPts val="2800"/>
              <a:buNone/>
            </a:pPr>
            <a:r>
              <a:rPr b="1" lang="en-US" sz="2200">
                <a:solidFill>
                  <a:schemeClr val="dk1"/>
                </a:solidFill>
                <a:highlight>
                  <a:srgbClr val="FFFFFF"/>
                </a:highlight>
                <a:latin typeface="Comfortaa"/>
                <a:ea typeface="Comfortaa"/>
                <a:cs typeface="Comfortaa"/>
                <a:sym typeface="Comfortaa"/>
              </a:rPr>
              <a:t>Tell your story</a:t>
            </a:r>
            <a:endParaRPr b="1" sz="2200">
              <a:solidFill>
                <a:schemeClr val="dk1"/>
              </a:solidFill>
              <a:highlight>
                <a:srgbClr val="FFFFFF"/>
              </a:highlight>
              <a:latin typeface="Comfortaa"/>
              <a:ea typeface="Comfortaa"/>
              <a:cs typeface="Comfortaa"/>
              <a:sym typeface="Comfortaa"/>
            </a:endParaRPr>
          </a:p>
          <a:p>
            <a:pPr indent="-371475" lvl="0" marL="457200" rtl="0" algn="just">
              <a:lnSpc>
                <a:spcPct val="115000"/>
              </a:lnSpc>
              <a:spcBef>
                <a:spcPts val="1500"/>
              </a:spcBef>
              <a:spcAft>
                <a:spcPts val="0"/>
              </a:spcAft>
              <a:buClr>
                <a:schemeClr val="dk1"/>
              </a:buClr>
              <a:buSzPts val="2250"/>
              <a:buFont typeface="Comfortaa"/>
              <a:buChar char="●"/>
            </a:pPr>
            <a:r>
              <a:rPr lang="en-US" sz="1850">
                <a:solidFill>
                  <a:schemeClr val="dk1"/>
                </a:solidFill>
                <a:highlight>
                  <a:srgbClr val="FFFFFF"/>
                </a:highlight>
                <a:latin typeface="Comfortaa"/>
                <a:ea typeface="Comfortaa"/>
                <a:cs typeface="Comfortaa"/>
                <a:sym typeface="Comfortaa"/>
              </a:rPr>
              <a:t>The opening few seconds should start with a greeting, then your name, your job in the startup, the startup's name, and the problem the startup is trying to solve.</a:t>
            </a:r>
            <a:endParaRPr sz="1850">
              <a:solidFill>
                <a:schemeClr val="dk1"/>
              </a:solidFill>
              <a:highlight>
                <a:srgbClr val="FFFFFF"/>
              </a:highlight>
              <a:latin typeface="Comfortaa"/>
              <a:ea typeface="Comfortaa"/>
              <a:cs typeface="Comfortaa"/>
              <a:sym typeface="Comfortaa"/>
            </a:endParaRPr>
          </a:p>
          <a:p>
            <a:pPr indent="-371475" lvl="0" marL="457200" rtl="0" algn="just">
              <a:lnSpc>
                <a:spcPct val="115000"/>
              </a:lnSpc>
              <a:spcBef>
                <a:spcPts val="0"/>
              </a:spcBef>
              <a:spcAft>
                <a:spcPts val="0"/>
              </a:spcAft>
              <a:buClr>
                <a:schemeClr val="dk1"/>
              </a:buClr>
              <a:buSzPts val="2250"/>
              <a:buFont typeface="Comfortaa"/>
              <a:buChar char="●"/>
            </a:pPr>
            <a:r>
              <a:rPr lang="en-US" sz="1850">
                <a:solidFill>
                  <a:schemeClr val="dk1"/>
                </a:solidFill>
                <a:highlight>
                  <a:srgbClr val="FFFFFF"/>
                </a:highlight>
                <a:latin typeface="Comfortaa"/>
                <a:ea typeface="Comfortaa"/>
                <a:cs typeface="Comfortaa"/>
                <a:sym typeface="Comfortaa"/>
              </a:rPr>
              <a:t>For example, "Hey, I'm CEO of AgroThink startup, Antony Heathway." For those who are too busy to shop for food, we deliver groceries.</a:t>
            </a:r>
            <a:endParaRPr sz="1850">
              <a:solidFill>
                <a:schemeClr val="dk1"/>
              </a:solidFill>
              <a:highlight>
                <a:srgbClr val="FFFFFF"/>
              </a:highlight>
              <a:latin typeface="Comfortaa"/>
              <a:ea typeface="Comfortaa"/>
              <a:cs typeface="Comfortaa"/>
              <a:sym typeface="Comfortaa"/>
            </a:endParaRPr>
          </a:p>
          <a:p>
            <a:pPr indent="-371475" lvl="0" marL="457200" rtl="0" algn="just">
              <a:lnSpc>
                <a:spcPct val="115000"/>
              </a:lnSpc>
              <a:spcBef>
                <a:spcPts val="0"/>
              </a:spcBef>
              <a:spcAft>
                <a:spcPts val="0"/>
              </a:spcAft>
              <a:buClr>
                <a:schemeClr val="dk1"/>
              </a:buClr>
              <a:buSzPts val="2250"/>
              <a:buFont typeface="Comfortaa"/>
              <a:buChar char="●"/>
            </a:pPr>
            <a:r>
              <a:rPr lang="en-US" sz="1850">
                <a:solidFill>
                  <a:schemeClr val="dk1"/>
                </a:solidFill>
                <a:highlight>
                  <a:srgbClr val="FFFFFF"/>
                </a:highlight>
                <a:latin typeface="Comfortaa"/>
                <a:ea typeface="Comfortaa"/>
                <a:cs typeface="Comfortaa"/>
                <a:sym typeface="Comfortaa"/>
              </a:rPr>
              <a:t>Here is where you should develop your distinctive value proposition. There are countless goods and services available. What makes you unique? Having a distinctive value proposition will make you stand out from the competition.</a:t>
            </a:r>
            <a:endParaRPr sz="1850">
              <a:solidFill>
                <a:schemeClr val="dk1"/>
              </a:solidFill>
              <a:highlight>
                <a:srgbClr val="FFFFFF"/>
              </a:highlight>
              <a:latin typeface="Comfortaa"/>
              <a:ea typeface="Comfortaa"/>
              <a:cs typeface="Comfortaa"/>
              <a:sym typeface="Comfortaa"/>
            </a:endParaRPr>
          </a:p>
          <a:p>
            <a:pPr indent="0" lvl="0" marL="457200" rtl="0" algn="l">
              <a:lnSpc>
                <a:spcPct val="115000"/>
              </a:lnSpc>
              <a:spcBef>
                <a:spcPts val="900"/>
              </a:spcBef>
              <a:spcAft>
                <a:spcPts val="0"/>
              </a:spcAft>
              <a:buSzPts val="2800"/>
              <a:buNone/>
            </a:pPr>
            <a:r>
              <a:t/>
            </a:r>
            <a:endParaRPr b="1" sz="1550">
              <a:solidFill>
                <a:schemeClr val="dk1"/>
              </a:solidFill>
              <a:highlight>
                <a:srgbClr val="FFFFFF"/>
              </a:highlight>
              <a:latin typeface="Arial"/>
              <a:ea typeface="Arial"/>
              <a:cs typeface="Arial"/>
              <a:sym typeface="Arial"/>
            </a:endParaRPr>
          </a:p>
          <a:p>
            <a:pPr indent="0" lvl="0" marL="457200" rtl="0" algn="l">
              <a:lnSpc>
                <a:spcPct val="115000"/>
              </a:lnSpc>
              <a:spcBef>
                <a:spcPts val="900"/>
              </a:spcBef>
              <a:spcAft>
                <a:spcPts val="0"/>
              </a:spcAft>
              <a:buSzPts val="2800"/>
              <a:buNone/>
            </a:pPr>
            <a:r>
              <a:t/>
            </a:r>
            <a:endParaRPr b="1" sz="2400">
              <a:solidFill>
                <a:schemeClr val="dk1"/>
              </a:solidFill>
              <a:highlight>
                <a:srgbClr val="FFFFFF"/>
              </a:highlight>
              <a:latin typeface="Arial"/>
              <a:ea typeface="Arial"/>
              <a:cs typeface="Arial"/>
              <a:sym typeface="Arial"/>
            </a:endParaRPr>
          </a:p>
          <a:p>
            <a:pPr indent="0" lvl="0" marL="457200" rtl="0" algn="just">
              <a:lnSpc>
                <a:spcPct val="115000"/>
              </a:lnSpc>
              <a:spcBef>
                <a:spcPts val="2000"/>
              </a:spcBef>
              <a:spcAft>
                <a:spcPts val="2000"/>
              </a:spcAft>
              <a:buSzPts val="2800"/>
              <a:buNone/>
            </a:pPr>
            <a:r>
              <a:t/>
            </a:r>
            <a:endParaRPr sz="1750">
              <a:solidFill>
                <a:schemeClr val="dk1"/>
              </a:solidFill>
              <a:highlight>
                <a:srgbClr val="FFFFFF"/>
              </a:highlight>
              <a:latin typeface="Arial"/>
              <a:ea typeface="Arial"/>
              <a:cs typeface="Arial"/>
              <a:sym typeface="Arial"/>
            </a:endParaRPr>
          </a:p>
        </p:txBody>
      </p:sp>
      <p:sp>
        <p:nvSpPr>
          <p:cNvPr id="54" name="Google Shape;54;g29ba5c9d3c3_0_11"/>
          <p:cNvSpPr txBox="1"/>
          <p:nvPr>
            <p:ph type="title"/>
          </p:nvPr>
        </p:nvSpPr>
        <p:spPr>
          <a:xfrm>
            <a:off x="838200" y="2502660"/>
            <a:ext cx="10515600" cy="63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sz="4000">
                <a:latin typeface="Comfortaa"/>
                <a:ea typeface="Comfortaa"/>
                <a:cs typeface="Comfortaa"/>
                <a:sym typeface="Comfortaa"/>
              </a:rPr>
              <a:t>Step 2: during the video</a:t>
            </a:r>
            <a:endParaRPr sz="4000">
              <a:latin typeface="Comfortaa"/>
              <a:ea typeface="Comfortaa"/>
              <a:cs typeface="Comfortaa"/>
              <a:sym typeface="Comfortaa"/>
            </a:endParaRPr>
          </a:p>
        </p:txBody>
      </p:sp>
      <p:pic>
        <p:nvPicPr>
          <p:cNvPr id="55" name="Google Shape;55;g29ba5c9d3c3_0_11"/>
          <p:cNvPicPr preferRelativeResize="0"/>
          <p:nvPr/>
        </p:nvPicPr>
        <p:blipFill rotWithShape="1">
          <a:blip r:embed="rId3">
            <a:alphaModFix/>
          </a:blip>
          <a:srcRect b="0" l="0" r="0" t="0"/>
          <a:stretch/>
        </p:blipFill>
        <p:spPr>
          <a:xfrm>
            <a:off x="249375" y="1638450"/>
            <a:ext cx="1913876" cy="19138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g29ba5c9d3c3_0_20"/>
          <p:cNvSpPr txBox="1"/>
          <p:nvPr>
            <p:ph type="title"/>
          </p:nvPr>
        </p:nvSpPr>
        <p:spPr>
          <a:xfrm>
            <a:off x="1583250" y="1782350"/>
            <a:ext cx="90255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STEP BY STEP HOW TO CREATE YOUR BUSINESS PITCH VIDEO?</a:t>
            </a:r>
            <a:endParaRPr sz="4000">
              <a:latin typeface="Comfortaa"/>
              <a:ea typeface="Comfortaa"/>
              <a:cs typeface="Comfortaa"/>
              <a:sym typeface="Comfortaa"/>
            </a:endParaRPr>
          </a:p>
        </p:txBody>
      </p:sp>
      <p:sp>
        <p:nvSpPr>
          <p:cNvPr id="61" name="Google Shape;61;g29ba5c9d3c3_0_20"/>
          <p:cNvSpPr txBox="1"/>
          <p:nvPr>
            <p:ph idx="1" type="body"/>
          </p:nvPr>
        </p:nvSpPr>
        <p:spPr>
          <a:xfrm>
            <a:off x="1302175" y="2860625"/>
            <a:ext cx="9459000" cy="20859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SzPts val="2800"/>
              <a:buNone/>
            </a:pPr>
            <a:r>
              <a:rPr b="1" lang="en-US" sz="2400">
                <a:solidFill>
                  <a:schemeClr val="dk1"/>
                </a:solidFill>
                <a:highlight>
                  <a:srgbClr val="FFFFFF"/>
                </a:highlight>
                <a:latin typeface="Comfortaa"/>
                <a:ea typeface="Comfortaa"/>
                <a:cs typeface="Comfortaa"/>
                <a:sym typeface="Comfortaa"/>
              </a:rPr>
              <a:t>Define the problem</a:t>
            </a:r>
            <a:endParaRPr b="1" sz="2400">
              <a:solidFill>
                <a:schemeClr val="dk1"/>
              </a:solidFill>
              <a:highlight>
                <a:srgbClr val="FFFFFF"/>
              </a:highlight>
              <a:latin typeface="Comfortaa"/>
              <a:ea typeface="Comfortaa"/>
              <a:cs typeface="Comfortaa"/>
              <a:sym typeface="Comfortaa"/>
            </a:endParaRPr>
          </a:p>
          <a:p>
            <a:pPr indent="-339725" lvl="0" marL="876300" rtl="0" algn="just">
              <a:lnSpc>
                <a:spcPct val="115000"/>
              </a:lnSpc>
              <a:spcBef>
                <a:spcPts val="1500"/>
              </a:spcBef>
              <a:spcAft>
                <a:spcPts val="0"/>
              </a:spcAft>
              <a:buClr>
                <a:schemeClr val="dk1"/>
              </a:buClr>
              <a:buSzPts val="1750"/>
              <a:buFont typeface="Comfortaa"/>
              <a:buChar char="●"/>
            </a:pPr>
            <a:r>
              <a:rPr lang="en-US" sz="1750">
                <a:solidFill>
                  <a:schemeClr val="dk1"/>
                </a:solidFill>
                <a:highlight>
                  <a:srgbClr val="FFFFFF"/>
                </a:highlight>
                <a:latin typeface="Comfortaa"/>
                <a:ea typeface="Comfortaa"/>
                <a:cs typeface="Comfortaa"/>
                <a:sym typeface="Comfortaa"/>
              </a:rPr>
              <a:t>Inform the audience of the difficulties you had and your realization that many others are in similar situations makes you want to propose a solution. They ought to be able to comprehend from your explanations why the issue arises and why a quicker solution is required.</a:t>
            </a:r>
            <a:endParaRPr sz="1750">
              <a:solidFill>
                <a:schemeClr val="dk1"/>
              </a:solidFill>
              <a:highlight>
                <a:srgbClr val="FFFFFF"/>
              </a:highlight>
              <a:latin typeface="Comfortaa"/>
              <a:ea typeface="Comfortaa"/>
              <a:cs typeface="Comfortaa"/>
              <a:sym typeface="Comfortaa"/>
            </a:endParaRPr>
          </a:p>
        </p:txBody>
      </p:sp>
      <p:pic>
        <p:nvPicPr>
          <p:cNvPr id="62" name="Google Shape;62;g29ba5c9d3c3_0_20"/>
          <p:cNvPicPr preferRelativeResize="0"/>
          <p:nvPr/>
        </p:nvPicPr>
        <p:blipFill rotWithShape="1">
          <a:blip r:embed="rId3">
            <a:alphaModFix/>
          </a:blip>
          <a:srcRect b="0" l="0" r="0" t="0"/>
          <a:stretch/>
        </p:blipFill>
        <p:spPr>
          <a:xfrm>
            <a:off x="9088225" y="4168850"/>
            <a:ext cx="2466975" cy="2466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29ba5c9d3c3_0_30"/>
          <p:cNvSpPr txBox="1"/>
          <p:nvPr>
            <p:ph type="title"/>
          </p:nvPr>
        </p:nvSpPr>
        <p:spPr>
          <a:xfrm>
            <a:off x="1199075" y="1608700"/>
            <a:ext cx="97215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STEP BY STEP HOW TO CREATE YOUR BUSINESS PITCH VIDEO?</a:t>
            </a:r>
            <a:endParaRPr sz="4000">
              <a:latin typeface="Comfortaa"/>
              <a:ea typeface="Comfortaa"/>
              <a:cs typeface="Comfortaa"/>
              <a:sym typeface="Comfortaa"/>
            </a:endParaRPr>
          </a:p>
        </p:txBody>
      </p:sp>
      <p:sp>
        <p:nvSpPr>
          <p:cNvPr id="68" name="Google Shape;68;g29ba5c9d3c3_0_30"/>
          <p:cNvSpPr txBox="1"/>
          <p:nvPr>
            <p:ph idx="1" type="body"/>
          </p:nvPr>
        </p:nvSpPr>
        <p:spPr>
          <a:xfrm>
            <a:off x="838200" y="2878502"/>
            <a:ext cx="10515600" cy="26949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SzPts val="2800"/>
              <a:buNone/>
            </a:pPr>
            <a:r>
              <a:rPr b="1" lang="en-US" sz="2400">
                <a:solidFill>
                  <a:schemeClr val="dk1"/>
                </a:solidFill>
                <a:highlight>
                  <a:srgbClr val="FFFFFF"/>
                </a:highlight>
                <a:latin typeface="Comfortaa"/>
                <a:ea typeface="Comfortaa"/>
                <a:cs typeface="Comfortaa"/>
                <a:sym typeface="Comfortaa"/>
              </a:rPr>
              <a:t>Back up your claims</a:t>
            </a:r>
            <a:endParaRPr b="1" sz="2400">
              <a:solidFill>
                <a:schemeClr val="dk1"/>
              </a:solidFill>
              <a:highlight>
                <a:srgbClr val="FFFFFF"/>
              </a:highlight>
              <a:latin typeface="Comfortaa"/>
              <a:ea typeface="Comfortaa"/>
              <a:cs typeface="Comfortaa"/>
              <a:sym typeface="Comfortaa"/>
            </a:endParaRPr>
          </a:p>
          <a:p>
            <a:pPr indent="-339725" lvl="0" marL="457200" rtl="0" algn="just">
              <a:lnSpc>
                <a:spcPct val="115000"/>
              </a:lnSpc>
              <a:spcBef>
                <a:spcPts val="1500"/>
              </a:spcBef>
              <a:spcAft>
                <a:spcPts val="0"/>
              </a:spcAft>
              <a:buClr>
                <a:schemeClr val="dk1"/>
              </a:buClr>
              <a:buSzPts val="1750"/>
              <a:buFont typeface="Comfortaa"/>
              <a:buChar char="●"/>
            </a:pPr>
            <a:r>
              <a:rPr lang="en-US" sz="1750">
                <a:solidFill>
                  <a:schemeClr val="dk1"/>
                </a:solidFill>
                <a:highlight>
                  <a:srgbClr val="FFFFFF"/>
                </a:highlight>
                <a:latin typeface="Comfortaa"/>
                <a:ea typeface="Comfortaa"/>
                <a:cs typeface="Comfortaa"/>
                <a:sym typeface="Comfortaa"/>
              </a:rPr>
              <a:t>Use statistics to support your explanation of the solution to get the viewers' attention. Make sure the data explains to them the rationale behind your company's existence and the superiority of your proposed solution.</a:t>
            </a:r>
            <a:endParaRPr sz="1750">
              <a:solidFill>
                <a:schemeClr val="dk1"/>
              </a:solidFill>
              <a:highlight>
                <a:srgbClr val="FFFFFF"/>
              </a:highlight>
              <a:latin typeface="Comfortaa"/>
              <a:ea typeface="Comfortaa"/>
              <a:cs typeface="Comfortaa"/>
              <a:sym typeface="Comfortaa"/>
            </a:endParaRPr>
          </a:p>
          <a:p>
            <a:pPr indent="-339725" lvl="0" marL="457200" rtl="0" algn="just">
              <a:lnSpc>
                <a:spcPct val="115000"/>
              </a:lnSpc>
              <a:spcBef>
                <a:spcPts val="0"/>
              </a:spcBef>
              <a:spcAft>
                <a:spcPts val="0"/>
              </a:spcAft>
              <a:buClr>
                <a:schemeClr val="dk1"/>
              </a:buClr>
              <a:buSzPts val="1750"/>
              <a:buFont typeface="Comfortaa"/>
              <a:buChar char="●"/>
            </a:pPr>
            <a:r>
              <a:rPr lang="en-US" sz="1750">
                <a:solidFill>
                  <a:schemeClr val="dk1"/>
                </a:solidFill>
                <a:highlight>
                  <a:srgbClr val="FFFFFF"/>
                </a:highlight>
                <a:latin typeface="Comfortaa"/>
                <a:ea typeface="Comfortaa"/>
                <a:cs typeface="Comfortaa"/>
                <a:sym typeface="Comfortaa"/>
              </a:rPr>
              <a:t>Do not forget to add the following details:</a:t>
            </a:r>
            <a:endParaRPr sz="1750">
              <a:solidFill>
                <a:schemeClr val="dk1"/>
              </a:solidFill>
              <a:highlight>
                <a:srgbClr val="FFFFFF"/>
              </a:highlight>
              <a:latin typeface="Comfortaa"/>
              <a:ea typeface="Comfortaa"/>
              <a:cs typeface="Comfortaa"/>
              <a:sym typeface="Comfortaa"/>
            </a:endParaRPr>
          </a:p>
          <a:p>
            <a:pPr indent="-339725" lvl="0" marL="457200" rtl="0" algn="just">
              <a:lnSpc>
                <a:spcPct val="115000"/>
              </a:lnSpc>
              <a:spcBef>
                <a:spcPts val="0"/>
              </a:spcBef>
              <a:spcAft>
                <a:spcPts val="0"/>
              </a:spcAft>
              <a:buClr>
                <a:schemeClr val="dk1"/>
              </a:buClr>
              <a:buSzPts val="1750"/>
              <a:buFont typeface="Comfortaa"/>
              <a:buChar char="●"/>
            </a:pPr>
            <a:r>
              <a:rPr lang="en-US" sz="1750">
                <a:solidFill>
                  <a:schemeClr val="dk1"/>
                </a:solidFill>
                <a:highlight>
                  <a:srgbClr val="FFFFFF"/>
                </a:highlight>
                <a:latin typeface="Comfortaa"/>
                <a:ea typeface="Comfortaa"/>
                <a:cs typeface="Comfortaa"/>
                <a:sym typeface="Comfortaa"/>
              </a:rPr>
              <a:t>The potential market</a:t>
            </a:r>
            <a:endParaRPr sz="1750">
              <a:solidFill>
                <a:schemeClr val="dk1"/>
              </a:solidFill>
              <a:highlight>
                <a:srgbClr val="FFFFFF"/>
              </a:highlight>
              <a:latin typeface="Comfortaa"/>
              <a:ea typeface="Comfortaa"/>
              <a:cs typeface="Comfortaa"/>
              <a:sym typeface="Comfortaa"/>
            </a:endParaRPr>
          </a:p>
          <a:p>
            <a:pPr indent="-339725" lvl="0" marL="457200" rtl="0" algn="just">
              <a:lnSpc>
                <a:spcPct val="115000"/>
              </a:lnSpc>
              <a:spcBef>
                <a:spcPts val="0"/>
              </a:spcBef>
              <a:spcAft>
                <a:spcPts val="0"/>
              </a:spcAft>
              <a:buClr>
                <a:schemeClr val="dk1"/>
              </a:buClr>
              <a:buSzPts val="1750"/>
              <a:buFont typeface="Comfortaa"/>
              <a:buChar char="●"/>
            </a:pPr>
            <a:r>
              <a:rPr lang="en-US" sz="1750">
                <a:solidFill>
                  <a:schemeClr val="dk1"/>
                </a:solidFill>
                <a:highlight>
                  <a:srgbClr val="FFFFFF"/>
                </a:highlight>
                <a:latin typeface="Comfortaa"/>
                <a:ea typeface="Comfortaa"/>
                <a:cs typeface="Comfortaa"/>
                <a:sym typeface="Comfortaa"/>
              </a:rPr>
              <a:t>Your future objectives</a:t>
            </a:r>
            <a:endParaRPr sz="1750">
              <a:solidFill>
                <a:schemeClr val="dk1"/>
              </a:solidFill>
              <a:highlight>
                <a:srgbClr val="FFFFFF"/>
              </a:highlight>
              <a:latin typeface="Comfortaa"/>
              <a:ea typeface="Comfortaa"/>
              <a:cs typeface="Comfortaa"/>
              <a:sym typeface="Comfortaa"/>
            </a:endParaRPr>
          </a:p>
        </p:txBody>
      </p:sp>
      <p:pic>
        <p:nvPicPr>
          <p:cNvPr id="69" name="Google Shape;69;g29ba5c9d3c3_0_30"/>
          <p:cNvPicPr preferRelativeResize="0"/>
          <p:nvPr/>
        </p:nvPicPr>
        <p:blipFill rotWithShape="1">
          <a:blip r:embed="rId3">
            <a:alphaModFix/>
          </a:blip>
          <a:srcRect b="0" l="0" r="0" t="0"/>
          <a:stretch/>
        </p:blipFill>
        <p:spPr>
          <a:xfrm>
            <a:off x="9432525" y="4324350"/>
            <a:ext cx="2275077" cy="22750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29ba5c9d3c3_0_38"/>
          <p:cNvSpPr txBox="1"/>
          <p:nvPr>
            <p:ph type="title"/>
          </p:nvPr>
        </p:nvSpPr>
        <p:spPr>
          <a:xfrm>
            <a:off x="1039600" y="13982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Essential elements of a pitch video…</a:t>
            </a:r>
            <a:endParaRPr sz="4000">
              <a:latin typeface="Comfortaa"/>
              <a:ea typeface="Comfortaa"/>
              <a:cs typeface="Comfortaa"/>
              <a:sym typeface="Comfortaa"/>
            </a:endParaRPr>
          </a:p>
        </p:txBody>
      </p:sp>
      <p:sp>
        <p:nvSpPr>
          <p:cNvPr id="75" name="Google Shape;75;g29ba5c9d3c3_0_38"/>
          <p:cNvSpPr txBox="1"/>
          <p:nvPr>
            <p:ph idx="1" type="body"/>
          </p:nvPr>
        </p:nvSpPr>
        <p:spPr>
          <a:xfrm>
            <a:off x="838200" y="2632031"/>
            <a:ext cx="10515600" cy="4003800"/>
          </a:xfrm>
          <a:prstGeom prst="rect">
            <a:avLst/>
          </a:prstGeom>
          <a:no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Clr>
                <a:schemeClr val="dk1"/>
              </a:buClr>
              <a:buSzPts val="3800"/>
              <a:buFont typeface="Comfortaa"/>
              <a:buChar char="●"/>
            </a:pPr>
            <a:r>
              <a:rPr b="1" lang="en-US" sz="3800">
                <a:solidFill>
                  <a:schemeClr val="dk1"/>
                </a:solidFill>
                <a:highlight>
                  <a:srgbClr val="FFFFFF"/>
                </a:highlight>
                <a:latin typeface="Comfortaa"/>
                <a:ea typeface="Comfortaa"/>
                <a:cs typeface="Comfortaa"/>
                <a:sym typeface="Comfortaa"/>
              </a:rPr>
              <a:t>Problem</a:t>
            </a:r>
            <a:endParaRPr b="1" sz="3800">
              <a:solidFill>
                <a:schemeClr val="dk1"/>
              </a:solidFill>
              <a:highlight>
                <a:srgbClr val="FFFFFF"/>
              </a:highlight>
              <a:latin typeface="Comfortaa"/>
              <a:ea typeface="Comfortaa"/>
              <a:cs typeface="Comfortaa"/>
              <a:sym typeface="Comfortaa"/>
            </a:endParaRPr>
          </a:p>
          <a:p>
            <a:pPr indent="-457200" lvl="0" marL="457200" rtl="0" algn="ctr">
              <a:lnSpc>
                <a:spcPct val="115000"/>
              </a:lnSpc>
              <a:spcBef>
                <a:spcPts val="0"/>
              </a:spcBef>
              <a:spcAft>
                <a:spcPts val="0"/>
              </a:spcAft>
              <a:buClr>
                <a:schemeClr val="dk1"/>
              </a:buClr>
              <a:buSzPts val="3800"/>
              <a:buFont typeface="Comfortaa"/>
              <a:buChar char="●"/>
            </a:pPr>
            <a:r>
              <a:rPr b="1" lang="en-US" sz="3800">
                <a:solidFill>
                  <a:schemeClr val="dk1"/>
                </a:solidFill>
                <a:highlight>
                  <a:srgbClr val="FFFFFF"/>
                </a:highlight>
                <a:latin typeface="Comfortaa"/>
                <a:ea typeface="Comfortaa"/>
                <a:cs typeface="Comfortaa"/>
                <a:sym typeface="Comfortaa"/>
              </a:rPr>
              <a:t>Solution</a:t>
            </a:r>
            <a:endParaRPr b="1" sz="3800">
              <a:solidFill>
                <a:schemeClr val="dk1"/>
              </a:solidFill>
              <a:highlight>
                <a:srgbClr val="FFFFFF"/>
              </a:highlight>
              <a:latin typeface="Comfortaa"/>
              <a:ea typeface="Comfortaa"/>
              <a:cs typeface="Comfortaa"/>
              <a:sym typeface="Comfortaa"/>
            </a:endParaRPr>
          </a:p>
          <a:p>
            <a:pPr indent="-457200" lvl="0" marL="457200" rtl="0" algn="ctr">
              <a:lnSpc>
                <a:spcPct val="115000"/>
              </a:lnSpc>
              <a:spcBef>
                <a:spcPts val="0"/>
              </a:spcBef>
              <a:spcAft>
                <a:spcPts val="0"/>
              </a:spcAft>
              <a:buClr>
                <a:schemeClr val="dk1"/>
              </a:buClr>
              <a:buSzPts val="3800"/>
              <a:buFont typeface="Comfortaa"/>
              <a:buChar char="●"/>
            </a:pPr>
            <a:r>
              <a:rPr b="1" lang="en-US" sz="3800">
                <a:solidFill>
                  <a:schemeClr val="dk1"/>
                </a:solidFill>
                <a:highlight>
                  <a:srgbClr val="FFFFFF"/>
                </a:highlight>
                <a:latin typeface="Comfortaa"/>
                <a:ea typeface="Comfortaa"/>
                <a:cs typeface="Comfortaa"/>
                <a:sym typeface="Comfortaa"/>
              </a:rPr>
              <a:t>Product</a:t>
            </a:r>
            <a:endParaRPr b="1" sz="3800">
              <a:solidFill>
                <a:schemeClr val="dk1"/>
              </a:solidFill>
              <a:highlight>
                <a:srgbClr val="FFFFFF"/>
              </a:highlight>
              <a:latin typeface="Comfortaa"/>
              <a:ea typeface="Comfortaa"/>
              <a:cs typeface="Comfortaa"/>
              <a:sym typeface="Comfortaa"/>
            </a:endParaRPr>
          </a:p>
          <a:p>
            <a:pPr indent="-457200" lvl="0" marL="457200" rtl="0" algn="ctr">
              <a:lnSpc>
                <a:spcPct val="115000"/>
              </a:lnSpc>
              <a:spcBef>
                <a:spcPts val="0"/>
              </a:spcBef>
              <a:spcAft>
                <a:spcPts val="0"/>
              </a:spcAft>
              <a:buClr>
                <a:schemeClr val="dk1"/>
              </a:buClr>
              <a:buSzPts val="3800"/>
              <a:buFont typeface="Comfortaa"/>
              <a:buChar char="●"/>
            </a:pPr>
            <a:r>
              <a:rPr b="1" lang="en-US" sz="3800">
                <a:solidFill>
                  <a:schemeClr val="dk1"/>
                </a:solidFill>
                <a:highlight>
                  <a:srgbClr val="FFFFFF"/>
                </a:highlight>
                <a:latin typeface="Comfortaa"/>
                <a:ea typeface="Comfortaa"/>
                <a:cs typeface="Comfortaa"/>
                <a:sym typeface="Comfortaa"/>
              </a:rPr>
              <a:t>Product-Market fit</a:t>
            </a:r>
            <a:endParaRPr b="1" sz="3800">
              <a:solidFill>
                <a:schemeClr val="dk1"/>
              </a:solidFill>
              <a:highlight>
                <a:srgbClr val="FFFFFF"/>
              </a:highlight>
              <a:latin typeface="Comfortaa"/>
              <a:ea typeface="Comfortaa"/>
              <a:cs typeface="Comfortaa"/>
              <a:sym typeface="Comfortaa"/>
            </a:endParaRPr>
          </a:p>
          <a:p>
            <a:pPr indent="0" lvl="0" marL="457200" rtl="0" algn="just">
              <a:lnSpc>
                <a:spcPct val="115000"/>
              </a:lnSpc>
              <a:spcBef>
                <a:spcPts val="2000"/>
              </a:spcBef>
              <a:spcAft>
                <a:spcPts val="2000"/>
              </a:spcAft>
              <a:buSzPts val="2800"/>
              <a:buNone/>
            </a:pPr>
            <a:r>
              <a:t/>
            </a:r>
            <a:endParaRPr b="1" sz="2400">
              <a:solidFill>
                <a:schemeClr val="dk1"/>
              </a:solidFill>
              <a:highlight>
                <a:srgbClr val="FFFFFF"/>
              </a:highlight>
              <a:latin typeface="Comfortaa"/>
              <a:ea typeface="Comfortaa"/>
              <a:cs typeface="Comfortaa"/>
              <a:sym typeface="Comfortaa"/>
            </a:endParaRPr>
          </a:p>
        </p:txBody>
      </p:sp>
      <p:pic>
        <p:nvPicPr>
          <p:cNvPr id="76" name="Google Shape;76;g29ba5c9d3c3_0_38"/>
          <p:cNvPicPr preferRelativeResize="0"/>
          <p:nvPr/>
        </p:nvPicPr>
        <p:blipFill rotWithShape="1">
          <a:blip r:embed="rId3">
            <a:alphaModFix/>
          </a:blip>
          <a:srcRect b="0" l="0" r="0" t="0"/>
          <a:stretch/>
        </p:blipFill>
        <p:spPr>
          <a:xfrm>
            <a:off x="1143000" y="2381250"/>
            <a:ext cx="1524000" cy="3657575"/>
          </a:xfrm>
          <a:prstGeom prst="rect">
            <a:avLst/>
          </a:prstGeom>
          <a:noFill/>
          <a:ln>
            <a:noFill/>
          </a:ln>
        </p:spPr>
      </p:pic>
      <p:pic>
        <p:nvPicPr>
          <p:cNvPr id="77" name="Google Shape;77;g29ba5c9d3c3_0_38"/>
          <p:cNvPicPr preferRelativeResize="0"/>
          <p:nvPr/>
        </p:nvPicPr>
        <p:blipFill rotWithShape="1">
          <a:blip r:embed="rId3">
            <a:alphaModFix/>
          </a:blip>
          <a:srcRect b="0" l="0" r="0" t="0"/>
          <a:stretch/>
        </p:blipFill>
        <p:spPr>
          <a:xfrm>
            <a:off x="9605950" y="2381250"/>
            <a:ext cx="1524000" cy="3657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29ba5c9d3c3_0_49"/>
          <p:cNvSpPr txBox="1"/>
          <p:nvPr>
            <p:ph type="title"/>
          </p:nvPr>
        </p:nvSpPr>
        <p:spPr>
          <a:xfrm>
            <a:off x="1039600" y="1093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The 3 Why’s</a:t>
            </a:r>
            <a:endParaRPr sz="4000">
              <a:latin typeface="Comfortaa"/>
              <a:ea typeface="Comfortaa"/>
              <a:cs typeface="Comfortaa"/>
              <a:sym typeface="Comfortaa"/>
            </a:endParaRPr>
          </a:p>
        </p:txBody>
      </p:sp>
      <p:sp>
        <p:nvSpPr>
          <p:cNvPr id="83" name="Google Shape;83;g29ba5c9d3c3_0_49"/>
          <p:cNvSpPr txBox="1"/>
          <p:nvPr>
            <p:ph idx="1" type="body"/>
          </p:nvPr>
        </p:nvSpPr>
        <p:spPr>
          <a:xfrm>
            <a:off x="838200" y="2632028"/>
            <a:ext cx="10515600" cy="2289000"/>
          </a:xfrm>
          <a:prstGeom prst="rect">
            <a:avLst/>
          </a:prstGeom>
          <a:no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Clr>
                <a:schemeClr val="dk1"/>
              </a:buClr>
              <a:buSzPts val="3900"/>
              <a:buFont typeface="Comfortaa"/>
              <a:buChar char="●"/>
            </a:pPr>
            <a:r>
              <a:rPr lang="en-US" sz="3900">
                <a:solidFill>
                  <a:schemeClr val="dk1"/>
                </a:solidFill>
                <a:highlight>
                  <a:srgbClr val="FFFFFF"/>
                </a:highlight>
                <a:latin typeface="Comfortaa"/>
                <a:ea typeface="Comfortaa"/>
                <a:cs typeface="Comfortaa"/>
                <a:sym typeface="Comfortaa"/>
              </a:rPr>
              <a:t>Why this problem?</a:t>
            </a:r>
            <a:endParaRPr sz="3900">
              <a:solidFill>
                <a:schemeClr val="dk1"/>
              </a:solidFill>
              <a:highlight>
                <a:srgbClr val="FFFFFF"/>
              </a:highlight>
              <a:latin typeface="Comfortaa"/>
              <a:ea typeface="Comfortaa"/>
              <a:cs typeface="Comfortaa"/>
              <a:sym typeface="Comfortaa"/>
            </a:endParaRPr>
          </a:p>
          <a:p>
            <a:pPr indent="-457200" lvl="0" marL="457200" rtl="0" algn="ctr">
              <a:lnSpc>
                <a:spcPct val="115000"/>
              </a:lnSpc>
              <a:spcBef>
                <a:spcPts val="0"/>
              </a:spcBef>
              <a:spcAft>
                <a:spcPts val="0"/>
              </a:spcAft>
              <a:buClr>
                <a:schemeClr val="dk1"/>
              </a:buClr>
              <a:buSzPts val="3900"/>
              <a:buFont typeface="Comfortaa"/>
              <a:buChar char="●"/>
            </a:pPr>
            <a:r>
              <a:rPr lang="en-US" sz="3900">
                <a:solidFill>
                  <a:schemeClr val="dk1"/>
                </a:solidFill>
                <a:highlight>
                  <a:srgbClr val="FFFFFF"/>
                </a:highlight>
                <a:latin typeface="Comfortaa"/>
                <a:ea typeface="Comfortaa"/>
                <a:cs typeface="Comfortaa"/>
                <a:sym typeface="Comfortaa"/>
              </a:rPr>
              <a:t>Why this solution?</a:t>
            </a:r>
            <a:endParaRPr sz="3900">
              <a:solidFill>
                <a:schemeClr val="dk1"/>
              </a:solidFill>
              <a:highlight>
                <a:srgbClr val="FFFFFF"/>
              </a:highlight>
              <a:latin typeface="Comfortaa"/>
              <a:ea typeface="Comfortaa"/>
              <a:cs typeface="Comfortaa"/>
              <a:sym typeface="Comfortaa"/>
            </a:endParaRPr>
          </a:p>
          <a:p>
            <a:pPr indent="-457200" lvl="0" marL="457200" rtl="0" algn="ctr">
              <a:lnSpc>
                <a:spcPct val="115000"/>
              </a:lnSpc>
              <a:spcBef>
                <a:spcPts val="0"/>
              </a:spcBef>
              <a:spcAft>
                <a:spcPts val="0"/>
              </a:spcAft>
              <a:buClr>
                <a:schemeClr val="dk1"/>
              </a:buClr>
              <a:buSzPts val="3900"/>
              <a:buFont typeface="Comfortaa"/>
              <a:buChar char="●"/>
            </a:pPr>
            <a:r>
              <a:rPr lang="en-US" sz="3900">
                <a:solidFill>
                  <a:schemeClr val="dk1"/>
                </a:solidFill>
                <a:highlight>
                  <a:srgbClr val="FFFFFF"/>
                </a:highlight>
                <a:latin typeface="Comfortaa"/>
                <a:ea typeface="Comfortaa"/>
                <a:cs typeface="Comfortaa"/>
                <a:sym typeface="Comfortaa"/>
              </a:rPr>
              <a:t>Why this team?</a:t>
            </a:r>
            <a:endParaRPr sz="3900">
              <a:solidFill>
                <a:schemeClr val="dk1"/>
              </a:solidFill>
              <a:highlight>
                <a:srgbClr val="FFFFFF"/>
              </a:highlight>
              <a:latin typeface="Comfortaa"/>
              <a:ea typeface="Comfortaa"/>
              <a:cs typeface="Comfortaa"/>
              <a:sym typeface="Comfortaa"/>
            </a:endParaRPr>
          </a:p>
          <a:p>
            <a:pPr indent="0" lvl="0" marL="457200" rtl="0" algn="just">
              <a:lnSpc>
                <a:spcPct val="115000"/>
              </a:lnSpc>
              <a:spcBef>
                <a:spcPts val="2000"/>
              </a:spcBef>
              <a:spcAft>
                <a:spcPts val="2000"/>
              </a:spcAft>
              <a:buSzPts val="2800"/>
              <a:buNone/>
            </a:pPr>
            <a:r>
              <a:t/>
            </a:r>
            <a:endParaRPr b="1" sz="2400">
              <a:solidFill>
                <a:schemeClr val="dk1"/>
              </a:solidFill>
              <a:highlight>
                <a:srgbClr val="FFFFFF"/>
              </a:highlight>
              <a:latin typeface="Arial"/>
              <a:ea typeface="Arial"/>
              <a:cs typeface="Arial"/>
              <a:sym typeface="Arial"/>
            </a:endParaRPr>
          </a:p>
        </p:txBody>
      </p:sp>
      <p:pic>
        <p:nvPicPr>
          <p:cNvPr id="84" name="Google Shape;84;g29ba5c9d3c3_0_49"/>
          <p:cNvPicPr preferRelativeResize="0"/>
          <p:nvPr/>
        </p:nvPicPr>
        <p:blipFill rotWithShape="1">
          <a:blip r:embed="rId3">
            <a:alphaModFix/>
          </a:blip>
          <a:srcRect b="0" l="0" r="0" t="0"/>
          <a:stretch/>
        </p:blipFill>
        <p:spPr>
          <a:xfrm>
            <a:off x="9444025" y="1281100"/>
            <a:ext cx="1638300" cy="1200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29ba5c9d3c3_0_55"/>
          <p:cNvSpPr txBox="1"/>
          <p:nvPr>
            <p:ph type="title"/>
          </p:nvPr>
        </p:nvSpPr>
        <p:spPr>
          <a:xfrm>
            <a:off x="1039600" y="1474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EXAMPLES </a:t>
            </a:r>
            <a:endParaRPr sz="4000">
              <a:latin typeface="Comfortaa"/>
              <a:ea typeface="Comfortaa"/>
              <a:cs typeface="Comfortaa"/>
              <a:sym typeface="Comfortaa"/>
            </a:endParaRPr>
          </a:p>
        </p:txBody>
      </p:sp>
      <p:sp>
        <p:nvSpPr>
          <p:cNvPr id="90" name="Google Shape;90;g29ba5c9d3c3_0_55"/>
          <p:cNvSpPr txBox="1"/>
          <p:nvPr>
            <p:ph idx="1" type="body"/>
          </p:nvPr>
        </p:nvSpPr>
        <p:spPr>
          <a:xfrm>
            <a:off x="838200" y="2632031"/>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1100"/>
              <a:buFont typeface="Arial"/>
              <a:buNone/>
            </a:pPr>
            <a:r>
              <a:rPr b="1" lang="en-US" sz="1900">
                <a:solidFill>
                  <a:srgbClr val="3A3A3A"/>
                </a:solidFill>
                <a:highlight>
                  <a:srgbClr val="FFFFFF"/>
                </a:highlight>
                <a:latin typeface="Comfortaa"/>
                <a:ea typeface="Comfortaa"/>
                <a:cs typeface="Comfortaa"/>
                <a:sym typeface="Comfortaa"/>
              </a:rPr>
              <a:t>Organic Delights</a:t>
            </a:r>
            <a:endParaRPr b="1" sz="1900">
              <a:solidFill>
                <a:srgbClr val="3A3A3A"/>
              </a:solidFill>
              <a:highlight>
                <a:srgbClr val="FFFFFF"/>
              </a:highlight>
              <a:latin typeface="Comfortaa"/>
              <a:ea typeface="Comfortaa"/>
              <a:cs typeface="Comfortaa"/>
              <a:sym typeface="Comfortaa"/>
            </a:endParaRPr>
          </a:p>
          <a:p>
            <a:pPr indent="-336550" lvl="0" marL="876300" rtl="0" algn="l">
              <a:lnSpc>
                <a:spcPct val="115000"/>
              </a:lnSpc>
              <a:spcBef>
                <a:spcPts val="1500"/>
              </a:spcBef>
              <a:spcAft>
                <a:spcPts val="0"/>
              </a:spcAft>
              <a:buClr>
                <a:srgbClr val="3A3A3A"/>
              </a:buClr>
              <a:buSzPts val="1700"/>
              <a:buFont typeface="Times New Roman"/>
              <a:buChar char="●"/>
            </a:pPr>
            <a:r>
              <a:rPr b="1" lang="en-US" sz="1700">
                <a:solidFill>
                  <a:srgbClr val="3A3A3A"/>
                </a:solidFill>
                <a:highlight>
                  <a:srgbClr val="FFFFFF"/>
                </a:highlight>
                <a:latin typeface="Comfortaa"/>
                <a:ea typeface="Comfortaa"/>
                <a:cs typeface="Comfortaa"/>
                <a:sym typeface="Comfortaa"/>
              </a:rPr>
              <a:t>Niche</a:t>
            </a:r>
            <a:r>
              <a:rPr lang="en-US" sz="1700">
                <a:solidFill>
                  <a:srgbClr val="3A3A3A"/>
                </a:solidFill>
                <a:highlight>
                  <a:srgbClr val="FFFFFF"/>
                </a:highlight>
                <a:latin typeface="Comfortaa"/>
                <a:ea typeface="Comfortaa"/>
                <a:cs typeface="Comfortaa"/>
                <a:sym typeface="Comfortaa"/>
              </a:rPr>
              <a:t>: Organic Farm-to-Table Delivery</a:t>
            </a:r>
            <a:endParaRPr sz="1700">
              <a:solidFill>
                <a:srgbClr val="3A3A3A"/>
              </a:solidFill>
              <a:highlight>
                <a:srgbClr val="FFFFFF"/>
              </a:highlight>
              <a:latin typeface="Comfortaa"/>
              <a:ea typeface="Comfortaa"/>
              <a:cs typeface="Comfortaa"/>
              <a:sym typeface="Comfortaa"/>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rgbClr val="3A3A3A"/>
                </a:solidFill>
                <a:highlight>
                  <a:srgbClr val="FFFFFF"/>
                </a:highlight>
                <a:latin typeface="Comfortaa"/>
                <a:ea typeface="Comfortaa"/>
                <a:cs typeface="Comfortaa"/>
                <a:sym typeface="Comfortaa"/>
              </a:rPr>
              <a:t>Slide 1 – The Problem</a:t>
            </a:r>
            <a:r>
              <a:rPr lang="en-US" sz="1700">
                <a:solidFill>
                  <a:srgbClr val="3A3A3A"/>
                </a:solidFill>
                <a:highlight>
                  <a:srgbClr val="FFFFFF"/>
                </a:highlight>
                <a:latin typeface="Comfortaa"/>
                <a:ea typeface="Comfortaa"/>
                <a:cs typeface="Comfortaa"/>
                <a:sym typeface="Comfortaa"/>
              </a:rPr>
              <a:t>: Growing demand for organic foods, but limited access and freshness in urban areas.</a:t>
            </a:r>
            <a:endParaRPr sz="1700">
              <a:solidFill>
                <a:srgbClr val="3A3A3A"/>
              </a:solidFill>
              <a:highlight>
                <a:srgbClr val="FFFFFF"/>
              </a:highlight>
              <a:latin typeface="Comfortaa"/>
              <a:ea typeface="Comfortaa"/>
              <a:cs typeface="Comfortaa"/>
              <a:sym typeface="Comfortaa"/>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rgbClr val="3A3A3A"/>
                </a:solidFill>
                <a:highlight>
                  <a:srgbClr val="FFFFFF"/>
                </a:highlight>
                <a:latin typeface="Comfortaa"/>
                <a:ea typeface="Comfortaa"/>
                <a:cs typeface="Comfortaa"/>
                <a:sym typeface="Comfortaa"/>
              </a:rPr>
              <a:t>Slide 2 – Our Solution</a:t>
            </a:r>
            <a:r>
              <a:rPr lang="en-US" sz="1700">
                <a:solidFill>
                  <a:srgbClr val="3A3A3A"/>
                </a:solidFill>
                <a:highlight>
                  <a:srgbClr val="FFFFFF"/>
                </a:highlight>
                <a:latin typeface="Comfortaa"/>
                <a:ea typeface="Comfortaa"/>
                <a:cs typeface="Comfortaa"/>
                <a:sym typeface="Comfortaa"/>
              </a:rPr>
              <a:t>: Directly sourced organic produce, delivered to your doorstep within 24 hours of harvest.</a:t>
            </a:r>
            <a:endParaRPr sz="1700">
              <a:solidFill>
                <a:srgbClr val="3A3A3A"/>
              </a:solidFill>
              <a:highlight>
                <a:srgbClr val="FFFFFF"/>
              </a:highlight>
              <a:latin typeface="Comfortaa"/>
              <a:ea typeface="Comfortaa"/>
              <a:cs typeface="Comfortaa"/>
              <a:sym typeface="Comfortaa"/>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rgbClr val="3A3A3A"/>
                </a:solidFill>
                <a:highlight>
                  <a:srgbClr val="FFFFFF"/>
                </a:highlight>
                <a:latin typeface="Comfortaa"/>
                <a:ea typeface="Comfortaa"/>
                <a:cs typeface="Comfortaa"/>
                <a:sym typeface="Comfortaa"/>
              </a:rPr>
              <a:t>Slide 3 – Market Opportunity</a:t>
            </a:r>
            <a:r>
              <a:rPr lang="en-US" sz="1700">
                <a:solidFill>
                  <a:srgbClr val="3A3A3A"/>
                </a:solidFill>
                <a:highlight>
                  <a:srgbClr val="FFFFFF"/>
                </a:highlight>
                <a:latin typeface="Comfortaa"/>
                <a:ea typeface="Comfortaa"/>
                <a:cs typeface="Comfortaa"/>
                <a:sym typeface="Comfortaa"/>
              </a:rPr>
              <a:t>: Citing studies showing a surge in organic food consumption and the farm-to-table movement.</a:t>
            </a:r>
            <a:endParaRPr sz="1700">
              <a:solidFill>
                <a:srgbClr val="3A3A3A"/>
              </a:solidFill>
              <a:highlight>
                <a:srgbClr val="FFFFFF"/>
              </a:highlight>
              <a:latin typeface="Comfortaa"/>
              <a:ea typeface="Comfortaa"/>
              <a:cs typeface="Comfortaa"/>
              <a:sym typeface="Comfortaa"/>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rgbClr val="3A3A3A"/>
                </a:solidFill>
                <a:highlight>
                  <a:srgbClr val="FFFFFF"/>
                </a:highlight>
                <a:latin typeface="Comfortaa"/>
                <a:ea typeface="Comfortaa"/>
                <a:cs typeface="Comfortaa"/>
                <a:sym typeface="Comfortaa"/>
              </a:rPr>
              <a:t>Slide 4 – Business Model</a:t>
            </a:r>
            <a:r>
              <a:rPr lang="en-US" sz="1700">
                <a:solidFill>
                  <a:srgbClr val="3A3A3A"/>
                </a:solidFill>
                <a:highlight>
                  <a:srgbClr val="FFFFFF"/>
                </a:highlight>
                <a:latin typeface="Comfortaa"/>
                <a:ea typeface="Comfortaa"/>
                <a:cs typeface="Comfortaa"/>
                <a:sym typeface="Comfortaa"/>
              </a:rPr>
              <a:t>: Subscription boxes with different sizes and customization options.</a:t>
            </a:r>
            <a:endParaRPr sz="1700">
              <a:solidFill>
                <a:srgbClr val="3A3A3A"/>
              </a:solidFill>
              <a:highlight>
                <a:srgbClr val="FFFFFF"/>
              </a:highlight>
              <a:latin typeface="Comfortaa"/>
              <a:ea typeface="Comfortaa"/>
              <a:cs typeface="Comfortaa"/>
              <a:sym typeface="Comfortaa"/>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rgbClr val="3A3A3A"/>
                </a:solidFill>
                <a:highlight>
                  <a:srgbClr val="FFFFFF"/>
                </a:highlight>
                <a:latin typeface="Comfortaa"/>
                <a:ea typeface="Comfortaa"/>
                <a:cs typeface="Comfortaa"/>
                <a:sym typeface="Comfortaa"/>
              </a:rPr>
              <a:t>Slide 5 – Traction</a:t>
            </a:r>
            <a:r>
              <a:rPr lang="en-US" sz="1700">
                <a:solidFill>
                  <a:srgbClr val="3A3A3A"/>
                </a:solidFill>
                <a:highlight>
                  <a:srgbClr val="FFFFFF"/>
                </a:highlight>
                <a:latin typeface="Comfortaa"/>
                <a:ea typeface="Comfortaa"/>
                <a:cs typeface="Comfortaa"/>
                <a:sym typeface="Comfortaa"/>
              </a:rPr>
              <a:t>: Over 3,000 active subscribers and partnerships with 50+ local organic farms.</a:t>
            </a:r>
            <a:endParaRPr sz="1700">
              <a:solidFill>
                <a:srgbClr val="3A3A3A"/>
              </a:solidFill>
              <a:highlight>
                <a:srgbClr val="FFFFFF"/>
              </a:highlight>
              <a:latin typeface="Comfortaa"/>
              <a:ea typeface="Comfortaa"/>
              <a:cs typeface="Comfortaa"/>
              <a:sym typeface="Comfortaa"/>
            </a:endParaRPr>
          </a:p>
          <a:p>
            <a:pPr indent="0" lvl="0" marL="457200" rtl="0" algn="l">
              <a:lnSpc>
                <a:spcPct val="115000"/>
              </a:lnSpc>
              <a:spcBef>
                <a:spcPts val="1900"/>
              </a:spcBef>
              <a:spcAft>
                <a:spcPts val="0"/>
              </a:spcAft>
              <a:buSzPts val="2800"/>
              <a:buNone/>
            </a:pPr>
            <a:r>
              <a:t/>
            </a:r>
            <a:endParaRPr sz="1300">
              <a:solidFill>
                <a:srgbClr val="3A3A3A"/>
              </a:solidFill>
              <a:highlight>
                <a:srgbClr val="FFFFFF"/>
              </a:highlight>
              <a:latin typeface="Times New Roman"/>
              <a:ea typeface="Times New Roman"/>
              <a:cs typeface="Times New Roman"/>
              <a:sym typeface="Times New Roman"/>
            </a:endParaRPr>
          </a:p>
          <a:p>
            <a:pPr indent="0" lvl="0" marL="0" rtl="0" algn="l">
              <a:lnSpc>
                <a:spcPct val="115000"/>
              </a:lnSpc>
              <a:spcBef>
                <a:spcPts val="1900"/>
              </a:spcBef>
              <a:spcAft>
                <a:spcPts val="0"/>
              </a:spcAft>
              <a:buSzPts val="2800"/>
              <a:buNone/>
            </a:pPr>
            <a:r>
              <a:t/>
            </a:r>
            <a:endParaRPr b="1" sz="3700">
              <a:solidFill>
                <a:schemeClr val="dk1"/>
              </a:solidFill>
              <a:latin typeface="Arial"/>
              <a:ea typeface="Arial"/>
              <a:cs typeface="Arial"/>
              <a:sym typeface="Arial"/>
            </a:endParaRPr>
          </a:p>
          <a:p>
            <a:pPr indent="0" lvl="0" marL="457200" rtl="0" algn="l">
              <a:lnSpc>
                <a:spcPct val="115000"/>
              </a:lnSpc>
              <a:spcBef>
                <a:spcPts val="2000"/>
              </a:spcBef>
              <a:spcAft>
                <a:spcPts val="0"/>
              </a:spcAft>
              <a:buSzPts val="2800"/>
              <a:buNone/>
            </a:pPr>
            <a:r>
              <a:t/>
            </a:r>
            <a:endParaRPr b="1" sz="2900">
              <a:solidFill>
                <a:schemeClr val="dk1"/>
              </a:solidFill>
              <a:highlight>
                <a:srgbClr val="FFFFFF"/>
              </a:highlight>
              <a:latin typeface="Arial"/>
              <a:ea typeface="Arial"/>
              <a:cs typeface="Arial"/>
              <a:sym typeface="Arial"/>
            </a:endParaRPr>
          </a:p>
          <a:p>
            <a:pPr indent="0" lvl="0" marL="457200" rtl="0" algn="just">
              <a:lnSpc>
                <a:spcPct val="115000"/>
              </a:lnSpc>
              <a:spcBef>
                <a:spcPts val="2000"/>
              </a:spcBef>
              <a:spcAft>
                <a:spcPts val="2000"/>
              </a:spcAft>
              <a:buSzPts val="2800"/>
              <a:buNone/>
            </a:pPr>
            <a:r>
              <a:t/>
            </a:r>
            <a:endParaRPr b="1" sz="2400">
              <a:solidFill>
                <a:schemeClr val="dk1"/>
              </a:solidFill>
              <a:highlight>
                <a:srgbClr val="FFFFFF"/>
              </a:highlight>
              <a:latin typeface="Arial"/>
              <a:ea typeface="Arial"/>
              <a:cs typeface="Arial"/>
              <a:sym typeface="Arial"/>
            </a:endParaRPr>
          </a:p>
        </p:txBody>
      </p:sp>
      <p:pic>
        <p:nvPicPr>
          <p:cNvPr id="91" name="Google Shape;91;g29ba5c9d3c3_0_55"/>
          <p:cNvPicPr preferRelativeResize="0"/>
          <p:nvPr/>
        </p:nvPicPr>
        <p:blipFill rotWithShape="1">
          <a:blip r:embed="rId3">
            <a:alphaModFix/>
          </a:blip>
          <a:srcRect b="0" l="0" r="0" t="0"/>
          <a:stretch/>
        </p:blipFill>
        <p:spPr>
          <a:xfrm>
            <a:off x="9112025" y="747700"/>
            <a:ext cx="2443176" cy="24431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ntRenew Presentation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ntRenew Regular Slides">
  <a:themeElements>
    <a:clrScheme name="EntRenew">
      <a:dk1>
        <a:srgbClr val="000000"/>
      </a:dk1>
      <a:lt1>
        <a:srgbClr val="FFFFFF"/>
      </a:lt1>
      <a:dk2>
        <a:srgbClr val="44546A"/>
      </a:dk2>
      <a:lt2>
        <a:srgbClr val="E7E6E6"/>
      </a:lt2>
      <a:accent1>
        <a:srgbClr val="3C4556"/>
      </a:accent1>
      <a:accent2>
        <a:srgbClr val="5CA3AC"/>
      </a:accent2>
      <a:accent3>
        <a:srgbClr val="98C461"/>
      </a:accent3>
      <a:accent4>
        <a:srgbClr val="8CBD76"/>
      </a:accent4>
      <a:accent5>
        <a:srgbClr val="F8B040"/>
      </a:accent5>
      <a:accent6>
        <a:srgbClr val="ED6E5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2020-10-27T14:07:00Z</dcterms:created>
  <dc:creator>Quentin Fanjas</dc:creator>
</cp:coreProperties>
</file>