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 id="2147483650" r:id="rId4"/>
  </p:sldMasterIdLst>
  <p:notesMasterIdLst>
    <p:notesMasterId r:id="rId5"/>
  </p:notesMasterIdLst>
  <p:sldIdLst>
    <p:sldId id="256" r:id="rId6"/>
    <p:sldId id="257" r:id="rId7"/>
    <p:sldId id="258" r:id="rId8"/>
    <p:sldId id="259" r:id="rId9"/>
    <p:sldId id="260" r:id="rId10"/>
    <p:sldId id="261" r:id="rId11"/>
    <p:sldId id="262" r:id="rId12"/>
  </p:sldIdLst>
  <p:sldSz cy="6858000" cx="12192000"/>
  <p:notesSz cx="6858000" cy="9144000"/>
  <p:embeddedFontLst>
    <p:embeddedFont>
      <p:font typeface="Comfortaa"/>
      <p:regular r:id="rId13"/>
      <p:bold r:id="rId1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5" roundtripDataSignature="AMtx7mhEmL30XslhAb0w+rRpfKyP/a7hX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Comfortaa-regular.fntdata"/><Relationship Id="rId12" Type="http://schemas.openxmlformats.org/officeDocument/2006/relationships/slide" Target="slides/slide7.xml"/><Relationship Id="rId1" Type="http://schemas.openxmlformats.org/officeDocument/2006/relationships/theme" Target="theme/theme3.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15" Type="http://customschemas.google.com/relationships/presentationmetadata" Target="metadata"/><Relationship Id="rId14" Type="http://schemas.openxmlformats.org/officeDocument/2006/relationships/font" Target="fonts/Comfortaa-bold.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 name="Shape 27"/>
        <p:cNvGrpSpPr/>
        <p:nvPr/>
      </p:nvGrpSpPr>
      <p:grpSpPr>
        <a:xfrm>
          <a:off x="0" y="0"/>
          <a:ext cx="0" cy="0"/>
          <a:chOff x="0" y="0"/>
          <a:chExt cx="0" cy="0"/>
        </a:xfrm>
      </p:grpSpPr>
      <p:sp>
        <p:nvSpPr>
          <p:cNvPr id="28" name="Google Shape;28;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9" name="Google Shape;29;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 name="Shape 33"/>
        <p:cNvGrpSpPr/>
        <p:nvPr/>
      </p:nvGrpSpPr>
      <p:grpSpPr>
        <a:xfrm>
          <a:off x="0" y="0"/>
          <a:ext cx="0" cy="0"/>
          <a:chOff x="0" y="0"/>
          <a:chExt cx="0" cy="0"/>
        </a:xfrm>
      </p:grpSpPr>
      <p:sp>
        <p:nvSpPr>
          <p:cNvPr id="34" name="Google Shape;34;g19e93ff5fc8_0_2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5" name="Google Shape;35;g19e93ff5fc8_0_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 name="Shape 40"/>
        <p:cNvGrpSpPr/>
        <p:nvPr/>
      </p:nvGrpSpPr>
      <p:grpSpPr>
        <a:xfrm>
          <a:off x="0" y="0"/>
          <a:ext cx="0" cy="0"/>
          <a:chOff x="0" y="0"/>
          <a:chExt cx="0" cy="0"/>
        </a:xfrm>
      </p:grpSpPr>
      <p:sp>
        <p:nvSpPr>
          <p:cNvPr id="41" name="Google Shape;41;g29bac4ef154_0_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2" name="Google Shape;42;g29bac4ef154_0_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 name="Shape 46"/>
        <p:cNvGrpSpPr/>
        <p:nvPr/>
      </p:nvGrpSpPr>
      <p:grpSpPr>
        <a:xfrm>
          <a:off x="0" y="0"/>
          <a:ext cx="0" cy="0"/>
          <a:chOff x="0" y="0"/>
          <a:chExt cx="0" cy="0"/>
        </a:xfrm>
      </p:grpSpPr>
      <p:sp>
        <p:nvSpPr>
          <p:cNvPr id="47" name="Google Shape;47;g29bac4ef154_0_1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8" name="Google Shape;48;g29bac4ef154_0_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 name="Shape 52"/>
        <p:cNvGrpSpPr/>
        <p:nvPr/>
      </p:nvGrpSpPr>
      <p:grpSpPr>
        <a:xfrm>
          <a:off x="0" y="0"/>
          <a:ext cx="0" cy="0"/>
          <a:chOff x="0" y="0"/>
          <a:chExt cx="0" cy="0"/>
        </a:xfrm>
      </p:grpSpPr>
      <p:sp>
        <p:nvSpPr>
          <p:cNvPr id="53" name="Google Shape;53;g29bac4ef154_0_1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54" name="Google Shape;54;g29bac4ef154_0_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g19e93ff5fc8_0_2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60" name="Google Shape;60;g19e93ff5fc8_0_2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66" name="Google Shape;66;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p:cSld name="Custom Layout">
    <p:spTree>
      <p:nvGrpSpPr>
        <p:cNvPr id="12" name="Shape 12"/>
        <p:cNvGrpSpPr/>
        <p:nvPr/>
      </p:nvGrpSpPr>
      <p:grpSpPr>
        <a:xfrm>
          <a:off x="0" y="0"/>
          <a:ext cx="0" cy="0"/>
          <a:chOff x="0" y="0"/>
          <a:chExt cx="0" cy="0"/>
        </a:xfrm>
      </p:grpSpPr>
      <p:sp>
        <p:nvSpPr>
          <p:cNvPr id="13" name="Google Shape;13;p6"/>
          <p:cNvSpPr txBox="1"/>
          <p:nvPr>
            <p:ph type="title"/>
          </p:nvPr>
        </p:nvSpPr>
        <p:spPr>
          <a:xfrm>
            <a:off x="838200" y="3053735"/>
            <a:ext cx="10515600" cy="631162"/>
          </a:xfrm>
          <a:prstGeom prst="rect">
            <a:avLst/>
          </a:prstGeom>
          <a:noFill/>
          <a:ln>
            <a:noFill/>
          </a:ln>
        </p:spPr>
        <p:txBody>
          <a:bodyPr anchorCtr="0" anchor="t" bIns="45700" lIns="91425" spcFirstLastPara="1" rIns="91425" wrap="square" tIns="45700">
            <a:noAutofit/>
          </a:bodyPr>
          <a:lstStyle>
            <a:lvl1pPr lvl="0" marR="0" rtl="0" algn="ctr">
              <a:lnSpc>
                <a:spcPct val="90000"/>
              </a:lnSpc>
              <a:spcBef>
                <a:spcPts val="0"/>
              </a:spcBef>
              <a:spcAft>
                <a:spcPts val="0"/>
              </a:spcAft>
              <a:buClr>
                <a:schemeClr val="dk2"/>
              </a:buClr>
              <a:buSzPts val="4400"/>
              <a:buFont typeface="Calibri"/>
              <a:buNone/>
              <a:defRPr b="0" i="0" sz="4400" u="none" cap="none" strike="noStrike">
                <a:solidFill>
                  <a:schemeClr val="dk2"/>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4" name="Google Shape;14;p6"/>
          <p:cNvSpPr txBox="1"/>
          <p:nvPr>
            <p:ph idx="1" type="subTitle"/>
          </p:nvPr>
        </p:nvSpPr>
        <p:spPr>
          <a:xfrm>
            <a:off x="1524000" y="4245878"/>
            <a:ext cx="9144000" cy="410403"/>
          </a:xfrm>
          <a:prstGeom prst="rect">
            <a:avLst/>
          </a:prstGeom>
          <a:noFill/>
          <a:ln>
            <a:noFill/>
          </a:ln>
        </p:spPr>
        <p:txBody>
          <a:bodyPr anchorCtr="0" anchor="t" bIns="45700" lIns="91425" spcFirstLastPara="1" rIns="91425" wrap="square" tIns="45700">
            <a:noAutofit/>
          </a:bodyPr>
          <a:lstStyle>
            <a:lvl1pPr lvl="0" marR="0" rtl="0" algn="ctr">
              <a:lnSpc>
                <a:spcPct val="90000"/>
              </a:lnSpc>
              <a:spcBef>
                <a:spcPts val="1000"/>
              </a:spcBef>
              <a:spcAft>
                <a:spcPts val="0"/>
              </a:spcAft>
              <a:buClr>
                <a:schemeClr val="accent1"/>
              </a:buClr>
              <a:buSzPts val="2400"/>
              <a:buFont typeface="Arial"/>
              <a:buNone/>
              <a:defRPr b="0" i="0" sz="2400" u="none" cap="none" strike="noStrike">
                <a:solidFill>
                  <a:schemeClr val="accent1"/>
                </a:solidFill>
                <a:latin typeface="Calibri"/>
                <a:ea typeface="Calibri"/>
                <a:cs typeface="Calibri"/>
                <a:sym typeface="Calibri"/>
              </a:defRPr>
            </a:lvl1pPr>
            <a:lvl2pPr lvl="1" marR="0" rtl="0" algn="ctr">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2pPr>
            <a:lvl3pPr lvl="2" marR="0" rtl="0" algn="ctr">
              <a:lnSpc>
                <a:spcPct val="9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3pPr>
            <a:lvl4pPr lvl="3"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4pPr>
            <a:lvl5pPr lvl="4"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5pPr>
            <a:lvl6pPr lvl="5"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6pPr>
            <a:lvl7pPr lvl="6"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7pPr>
            <a:lvl8pPr lvl="7"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8pPr>
            <a:lvl9pPr lvl="8"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9" name="Shape 19"/>
        <p:cNvGrpSpPr/>
        <p:nvPr/>
      </p:nvGrpSpPr>
      <p:grpSpPr>
        <a:xfrm>
          <a:off x="0" y="0"/>
          <a:ext cx="0" cy="0"/>
          <a:chOff x="0" y="0"/>
          <a:chExt cx="0" cy="0"/>
        </a:xfrm>
      </p:grpSpPr>
      <p:sp>
        <p:nvSpPr>
          <p:cNvPr id="20" name="Google Shape;20;p8"/>
          <p:cNvSpPr txBox="1"/>
          <p:nvPr>
            <p:ph type="title"/>
          </p:nvPr>
        </p:nvSpPr>
        <p:spPr>
          <a:xfrm>
            <a:off x="838200" y="1325880"/>
            <a:ext cx="10515600" cy="661988"/>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accent1"/>
              </a:buClr>
              <a:buSzPts val="4400"/>
              <a:buFont typeface="Calibri"/>
              <a:buNone/>
              <a:defRPr b="0" i="0" sz="4400" u="none" cap="none" strike="noStrike">
                <a:solidFill>
                  <a:schemeClr val="accent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21" name="Google Shape;21;p8"/>
          <p:cNvSpPr txBox="1"/>
          <p:nvPr>
            <p:ph idx="1" type="body"/>
          </p:nvPr>
        </p:nvSpPr>
        <p:spPr>
          <a:xfrm>
            <a:off x="838200" y="2214245"/>
            <a:ext cx="10515600" cy="4003675"/>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accent1"/>
              </a:buClr>
              <a:buSzPts val="2800"/>
              <a:buFont typeface="Arial"/>
              <a:buChar char="•"/>
              <a:defRPr b="0" i="0" sz="2800" u="none" cap="none" strike="noStrike">
                <a:solidFill>
                  <a:schemeClr val="accent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accent2"/>
              </a:buClr>
              <a:buSzPts val="2400"/>
              <a:buFont typeface="Arial"/>
              <a:buChar char="•"/>
              <a:defRPr b="0" i="0" sz="2400" u="none" cap="none" strike="noStrike">
                <a:solidFill>
                  <a:schemeClr val="accent2"/>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2"/>
              </a:buClr>
              <a:buSzPts val="2000"/>
              <a:buFont typeface="Arial"/>
              <a:buChar char="•"/>
              <a:defRPr b="0" i="0" sz="2000" u="none" cap="none" strike="noStrike">
                <a:solidFill>
                  <a:schemeClr val="dk2"/>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accent1"/>
              </a:buClr>
              <a:buSzPts val="1800"/>
              <a:buFont typeface="Arial"/>
              <a:buChar char="•"/>
              <a:defRPr b="0" i="0" sz="1800" u="none" cap="none" strike="noStrike">
                <a:solidFill>
                  <a:schemeClr val="accen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2"/>
              </a:buClr>
              <a:buSzPts val="1800"/>
              <a:buFont typeface="Arial"/>
              <a:buChar char="•"/>
              <a:defRPr b="0" i="0" sz="1800" u="none" cap="none" strike="noStrike">
                <a:solidFill>
                  <a:schemeClr val="dk2"/>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22" name="Google Shape;22;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3" name="Shape 23"/>
        <p:cNvGrpSpPr/>
        <p:nvPr/>
      </p:nvGrpSpPr>
      <p:grpSpPr>
        <a:xfrm>
          <a:off x="0" y="0"/>
          <a:ext cx="0" cy="0"/>
          <a:chOff x="0" y="0"/>
          <a:chExt cx="0" cy="0"/>
        </a:xfrm>
      </p:grpSpPr>
      <p:sp>
        <p:nvSpPr>
          <p:cNvPr id="24" name="Google Shape;24;p9"/>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Autofit/>
          </a:bodyPr>
          <a:lstStyle>
            <a:lvl1pPr lvl="0" marR="0" rtl="0" algn="ctr">
              <a:lnSpc>
                <a:spcPct val="90000"/>
              </a:lnSpc>
              <a:spcBef>
                <a:spcPts val="0"/>
              </a:spcBef>
              <a:spcAft>
                <a:spcPts val="0"/>
              </a:spcAft>
              <a:buClr>
                <a:schemeClr val="accent1"/>
              </a:buClr>
              <a:buSzPts val="6000"/>
              <a:buFont typeface="Calibri"/>
              <a:buNone/>
              <a:defRPr b="0" i="0" sz="6000" u="none" cap="none" strike="noStrike">
                <a:solidFill>
                  <a:schemeClr val="accent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25" name="Google Shape;25;p9"/>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Autofit/>
          </a:bodyPr>
          <a:lstStyle>
            <a:lvl1pPr lvl="0" marR="0" rtl="0" algn="ctr">
              <a:lnSpc>
                <a:spcPct val="90000"/>
              </a:lnSpc>
              <a:spcBef>
                <a:spcPts val="1000"/>
              </a:spcBef>
              <a:spcAft>
                <a:spcPts val="0"/>
              </a:spcAft>
              <a:buClr>
                <a:schemeClr val="dk2"/>
              </a:buClr>
              <a:buSzPts val="2400"/>
              <a:buFont typeface="Arial"/>
              <a:buNone/>
              <a:defRPr b="0" i="0" sz="2400" u="none" cap="none" strike="noStrike">
                <a:solidFill>
                  <a:schemeClr val="dk2"/>
                </a:solidFill>
                <a:latin typeface="Calibri"/>
                <a:ea typeface="Calibri"/>
                <a:cs typeface="Calibri"/>
                <a:sym typeface="Calibri"/>
              </a:defRPr>
            </a:lvl1pPr>
            <a:lvl2pPr lvl="1" marR="0" rtl="0" algn="ctr">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2pPr>
            <a:lvl3pPr lvl="2" marR="0" rtl="0" algn="ctr">
              <a:lnSpc>
                <a:spcPct val="9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3pPr>
            <a:lvl4pPr lvl="3"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4pPr>
            <a:lvl5pPr lvl="4"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5pPr>
            <a:lvl6pPr lvl="5"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6pPr>
            <a:lvl7pPr lvl="6"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7pPr>
            <a:lvl8pPr lvl="7"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8pPr>
            <a:lvl9pPr lvl="8"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9pPr>
          </a:lstStyle>
          <a:p/>
        </p:txBody>
      </p:sp>
      <p:sp>
        <p:nvSpPr>
          <p:cNvPr id="26" name="Google Shape;26;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solidFill>
                  <a:schemeClr val="accen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5.png"/><Relationship Id="rId3" Type="http://schemas.openxmlformats.org/officeDocument/2006/relationships/slideLayout" Target="../slideLayouts/slideLayout1.xml"/><Relationship Id="rId4" Type="http://schemas.openxmlformats.org/officeDocument/2006/relationships/theme" Target="../theme/theme3.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5.png"/><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pic>
        <p:nvPicPr>
          <p:cNvPr descr="A picture containing sitting, knife&#10;&#10;Description automatically generated" id="10" name="Google Shape;10;p5"/>
          <p:cNvPicPr preferRelativeResize="0"/>
          <p:nvPr/>
        </p:nvPicPr>
        <p:blipFill rotWithShape="1">
          <a:blip r:embed="rId1">
            <a:alphaModFix/>
          </a:blip>
          <a:srcRect b="0" l="0" r="0" t="0"/>
          <a:stretch/>
        </p:blipFill>
        <p:spPr>
          <a:xfrm>
            <a:off x="0" y="-1"/>
            <a:ext cx="12192000" cy="1998689"/>
          </a:xfrm>
          <a:prstGeom prst="rect">
            <a:avLst/>
          </a:prstGeom>
          <a:noFill/>
          <a:ln>
            <a:noFill/>
          </a:ln>
        </p:spPr>
      </p:pic>
      <p:pic>
        <p:nvPicPr>
          <p:cNvPr id="11" name="Google Shape;11;p5"/>
          <p:cNvPicPr preferRelativeResize="0"/>
          <p:nvPr/>
        </p:nvPicPr>
        <p:blipFill rotWithShape="1">
          <a:blip r:embed="rId2">
            <a:alphaModFix/>
          </a:blip>
          <a:srcRect b="0" l="0" r="0" t="0"/>
          <a:stretch/>
        </p:blipFill>
        <p:spPr>
          <a:xfrm>
            <a:off x="7661796" y="661120"/>
            <a:ext cx="3897245" cy="1572126"/>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9"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5" name="Shape 15"/>
        <p:cNvGrpSpPr/>
        <p:nvPr/>
      </p:nvGrpSpPr>
      <p:grpSpPr>
        <a:xfrm>
          <a:off x="0" y="0"/>
          <a:ext cx="0" cy="0"/>
          <a:chOff x="0" y="0"/>
          <a:chExt cx="0" cy="0"/>
        </a:xfrm>
      </p:grpSpPr>
      <p:pic>
        <p:nvPicPr>
          <p:cNvPr descr="A picture containing sitting, knife&#10;&#10;Description automatically generated" id="16" name="Google Shape;16;p7"/>
          <p:cNvPicPr preferRelativeResize="0"/>
          <p:nvPr/>
        </p:nvPicPr>
        <p:blipFill rotWithShape="1">
          <a:blip r:embed="rId1">
            <a:alphaModFix amt="20000"/>
          </a:blip>
          <a:srcRect b="0" l="0" r="0" t="0"/>
          <a:stretch/>
        </p:blipFill>
        <p:spPr>
          <a:xfrm>
            <a:off x="0" y="-1"/>
            <a:ext cx="12192000" cy="1998689"/>
          </a:xfrm>
          <a:prstGeom prst="rect">
            <a:avLst/>
          </a:prstGeom>
          <a:noFill/>
          <a:ln>
            <a:noFill/>
          </a:ln>
        </p:spPr>
      </p:pic>
      <p:sp>
        <p:nvSpPr>
          <p:cNvPr id="17" name="Google Shape;17;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accent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pic>
        <p:nvPicPr>
          <p:cNvPr id="18" name="Google Shape;18;p7"/>
          <p:cNvPicPr preferRelativeResize="0"/>
          <p:nvPr/>
        </p:nvPicPr>
        <p:blipFill rotWithShape="1">
          <a:blip r:embed="rId2">
            <a:alphaModFix/>
          </a:blip>
          <a:srcRect b="0" l="0" r="0" t="0"/>
          <a:stretch/>
        </p:blipFill>
        <p:spPr>
          <a:xfrm>
            <a:off x="606398" y="0"/>
            <a:ext cx="3206804" cy="1293606"/>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51" r:id="rId3"/>
    <p:sldLayoutId id="2147483652" r:id="rId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https://wwoof.net/" TargetMode="Externa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hyperlink" Target="https://www.workaway.info/"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hyperlink" Target="https://www.erasmus-entrepreneurs.eu/index.php?lan=en"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hyperlink" Target="https://agriculture.ec.europa.eu/cap-my-country/cap-strategic-plans_en#cap-strategic-plans-by-country" TargetMode="External"/><Relationship Id="rId4" Type="http://schemas.openxmlformats.org/officeDocument/2006/relationships/hyperlink" Target="https://agriculture.ec.europa.eu/cap-my-country/cap-strategic-plans_en#cap-strategic-plans-by-country"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hyperlink" Target="https://rea.ec.europa.eu/funding-and-grants/promotion-agricultural-products-0_en"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 name="Shape 30"/>
        <p:cNvGrpSpPr/>
        <p:nvPr/>
      </p:nvGrpSpPr>
      <p:grpSpPr>
        <a:xfrm>
          <a:off x="0" y="0"/>
          <a:ext cx="0" cy="0"/>
          <a:chOff x="0" y="0"/>
          <a:chExt cx="0" cy="0"/>
        </a:xfrm>
      </p:grpSpPr>
      <p:sp>
        <p:nvSpPr>
          <p:cNvPr id="31" name="Google Shape;31;p1"/>
          <p:cNvSpPr txBox="1"/>
          <p:nvPr>
            <p:ph type="title"/>
          </p:nvPr>
        </p:nvSpPr>
        <p:spPr>
          <a:xfrm>
            <a:off x="838200" y="2821760"/>
            <a:ext cx="10515600" cy="6312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2"/>
              </a:buClr>
              <a:buSzPts val="4400"/>
              <a:buFont typeface="Calibri"/>
              <a:buNone/>
            </a:pPr>
            <a:r>
              <a:rPr lang="en-US" sz="4000">
                <a:latin typeface="Comfortaa"/>
                <a:ea typeface="Comfortaa"/>
                <a:cs typeface="Comfortaa"/>
                <a:sym typeface="Comfortaa"/>
              </a:rPr>
              <a:t>FUTURE OPPORTUNITIES IN AGRICULTURAL FIELD</a:t>
            </a:r>
            <a:endParaRPr sz="4000">
              <a:latin typeface="Comfortaa"/>
              <a:ea typeface="Comfortaa"/>
              <a:cs typeface="Comfortaa"/>
              <a:sym typeface="Comfortaa"/>
            </a:endParaRPr>
          </a:p>
        </p:txBody>
      </p:sp>
      <p:sp>
        <p:nvSpPr>
          <p:cNvPr id="32" name="Google Shape;32;p1"/>
          <p:cNvSpPr txBox="1"/>
          <p:nvPr>
            <p:ph idx="1" type="subTitle"/>
          </p:nvPr>
        </p:nvSpPr>
        <p:spPr>
          <a:xfrm>
            <a:off x="6668654" y="5382317"/>
            <a:ext cx="5421600" cy="119250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2"/>
              </a:buClr>
              <a:buSzPts val="2400"/>
              <a:buNone/>
            </a:pPr>
            <a:r>
              <a:rPr lang="en-US">
                <a:solidFill>
                  <a:schemeClr val="dk2"/>
                </a:solidFill>
                <a:latin typeface="Comfortaa"/>
                <a:ea typeface="Comfortaa"/>
                <a:cs typeface="Comfortaa"/>
                <a:sym typeface="Comfortaa"/>
              </a:rPr>
              <a:t>PROGRAMME ERASMUS+      </a:t>
            </a:r>
            <a:endParaRPr>
              <a:solidFill>
                <a:schemeClr val="dk2"/>
              </a:solidFill>
              <a:latin typeface="Comfortaa"/>
              <a:ea typeface="Comfortaa"/>
              <a:cs typeface="Comfortaa"/>
              <a:sym typeface="Comfortaa"/>
            </a:endParaRPr>
          </a:p>
          <a:p>
            <a:pPr indent="0" lvl="0" marL="0" marR="312420" rtl="0" algn="ctr">
              <a:lnSpc>
                <a:spcPct val="90000"/>
              </a:lnSpc>
              <a:spcBef>
                <a:spcPts val="0"/>
              </a:spcBef>
              <a:spcAft>
                <a:spcPts val="0"/>
              </a:spcAft>
              <a:buClr>
                <a:schemeClr val="dk2"/>
              </a:buClr>
              <a:buSzPts val="2400"/>
              <a:buNone/>
            </a:pPr>
            <a:r>
              <a:rPr lang="en-US">
                <a:solidFill>
                  <a:schemeClr val="dk2"/>
                </a:solidFill>
                <a:latin typeface="Comfortaa"/>
                <a:ea typeface="Comfortaa"/>
                <a:cs typeface="Comfortaa"/>
                <a:sym typeface="Comfortaa"/>
              </a:rPr>
              <a:t>Project ID KA220-YOU-37C49185</a:t>
            </a:r>
            <a:endParaRPr>
              <a:solidFill>
                <a:schemeClr val="dk2"/>
              </a:solidFill>
              <a:latin typeface="Comfortaa"/>
              <a:ea typeface="Comfortaa"/>
              <a:cs typeface="Comfortaa"/>
              <a:sym typeface="Comfortaa"/>
            </a:endParaRPr>
          </a:p>
          <a:p>
            <a:pPr indent="0" lvl="0" marL="0" marR="312420" rtl="0" algn="ctr">
              <a:lnSpc>
                <a:spcPct val="90000"/>
              </a:lnSpc>
              <a:spcBef>
                <a:spcPts val="0"/>
              </a:spcBef>
              <a:spcAft>
                <a:spcPts val="0"/>
              </a:spcAft>
              <a:buClr>
                <a:schemeClr val="dk2"/>
              </a:buClr>
              <a:buSzPts val="2400"/>
              <a:buNone/>
            </a:pPr>
            <a:r>
              <a:rPr lang="en-US">
                <a:solidFill>
                  <a:schemeClr val="dk2"/>
                </a:solidFill>
                <a:latin typeface="Comfortaa"/>
                <a:ea typeface="Comfortaa"/>
                <a:cs typeface="Comfortaa"/>
                <a:sym typeface="Comfortaa"/>
              </a:rPr>
              <a:t>Cooperation partnerships in youth Form</a:t>
            </a:r>
            <a:endParaRPr>
              <a:latin typeface="Comfortaa"/>
              <a:ea typeface="Comfortaa"/>
              <a:cs typeface="Comfortaa"/>
              <a:sym typeface="Comfortaa"/>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 name="Shape 36"/>
        <p:cNvGrpSpPr/>
        <p:nvPr/>
      </p:nvGrpSpPr>
      <p:grpSpPr>
        <a:xfrm>
          <a:off x="0" y="0"/>
          <a:ext cx="0" cy="0"/>
          <a:chOff x="0" y="0"/>
          <a:chExt cx="0" cy="0"/>
        </a:xfrm>
      </p:grpSpPr>
      <p:sp>
        <p:nvSpPr>
          <p:cNvPr id="37" name="Google Shape;37;g19e93ff5fc8_0_22"/>
          <p:cNvSpPr txBox="1"/>
          <p:nvPr>
            <p:ph type="title"/>
          </p:nvPr>
        </p:nvSpPr>
        <p:spPr>
          <a:xfrm>
            <a:off x="1039600" y="1550698"/>
            <a:ext cx="10515600" cy="6621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sz="3900" u="sng">
                <a:solidFill>
                  <a:schemeClr val="hlink"/>
                </a:solidFill>
                <a:latin typeface="Comfortaa"/>
                <a:ea typeface="Comfortaa"/>
                <a:cs typeface="Comfortaa"/>
                <a:sym typeface="Comfortaa"/>
                <a:hlinkClick r:id="rId3"/>
              </a:rPr>
              <a:t>Wwoof.net</a:t>
            </a:r>
            <a:endParaRPr sz="3900">
              <a:latin typeface="Comfortaa"/>
              <a:ea typeface="Comfortaa"/>
              <a:cs typeface="Comfortaa"/>
              <a:sym typeface="Comfortaa"/>
            </a:endParaRPr>
          </a:p>
        </p:txBody>
      </p:sp>
      <p:sp>
        <p:nvSpPr>
          <p:cNvPr id="38" name="Google Shape;38;g19e93ff5fc8_0_22"/>
          <p:cNvSpPr txBox="1"/>
          <p:nvPr>
            <p:ph idx="1" type="body"/>
          </p:nvPr>
        </p:nvSpPr>
        <p:spPr>
          <a:xfrm>
            <a:off x="838200" y="2632027"/>
            <a:ext cx="10515600" cy="24630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2800"/>
              <a:buNone/>
            </a:pPr>
            <a:r>
              <a:rPr lang="en-US" sz="2500">
                <a:solidFill>
                  <a:srgbClr val="210906"/>
                </a:solidFill>
                <a:latin typeface="Comfortaa"/>
                <a:ea typeface="Comfortaa"/>
                <a:cs typeface="Comfortaa"/>
                <a:sym typeface="Comfortaa"/>
              </a:rPr>
              <a:t>Worldwide Opportunities on Organic Farms (WWOOF) is a worldwide movement to link visitors with organic farmers, promote a cultural and educational exchange, and build a global community conscious of ecological farming and sustainability practices.</a:t>
            </a:r>
            <a:endParaRPr b="1" sz="2500">
              <a:solidFill>
                <a:srgbClr val="427B83"/>
              </a:solidFill>
              <a:latin typeface="Comfortaa"/>
              <a:ea typeface="Comfortaa"/>
              <a:cs typeface="Comfortaa"/>
              <a:sym typeface="Comfortaa"/>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p:txBody>
      </p:sp>
      <p:pic>
        <p:nvPicPr>
          <p:cNvPr id="39" name="Google Shape;39;g19e93ff5fc8_0_22"/>
          <p:cNvPicPr preferRelativeResize="0"/>
          <p:nvPr/>
        </p:nvPicPr>
        <p:blipFill rotWithShape="1">
          <a:blip r:embed="rId4">
            <a:alphaModFix/>
          </a:blip>
          <a:srcRect b="0" l="0" r="0" t="0"/>
          <a:stretch/>
        </p:blipFill>
        <p:spPr>
          <a:xfrm>
            <a:off x="8530525" y="422100"/>
            <a:ext cx="3429000" cy="13335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 name="Shape 43"/>
        <p:cNvGrpSpPr/>
        <p:nvPr/>
      </p:nvGrpSpPr>
      <p:grpSpPr>
        <a:xfrm>
          <a:off x="0" y="0"/>
          <a:ext cx="0" cy="0"/>
          <a:chOff x="0" y="0"/>
          <a:chExt cx="0" cy="0"/>
        </a:xfrm>
      </p:grpSpPr>
      <p:sp>
        <p:nvSpPr>
          <p:cNvPr id="44" name="Google Shape;44;g29bac4ef154_0_3"/>
          <p:cNvSpPr txBox="1"/>
          <p:nvPr>
            <p:ph type="title"/>
          </p:nvPr>
        </p:nvSpPr>
        <p:spPr>
          <a:xfrm>
            <a:off x="1039600" y="1474498"/>
            <a:ext cx="10515600" cy="6621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sz="4000" u="sng">
                <a:solidFill>
                  <a:schemeClr val="hlink"/>
                </a:solidFill>
                <a:latin typeface="Comfortaa"/>
                <a:ea typeface="Comfortaa"/>
                <a:cs typeface="Comfortaa"/>
                <a:sym typeface="Comfortaa"/>
                <a:hlinkClick r:id="rId3"/>
              </a:rPr>
              <a:t>workaway.info</a:t>
            </a:r>
            <a:endParaRPr sz="4000">
              <a:latin typeface="Comfortaa"/>
              <a:ea typeface="Comfortaa"/>
              <a:cs typeface="Comfortaa"/>
              <a:sym typeface="Comfortaa"/>
            </a:endParaRPr>
          </a:p>
        </p:txBody>
      </p:sp>
      <p:sp>
        <p:nvSpPr>
          <p:cNvPr id="45" name="Google Shape;45;g29bac4ef154_0_3"/>
          <p:cNvSpPr txBox="1"/>
          <p:nvPr>
            <p:ph idx="1" type="body"/>
          </p:nvPr>
        </p:nvSpPr>
        <p:spPr>
          <a:xfrm>
            <a:off x="838200" y="2632028"/>
            <a:ext cx="10515600" cy="23034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2800"/>
              <a:buNone/>
            </a:pPr>
            <a:r>
              <a:rPr lang="en-US" sz="2500">
                <a:solidFill>
                  <a:srgbClr val="210906"/>
                </a:solidFill>
                <a:latin typeface="Comfortaa"/>
                <a:ea typeface="Comfortaa"/>
                <a:cs typeface="Comfortaa"/>
                <a:sym typeface="Comfortaa"/>
              </a:rPr>
              <a:t>It’s a website which provides the opportunity to contact hosting entrepreneurs to host you and they will offer you accommodation and food an the rest is on your charge. </a:t>
            </a:r>
            <a:endParaRPr sz="2500">
              <a:solidFill>
                <a:srgbClr val="210906"/>
              </a:solidFill>
              <a:latin typeface="Comfortaa"/>
              <a:ea typeface="Comfortaa"/>
              <a:cs typeface="Comfortaa"/>
              <a:sym typeface="Comfortaa"/>
            </a:endParaRPr>
          </a:p>
          <a:p>
            <a:pPr indent="0" lvl="0" marL="0" rtl="0" algn="l">
              <a:lnSpc>
                <a:spcPct val="115000"/>
              </a:lnSpc>
              <a:spcBef>
                <a:spcPts val="0"/>
              </a:spcBef>
              <a:spcAft>
                <a:spcPts val="0"/>
              </a:spcAft>
              <a:buSzPts val="2800"/>
              <a:buNone/>
            </a:pPr>
            <a:r>
              <a:rPr lang="en-US" sz="2500">
                <a:solidFill>
                  <a:srgbClr val="210906"/>
                </a:solidFill>
                <a:latin typeface="Comfortaa"/>
                <a:ea typeface="Comfortaa"/>
                <a:cs typeface="Comfortaa"/>
                <a:sym typeface="Comfortaa"/>
              </a:rPr>
              <a:t>Many agricultural workers are now using this programme a lot. </a:t>
            </a:r>
            <a:endParaRPr b="1" sz="2500">
              <a:solidFill>
                <a:srgbClr val="427B83"/>
              </a:solidFill>
              <a:latin typeface="Comfortaa"/>
              <a:ea typeface="Comfortaa"/>
              <a:cs typeface="Comfortaa"/>
              <a:sym typeface="Comfortaa"/>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 name="Shape 49"/>
        <p:cNvGrpSpPr/>
        <p:nvPr/>
      </p:nvGrpSpPr>
      <p:grpSpPr>
        <a:xfrm>
          <a:off x="0" y="0"/>
          <a:ext cx="0" cy="0"/>
          <a:chOff x="0" y="0"/>
          <a:chExt cx="0" cy="0"/>
        </a:xfrm>
      </p:grpSpPr>
      <p:sp>
        <p:nvSpPr>
          <p:cNvPr id="50" name="Google Shape;50;g29bac4ef154_0_10"/>
          <p:cNvSpPr txBox="1"/>
          <p:nvPr>
            <p:ph type="title"/>
          </p:nvPr>
        </p:nvSpPr>
        <p:spPr>
          <a:xfrm>
            <a:off x="1039600" y="1550698"/>
            <a:ext cx="10515600" cy="6621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sz="4000" u="sng">
                <a:solidFill>
                  <a:schemeClr val="hlink"/>
                </a:solidFill>
                <a:latin typeface="Comfortaa"/>
                <a:ea typeface="Comfortaa"/>
                <a:cs typeface="Comfortaa"/>
                <a:sym typeface="Comfortaa"/>
                <a:hlinkClick r:id="rId3"/>
              </a:rPr>
              <a:t>Erasmus for young entrepreneurs</a:t>
            </a:r>
            <a:endParaRPr sz="4000">
              <a:latin typeface="Comfortaa"/>
              <a:ea typeface="Comfortaa"/>
              <a:cs typeface="Comfortaa"/>
              <a:sym typeface="Comfortaa"/>
            </a:endParaRPr>
          </a:p>
        </p:txBody>
      </p:sp>
      <p:sp>
        <p:nvSpPr>
          <p:cNvPr id="51" name="Google Shape;51;g29bac4ef154_0_10"/>
          <p:cNvSpPr txBox="1"/>
          <p:nvPr>
            <p:ph idx="1" type="body"/>
          </p:nvPr>
        </p:nvSpPr>
        <p:spPr>
          <a:xfrm>
            <a:off x="1039600" y="2617531"/>
            <a:ext cx="10515600" cy="40038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2800"/>
              <a:buNone/>
            </a:pPr>
            <a:r>
              <a:rPr lang="en-US" sz="2500">
                <a:solidFill>
                  <a:srgbClr val="210906"/>
                </a:solidFill>
                <a:latin typeface="Comfortaa"/>
                <a:ea typeface="Comfortaa"/>
                <a:cs typeface="Comfortaa"/>
                <a:sym typeface="Comfortaa"/>
              </a:rPr>
              <a:t>Erasmus for Young Entrepreneurs helps provide aspiring European entrepreneurs with the skills necessary to start and/or successfully run a small business in Europe. New entrepreneurs gather and exchange knowledge and business ideas with an experienced entrepreneur, with whom they stay and collaborate for a period of 1 to 6 months. </a:t>
            </a:r>
            <a:endParaRPr sz="2500">
              <a:solidFill>
                <a:srgbClr val="210906"/>
              </a:solidFill>
              <a:latin typeface="Comfortaa"/>
              <a:ea typeface="Comfortaa"/>
              <a:cs typeface="Comfortaa"/>
              <a:sym typeface="Comfortaa"/>
            </a:endParaRPr>
          </a:p>
          <a:p>
            <a:pPr indent="0" lvl="0" marL="0" rtl="0" algn="l">
              <a:lnSpc>
                <a:spcPct val="90000"/>
              </a:lnSpc>
              <a:spcBef>
                <a:spcPts val="0"/>
              </a:spcBef>
              <a:spcAft>
                <a:spcPts val="0"/>
              </a:spcAft>
              <a:buSzPts val="2800"/>
              <a:buNone/>
            </a:pPr>
            <a:r>
              <a:t/>
            </a:r>
            <a:endParaRPr b="1" sz="2500">
              <a:solidFill>
                <a:srgbClr val="427B83"/>
              </a:solidFill>
              <a:latin typeface="Comfortaa"/>
              <a:ea typeface="Comfortaa"/>
              <a:cs typeface="Comfortaa"/>
              <a:sym typeface="Comfortaa"/>
            </a:endParaRPr>
          </a:p>
          <a:p>
            <a:pPr indent="0" lvl="0" marL="0" rtl="0" algn="l">
              <a:lnSpc>
                <a:spcPct val="90000"/>
              </a:lnSpc>
              <a:spcBef>
                <a:spcPts val="0"/>
              </a:spcBef>
              <a:spcAft>
                <a:spcPts val="0"/>
              </a:spcAft>
              <a:buSzPts val="2800"/>
              <a:buNone/>
            </a:pPr>
            <a:r>
              <a:t/>
            </a:r>
            <a:endParaRPr b="1" sz="2500">
              <a:solidFill>
                <a:srgbClr val="427B83"/>
              </a:solidFill>
              <a:latin typeface="Comfortaa"/>
              <a:ea typeface="Comfortaa"/>
              <a:cs typeface="Comfortaa"/>
              <a:sym typeface="Comfortaa"/>
            </a:endParaRPr>
          </a:p>
          <a:p>
            <a:pPr indent="0" lvl="0" marL="0" rtl="0" algn="l">
              <a:lnSpc>
                <a:spcPct val="90000"/>
              </a:lnSpc>
              <a:spcBef>
                <a:spcPts val="0"/>
              </a:spcBef>
              <a:spcAft>
                <a:spcPts val="0"/>
              </a:spcAft>
              <a:buSzPts val="2800"/>
              <a:buNone/>
            </a:pPr>
            <a:r>
              <a:t/>
            </a:r>
            <a:endParaRPr b="1" sz="2100">
              <a:solidFill>
                <a:srgbClr val="427B83"/>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 name="Shape 55"/>
        <p:cNvGrpSpPr/>
        <p:nvPr/>
      </p:nvGrpSpPr>
      <p:grpSpPr>
        <a:xfrm>
          <a:off x="0" y="0"/>
          <a:ext cx="0" cy="0"/>
          <a:chOff x="0" y="0"/>
          <a:chExt cx="0" cy="0"/>
        </a:xfrm>
      </p:grpSpPr>
      <p:sp>
        <p:nvSpPr>
          <p:cNvPr id="56" name="Google Shape;56;g29bac4ef154_0_16"/>
          <p:cNvSpPr txBox="1"/>
          <p:nvPr>
            <p:ph type="title"/>
          </p:nvPr>
        </p:nvSpPr>
        <p:spPr>
          <a:xfrm>
            <a:off x="1039600" y="1793098"/>
            <a:ext cx="10515600" cy="6621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sz="4000" u="sng">
                <a:solidFill>
                  <a:schemeClr val="hlink"/>
                </a:solidFill>
                <a:latin typeface="Comfortaa"/>
                <a:ea typeface="Comfortaa"/>
                <a:cs typeface="Comfortaa"/>
                <a:sym typeface="Comfortaa"/>
                <a:hlinkClick r:id="rId3"/>
              </a:rPr>
              <a:t>Common Agricultural Policy (CAP)</a:t>
            </a:r>
            <a:endParaRPr sz="4000">
              <a:latin typeface="Comfortaa"/>
              <a:ea typeface="Comfortaa"/>
              <a:cs typeface="Comfortaa"/>
              <a:sym typeface="Comfortaa"/>
            </a:endParaRPr>
          </a:p>
          <a:p>
            <a:pPr indent="0" lvl="0" marL="0" rtl="0" algn="ctr">
              <a:lnSpc>
                <a:spcPct val="90000"/>
              </a:lnSpc>
              <a:spcBef>
                <a:spcPts val="0"/>
              </a:spcBef>
              <a:spcAft>
                <a:spcPts val="0"/>
              </a:spcAft>
              <a:buClr>
                <a:schemeClr val="accent1"/>
              </a:buClr>
              <a:buSzPts val="4400"/>
              <a:buFont typeface="Calibri"/>
              <a:buNone/>
            </a:pPr>
            <a:r>
              <a:rPr lang="en-US" sz="4000" u="sng">
                <a:solidFill>
                  <a:schemeClr val="hlink"/>
                </a:solidFill>
                <a:latin typeface="Comfortaa"/>
                <a:ea typeface="Comfortaa"/>
                <a:cs typeface="Comfortaa"/>
                <a:sym typeface="Comfortaa"/>
                <a:hlinkClick r:id="rId4"/>
              </a:rPr>
              <a:t>Strategy per country</a:t>
            </a:r>
            <a:endParaRPr sz="4000">
              <a:latin typeface="Comfortaa"/>
              <a:ea typeface="Comfortaa"/>
              <a:cs typeface="Comfortaa"/>
              <a:sym typeface="Comfortaa"/>
            </a:endParaRPr>
          </a:p>
        </p:txBody>
      </p:sp>
      <p:sp>
        <p:nvSpPr>
          <p:cNvPr id="57" name="Google Shape;57;g29bac4ef154_0_16"/>
          <p:cNvSpPr txBox="1"/>
          <p:nvPr>
            <p:ph idx="1" type="body"/>
          </p:nvPr>
        </p:nvSpPr>
        <p:spPr>
          <a:xfrm>
            <a:off x="838200" y="3153977"/>
            <a:ext cx="10515600" cy="24630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2800"/>
              <a:buNone/>
            </a:pPr>
            <a:r>
              <a:rPr lang="en-US" sz="2500">
                <a:solidFill>
                  <a:srgbClr val="210906"/>
                </a:solidFill>
                <a:latin typeface="Comfortaa"/>
                <a:ea typeface="Comfortaa"/>
                <a:cs typeface="Comfortaa"/>
                <a:sym typeface="Comfortaa"/>
              </a:rPr>
              <a:t>The Common Agricultural Policy has been updated by European Commission from 2023 to 2027 and every country has a strategy. Here you can check various funding opportunities also to apply and to start your own business in farming and agriculture. </a:t>
            </a:r>
            <a:endParaRPr sz="2500">
              <a:solidFill>
                <a:srgbClr val="210906"/>
              </a:solidFill>
              <a:latin typeface="Comfortaa"/>
              <a:ea typeface="Comfortaa"/>
              <a:cs typeface="Comfortaa"/>
              <a:sym typeface="Comfortaa"/>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sp>
        <p:nvSpPr>
          <p:cNvPr id="62" name="Google Shape;62;g19e93ff5fc8_0_28"/>
          <p:cNvSpPr txBox="1"/>
          <p:nvPr>
            <p:ph type="title"/>
          </p:nvPr>
        </p:nvSpPr>
        <p:spPr>
          <a:xfrm>
            <a:off x="1039600" y="1861948"/>
            <a:ext cx="10515600" cy="6621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sz="4000" u="sng">
                <a:solidFill>
                  <a:schemeClr val="hlink"/>
                </a:solidFill>
                <a:latin typeface="Comfortaa"/>
                <a:ea typeface="Comfortaa"/>
                <a:cs typeface="Comfortaa"/>
                <a:sym typeface="Comfortaa"/>
                <a:hlinkClick r:id="rId3"/>
              </a:rPr>
              <a:t>Promotion of EU farm products worldwide</a:t>
            </a:r>
            <a:endParaRPr sz="4000">
              <a:latin typeface="Comfortaa"/>
              <a:ea typeface="Comfortaa"/>
              <a:cs typeface="Comfortaa"/>
              <a:sym typeface="Comfortaa"/>
            </a:endParaRPr>
          </a:p>
        </p:txBody>
      </p:sp>
      <p:sp>
        <p:nvSpPr>
          <p:cNvPr id="63" name="Google Shape;63;g19e93ff5fc8_0_28"/>
          <p:cNvSpPr txBox="1"/>
          <p:nvPr>
            <p:ph idx="1" type="body"/>
          </p:nvPr>
        </p:nvSpPr>
        <p:spPr>
          <a:xfrm>
            <a:off x="1039600" y="2733203"/>
            <a:ext cx="10515600" cy="20568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SzPts val="2800"/>
              <a:buNone/>
            </a:pPr>
            <a:r>
              <a:t/>
            </a:r>
            <a:endParaRPr sz="2500">
              <a:solidFill>
                <a:srgbClr val="427B83"/>
              </a:solidFill>
            </a:endParaRPr>
          </a:p>
          <a:p>
            <a:pPr indent="0" lvl="0" marL="0" rtl="0" algn="l">
              <a:lnSpc>
                <a:spcPct val="90000"/>
              </a:lnSpc>
              <a:spcBef>
                <a:spcPts val="0"/>
              </a:spcBef>
              <a:spcAft>
                <a:spcPts val="0"/>
              </a:spcAft>
              <a:buSzPts val="2800"/>
              <a:buNone/>
            </a:pPr>
            <a:r>
              <a:rPr lang="en-US" sz="2500">
                <a:solidFill>
                  <a:srgbClr val="210906"/>
                </a:solidFill>
                <a:latin typeface="Comfortaa"/>
                <a:ea typeface="Comfortaa"/>
                <a:cs typeface="Comfortaa"/>
                <a:sym typeface="Comfortaa"/>
              </a:rPr>
              <a:t>The European Commission co-finances and also directly organises campaigns and events to promote EU farm products worldwide. This is carried out under the slogan “Enjoy, it’s from Europe”, which aims to raise awareness of the efforts made by European farmers to produce quality products. These promotional activities help boost their profile on EU and international markets, in line with EU promotion policy.</a:t>
            </a:r>
            <a:endParaRPr sz="2500">
              <a:solidFill>
                <a:srgbClr val="210906"/>
              </a:solidFill>
              <a:latin typeface="Comfortaa"/>
              <a:ea typeface="Comfortaa"/>
              <a:cs typeface="Comfortaa"/>
              <a:sym typeface="Comfortaa"/>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4"/>
          <p:cNvSpPr txBox="1"/>
          <p:nvPr>
            <p:ph type="title"/>
          </p:nvPr>
        </p:nvSpPr>
        <p:spPr>
          <a:xfrm>
            <a:off x="838200" y="3053735"/>
            <a:ext cx="10515600" cy="631162"/>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2"/>
              </a:buClr>
              <a:buSzPts val="4400"/>
              <a:buFont typeface="Calibri"/>
              <a:buNone/>
            </a:pPr>
            <a:r>
              <a:rPr lang="en-US" sz="4000">
                <a:latin typeface="Comfortaa"/>
                <a:ea typeface="Comfortaa"/>
                <a:cs typeface="Comfortaa"/>
                <a:sym typeface="Comfortaa"/>
              </a:rPr>
              <a:t>Thank you for the attention!</a:t>
            </a:r>
            <a:endParaRPr sz="4000">
              <a:latin typeface="Comfortaa"/>
              <a:ea typeface="Comfortaa"/>
              <a:cs typeface="Comfortaa"/>
              <a:sym typeface="Comfortaa"/>
            </a:endParaRPr>
          </a:p>
        </p:txBody>
      </p:sp>
    </p:spTree>
  </p:cSld>
  <p:clrMapOvr>
    <a:masterClrMapping/>
  </p:clrMapOvr>
</p:sld>
</file>

<file path=ppt/theme/theme1.xml><?xml version="1.0" encoding="utf-8"?>
<a:theme xmlns:a="http://schemas.openxmlformats.org/drawingml/2006/main" xmlns:r="http://schemas.openxmlformats.org/officeDocument/2006/relationships" name="EntRenew Regular Slides">
  <a:themeElements>
    <a:clrScheme name="EntRenew">
      <a:dk1>
        <a:srgbClr val="000000"/>
      </a:dk1>
      <a:lt1>
        <a:srgbClr val="FFFFFF"/>
      </a:lt1>
      <a:dk2>
        <a:srgbClr val="44546A"/>
      </a:dk2>
      <a:lt2>
        <a:srgbClr val="E7E6E6"/>
      </a:lt2>
      <a:accent1>
        <a:srgbClr val="3C4556"/>
      </a:accent1>
      <a:accent2>
        <a:srgbClr val="5CA3AC"/>
      </a:accent2>
      <a:accent3>
        <a:srgbClr val="98C461"/>
      </a:accent3>
      <a:accent4>
        <a:srgbClr val="8CBD76"/>
      </a:accent4>
      <a:accent5>
        <a:srgbClr val="F8B040"/>
      </a:accent5>
      <a:accent6>
        <a:srgbClr val="ED6E5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EntRenew Presentation Slid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2020-10-27T14:07:00Z</dcterms:created>
  <dc:creator>Quentin Fanjas</dc:creator>
</cp:coreProperties>
</file>