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Comfortaa"/>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hhIjwqJPGQKMNdIPWsitPQ+5Ny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omfortaa-bold.fntdata"/><Relationship Id="rId14" Type="http://schemas.openxmlformats.org/officeDocument/2006/relationships/slide" Target="slides/slide9.xml"/><Relationship Id="rId36" Type="http://schemas.openxmlformats.org/officeDocument/2006/relationships/font" Target="fonts/Comfortaa-regular.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e5058ffda2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1e5058ffda2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1e5058ffda2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fe04bf9419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 name="Google Shape;99;g2fe04bf9419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2fe04bf9419_0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fe04bf9419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fe04bf9419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2fe04bf9419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e5058ffda2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1e5058ffda2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1e5058ffda2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e04bf9419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e04bf9419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2fe04bf9419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e5058ffda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1e5058ffda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1e5058ffda2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fe04bf9419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fe04bf9419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fe04bf9419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e5058ffda2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e5058ffda2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1e5058ffda2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aa3f658b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25aa3f658b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25aa3f658be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fe04bf9419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fe04bf9419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2fe04bf9419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 name="Google Shape;36;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e5058ffda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1e5058ffda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1e5058ffda2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e5058ffda2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1e5058ffda2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1e5058ffda2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e04bf9419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fe04bf9419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2fe04bf9419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5aa3f658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5aa3f658b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25aa3f658b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fe04bf9419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fe04bf9419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2fe04bf9419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5aa3f658b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25aa3f658b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25aa3f658b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5aa3f658b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5aa3f658be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5aa3f658be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fe04bf9419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fe04bf9419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2fe04bf9419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aa3f658b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25aa3f658b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5aa3f658b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5058ffda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1e5058ffda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1e5058ffda2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2fe04bf941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 name="Google Shape;42;g2fe04bf941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g2fe04bf941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fe04bf941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 name="Google Shape;55;g2fe04bf9419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g2fe04bf9419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e04bf9419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 name="Google Shape;68;g2fe04bf9419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g2fe04bf9419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e5058ffda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1e5058ffda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1e5058ffda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e04bf9419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e04bf9419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2fe04bf9419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A picture containing sitting, knife&#10;&#10;Description automatically generated" id="16" name="Google Shape;16;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17" name="Google Shape;1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8" name="Google Shape;18;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Le Stage</a:t>
            </a:r>
            <a:endParaRPr/>
          </a:p>
        </p:txBody>
      </p:sp>
      <p:sp>
        <p:nvSpPr>
          <p:cNvPr id="32" name="Google Shape;32;p1"/>
          <p:cNvSpPr txBox="1"/>
          <p:nvPr>
            <p:ph idx="1" type="subTitle"/>
          </p:nvPr>
        </p:nvSpPr>
        <p:spPr>
          <a:xfrm>
            <a:off x="6668654" y="5541817"/>
            <a:ext cx="5421745" cy="119264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PROGRAMME ERASMUS+      </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Project ID KA220-YOU-37C49185</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Cooperation partnerships in youth Form</a:t>
            </a:r>
            <a:endParaRPr/>
          </a:p>
        </p:txBody>
      </p:sp>
      <p:sp>
        <p:nvSpPr>
          <p:cNvPr id="33" name="Google Shape;33;p1"/>
          <p:cNvSpPr txBox="1"/>
          <p:nvPr/>
        </p:nvSpPr>
        <p:spPr>
          <a:xfrm>
            <a:off x="2693525" y="4117575"/>
            <a:ext cx="8499900" cy="77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Comfortaa"/>
                <a:ea typeface="Comfortaa"/>
                <a:cs typeface="Comfortaa"/>
                <a:sym typeface="Comfortaa"/>
              </a:rPr>
              <a:t>Attitude, attentes et règles de sécurité</a:t>
            </a:r>
            <a:endParaRPr b="0" i="0" sz="27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e5058ffda2_0_30"/>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Attitude</a:t>
            </a:r>
            <a:endParaRPr/>
          </a:p>
        </p:txBody>
      </p:sp>
      <p:sp>
        <p:nvSpPr>
          <p:cNvPr id="96" name="Google Shape;96;g1e5058ffda2_0_30"/>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Etre motivé et à l’écoute</a:t>
            </a:r>
            <a:r>
              <a:rPr lang="en-US">
                <a:latin typeface="Comfortaa"/>
                <a:ea typeface="Comfortaa"/>
                <a:cs typeface="Comfortaa"/>
                <a:sym typeface="Comfortaa"/>
              </a:rPr>
              <a:t>:</a:t>
            </a:r>
            <a:endParaRPr>
              <a:latin typeface="Comfortaa"/>
              <a:ea typeface="Comfortaa"/>
              <a:cs typeface="Comfortaa"/>
              <a:sym typeface="Comfortaa"/>
            </a:endParaRPr>
          </a:p>
          <a:p>
            <a:pPr indent="0" lvl="0" marL="457200" rtl="0" algn="l">
              <a:lnSpc>
                <a:spcPct val="90000"/>
              </a:lnSpc>
              <a:spcBef>
                <a:spcPts val="1000"/>
              </a:spcBef>
              <a:spcAft>
                <a:spcPts val="0"/>
              </a:spcAft>
              <a:buNone/>
            </a:pPr>
            <a:r>
              <a:t/>
            </a:r>
            <a:endParaRPr>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a:latin typeface="Comfortaa"/>
                <a:ea typeface="Comfortaa"/>
                <a:cs typeface="Comfortaa"/>
                <a:sym typeface="Comfortaa"/>
              </a:rPr>
              <a:t>C’est l’attitude que vous devez essayer d’avoir, aussi bien pour vous que votre entourage.</a:t>
            </a:r>
            <a:endParaRPr>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latin typeface="Comfortaa"/>
                <a:ea typeface="Comfortaa"/>
                <a:cs typeface="Comfortaa"/>
                <a:sym typeface="Comfortaa"/>
              </a:rPr>
              <a:t>Pensez à écrire dans un petit carnet les consignes et informations importantes. Prenez des initiatives simples comme le coup de balai ou d’éponge.</a:t>
            </a:r>
            <a:endParaRPr>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fe04bf9419_0_75"/>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a:t>Attitude</a:t>
            </a:r>
            <a:endParaRPr/>
          </a:p>
        </p:txBody>
      </p:sp>
      <p:sp>
        <p:nvSpPr>
          <p:cNvPr id="103" name="Google Shape;103;g2fe04bf9419_0_75"/>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None/>
            </a:pPr>
            <a:r>
              <a:rPr lang="en-US">
                <a:latin typeface="Comfortaa"/>
                <a:ea typeface="Comfortaa"/>
                <a:cs typeface="Comfortaa"/>
                <a:sym typeface="Comfortaa"/>
              </a:rPr>
              <a:t>Evitez d’aller</a:t>
            </a:r>
            <a:r>
              <a:rPr lang="en-US">
                <a:latin typeface="Comfortaa"/>
                <a:ea typeface="Comfortaa"/>
                <a:cs typeface="Comfortaa"/>
                <a:sym typeface="Comfortaa"/>
              </a:rPr>
              <a:t> sur votre téléphone à la première occasion, cela donne une très mauvaise image de vous.</a:t>
            </a:r>
            <a:endParaRPr>
              <a:latin typeface="Comfortaa"/>
              <a:ea typeface="Comfortaa"/>
              <a:cs typeface="Comfortaa"/>
              <a:sym typeface="Comfortaa"/>
            </a:endParaRPr>
          </a:p>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a:latin typeface="Comfortaa"/>
                <a:ea typeface="Comfortaa"/>
                <a:cs typeface="Comfortaa"/>
                <a:sym typeface="Comfortaa"/>
              </a:rPr>
              <a:t>Ne sortir son téléphone qu'à la pause, et faire un effort pour discuter plutôt que de vous isoler sur votre portable, montrera votre motivation, l’intérêt que vous portez aux autres, votre sérieux et votre fiabilité.</a:t>
            </a:r>
            <a:endParaRPr>
              <a:latin typeface="Comfortaa"/>
              <a:ea typeface="Comfortaa"/>
              <a:cs typeface="Comfortaa"/>
              <a:sym typeface="Comfortaa"/>
            </a:endParaRPr>
          </a:p>
        </p:txBody>
      </p:sp>
      <p:pic>
        <p:nvPicPr>
          <p:cNvPr id="104" name="Google Shape;104;g2fe04bf9419_0_75"/>
          <p:cNvPicPr preferRelativeResize="0"/>
          <p:nvPr/>
        </p:nvPicPr>
        <p:blipFill>
          <a:blip r:embed="rId3">
            <a:alphaModFix/>
          </a:blip>
          <a:stretch>
            <a:fillRect/>
          </a:stretch>
        </p:blipFill>
        <p:spPr>
          <a:xfrm>
            <a:off x="9575450" y="632650"/>
            <a:ext cx="2400474" cy="2400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fe04bf9419_0_28"/>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a:t>Attitude</a:t>
            </a:r>
            <a:endParaRPr/>
          </a:p>
        </p:txBody>
      </p:sp>
      <p:sp>
        <p:nvSpPr>
          <p:cNvPr id="111" name="Google Shape;111;g2fe04bf9419_0_28"/>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None/>
            </a:pPr>
            <a:r>
              <a:rPr lang="en-US">
                <a:latin typeface="Comfortaa"/>
                <a:ea typeface="Comfortaa"/>
                <a:cs typeface="Comfortaa"/>
                <a:sym typeface="Comfortaa"/>
              </a:rPr>
              <a:t>Ecoutez les consignes et appliquez les. Faites ce qu’on vous demande, même si ce n’est pas l’activité la plus passionnante et valorisante. </a:t>
            </a:r>
            <a:endParaRPr>
              <a:latin typeface="Comfortaa"/>
              <a:ea typeface="Comfortaa"/>
              <a:cs typeface="Comfortaa"/>
              <a:sym typeface="Comfortaa"/>
            </a:endParaRPr>
          </a:p>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Clr>
                <a:schemeClr val="dk1"/>
              </a:buClr>
              <a:buSzPts val="2800"/>
              <a:buFont typeface="Arial"/>
              <a:buNone/>
            </a:pPr>
            <a:r>
              <a:rPr lang="en-US">
                <a:latin typeface="Comfortaa"/>
                <a:ea typeface="Comfortaa"/>
                <a:cs typeface="Comfortaa"/>
                <a:sym typeface="Comfortaa"/>
              </a:rPr>
              <a:t>Chaque action à son importance et vous devez prouver votre motivation et sérieux avant que l’on puisse vous confier des rôles plus importants.</a:t>
            </a:r>
            <a:endParaRPr>
              <a:latin typeface="Comfortaa"/>
              <a:ea typeface="Comfortaa"/>
              <a:cs typeface="Comfortaa"/>
              <a:sym typeface="Comfortaa"/>
            </a:endParaRPr>
          </a:p>
          <a:p>
            <a:pPr indent="0" lvl="0" marL="0" rtl="0" algn="l">
              <a:spcBef>
                <a:spcPts val="10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e5058ffda2_0_36"/>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Attitude</a:t>
            </a:r>
            <a:endParaRPr/>
          </a:p>
        </p:txBody>
      </p:sp>
      <p:sp>
        <p:nvSpPr>
          <p:cNvPr id="118" name="Google Shape;118;g1e5058ffda2_0_36"/>
          <p:cNvSpPr txBox="1"/>
          <p:nvPr>
            <p:ph idx="1" type="body"/>
          </p:nvPr>
        </p:nvSpPr>
        <p:spPr>
          <a:xfrm>
            <a:off x="838200" y="2048675"/>
            <a:ext cx="10515600" cy="4525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Soigner les apparences</a:t>
            </a:r>
            <a:r>
              <a:rPr lang="en-US">
                <a:latin typeface="Comfortaa"/>
                <a:ea typeface="Comfortaa"/>
                <a:cs typeface="Comfortaa"/>
                <a:sym typeface="Comfortaa"/>
              </a:rPr>
              <a:t>:</a:t>
            </a:r>
            <a:endParaRPr>
              <a:latin typeface="Comfortaa"/>
              <a:ea typeface="Comfortaa"/>
              <a:cs typeface="Comfortaa"/>
              <a:sym typeface="Comfortaa"/>
            </a:endParaRPr>
          </a:p>
          <a:p>
            <a:pPr indent="0" lvl="0" marL="457200" rtl="0" algn="l">
              <a:lnSpc>
                <a:spcPct val="90000"/>
              </a:lnSpc>
              <a:spcBef>
                <a:spcPts val="1000"/>
              </a:spcBef>
              <a:spcAft>
                <a:spcPts val="0"/>
              </a:spcAft>
              <a:buNone/>
            </a:pPr>
            <a:r>
              <a:t/>
            </a:r>
            <a:endParaRPr>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a:latin typeface="Comfortaa"/>
                <a:ea typeface="Comfortaa"/>
                <a:cs typeface="Comfortaa"/>
                <a:sym typeface="Comfortaa"/>
              </a:rPr>
              <a:t>Etre propre sur soi n’est pas toujours facile selon les entreprises, mais on fait de son mieux. </a:t>
            </a:r>
            <a:endParaRPr>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a:latin typeface="Comfortaa"/>
                <a:ea typeface="Comfortaa"/>
                <a:cs typeface="Comfortaa"/>
                <a:sym typeface="Comfortaa"/>
              </a:rPr>
              <a:t>Même si on va rapidement se salir au travail, on arrive avec une </a:t>
            </a:r>
            <a:r>
              <a:rPr b="1" lang="en-US">
                <a:latin typeface="Comfortaa"/>
                <a:ea typeface="Comfortaa"/>
                <a:cs typeface="Comfortaa"/>
                <a:sym typeface="Comfortaa"/>
              </a:rPr>
              <a:t>tenue propre</a:t>
            </a:r>
            <a:r>
              <a:rPr lang="en-US">
                <a:latin typeface="Comfortaa"/>
                <a:ea typeface="Comfortaa"/>
                <a:cs typeface="Comfortaa"/>
                <a:sym typeface="Comfortaa"/>
              </a:rPr>
              <a:t>, on met les </a:t>
            </a:r>
            <a:r>
              <a:rPr b="1" lang="en-US">
                <a:latin typeface="Comfortaa"/>
                <a:ea typeface="Comfortaa"/>
                <a:cs typeface="Comfortaa"/>
                <a:sym typeface="Comfortaa"/>
              </a:rPr>
              <a:t>équipements de protection individuelle</a:t>
            </a:r>
            <a:r>
              <a:rPr lang="en-US">
                <a:latin typeface="Comfortaa"/>
                <a:ea typeface="Comfortaa"/>
                <a:cs typeface="Comfortaa"/>
                <a:sym typeface="Comfortaa"/>
              </a:rPr>
              <a:t> (chaussures, bottes, gants, bleu de travail).</a:t>
            </a:r>
            <a:endParaRPr>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fe04bf9419_0_34"/>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a:t>Attitude</a:t>
            </a:r>
            <a:endParaRPr/>
          </a:p>
        </p:txBody>
      </p:sp>
      <p:sp>
        <p:nvSpPr>
          <p:cNvPr id="125" name="Google Shape;125;g2fe04bf9419_0_34"/>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None/>
            </a:pPr>
            <a:r>
              <a:rPr lang="en-US">
                <a:latin typeface="Comfortaa"/>
                <a:ea typeface="Comfortaa"/>
                <a:cs typeface="Comfortaa"/>
                <a:sym typeface="Comfortaa"/>
              </a:rPr>
              <a:t>O</a:t>
            </a:r>
            <a:r>
              <a:rPr lang="en-US">
                <a:latin typeface="Comfortaa"/>
                <a:ea typeface="Comfortaa"/>
                <a:cs typeface="Comfortaa"/>
                <a:sym typeface="Comfortaa"/>
              </a:rPr>
              <a:t>n adapte sa tenue à son environnement (pas de vêtement trop court, moulant, décolleté, de valeur, clair, neuf ou trop abîmé).</a:t>
            </a:r>
            <a:endParaRPr>
              <a:latin typeface="Comfortaa"/>
              <a:ea typeface="Comfortaa"/>
              <a:cs typeface="Comfortaa"/>
              <a:sym typeface="Comfortaa"/>
            </a:endParaRPr>
          </a:p>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Clr>
                <a:schemeClr val="dk1"/>
              </a:buClr>
              <a:buSzPts val="2800"/>
              <a:buFont typeface="Arial"/>
              <a:buNone/>
            </a:pPr>
            <a:r>
              <a:rPr lang="en-US">
                <a:latin typeface="Comfortaa"/>
                <a:ea typeface="Comfortaa"/>
                <a:cs typeface="Comfortaa"/>
                <a:sym typeface="Comfortaa"/>
              </a:rPr>
              <a:t>On soigne son apparence physique, et surtout on arrive avec un nombre d’heures de sommeil permettant de travailler toute une journée.</a:t>
            </a:r>
            <a:endParaRPr>
              <a:latin typeface="Comfortaa"/>
              <a:ea typeface="Comfortaa"/>
              <a:cs typeface="Comfortaa"/>
              <a:sym typeface="Comfortaa"/>
            </a:endParaRPr>
          </a:p>
          <a:p>
            <a:pPr indent="0" lvl="0" marL="0" rtl="0" algn="l">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e5058ffda2_0_6"/>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Attentes</a:t>
            </a:r>
            <a:endParaRPr/>
          </a:p>
        </p:txBody>
      </p:sp>
      <p:sp>
        <p:nvSpPr>
          <p:cNvPr id="132" name="Google Shape;132;g1e5058ffda2_0_6"/>
          <p:cNvSpPr txBox="1"/>
          <p:nvPr>
            <p:ph idx="1" type="body"/>
          </p:nvPr>
        </p:nvSpPr>
        <p:spPr>
          <a:xfrm>
            <a:off x="838200" y="2190175"/>
            <a:ext cx="10755600" cy="476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a:latin typeface="Comfortaa"/>
                <a:ea typeface="Comfortaa"/>
                <a:cs typeface="Comfortaa"/>
                <a:sym typeface="Comfortaa"/>
              </a:rPr>
              <a:t>On attend de vous une attitude professionnelle, c’est-à-dire:</a:t>
            </a:r>
            <a:endParaRPr>
              <a:latin typeface="Comfortaa"/>
              <a:ea typeface="Comfortaa"/>
              <a:cs typeface="Comfortaa"/>
              <a:sym typeface="Comfortaa"/>
            </a:endParaRPr>
          </a:p>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E</a:t>
            </a:r>
            <a:r>
              <a:rPr b="1" lang="en-US">
                <a:latin typeface="Comfortaa"/>
                <a:ea typeface="Comfortaa"/>
                <a:cs typeface="Comfortaa"/>
                <a:sym typeface="Comfortaa"/>
              </a:rPr>
              <a:t>tre ponctuel:</a:t>
            </a:r>
            <a:r>
              <a:rPr lang="en-US">
                <a:latin typeface="Comfortaa"/>
                <a:ea typeface="Comfortaa"/>
                <a:cs typeface="Comfortaa"/>
                <a:sym typeface="Comfortaa"/>
              </a:rPr>
              <a:t> le temps de votre maître de stage est précieux, le lui faire perdre est un manque de respect.</a:t>
            </a:r>
            <a:endParaRPr>
              <a:latin typeface="Comfortaa"/>
              <a:ea typeface="Comfortaa"/>
              <a:cs typeface="Comfortaa"/>
              <a:sym typeface="Comfortaa"/>
            </a:endParaRPr>
          </a:p>
          <a:p>
            <a:pPr indent="0" lvl="0" marL="457200" rtl="0" algn="l">
              <a:lnSpc>
                <a:spcPct val="90000"/>
              </a:lnSpc>
              <a:spcBef>
                <a:spcPts val="1000"/>
              </a:spcBef>
              <a:spcAft>
                <a:spcPts val="0"/>
              </a:spcAft>
              <a:buNone/>
            </a:pPr>
            <a:r>
              <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b="1" lang="en-US">
                <a:latin typeface="Comfortaa"/>
                <a:ea typeface="Comfortaa"/>
                <a:cs typeface="Comfortaa"/>
                <a:sym typeface="Comfortaa"/>
              </a:rPr>
              <a:t>Pas de téléphone:</a:t>
            </a:r>
            <a:r>
              <a:rPr lang="en-US">
                <a:latin typeface="Comfortaa"/>
                <a:ea typeface="Comfortaa"/>
                <a:cs typeface="Comfortaa"/>
                <a:sym typeface="Comfortaa"/>
              </a:rPr>
              <a:t> en dehors des heures de pause, même si vous avez le droit de garder votre téléphone sur vous, surtout ne l’utilisez pas! Pas de mains dans les poches et pas de téléphone dans les mains sont les bases.</a:t>
            </a:r>
            <a:endParaRPr>
              <a:latin typeface="Comfortaa"/>
              <a:ea typeface="Comfortaa"/>
              <a:cs typeface="Comfortaa"/>
              <a:sym typeface="Comfortaa"/>
            </a:endParaRPr>
          </a:p>
          <a:p>
            <a:pPr indent="0" lvl="0" marL="457200" rtl="0" algn="l">
              <a:lnSpc>
                <a:spcPct val="90000"/>
              </a:lnSpc>
              <a:spcBef>
                <a:spcPts val="0"/>
              </a:spcBef>
              <a:spcAft>
                <a:spcPts val="0"/>
              </a:spcAft>
              <a:buNone/>
            </a:pPr>
            <a:r>
              <a:t/>
            </a:r>
            <a:endParaRPr>
              <a:latin typeface="Comfortaa"/>
              <a:ea typeface="Comfortaa"/>
              <a:cs typeface="Comfortaa"/>
              <a:sym typeface="Comfortaa"/>
            </a:endParaRPr>
          </a:p>
        </p:txBody>
      </p:sp>
      <p:pic>
        <p:nvPicPr>
          <p:cNvPr id="133" name="Google Shape;133;g1e5058ffda2_0_6"/>
          <p:cNvPicPr preferRelativeResize="0"/>
          <p:nvPr/>
        </p:nvPicPr>
        <p:blipFill rotWithShape="1">
          <a:blip r:embed="rId3">
            <a:alphaModFix/>
          </a:blip>
          <a:srcRect b="0" l="0" r="0" t="0"/>
          <a:stretch/>
        </p:blipFill>
        <p:spPr>
          <a:xfrm>
            <a:off x="0" y="5222750"/>
            <a:ext cx="1109475" cy="1109475"/>
          </a:xfrm>
          <a:prstGeom prst="rect">
            <a:avLst/>
          </a:prstGeom>
          <a:noFill/>
          <a:ln>
            <a:noFill/>
          </a:ln>
        </p:spPr>
      </p:pic>
      <p:pic>
        <p:nvPicPr>
          <p:cNvPr id="134" name="Google Shape;134;g1e5058ffda2_0_6"/>
          <p:cNvPicPr preferRelativeResize="0"/>
          <p:nvPr/>
        </p:nvPicPr>
        <p:blipFill rotWithShape="1">
          <a:blip r:embed="rId4">
            <a:alphaModFix/>
          </a:blip>
          <a:srcRect b="0" l="0" r="0" t="0"/>
          <a:stretch/>
        </p:blipFill>
        <p:spPr>
          <a:xfrm>
            <a:off x="10989475" y="2190163"/>
            <a:ext cx="1202525" cy="1202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fe04bf9419_0_4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a:t>Attentes</a:t>
            </a:r>
            <a:endParaRPr/>
          </a:p>
        </p:txBody>
      </p:sp>
      <p:sp>
        <p:nvSpPr>
          <p:cNvPr id="141" name="Google Shape;141;g2fe04bf9419_0_4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406400" lvl="0" marL="457200" rtl="0" algn="l">
              <a:spcBef>
                <a:spcPts val="0"/>
              </a:spcBef>
              <a:spcAft>
                <a:spcPts val="0"/>
              </a:spcAft>
              <a:buSzPts val="2800"/>
              <a:buFont typeface="Comfortaa"/>
              <a:buChar char="❖"/>
            </a:pPr>
            <a:r>
              <a:rPr b="1" lang="en-US">
                <a:latin typeface="Comfortaa"/>
                <a:ea typeface="Comfortaa"/>
                <a:cs typeface="Comfortaa"/>
                <a:sym typeface="Comfortaa"/>
              </a:rPr>
              <a:t>E</a:t>
            </a:r>
            <a:r>
              <a:rPr b="1" lang="en-US">
                <a:latin typeface="Comfortaa"/>
                <a:ea typeface="Comfortaa"/>
                <a:cs typeface="Comfortaa"/>
                <a:sym typeface="Comfortaa"/>
              </a:rPr>
              <a:t>couter les consignes: </a:t>
            </a:r>
            <a:r>
              <a:rPr lang="en-US">
                <a:latin typeface="Comfortaa"/>
                <a:ea typeface="Comfortaa"/>
                <a:cs typeface="Comfortaa"/>
                <a:sym typeface="Comfortaa"/>
              </a:rPr>
              <a:t>vous devez absolument écouter et appliquer les consignes que l’on vous donne. N’hésitez pas à les noter sur un petit carnet.</a:t>
            </a:r>
            <a:endParaRPr>
              <a:latin typeface="Comfortaa"/>
              <a:ea typeface="Comfortaa"/>
              <a:cs typeface="Comfortaa"/>
              <a:sym typeface="Comfortaa"/>
            </a:endParaRPr>
          </a:p>
          <a:p>
            <a:pPr indent="0" lvl="0" marL="457200" rtl="0" algn="l">
              <a:spcBef>
                <a:spcPts val="0"/>
              </a:spcBef>
              <a:spcAft>
                <a:spcPts val="0"/>
              </a:spcAft>
              <a:buNone/>
            </a:pPr>
            <a:r>
              <a:t/>
            </a:r>
            <a:endParaRPr>
              <a:latin typeface="Comfortaa"/>
              <a:ea typeface="Comfortaa"/>
              <a:cs typeface="Comfortaa"/>
              <a:sym typeface="Comfortaa"/>
            </a:endParaRPr>
          </a:p>
          <a:p>
            <a:pPr indent="-406400" lvl="0" marL="457200" rtl="0" algn="l">
              <a:spcBef>
                <a:spcPts val="1000"/>
              </a:spcBef>
              <a:spcAft>
                <a:spcPts val="0"/>
              </a:spcAft>
              <a:buSzPts val="2800"/>
              <a:buFont typeface="Comfortaa"/>
              <a:buChar char="❖"/>
            </a:pPr>
            <a:r>
              <a:rPr b="1" lang="en-US">
                <a:latin typeface="Comfortaa"/>
                <a:ea typeface="Comfortaa"/>
                <a:cs typeface="Comfortaa"/>
                <a:sym typeface="Comfortaa"/>
              </a:rPr>
              <a:t>Poser des questions:</a:t>
            </a:r>
            <a:r>
              <a:rPr lang="en-US">
                <a:latin typeface="Comfortaa"/>
                <a:ea typeface="Comfortaa"/>
                <a:cs typeface="Comfortaa"/>
                <a:sym typeface="Comfortaa"/>
              </a:rPr>
              <a:t> si vous avez un doute, demandez. Il vaut mieux une question qu’une erreur. Si votre question est pertinente et bienveillante, n’hésitez jamais à la poser. Si quelque chose vous intéresse et que vous voulez en apprendre plus, demandez.</a:t>
            </a:r>
            <a:endParaRPr>
              <a:latin typeface="Comfortaa"/>
              <a:ea typeface="Comfortaa"/>
              <a:cs typeface="Comfortaa"/>
              <a:sym typeface="Comfortaa"/>
            </a:endParaRPr>
          </a:p>
        </p:txBody>
      </p:sp>
      <p:pic>
        <p:nvPicPr>
          <p:cNvPr id="142" name="Google Shape;142;g2fe04bf9419_0_40"/>
          <p:cNvPicPr preferRelativeResize="0"/>
          <p:nvPr/>
        </p:nvPicPr>
        <p:blipFill rotWithShape="1">
          <a:blip r:embed="rId3">
            <a:alphaModFix/>
          </a:blip>
          <a:srcRect b="0" l="0" r="0" t="0"/>
          <a:stretch/>
        </p:blipFill>
        <p:spPr>
          <a:xfrm>
            <a:off x="-3" y="2214251"/>
            <a:ext cx="807625" cy="1269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e5058ffda2_0_42"/>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Attentes</a:t>
            </a:r>
            <a:endParaRPr/>
          </a:p>
        </p:txBody>
      </p:sp>
      <p:sp>
        <p:nvSpPr>
          <p:cNvPr id="149" name="Google Shape;149;g1e5058ffda2_0_42"/>
          <p:cNvSpPr txBox="1"/>
          <p:nvPr>
            <p:ph idx="1" type="body"/>
          </p:nvPr>
        </p:nvSpPr>
        <p:spPr>
          <a:xfrm>
            <a:off x="838200" y="1987975"/>
            <a:ext cx="10515600" cy="4869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t/>
            </a:r>
            <a:endParaRPr>
              <a:latin typeface="Comfortaa"/>
              <a:ea typeface="Comfortaa"/>
              <a:cs typeface="Comfortaa"/>
              <a:sym typeface="Comfortaa"/>
            </a:endParaRPr>
          </a:p>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Accepter des activités peu valorisantes:</a:t>
            </a:r>
            <a:r>
              <a:rPr lang="en-US">
                <a:latin typeface="Comfortaa"/>
                <a:ea typeface="Comfortaa"/>
                <a:cs typeface="Comfortaa"/>
                <a:sym typeface="Comfortaa"/>
              </a:rPr>
              <a:t> l’agriculture offre la possibilité d’avoir des activités très diversifiées et parfois passionnantes, mais il ne faut pas se leurrer, il y aura toujours des choses moins attirantes à faire, et lorsqu’on débute il est plus simple de commencer par balayer que de labourer un champ.</a:t>
            </a:r>
            <a:endParaRPr>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5aa3f658be_0_23"/>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Attentes</a:t>
            </a:r>
            <a:endParaRPr/>
          </a:p>
        </p:txBody>
      </p:sp>
      <p:sp>
        <p:nvSpPr>
          <p:cNvPr id="156" name="Google Shape;156;g25aa3f658be_0_23"/>
          <p:cNvSpPr txBox="1"/>
          <p:nvPr>
            <p:ph idx="1" type="body"/>
          </p:nvPr>
        </p:nvSpPr>
        <p:spPr>
          <a:xfrm>
            <a:off x="943800" y="2477600"/>
            <a:ext cx="10304400" cy="40038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Gagner en autonomie:</a:t>
            </a:r>
            <a:r>
              <a:rPr lang="en-US">
                <a:latin typeface="Comfortaa"/>
                <a:ea typeface="Comfortaa"/>
                <a:cs typeface="Comfortaa"/>
                <a:sym typeface="Comfortaa"/>
              </a:rPr>
              <a:t> vous commencerez par des activités simples. Une fois ces activités maîtrisées, d’autres plus complexes devraient vous être proposées. Mais il vous sera peut-être demandé d’être autonome, d’avoir la même routine le matin en arrivant par exemple.</a:t>
            </a:r>
            <a:endParaRPr>
              <a:latin typeface="Comfortaa"/>
              <a:ea typeface="Comfortaa"/>
              <a:cs typeface="Comfortaa"/>
              <a:sym typeface="Comfortaa"/>
            </a:endParaRPr>
          </a:p>
          <a:p>
            <a:pPr indent="0" lvl="0" marL="457200" rtl="0" algn="l">
              <a:spcBef>
                <a:spcPts val="1000"/>
              </a:spcBef>
              <a:spcAft>
                <a:spcPts val="0"/>
              </a:spcAft>
              <a:buNone/>
            </a:pPr>
            <a:r>
              <a:rPr lang="en-US">
                <a:latin typeface="Comfortaa"/>
                <a:ea typeface="Comfortaa"/>
                <a:cs typeface="Comfortaa"/>
                <a:sym typeface="Comfortaa"/>
              </a:rPr>
              <a:t>Pour gagner en autonomie, demandez ce que vous devez faire seul et de façon automatique. </a:t>
            </a:r>
            <a:endParaRPr b="1">
              <a:latin typeface="Comfortaa"/>
              <a:ea typeface="Comfortaa"/>
              <a:cs typeface="Comfortaa"/>
              <a:sym typeface="Comfortaa"/>
            </a:endParaRPr>
          </a:p>
        </p:txBody>
      </p:sp>
      <p:pic>
        <p:nvPicPr>
          <p:cNvPr id="157" name="Google Shape;157;g25aa3f658be_0_23"/>
          <p:cNvPicPr preferRelativeResize="0"/>
          <p:nvPr/>
        </p:nvPicPr>
        <p:blipFill rotWithShape="1">
          <a:blip r:embed="rId3">
            <a:alphaModFix/>
          </a:blip>
          <a:srcRect b="0" l="0" r="0" t="0"/>
          <a:stretch/>
        </p:blipFill>
        <p:spPr>
          <a:xfrm>
            <a:off x="10455969" y="124200"/>
            <a:ext cx="1473856" cy="2214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fe04bf9419_0_47"/>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a:t>Attentes</a:t>
            </a:r>
            <a:endParaRPr/>
          </a:p>
        </p:txBody>
      </p:sp>
      <p:sp>
        <p:nvSpPr>
          <p:cNvPr id="164" name="Google Shape;164;g2fe04bf9419_0_47"/>
          <p:cNvSpPr txBox="1"/>
          <p:nvPr>
            <p:ph idx="1" type="body"/>
          </p:nvPr>
        </p:nvSpPr>
        <p:spPr>
          <a:xfrm>
            <a:off x="838150" y="2214250"/>
            <a:ext cx="10515600" cy="4003800"/>
          </a:xfrm>
          <a:prstGeom prst="rect">
            <a:avLst/>
          </a:prstGeom>
        </p:spPr>
        <p:txBody>
          <a:bodyPr anchorCtr="0" anchor="t" bIns="45700" lIns="91425" spcFirstLastPara="1" rIns="91425" wrap="square" tIns="45700">
            <a:noAutofit/>
          </a:bodyPr>
          <a:lstStyle/>
          <a:p>
            <a:pPr indent="0" lvl="0" marL="457200" rtl="0" algn="l">
              <a:spcBef>
                <a:spcPts val="1000"/>
              </a:spcBef>
              <a:spcAft>
                <a:spcPts val="0"/>
              </a:spcAft>
              <a:buNone/>
            </a:pPr>
            <a:r>
              <a:t/>
            </a:r>
            <a:endParaRPr>
              <a:latin typeface="Comfortaa"/>
              <a:ea typeface="Comfortaa"/>
              <a:cs typeface="Comfortaa"/>
              <a:sym typeface="Comfortaa"/>
            </a:endParaRPr>
          </a:p>
          <a:p>
            <a:pPr indent="0" lvl="0" marL="457200" rtl="0" algn="l">
              <a:spcBef>
                <a:spcPts val="1000"/>
              </a:spcBef>
              <a:spcAft>
                <a:spcPts val="0"/>
              </a:spcAft>
              <a:buNone/>
            </a:pPr>
            <a:r>
              <a:rPr lang="en-US">
                <a:latin typeface="Comfortaa"/>
                <a:ea typeface="Comfortaa"/>
                <a:cs typeface="Comfortaa"/>
                <a:sym typeface="Comfortaa"/>
              </a:rPr>
              <a:t>Notez sur un carnet les activités, la fréquence de répétition des activités, l’ordre dans lequel il faut les faire et petit à petit, gagnez en autonomie sur les activités simples, comme le nettoyage, le rangement ou autres. Ne restez pas les bras croisés, observez, comprenez ce qui vous est demandé et automatisez les activités sans risque.</a:t>
            </a:r>
            <a:endParaRPr>
              <a:latin typeface="Comfortaa"/>
              <a:ea typeface="Comfortaa"/>
              <a:cs typeface="Comfortaa"/>
              <a:sym typeface="Comfortaa"/>
            </a:endParaRPr>
          </a:p>
          <a:p>
            <a:pPr indent="0" lvl="0" marL="0" rtl="0" algn="l">
              <a:spcBef>
                <a:spcPts val="1000"/>
              </a:spcBef>
              <a:spcAft>
                <a:spcPts val="0"/>
              </a:spcAft>
              <a:buNone/>
            </a:pPr>
            <a:r>
              <a:t/>
            </a:r>
            <a:endParaRPr/>
          </a:p>
        </p:txBody>
      </p:sp>
      <p:pic>
        <p:nvPicPr>
          <p:cNvPr id="165" name="Google Shape;165;g2fe04bf9419_0_47"/>
          <p:cNvPicPr preferRelativeResize="0"/>
          <p:nvPr/>
        </p:nvPicPr>
        <p:blipFill>
          <a:blip r:embed="rId3">
            <a:alphaModFix/>
          </a:blip>
          <a:stretch>
            <a:fillRect/>
          </a:stretch>
        </p:blipFill>
        <p:spPr>
          <a:xfrm>
            <a:off x="1566600" y="1186650"/>
            <a:ext cx="2212451" cy="1526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g19e93ff5fc8_0_22"/>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Attitude</a:t>
            </a:r>
            <a:endParaRPr/>
          </a:p>
        </p:txBody>
      </p:sp>
      <p:sp>
        <p:nvSpPr>
          <p:cNvPr id="39" name="Google Shape;39;g19e93ff5fc8_0_22"/>
          <p:cNvSpPr txBox="1"/>
          <p:nvPr>
            <p:ph idx="1" type="body"/>
          </p:nvPr>
        </p:nvSpPr>
        <p:spPr>
          <a:xfrm>
            <a:off x="775500" y="1964950"/>
            <a:ext cx="10578300" cy="467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a:latin typeface="Comfortaa"/>
                <a:ea typeface="Comfortaa"/>
                <a:cs typeface="Comfortaa"/>
                <a:sym typeface="Comfortaa"/>
              </a:rPr>
              <a:t>En stage, vous devez avant tout avoir une attitude </a:t>
            </a:r>
            <a:r>
              <a:rPr b="1" lang="en-US">
                <a:latin typeface="Comfortaa"/>
                <a:ea typeface="Comfortaa"/>
                <a:cs typeface="Comfortaa"/>
                <a:sym typeface="Comfortaa"/>
              </a:rPr>
              <a:t>respectueuse</a:t>
            </a:r>
            <a:r>
              <a:rPr lang="en-US">
                <a:latin typeface="Comfortaa"/>
                <a:ea typeface="Comfortaa"/>
                <a:cs typeface="Comfortaa"/>
                <a:sym typeface="Comfortaa"/>
              </a:rPr>
              <a:t> et </a:t>
            </a:r>
            <a:r>
              <a:rPr b="1" lang="en-US">
                <a:latin typeface="Comfortaa"/>
                <a:ea typeface="Comfortaa"/>
                <a:cs typeface="Comfortaa"/>
                <a:sym typeface="Comfortaa"/>
              </a:rPr>
              <a:t>professionnelle</a:t>
            </a:r>
            <a:r>
              <a:rPr lang="en-US">
                <a:latin typeface="Comfortaa"/>
                <a:ea typeface="Comfortaa"/>
                <a:cs typeface="Comfortaa"/>
                <a:sym typeface="Comfortaa"/>
              </a:rPr>
              <a:t>.</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a:latin typeface="Comfortaa"/>
                <a:ea typeface="Comfortaa"/>
                <a:cs typeface="Comfortaa"/>
                <a:sym typeface="Comfortaa"/>
              </a:rPr>
              <a:t>Votre maître de stage accepte de donner du temps, parfois très précieux et de l’énergie, pour vous accueillir, vous faire découvrir son univers et vous former au mieux.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b="1" sz="2100"/>
          </a:p>
          <a:p>
            <a:pPr indent="0" lvl="0" marL="0" rtl="0" algn="l">
              <a:lnSpc>
                <a:spcPct val="90000"/>
              </a:lnSpc>
              <a:spcBef>
                <a:spcPts val="0"/>
              </a:spcBef>
              <a:spcAft>
                <a:spcPts val="0"/>
              </a:spcAft>
              <a:buSzPts val="2800"/>
              <a:buNone/>
            </a:pPr>
            <a:r>
              <a:t/>
            </a:r>
            <a:endParaRPr b="1"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e5058ffda2_0_12"/>
          <p:cNvSpPr txBox="1"/>
          <p:nvPr>
            <p:ph type="title"/>
          </p:nvPr>
        </p:nvSpPr>
        <p:spPr>
          <a:xfrm>
            <a:off x="838200" y="121550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Attentes</a:t>
            </a:r>
            <a:endParaRPr/>
          </a:p>
        </p:txBody>
      </p:sp>
      <p:sp>
        <p:nvSpPr>
          <p:cNvPr id="172" name="Google Shape;172;g1e5058ffda2_0_12"/>
          <p:cNvSpPr txBox="1"/>
          <p:nvPr>
            <p:ph idx="1" type="body"/>
          </p:nvPr>
        </p:nvSpPr>
        <p:spPr>
          <a:xfrm>
            <a:off x="471925" y="2021075"/>
            <a:ext cx="11287500" cy="40038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Respecter le vivant</a:t>
            </a:r>
            <a:r>
              <a:rPr lang="en-US">
                <a:latin typeface="Comfortaa"/>
                <a:ea typeface="Comfortaa"/>
                <a:cs typeface="Comfortaa"/>
                <a:sym typeface="Comfortaa"/>
              </a:rPr>
              <a:t>: travailler avec le vivant, même à des fins alimentaires, implique le plus grand des respects envers lui. Vous devez respecter le bien-être et l’intégrité de tous les humains et les animaux avec qui vous travaillerez.</a:t>
            </a:r>
            <a:endParaRPr>
              <a:latin typeface="Comfortaa"/>
              <a:ea typeface="Comfortaa"/>
              <a:cs typeface="Comfortaa"/>
              <a:sym typeface="Comfortaa"/>
            </a:endParaRPr>
          </a:p>
        </p:txBody>
      </p:sp>
      <p:pic>
        <p:nvPicPr>
          <p:cNvPr id="173" name="Google Shape;173;g1e5058ffda2_0_12"/>
          <p:cNvPicPr preferRelativeResize="0"/>
          <p:nvPr/>
        </p:nvPicPr>
        <p:blipFill rotWithShape="1">
          <a:blip r:embed="rId3">
            <a:alphaModFix/>
          </a:blip>
          <a:srcRect b="0" l="0" r="0" t="0"/>
          <a:stretch/>
        </p:blipFill>
        <p:spPr>
          <a:xfrm>
            <a:off x="-82800" y="4076175"/>
            <a:ext cx="12274800" cy="2781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e5058ffda2_0_18"/>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Attentes</a:t>
            </a:r>
            <a:endParaRPr/>
          </a:p>
        </p:txBody>
      </p:sp>
      <p:sp>
        <p:nvSpPr>
          <p:cNvPr id="180" name="Google Shape;180;g1e5058ffda2_0_18"/>
          <p:cNvSpPr txBox="1"/>
          <p:nvPr>
            <p:ph idx="1" type="body"/>
          </p:nvPr>
        </p:nvSpPr>
        <p:spPr>
          <a:xfrm>
            <a:off x="762850" y="2079450"/>
            <a:ext cx="10952700" cy="40038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S’exprimer</a:t>
            </a:r>
            <a:r>
              <a:rPr lang="en-US">
                <a:latin typeface="Comfortaa"/>
                <a:ea typeface="Comfortaa"/>
                <a:cs typeface="Comfortaa"/>
                <a:sym typeface="Comfortaa"/>
              </a:rPr>
              <a:t>: comme vu précédemment on attend de vous une attitude professionnelle. Pour cela exprimez-vous, dites: </a:t>
            </a:r>
            <a:endParaRPr>
              <a:latin typeface="Comfortaa"/>
              <a:ea typeface="Comfortaa"/>
              <a:cs typeface="Comfortaa"/>
              <a:sym typeface="Comfortaa"/>
            </a:endParaRPr>
          </a:p>
          <a:p>
            <a:pPr indent="0" lvl="0" marL="457200" rtl="0" algn="l">
              <a:lnSpc>
                <a:spcPct val="90000"/>
              </a:lnSpc>
              <a:spcBef>
                <a:spcPts val="1000"/>
              </a:spcBef>
              <a:spcAft>
                <a:spcPts val="0"/>
              </a:spcAft>
              <a:buNone/>
            </a:pPr>
            <a:r>
              <a:t/>
            </a:r>
            <a:endParaRPr sz="2900">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si les consignes sont claires</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s’il faut répéter</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si vous avez peur de faire quelque chose</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si vous ne vous sentez pas bien</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si vous souhaitez en apprendre plus ou avez un souhait particulier</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si vous avez une fragilité physique</a:t>
            </a:r>
            <a:endParaRPr sz="2500">
              <a:solidFill>
                <a:schemeClr val="accent1"/>
              </a:solidFill>
              <a:latin typeface="Comfortaa"/>
              <a:ea typeface="Comfortaa"/>
              <a:cs typeface="Comfortaa"/>
              <a:sym typeface="Comfortaa"/>
            </a:endParaRPr>
          </a:p>
          <a:p>
            <a:pPr indent="0" lvl="0" marL="914400" rtl="0" algn="l">
              <a:lnSpc>
                <a:spcPct val="90000"/>
              </a:lnSpc>
              <a:spcBef>
                <a:spcPts val="0"/>
              </a:spcBef>
              <a:spcAft>
                <a:spcPts val="0"/>
              </a:spcAft>
              <a:buNone/>
            </a:pPr>
            <a:r>
              <a:t/>
            </a:r>
            <a:endParaRPr sz="2500">
              <a:solidFill>
                <a:schemeClr val="accent1"/>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solidFill>
                <a:schemeClr val="accent1"/>
              </a:solidFill>
              <a:latin typeface="Comfortaa"/>
              <a:ea typeface="Comfortaa"/>
              <a:cs typeface="Comfortaa"/>
              <a:sym typeface="Comforta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fe04bf9419_0_55"/>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a:t>Attentes</a:t>
            </a:r>
            <a:endParaRPr/>
          </a:p>
        </p:txBody>
      </p:sp>
      <p:sp>
        <p:nvSpPr>
          <p:cNvPr id="187" name="Google Shape;187;g2fe04bf9419_0_55"/>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t/>
            </a:r>
            <a:endParaRPr b="1" sz="3000">
              <a:latin typeface="Comfortaa"/>
              <a:ea typeface="Comfortaa"/>
              <a:cs typeface="Comfortaa"/>
              <a:sym typeface="Comfortaa"/>
            </a:endParaRPr>
          </a:p>
          <a:p>
            <a:pPr indent="0" lvl="0" marL="0" rtl="0" algn="ctr">
              <a:spcBef>
                <a:spcPts val="1000"/>
              </a:spcBef>
              <a:spcAft>
                <a:spcPts val="0"/>
              </a:spcAft>
              <a:buNone/>
            </a:pPr>
            <a:r>
              <a:rPr b="1" lang="en-US" sz="3100">
                <a:latin typeface="Comfortaa"/>
                <a:ea typeface="Comfortaa"/>
                <a:cs typeface="Comfortaa"/>
                <a:sym typeface="Comfortaa"/>
              </a:rPr>
              <a:t>Soyez clair</a:t>
            </a:r>
            <a:r>
              <a:rPr lang="en-US" sz="3100">
                <a:latin typeface="Comfortaa"/>
                <a:ea typeface="Comfortaa"/>
                <a:cs typeface="Comfortaa"/>
                <a:sym typeface="Comfortaa"/>
              </a:rPr>
              <a:t> </a:t>
            </a:r>
            <a:endParaRPr sz="3100">
              <a:latin typeface="Comfortaa"/>
              <a:ea typeface="Comfortaa"/>
              <a:cs typeface="Comfortaa"/>
              <a:sym typeface="Comfortaa"/>
            </a:endParaRPr>
          </a:p>
          <a:p>
            <a:pPr indent="0" lvl="0" marL="0" rtl="0" algn="ctr">
              <a:spcBef>
                <a:spcPts val="1000"/>
              </a:spcBef>
              <a:spcAft>
                <a:spcPts val="0"/>
              </a:spcAft>
              <a:buNone/>
            </a:pPr>
            <a:r>
              <a:rPr lang="en-US" sz="3000">
                <a:latin typeface="Comfortaa"/>
                <a:ea typeface="Comfortaa"/>
                <a:cs typeface="Comfortaa"/>
                <a:sym typeface="Comfortaa"/>
              </a:rPr>
              <a:t>pour que votre maître de stage </a:t>
            </a:r>
            <a:endParaRPr sz="3000">
              <a:latin typeface="Comfortaa"/>
              <a:ea typeface="Comfortaa"/>
              <a:cs typeface="Comfortaa"/>
              <a:sym typeface="Comfortaa"/>
            </a:endParaRPr>
          </a:p>
          <a:p>
            <a:pPr indent="0" lvl="0" marL="0" rtl="0" algn="ctr">
              <a:spcBef>
                <a:spcPts val="1000"/>
              </a:spcBef>
              <a:spcAft>
                <a:spcPts val="0"/>
              </a:spcAft>
              <a:buClr>
                <a:schemeClr val="dk1"/>
              </a:buClr>
              <a:buSzPts val="2800"/>
              <a:buFont typeface="Arial"/>
              <a:buNone/>
            </a:pPr>
            <a:r>
              <a:rPr lang="en-US" sz="3000">
                <a:latin typeface="Comfortaa"/>
                <a:ea typeface="Comfortaa"/>
                <a:cs typeface="Comfortaa"/>
                <a:sym typeface="Comfortaa"/>
              </a:rPr>
              <a:t>puisse adapter au mieux ses attentes à vos capacités et souhaits.</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5aa3f658be_0_0"/>
          <p:cNvSpPr txBox="1"/>
          <p:nvPr>
            <p:ph type="title"/>
          </p:nvPr>
        </p:nvSpPr>
        <p:spPr>
          <a:xfrm>
            <a:off x="838200" y="14268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Règles de sécurité</a:t>
            </a:r>
            <a:endParaRPr/>
          </a:p>
        </p:txBody>
      </p:sp>
      <p:sp>
        <p:nvSpPr>
          <p:cNvPr id="194" name="Google Shape;194;g25aa3f658be_0_0"/>
          <p:cNvSpPr txBox="1"/>
          <p:nvPr>
            <p:ph idx="1" type="body"/>
          </p:nvPr>
        </p:nvSpPr>
        <p:spPr>
          <a:xfrm>
            <a:off x="931350" y="2772600"/>
            <a:ext cx="10245000" cy="37836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Respecter les règles de sécurité</a:t>
            </a:r>
            <a:r>
              <a:rPr lang="en-US">
                <a:latin typeface="Comfortaa"/>
                <a:ea typeface="Comfortaa"/>
                <a:cs typeface="Comfortaa"/>
                <a:sym typeface="Comfortaa"/>
              </a:rPr>
              <a:t>: le milieu agricole peut être </a:t>
            </a:r>
            <a:r>
              <a:rPr b="1" lang="en-US">
                <a:latin typeface="Comfortaa"/>
                <a:ea typeface="Comfortaa"/>
                <a:cs typeface="Comfortaa"/>
                <a:sym typeface="Comfortaa"/>
              </a:rPr>
              <a:t>dangereux</a:t>
            </a:r>
            <a:r>
              <a:rPr lang="en-US">
                <a:latin typeface="Comfortaa"/>
                <a:ea typeface="Comfortaa"/>
                <a:cs typeface="Comfortaa"/>
                <a:sym typeface="Comfortaa"/>
              </a:rPr>
              <a:t> et très accidentogène. </a:t>
            </a:r>
            <a:endParaRPr>
              <a:latin typeface="Comfortaa"/>
              <a:ea typeface="Comfortaa"/>
              <a:cs typeface="Comfortaa"/>
              <a:sym typeface="Comfortaa"/>
            </a:endParaRPr>
          </a:p>
          <a:p>
            <a:pPr indent="0" lvl="0" marL="457200" rtl="0" algn="l">
              <a:lnSpc>
                <a:spcPct val="90000"/>
              </a:lnSpc>
              <a:spcBef>
                <a:spcPts val="1000"/>
              </a:spcBef>
              <a:spcAft>
                <a:spcPts val="0"/>
              </a:spcAft>
              <a:buNone/>
            </a:pPr>
            <a:r>
              <a:t/>
            </a:r>
            <a:endParaRPr>
              <a:latin typeface="Comfortaa"/>
              <a:ea typeface="Comfortaa"/>
              <a:cs typeface="Comfortaa"/>
              <a:sym typeface="Comfortaa"/>
            </a:endParaRPr>
          </a:p>
          <a:p>
            <a:pPr indent="0" lvl="0" marL="457200" rtl="0" algn="l">
              <a:lnSpc>
                <a:spcPct val="90000"/>
              </a:lnSpc>
              <a:spcBef>
                <a:spcPts val="1000"/>
              </a:spcBef>
              <a:spcAft>
                <a:spcPts val="0"/>
              </a:spcAft>
              <a:buNone/>
            </a:pPr>
            <a:r>
              <a:rPr lang="en-US">
                <a:latin typeface="Comfortaa"/>
                <a:ea typeface="Comfortaa"/>
                <a:cs typeface="Comfortaa"/>
                <a:sym typeface="Comfortaa"/>
              </a:rPr>
              <a:t>Lorsque vous débutez votre attention est sollicitée par tout ce que vous devez comprendre et apprendre, vous êtes donc plus fatigable, moins attentif et moins conscient des risques. </a:t>
            </a:r>
            <a:endParaRPr>
              <a:latin typeface="Comfortaa"/>
              <a:ea typeface="Comfortaa"/>
              <a:cs typeface="Comfortaa"/>
              <a:sym typeface="Comfortaa"/>
            </a:endParaRPr>
          </a:p>
          <a:p>
            <a:pPr indent="0" lvl="0" marL="457200" rtl="0" algn="l">
              <a:lnSpc>
                <a:spcPct val="90000"/>
              </a:lnSpc>
              <a:spcBef>
                <a:spcPts val="1000"/>
              </a:spcBef>
              <a:spcAft>
                <a:spcPts val="0"/>
              </a:spcAft>
              <a:buSzPts val="2800"/>
              <a:buNone/>
            </a:pPr>
            <a:r>
              <a:t/>
            </a:r>
            <a:endParaRPr>
              <a:latin typeface="Comfortaa"/>
              <a:ea typeface="Comfortaa"/>
              <a:cs typeface="Comfortaa"/>
              <a:sym typeface="Comforta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fe04bf9419_0_61"/>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a:t>Règles de sécurité</a:t>
            </a:r>
            <a:endParaRPr/>
          </a:p>
        </p:txBody>
      </p:sp>
      <p:sp>
        <p:nvSpPr>
          <p:cNvPr id="201" name="Google Shape;201;g2fe04bf9419_0_61"/>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457200" rtl="0" algn="l">
              <a:spcBef>
                <a:spcPts val="1000"/>
              </a:spcBef>
              <a:spcAft>
                <a:spcPts val="0"/>
              </a:spcAft>
              <a:buNone/>
            </a:pPr>
            <a:r>
              <a:t/>
            </a:r>
            <a:endParaRPr>
              <a:latin typeface="Comfortaa"/>
              <a:ea typeface="Comfortaa"/>
              <a:cs typeface="Comfortaa"/>
              <a:sym typeface="Comfortaa"/>
            </a:endParaRPr>
          </a:p>
          <a:p>
            <a:pPr indent="0" lvl="0" marL="457200" rtl="0" algn="l">
              <a:spcBef>
                <a:spcPts val="1000"/>
              </a:spcBef>
              <a:spcAft>
                <a:spcPts val="0"/>
              </a:spcAft>
              <a:buNone/>
            </a:pPr>
            <a:r>
              <a:rPr lang="en-US">
                <a:latin typeface="Comfortaa"/>
                <a:ea typeface="Comfortaa"/>
                <a:cs typeface="Comfortaa"/>
                <a:sym typeface="Comfortaa"/>
              </a:rPr>
              <a:t>Vous devez donc d’autant plus faire attention à votre entourage et aux règles de sécurité. Vous devez les appliquer à la lettre. </a:t>
            </a:r>
            <a:endParaRPr>
              <a:latin typeface="Comfortaa"/>
              <a:ea typeface="Comfortaa"/>
              <a:cs typeface="Comfortaa"/>
              <a:sym typeface="Comfortaa"/>
            </a:endParaRPr>
          </a:p>
          <a:p>
            <a:pPr indent="0" lvl="0" marL="457200" rtl="0" algn="l">
              <a:spcBef>
                <a:spcPts val="1000"/>
              </a:spcBef>
              <a:spcAft>
                <a:spcPts val="0"/>
              </a:spcAft>
              <a:buClr>
                <a:schemeClr val="dk1"/>
              </a:buClr>
              <a:buSzPts val="2800"/>
              <a:buFont typeface="Arial"/>
              <a:buNone/>
            </a:pPr>
            <a:r>
              <a:rPr lang="en-US">
                <a:latin typeface="Comfortaa"/>
                <a:ea typeface="Comfortaa"/>
                <a:cs typeface="Comfortaa"/>
                <a:sym typeface="Comfortaa"/>
              </a:rPr>
              <a:t>Pour cela, en plus des consignes que l’on vous donne il existe dans toutes les exploitations un </a:t>
            </a:r>
            <a:r>
              <a:rPr b="1" lang="en-US">
                <a:latin typeface="Comfortaa"/>
                <a:ea typeface="Comfortaa"/>
                <a:cs typeface="Comfortaa"/>
                <a:sym typeface="Comfortaa"/>
              </a:rPr>
              <a:t>DUERP</a:t>
            </a:r>
            <a:r>
              <a:rPr lang="en-US">
                <a:latin typeface="Comfortaa"/>
                <a:ea typeface="Comfortaa"/>
                <a:cs typeface="Comfortaa"/>
                <a:sym typeface="Comfortaa"/>
              </a:rPr>
              <a:t> </a:t>
            </a:r>
            <a:br>
              <a:rPr lang="en-US">
                <a:latin typeface="Comfortaa"/>
                <a:ea typeface="Comfortaa"/>
                <a:cs typeface="Comfortaa"/>
                <a:sym typeface="Comfortaa"/>
              </a:rPr>
            </a:br>
            <a:r>
              <a:rPr lang="en-US">
                <a:latin typeface="Comfortaa"/>
                <a:ea typeface="Comfortaa"/>
                <a:cs typeface="Comfortaa"/>
                <a:sym typeface="Comfortaa"/>
              </a:rPr>
              <a:t>(Document Unique d’Évaluation des Risques Professionnels), mis à disposition des employés.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5aa3f658be_0_13"/>
          <p:cNvSpPr txBox="1"/>
          <p:nvPr>
            <p:ph idx="1" type="body"/>
          </p:nvPr>
        </p:nvSpPr>
        <p:spPr>
          <a:xfrm>
            <a:off x="838200" y="2214250"/>
            <a:ext cx="10921200" cy="40038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DUERP</a:t>
            </a:r>
            <a:r>
              <a:rPr lang="en-US">
                <a:latin typeface="Comfortaa"/>
                <a:ea typeface="Comfortaa"/>
                <a:cs typeface="Comfortaa"/>
                <a:sym typeface="Comfortaa"/>
              </a:rPr>
              <a:t>: obligatoire dans toutes les entreprises ayant au moins un salarié, ce document synthétise les</a:t>
            </a:r>
            <a:r>
              <a:rPr lang="en-US">
                <a:highlight>
                  <a:schemeClr val="lt1"/>
                </a:highlight>
                <a:latin typeface="Comfortaa"/>
                <a:ea typeface="Comfortaa"/>
                <a:cs typeface="Comfortaa"/>
                <a:sym typeface="Comfortaa"/>
              </a:rPr>
              <a:t> risques pour la santé et la sécurité auxquels peuvent être exposés les salariés. Il comporte :</a:t>
            </a:r>
            <a:endParaRPr>
              <a:highlight>
                <a:schemeClr val="lt1"/>
              </a:highlight>
              <a:latin typeface="Comfortaa"/>
              <a:ea typeface="Comfortaa"/>
              <a:cs typeface="Comfortaa"/>
              <a:sym typeface="Comfortaa"/>
            </a:endParaRPr>
          </a:p>
          <a:p>
            <a:pPr indent="-387350" lvl="1" marL="914400" rtl="0" algn="l">
              <a:lnSpc>
                <a:spcPct val="115000"/>
              </a:lnSpc>
              <a:spcBef>
                <a:spcPts val="0"/>
              </a:spcBef>
              <a:spcAft>
                <a:spcPts val="0"/>
              </a:spcAft>
              <a:buClr>
                <a:schemeClr val="accent1"/>
              </a:buClr>
              <a:buSzPts val="2500"/>
              <a:buChar char="➢"/>
            </a:pPr>
            <a:r>
              <a:rPr b="1" lang="en-US" sz="2500">
                <a:solidFill>
                  <a:schemeClr val="accent1"/>
                </a:solidFill>
                <a:highlight>
                  <a:srgbClr val="FFFFFF"/>
                </a:highlight>
                <a:latin typeface="Comfortaa"/>
                <a:ea typeface="Comfortaa"/>
                <a:cs typeface="Comfortaa"/>
                <a:sym typeface="Comfortaa"/>
              </a:rPr>
              <a:t>Inventaire des dangers</a:t>
            </a:r>
            <a:r>
              <a:rPr lang="en-US" sz="2500">
                <a:solidFill>
                  <a:schemeClr val="accent1"/>
                </a:solidFill>
                <a:highlight>
                  <a:srgbClr val="FFFFFF"/>
                </a:highlight>
                <a:latin typeface="Comfortaa"/>
                <a:ea typeface="Comfortaa"/>
                <a:cs typeface="Comfortaa"/>
                <a:sym typeface="Comfortaa"/>
              </a:rPr>
              <a:t> et </a:t>
            </a:r>
            <a:r>
              <a:rPr b="1" lang="en-US" sz="2500">
                <a:solidFill>
                  <a:schemeClr val="accent1"/>
                </a:solidFill>
                <a:highlight>
                  <a:srgbClr val="FFFFFF"/>
                </a:highlight>
                <a:latin typeface="Comfortaa"/>
                <a:ea typeface="Comfortaa"/>
                <a:cs typeface="Comfortaa"/>
                <a:sym typeface="Comfortaa"/>
              </a:rPr>
              <a:t>résultat de l'évaluation des risques</a:t>
            </a:r>
            <a:r>
              <a:rPr lang="en-US" sz="2500">
                <a:solidFill>
                  <a:schemeClr val="accent1"/>
                </a:solidFill>
                <a:highlight>
                  <a:srgbClr val="FFFFFF"/>
                </a:highlight>
                <a:latin typeface="Comfortaa"/>
                <a:ea typeface="Comfortaa"/>
                <a:cs typeface="Comfortaa"/>
                <a:sym typeface="Comfortaa"/>
              </a:rPr>
              <a:t> identifiés dans l'entreprise.</a:t>
            </a:r>
            <a:endParaRPr sz="2500">
              <a:solidFill>
                <a:schemeClr val="accent1"/>
              </a:solidFill>
              <a:highlight>
                <a:srgbClr val="FFFFFF"/>
              </a:highlight>
              <a:latin typeface="Comfortaa"/>
              <a:ea typeface="Comfortaa"/>
              <a:cs typeface="Comfortaa"/>
              <a:sym typeface="Comfortaa"/>
            </a:endParaRPr>
          </a:p>
          <a:p>
            <a:pPr indent="-387350" lvl="1" marL="914400" rtl="0" algn="l">
              <a:lnSpc>
                <a:spcPct val="115000"/>
              </a:lnSpc>
              <a:spcBef>
                <a:spcPts val="0"/>
              </a:spcBef>
              <a:spcAft>
                <a:spcPts val="0"/>
              </a:spcAft>
              <a:buClr>
                <a:schemeClr val="accent1"/>
              </a:buClr>
              <a:buSzPts val="2500"/>
              <a:buChar char="➢"/>
            </a:pPr>
            <a:r>
              <a:rPr b="1" lang="en-US" sz="2500">
                <a:solidFill>
                  <a:schemeClr val="accent1"/>
                </a:solidFill>
                <a:highlight>
                  <a:srgbClr val="FFFFFF"/>
                </a:highlight>
                <a:latin typeface="Comfortaa"/>
                <a:ea typeface="Comfortaa"/>
                <a:cs typeface="Comfortaa"/>
                <a:sym typeface="Comfortaa"/>
              </a:rPr>
              <a:t>Liste des actions de prévention</a:t>
            </a:r>
            <a:r>
              <a:rPr lang="en-US" sz="2500">
                <a:solidFill>
                  <a:schemeClr val="accent1"/>
                </a:solidFill>
                <a:highlight>
                  <a:srgbClr val="FFFFFF"/>
                </a:highlight>
                <a:latin typeface="Comfortaa"/>
                <a:ea typeface="Comfortaa"/>
                <a:cs typeface="Comfortaa"/>
                <a:sym typeface="Comfortaa"/>
              </a:rPr>
              <a:t> des risques et de protection des salariés.</a:t>
            </a:r>
            <a:endParaRPr sz="2500">
              <a:solidFill>
                <a:schemeClr val="accent1"/>
              </a:solidFill>
              <a:highlight>
                <a:srgbClr val="FFFFFF"/>
              </a:highlight>
              <a:latin typeface="Comfortaa"/>
              <a:ea typeface="Comfortaa"/>
              <a:cs typeface="Comfortaa"/>
              <a:sym typeface="Comfortaa"/>
            </a:endParaRPr>
          </a:p>
          <a:p>
            <a:pPr indent="0" lvl="0" marL="0" rtl="0" algn="l">
              <a:lnSpc>
                <a:spcPct val="115000"/>
              </a:lnSpc>
              <a:spcBef>
                <a:spcPts val="0"/>
              </a:spcBef>
              <a:spcAft>
                <a:spcPts val="0"/>
              </a:spcAft>
              <a:buSzPts val="2800"/>
              <a:buNone/>
            </a:pPr>
            <a:r>
              <a:rPr lang="en-US">
                <a:highlight>
                  <a:srgbClr val="FFFFFF"/>
                </a:highlight>
                <a:latin typeface="Comfortaa"/>
                <a:ea typeface="Comfortaa"/>
                <a:cs typeface="Comfortaa"/>
                <a:sym typeface="Comfortaa"/>
              </a:rPr>
              <a:t>L’employeur a l’obligation de le montrer et le laisser à disposition des employés.</a:t>
            </a:r>
            <a:endParaRPr>
              <a:solidFill>
                <a:schemeClr val="accent1"/>
              </a:solidFill>
              <a:highlight>
                <a:srgbClr val="FFFFFF"/>
              </a:highlight>
              <a:latin typeface="Comfortaa"/>
              <a:ea typeface="Comfortaa"/>
              <a:cs typeface="Comfortaa"/>
              <a:sym typeface="Comfortaa"/>
            </a:endParaRPr>
          </a:p>
          <a:p>
            <a:pPr indent="0" lvl="0" marL="914400" rtl="0" algn="l">
              <a:lnSpc>
                <a:spcPct val="90000"/>
              </a:lnSpc>
              <a:spcBef>
                <a:spcPts val="1000"/>
              </a:spcBef>
              <a:spcAft>
                <a:spcPts val="0"/>
              </a:spcAft>
              <a:buSzPts val="2800"/>
              <a:buNone/>
            </a:pPr>
            <a:r>
              <a:t/>
            </a:r>
            <a:endParaRPr>
              <a:highlight>
                <a:schemeClr val="lt1"/>
              </a:highlight>
              <a:latin typeface="Comfortaa"/>
              <a:ea typeface="Comfortaa"/>
              <a:cs typeface="Comfortaa"/>
              <a:sym typeface="Comfortaa"/>
            </a:endParaRPr>
          </a:p>
        </p:txBody>
      </p:sp>
      <p:sp>
        <p:nvSpPr>
          <p:cNvPr id="208" name="Google Shape;208;g25aa3f658be_0_13"/>
          <p:cNvSpPr txBox="1"/>
          <p:nvPr>
            <p:ph type="title"/>
          </p:nvPr>
        </p:nvSpPr>
        <p:spPr>
          <a:xfrm>
            <a:off x="838200" y="13672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t>Règles de sécurité</a:t>
            </a:r>
            <a:endParaRPr/>
          </a:p>
        </p:txBody>
      </p:sp>
      <p:pic>
        <p:nvPicPr>
          <p:cNvPr id="209" name="Google Shape;209;g25aa3f658be_0_13"/>
          <p:cNvPicPr preferRelativeResize="0"/>
          <p:nvPr/>
        </p:nvPicPr>
        <p:blipFill rotWithShape="1">
          <a:blip r:embed="rId3">
            <a:alphaModFix/>
          </a:blip>
          <a:srcRect b="0" l="0" r="0" t="0"/>
          <a:stretch/>
        </p:blipFill>
        <p:spPr>
          <a:xfrm>
            <a:off x="9327150" y="379625"/>
            <a:ext cx="1762475" cy="15531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5aa3f658be_0_29"/>
          <p:cNvSpPr txBox="1"/>
          <p:nvPr>
            <p:ph type="title"/>
          </p:nvPr>
        </p:nvSpPr>
        <p:spPr>
          <a:xfrm>
            <a:off x="838200" y="15215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t>Règles de sécurité</a:t>
            </a:r>
            <a:endParaRPr/>
          </a:p>
        </p:txBody>
      </p:sp>
      <p:sp>
        <p:nvSpPr>
          <p:cNvPr id="216" name="Google Shape;216;g25aa3f658be_0_29"/>
          <p:cNvSpPr txBox="1"/>
          <p:nvPr>
            <p:ph idx="1" type="body"/>
          </p:nvPr>
        </p:nvSpPr>
        <p:spPr>
          <a:xfrm>
            <a:off x="1049300" y="3042225"/>
            <a:ext cx="10515600" cy="3364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Avoir conscience et respecter le danger</a:t>
            </a:r>
            <a:r>
              <a:rPr lang="en-US">
                <a:latin typeface="Comfortaa"/>
                <a:ea typeface="Comfortaa"/>
                <a:cs typeface="Comfortaa"/>
                <a:sym typeface="Comfortaa"/>
              </a:rPr>
              <a:t>: </a:t>
            </a:r>
            <a:endParaRPr>
              <a:latin typeface="Comfortaa"/>
              <a:ea typeface="Comfortaa"/>
              <a:cs typeface="Comfortaa"/>
              <a:sym typeface="Comfortaa"/>
            </a:endParaRPr>
          </a:p>
          <a:p>
            <a:pPr indent="0" lvl="0" marL="457200" rtl="0" algn="l">
              <a:lnSpc>
                <a:spcPct val="90000"/>
              </a:lnSpc>
              <a:spcBef>
                <a:spcPts val="1000"/>
              </a:spcBef>
              <a:spcAft>
                <a:spcPts val="0"/>
              </a:spcAft>
              <a:buNone/>
            </a:pPr>
            <a:r>
              <a:rPr lang="en-US">
                <a:latin typeface="Comfortaa"/>
                <a:ea typeface="Comfortaa"/>
                <a:cs typeface="Comfortaa"/>
                <a:sym typeface="Comfortaa"/>
              </a:rPr>
              <a:t>nous venons de voir le DUERP, mais en agriculture </a:t>
            </a:r>
            <a:r>
              <a:rPr lang="en-US" sz="3000">
                <a:solidFill>
                  <a:srgbClr val="741B47"/>
                </a:solidFill>
                <a:latin typeface="Comfortaa"/>
                <a:ea typeface="Comfortaa"/>
                <a:cs typeface="Comfortaa"/>
                <a:sym typeface="Comfortaa"/>
              </a:rPr>
              <a:t>à votre avis quels sont les risques?</a:t>
            </a:r>
            <a:endParaRPr sz="3000">
              <a:solidFill>
                <a:srgbClr val="741B47"/>
              </a:solidFill>
              <a:latin typeface="Comfortaa"/>
              <a:ea typeface="Comfortaa"/>
              <a:cs typeface="Comfortaa"/>
              <a:sym typeface="Comfortaa"/>
            </a:endParaRPr>
          </a:p>
          <a:p>
            <a:pPr indent="0" lvl="0" marL="914400" rtl="0" algn="l">
              <a:lnSpc>
                <a:spcPct val="90000"/>
              </a:lnSpc>
              <a:spcBef>
                <a:spcPts val="0"/>
              </a:spcBef>
              <a:spcAft>
                <a:spcPts val="0"/>
              </a:spcAft>
              <a:buNone/>
            </a:pPr>
            <a:r>
              <a:t/>
            </a:r>
            <a:endParaRPr b="1" sz="3000">
              <a:solidFill>
                <a:srgbClr val="0C343D"/>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fe04bf9419_0_68"/>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a:t>Règles de sécurité</a:t>
            </a:r>
            <a:endParaRPr/>
          </a:p>
        </p:txBody>
      </p:sp>
      <p:sp>
        <p:nvSpPr>
          <p:cNvPr id="223" name="Google Shape;223;g2fe04bf9419_0_68"/>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381000" lvl="1" marL="914400" rtl="0" algn="l">
              <a:spcBef>
                <a:spcPts val="0"/>
              </a:spcBef>
              <a:spcAft>
                <a:spcPts val="0"/>
              </a:spcAft>
              <a:buClr>
                <a:srgbClr val="0C343D"/>
              </a:buClr>
              <a:buSzPts val="2400"/>
              <a:buFont typeface="Comfortaa"/>
              <a:buChar char="➢"/>
            </a:pPr>
            <a:r>
              <a:rPr b="1" lang="en-US">
                <a:solidFill>
                  <a:srgbClr val="0C343D"/>
                </a:solidFill>
                <a:latin typeface="Comfortaa"/>
                <a:ea typeface="Comfortaa"/>
                <a:cs typeface="Comfortaa"/>
                <a:sym typeface="Comfortaa"/>
              </a:rPr>
              <a:t>mécaniques:</a:t>
            </a:r>
            <a:r>
              <a:rPr lang="en-US">
                <a:solidFill>
                  <a:srgbClr val="0C343D"/>
                </a:solidFill>
                <a:latin typeface="Comfortaa"/>
                <a:ea typeface="Comfortaa"/>
                <a:cs typeface="Comfortaa"/>
                <a:sym typeface="Comfortaa"/>
              </a:rPr>
              <a:t> encore beaucoup trop d’accidents dus à des machines agricoles arrivent. </a:t>
            </a:r>
            <a:endParaRPr>
              <a:solidFill>
                <a:srgbClr val="0C343D"/>
              </a:solidFill>
              <a:latin typeface="Comfortaa"/>
              <a:ea typeface="Comfortaa"/>
              <a:cs typeface="Comfortaa"/>
              <a:sym typeface="Comfortaa"/>
            </a:endParaRPr>
          </a:p>
          <a:p>
            <a:pPr indent="-381000" lvl="1" marL="914400" rtl="0" algn="l">
              <a:spcBef>
                <a:spcPts val="0"/>
              </a:spcBef>
              <a:spcAft>
                <a:spcPts val="0"/>
              </a:spcAft>
              <a:buClr>
                <a:srgbClr val="0C343D"/>
              </a:buClr>
              <a:buSzPts val="2400"/>
              <a:buFont typeface="Comfortaa"/>
              <a:buChar char="➢"/>
            </a:pPr>
            <a:r>
              <a:rPr b="1" lang="en-US">
                <a:solidFill>
                  <a:srgbClr val="0C343D"/>
                </a:solidFill>
                <a:latin typeface="Comfortaa"/>
                <a:ea typeface="Comfortaa"/>
                <a:cs typeface="Comfortaa"/>
                <a:sym typeface="Comfortaa"/>
              </a:rPr>
              <a:t>physiques</a:t>
            </a:r>
            <a:r>
              <a:rPr lang="en-US">
                <a:solidFill>
                  <a:srgbClr val="0C343D"/>
                </a:solidFill>
                <a:latin typeface="Comfortaa"/>
                <a:ea typeface="Comfortaa"/>
                <a:cs typeface="Comfortaa"/>
                <a:sym typeface="Comfortaa"/>
              </a:rPr>
              <a:t>: le port de charge lourde, l’animal qui écrase un pied, la main entaillée par le cutter en ouvrant un sac,...</a:t>
            </a:r>
            <a:endParaRPr>
              <a:solidFill>
                <a:srgbClr val="0C343D"/>
              </a:solidFill>
              <a:latin typeface="Comfortaa"/>
              <a:ea typeface="Comfortaa"/>
              <a:cs typeface="Comfortaa"/>
              <a:sym typeface="Comfortaa"/>
            </a:endParaRPr>
          </a:p>
          <a:p>
            <a:pPr indent="-381000" lvl="1" marL="914400" rtl="0" algn="l">
              <a:spcBef>
                <a:spcPts val="0"/>
              </a:spcBef>
              <a:spcAft>
                <a:spcPts val="0"/>
              </a:spcAft>
              <a:buClr>
                <a:srgbClr val="0C343D"/>
              </a:buClr>
              <a:buSzPts val="2400"/>
              <a:buFont typeface="Comfortaa"/>
              <a:buChar char="➢"/>
            </a:pPr>
            <a:r>
              <a:rPr b="1" lang="en-US">
                <a:solidFill>
                  <a:srgbClr val="0C343D"/>
                </a:solidFill>
                <a:latin typeface="Comfortaa"/>
                <a:ea typeface="Comfortaa"/>
                <a:cs typeface="Comfortaa"/>
                <a:sym typeface="Comfortaa"/>
              </a:rPr>
              <a:t>chimiques</a:t>
            </a:r>
            <a:r>
              <a:rPr lang="en-US">
                <a:solidFill>
                  <a:srgbClr val="0C343D"/>
                </a:solidFill>
                <a:latin typeface="Comfortaa"/>
                <a:ea typeface="Comfortaa"/>
                <a:cs typeface="Comfortaa"/>
                <a:sym typeface="Comfortaa"/>
              </a:rPr>
              <a:t>: attention aux produits phytosanitaires, interdits d’utilisation sans un diplôme (le certiphyto), leur rangement et utilisation sont très risqués et réglementés. Idem pour les médicaments. Les produits de nettoyage sont aussi une source de danger, les précautions d’emploi sont à respecter à la lettre.</a:t>
            </a:r>
            <a:endParaRPr>
              <a:solidFill>
                <a:srgbClr val="0C343D"/>
              </a:solidFill>
              <a:latin typeface="Comfortaa"/>
              <a:ea typeface="Comfortaa"/>
              <a:cs typeface="Comfortaa"/>
              <a:sym typeface="Comfortaa"/>
            </a:endParaRPr>
          </a:p>
          <a:p>
            <a:pPr indent="-381000" lvl="1" marL="914400" rtl="0" algn="l">
              <a:spcBef>
                <a:spcPts val="0"/>
              </a:spcBef>
              <a:spcAft>
                <a:spcPts val="0"/>
              </a:spcAft>
              <a:buClr>
                <a:srgbClr val="0C343D"/>
              </a:buClr>
              <a:buSzPts val="2400"/>
              <a:buFont typeface="Comfortaa"/>
              <a:buChar char="➢"/>
            </a:pPr>
            <a:r>
              <a:rPr b="1" lang="en-US">
                <a:solidFill>
                  <a:srgbClr val="0C343D"/>
                </a:solidFill>
                <a:latin typeface="Comfortaa"/>
                <a:ea typeface="Comfortaa"/>
                <a:cs typeface="Comfortaa"/>
                <a:sym typeface="Comfortaa"/>
              </a:rPr>
              <a:t>microbiologiques:</a:t>
            </a:r>
            <a:r>
              <a:rPr lang="en-US">
                <a:solidFill>
                  <a:srgbClr val="0C343D"/>
                </a:solidFill>
                <a:latin typeface="Comfortaa"/>
                <a:ea typeface="Comfortaa"/>
                <a:cs typeface="Comfortaa"/>
                <a:sym typeface="Comfortaa"/>
              </a:rPr>
              <a:t> il existe des zoonoses, ce sont des maladies transmissibles à l’homme par les animaux. Elles sont très contrôlées par les services sanitaires.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5aa3f658be_0_7"/>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t>Règles de sécurité</a:t>
            </a:r>
            <a:endParaRPr/>
          </a:p>
        </p:txBody>
      </p:sp>
      <p:sp>
        <p:nvSpPr>
          <p:cNvPr id="230" name="Google Shape;230;g25aa3f658be_0_7"/>
          <p:cNvSpPr txBox="1"/>
          <p:nvPr>
            <p:ph idx="1" type="body"/>
          </p:nvPr>
        </p:nvSpPr>
        <p:spPr>
          <a:xfrm>
            <a:off x="838200" y="2240725"/>
            <a:ext cx="10728000" cy="42300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Toujours porter les EPI</a:t>
            </a:r>
            <a:r>
              <a:rPr lang="en-US">
                <a:latin typeface="Comfortaa"/>
                <a:ea typeface="Comfortaa"/>
                <a:cs typeface="Comfortaa"/>
                <a:sym typeface="Comfortaa"/>
              </a:rPr>
              <a:t>: ce sont les Équipements de Protection Individuelle. En agriculture ce sont:</a:t>
            </a:r>
            <a:endParaRPr>
              <a:latin typeface="Comfortaa"/>
              <a:ea typeface="Comfortaa"/>
              <a:cs typeface="Comfortaa"/>
              <a:sym typeface="Comfortaa"/>
            </a:endParaRPr>
          </a:p>
          <a:p>
            <a:pPr indent="-381000" lvl="1" marL="914400" rtl="0" algn="l">
              <a:lnSpc>
                <a:spcPct val="90000"/>
              </a:lnSpc>
              <a:spcBef>
                <a:spcPts val="0"/>
              </a:spcBef>
              <a:spcAft>
                <a:spcPts val="0"/>
              </a:spcAft>
              <a:buClr>
                <a:srgbClr val="000000"/>
              </a:buClr>
              <a:buSzPts val="2400"/>
              <a:buFont typeface="Comfortaa"/>
              <a:buChar char="➢"/>
            </a:pPr>
            <a:r>
              <a:rPr lang="en-US">
                <a:solidFill>
                  <a:srgbClr val="000000"/>
                </a:solidFill>
                <a:latin typeface="Comfortaa"/>
                <a:ea typeface="Comfortaa"/>
                <a:cs typeface="Comfortaa"/>
                <a:sym typeface="Comfortaa"/>
              </a:rPr>
              <a:t>Les chaussures ou bottes de sécurité.</a:t>
            </a:r>
            <a:endParaRPr>
              <a:solidFill>
                <a:srgbClr val="000000"/>
              </a:solidFill>
              <a:latin typeface="Comfortaa"/>
              <a:ea typeface="Comfortaa"/>
              <a:cs typeface="Comfortaa"/>
              <a:sym typeface="Comfortaa"/>
            </a:endParaRPr>
          </a:p>
          <a:p>
            <a:pPr indent="-381000" lvl="1" marL="914400" rtl="0" algn="l">
              <a:lnSpc>
                <a:spcPct val="90000"/>
              </a:lnSpc>
              <a:spcBef>
                <a:spcPts val="0"/>
              </a:spcBef>
              <a:spcAft>
                <a:spcPts val="0"/>
              </a:spcAft>
              <a:buClr>
                <a:srgbClr val="000000"/>
              </a:buClr>
              <a:buSzPts val="2400"/>
              <a:buFont typeface="Comfortaa"/>
              <a:buChar char="➢"/>
            </a:pPr>
            <a:r>
              <a:rPr lang="en-US">
                <a:solidFill>
                  <a:srgbClr val="000000"/>
                </a:solidFill>
                <a:latin typeface="Comfortaa"/>
                <a:ea typeface="Comfortaa"/>
                <a:cs typeface="Comfortaa"/>
                <a:sym typeface="Comfortaa"/>
              </a:rPr>
              <a:t>Les gants.</a:t>
            </a:r>
            <a:endParaRPr>
              <a:solidFill>
                <a:srgbClr val="000000"/>
              </a:solidFill>
              <a:latin typeface="Comfortaa"/>
              <a:ea typeface="Comfortaa"/>
              <a:cs typeface="Comfortaa"/>
              <a:sym typeface="Comfortaa"/>
            </a:endParaRPr>
          </a:p>
          <a:p>
            <a:pPr indent="-381000" lvl="1" marL="914400" rtl="0" algn="l">
              <a:lnSpc>
                <a:spcPct val="90000"/>
              </a:lnSpc>
              <a:spcBef>
                <a:spcPts val="0"/>
              </a:spcBef>
              <a:spcAft>
                <a:spcPts val="0"/>
              </a:spcAft>
              <a:buClr>
                <a:srgbClr val="000000"/>
              </a:buClr>
              <a:buSzPts val="2400"/>
              <a:buFont typeface="Comfortaa"/>
              <a:buChar char="➢"/>
            </a:pPr>
            <a:r>
              <a:rPr lang="en-US">
                <a:solidFill>
                  <a:srgbClr val="000000"/>
                </a:solidFill>
                <a:latin typeface="Comfortaa"/>
                <a:ea typeface="Comfortaa"/>
                <a:cs typeface="Comfortaa"/>
                <a:sym typeface="Comfortaa"/>
              </a:rPr>
              <a:t>Le bleu de travail.</a:t>
            </a:r>
            <a:endParaRPr>
              <a:solidFill>
                <a:srgbClr val="000000"/>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latin typeface="Comfortaa"/>
              <a:ea typeface="Comfortaa"/>
              <a:cs typeface="Comfortaa"/>
              <a:sym typeface="Comfortaa"/>
            </a:endParaRPr>
          </a:p>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Ne pas toucher à une machine sans autorisation:</a:t>
            </a:r>
            <a:r>
              <a:rPr lang="en-US">
                <a:latin typeface="Comfortaa"/>
                <a:ea typeface="Comfortaa"/>
                <a:cs typeface="Comfortaa"/>
                <a:sym typeface="Comfortaa"/>
              </a:rPr>
              <a:t> certaines machines nécessitent un permis, une visite médicale ou une autorisation de conduite délivrée suite à une formation interne. </a:t>
            </a:r>
            <a:endParaRPr>
              <a:latin typeface="Comfortaa"/>
              <a:ea typeface="Comfortaa"/>
              <a:cs typeface="Comfortaa"/>
              <a:sym typeface="Comfortaa"/>
            </a:endParaRPr>
          </a:p>
        </p:txBody>
      </p:sp>
      <p:pic>
        <p:nvPicPr>
          <p:cNvPr id="231" name="Google Shape;231;g25aa3f658be_0_7"/>
          <p:cNvPicPr preferRelativeResize="0"/>
          <p:nvPr/>
        </p:nvPicPr>
        <p:blipFill>
          <a:blip r:embed="rId3">
            <a:alphaModFix/>
          </a:blip>
          <a:stretch>
            <a:fillRect/>
          </a:stretch>
        </p:blipFill>
        <p:spPr>
          <a:xfrm>
            <a:off x="10401125" y="3040475"/>
            <a:ext cx="1542426" cy="1542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e5058ffda2_0_24"/>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Conseils</a:t>
            </a:r>
            <a:endParaRPr/>
          </a:p>
        </p:txBody>
      </p:sp>
      <p:sp>
        <p:nvSpPr>
          <p:cNvPr id="238" name="Google Shape;238;g1e5058ffda2_0_24"/>
          <p:cNvSpPr txBox="1"/>
          <p:nvPr>
            <p:ph idx="1" type="body"/>
          </p:nvPr>
        </p:nvSpPr>
        <p:spPr>
          <a:xfrm>
            <a:off x="838200" y="2131445"/>
            <a:ext cx="10515600" cy="40038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lang="en-US">
                <a:latin typeface="Comfortaa"/>
                <a:ea typeface="Comfortaa"/>
                <a:cs typeface="Comfortaa"/>
                <a:sym typeface="Comfortaa"/>
              </a:rPr>
              <a:t>Politesse, respect et bienveillance</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petit carnet + crayon</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tenue de rechange</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bien dormir</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repas du midi + encas</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pas de téléphone</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pas de diffusion d’images ou vidéos sans accord</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faire attention à soi et aux autres</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poser des questions</a:t>
            </a:r>
            <a:endParaRPr>
              <a:latin typeface="Comfortaa"/>
              <a:ea typeface="Comfortaa"/>
              <a:cs typeface="Comfortaa"/>
              <a:sym typeface="Comfortaa"/>
            </a:endParaRPr>
          </a:p>
        </p:txBody>
      </p:sp>
      <p:pic>
        <p:nvPicPr>
          <p:cNvPr id="239" name="Google Shape;239;g1e5058ffda2_0_24"/>
          <p:cNvPicPr preferRelativeResize="0"/>
          <p:nvPr/>
        </p:nvPicPr>
        <p:blipFill rotWithShape="1">
          <a:blip r:embed="rId3">
            <a:alphaModFix/>
          </a:blip>
          <a:srcRect b="0" l="0" r="0" t="0"/>
          <a:stretch/>
        </p:blipFill>
        <p:spPr>
          <a:xfrm>
            <a:off x="8261150" y="5009850"/>
            <a:ext cx="3861850" cy="1930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2fe04bf9419_0_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accent1"/>
              </a:buClr>
              <a:buSzPts val="4400"/>
              <a:buFont typeface="Calibri"/>
              <a:buNone/>
            </a:pPr>
            <a:r>
              <a:rPr lang="en-US"/>
              <a:t>Attitude</a:t>
            </a:r>
            <a:endParaRPr/>
          </a:p>
        </p:txBody>
      </p:sp>
      <p:sp>
        <p:nvSpPr>
          <p:cNvPr id="46" name="Google Shape;46;g2fe04bf9419_0_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US">
                <a:latin typeface="Comfortaa"/>
                <a:ea typeface="Comfortaa"/>
                <a:cs typeface="Comfortaa"/>
                <a:sym typeface="Comfortaa"/>
              </a:rPr>
              <a:t>Vous rentrez dans son monde, avec des codes sociaux, des fonctionnements, un langage, des habitudes parfois très différentes de ce que vous connaissez.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Clr>
                <a:schemeClr val="dk1"/>
              </a:buClr>
              <a:buSzPts val="2800"/>
              <a:buFont typeface="Arial"/>
              <a:buNone/>
            </a:pPr>
            <a:r>
              <a:rPr lang="en-US">
                <a:latin typeface="Comfortaa"/>
                <a:ea typeface="Comfortaa"/>
                <a:cs typeface="Comfortaa"/>
                <a:sym typeface="Comfortaa"/>
              </a:rPr>
              <a:t>Vous vous devez de respecter ces différences, de ne pas les juger et encore moins de les critiquer.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
          <p:cNvSpPr txBox="1"/>
          <p:nvPr>
            <p:ph type="title"/>
          </p:nvPr>
        </p:nvSpPr>
        <p:spPr>
          <a:xfrm>
            <a:off x="838200" y="222581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Merci de votre attention!</a:t>
            </a:r>
            <a:endParaRPr/>
          </a:p>
        </p:txBody>
      </p:sp>
      <p:pic>
        <p:nvPicPr>
          <p:cNvPr id="245" name="Google Shape;245;p4"/>
          <p:cNvPicPr preferRelativeResize="0"/>
          <p:nvPr/>
        </p:nvPicPr>
        <p:blipFill rotWithShape="1">
          <a:blip r:embed="rId3">
            <a:alphaModFix/>
          </a:blip>
          <a:srcRect b="0" l="0" r="0" t="0"/>
          <a:stretch/>
        </p:blipFill>
        <p:spPr>
          <a:xfrm>
            <a:off x="3259275" y="3065700"/>
            <a:ext cx="5657501" cy="379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9e93ff5fc8_0_28"/>
          <p:cNvSpPr txBox="1"/>
          <p:nvPr>
            <p:ph type="title"/>
          </p:nvPr>
        </p:nvSpPr>
        <p:spPr>
          <a:xfrm>
            <a:off x="1081650" y="1064173"/>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Attitude</a:t>
            </a:r>
            <a:endParaRPr/>
          </a:p>
        </p:txBody>
      </p:sp>
      <p:sp>
        <p:nvSpPr>
          <p:cNvPr id="52" name="Google Shape;52;g19e93ff5fc8_0_28"/>
          <p:cNvSpPr txBox="1"/>
          <p:nvPr>
            <p:ph idx="1" type="body"/>
          </p:nvPr>
        </p:nvSpPr>
        <p:spPr>
          <a:xfrm>
            <a:off x="486750" y="2048050"/>
            <a:ext cx="11705400" cy="46233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Font typeface="Comfortaa"/>
              <a:buChar char="•"/>
            </a:pPr>
            <a:r>
              <a:rPr b="1" lang="en-US">
                <a:latin typeface="Comfortaa"/>
                <a:ea typeface="Comfortaa"/>
                <a:cs typeface="Comfortaa"/>
                <a:sym typeface="Comfortaa"/>
              </a:rPr>
              <a:t>Respect de la vie privée et de l’entreprise</a:t>
            </a:r>
            <a:r>
              <a:rPr lang="en-US">
                <a:latin typeface="Comfortaa"/>
                <a:ea typeface="Comfortaa"/>
                <a:cs typeface="Comfortaa"/>
                <a:sym typeface="Comfortaa"/>
              </a:rPr>
              <a:t>:</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a:latin typeface="Comfortaa"/>
                <a:ea typeface="Comfortaa"/>
                <a:cs typeface="Comfortaa"/>
                <a:sym typeface="Comfortaa"/>
              </a:rPr>
              <a:t>Vous serez peut-être amené à voir ou entendre des choses sensibles, personnelles.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a:latin typeface="Comfortaa"/>
                <a:ea typeface="Comfortaa"/>
                <a:cs typeface="Comfortaa"/>
                <a:sym typeface="Comfortaa"/>
              </a:rPr>
              <a:t>Que ce soit sur la vie privée des personnes avec qui vous travaillerez, sur des chiffres concernant l’entreprise ou sur des images pouvant être choquantes (animaux blessés ou morts attendant l'équarrissage par exemple), vous avez le devoir de ne pas répéter ou diffuser ces informations.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fe04bf9419_0_6"/>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accent1"/>
              </a:buClr>
              <a:buSzPts val="4400"/>
              <a:buFont typeface="Calibri"/>
              <a:buNone/>
            </a:pPr>
            <a:r>
              <a:rPr lang="en-US"/>
              <a:t>Attitude</a:t>
            </a:r>
            <a:endParaRPr/>
          </a:p>
        </p:txBody>
      </p:sp>
      <p:sp>
        <p:nvSpPr>
          <p:cNvPr id="59" name="Google Shape;59;g2fe04bf9419_0_6"/>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US">
                <a:latin typeface="Comfortaa"/>
                <a:ea typeface="Comfortaa"/>
                <a:cs typeface="Comfortaa"/>
                <a:sym typeface="Comfortaa"/>
              </a:rPr>
              <a:t>Des lois protègent la vie privée des gens et l’intégrité des entreprises.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Clr>
                <a:schemeClr val="dk1"/>
              </a:buClr>
              <a:buSzPts val="2800"/>
              <a:buFont typeface="Arial"/>
              <a:buNone/>
            </a:pPr>
            <a:r>
              <a:rPr lang="en-US">
                <a:latin typeface="Comfortaa"/>
                <a:ea typeface="Comfortaa"/>
                <a:cs typeface="Comfortaa"/>
                <a:sym typeface="Comfortaa"/>
              </a:rPr>
              <a:t>Toute information répétée peut être rapidement reprise, transformée, diffusée et avoir de lourdes conséquences pour les personnes qui vous accueillent.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type="title"/>
          </p:nvPr>
        </p:nvSpPr>
        <p:spPr>
          <a:xfrm>
            <a:off x="838200" y="1267723"/>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Attitude</a:t>
            </a:r>
            <a:endParaRPr/>
          </a:p>
        </p:txBody>
      </p:sp>
      <p:sp>
        <p:nvSpPr>
          <p:cNvPr id="65" name="Google Shape;65;p3"/>
          <p:cNvSpPr txBox="1"/>
          <p:nvPr>
            <p:ph idx="1" type="body"/>
          </p:nvPr>
        </p:nvSpPr>
        <p:spPr>
          <a:xfrm>
            <a:off x="838200" y="2227631"/>
            <a:ext cx="10515600" cy="40038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Font typeface="Comfortaa"/>
              <a:buChar char="•"/>
            </a:pPr>
            <a:r>
              <a:rPr b="1" lang="en-US">
                <a:latin typeface="Comfortaa"/>
                <a:ea typeface="Comfortaa"/>
                <a:cs typeface="Comfortaa"/>
                <a:sym typeface="Comfortaa"/>
              </a:rPr>
              <a:t>Le droit à l’image</a:t>
            </a:r>
            <a:r>
              <a:rPr lang="en-US">
                <a:latin typeface="Comfortaa"/>
                <a:ea typeface="Comfortaa"/>
                <a:cs typeface="Comfortaa"/>
                <a:sym typeface="Comfortaa"/>
              </a:rPr>
              <a:t>:</a:t>
            </a:r>
            <a:endParaRPr>
              <a:latin typeface="Comfortaa"/>
              <a:ea typeface="Comfortaa"/>
              <a:cs typeface="Comfortaa"/>
              <a:sym typeface="Comfortaa"/>
            </a:endParaRPr>
          </a:p>
          <a:p>
            <a:pPr indent="0" lvl="0" marL="457200" rtl="0" algn="l">
              <a:lnSpc>
                <a:spcPct val="90000"/>
              </a:lnSpc>
              <a:spcBef>
                <a:spcPts val="0"/>
              </a:spcBef>
              <a:spcAft>
                <a:spcPts val="0"/>
              </a:spcAft>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a:latin typeface="Comfortaa"/>
                <a:ea typeface="Comfortaa"/>
                <a:cs typeface="Comfortaa"/>
                <a:sym typeface="Comfortaa"/>
              </a:rPr>
              <a:t>Vous devez toujours demander l’autorisation pour prendre et surtout pour diffuser des photos.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a:latin typeface="Comfortaa"/>
                <a:ea typeface="Comfortaa"/>
                <a:cs typeface="Comfortaa"/>
                <a:sym typeface="Comfortaa"/>
              </a:rPr>
              <a:t>Vous êtes sur un site privé, dans une entreprise, votre patron est en droit de vous interdire toute photo ou vidéo, ou de vouloir valider les photos que vous pouvez partager.</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fe04bf9419_0_12"/>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accent1"/>
              </a:buClr>
              <a:buSzPts val="4400"/>
              <a:buFont typeface="Calibri"/>
              <a:buNone/>
            </a:pPr>
            <a:r>
              <a:rPr lang="en-US"/>
              <a:t>Attitude</a:t>
            </a:r>
            <a:endParaRPr/>
          </a:p>
        </p:txBody>
      </p:sp>
      <p:sp>
        <p:nvSpPr>
          <p:cNvPr id="72" name="Google Shape;72;g2fe04bf9419_0_12"/>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US">
                <a:latin typeface="Comfortaa"/>
                <a:ea typeface="Comfortaa"/>
                <a:cs typeface="Comfortaa"/>
                <a:sym typeface="Comfortaa"/>
              </a:rPr>
              <a:t>Demandez toujours à une personne son autorisation avant la publication d’une image si elle y apparaît, même en arrière-plan.</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US">
                <a:latin typeface="Comfortaa"/>
                <a:ea typeface="Comfortaa"/>
                <a:cs typeface="Comfortaa"/>
                <a:sym typeface="Comfortaa"/>
              </a:rPr>
              <a:t>Ne jamais rien publier qui nuise à l’image du métier, du maître de stage, de l’entreprise ou des employés.</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Clr>
                <a:schemeClr val="dk1"/>
              </a:buClr>
              <a:buSzPts val="2800"/>
              <a:buFont typeface="Arial"/>
              <a:buNone/>
            </a:pPr>
            <a:r>
              <a:t/>
            </a:r>
            <a:endParaRPr>
              <a:latin typeface="Comfortaa"/>
              <a:ea typeface="Comfortaa"/>
              <a:cs typeface="Comfortaa"/>
              <a:sym typeface="Comfortaa"/>
            </a:endParaRPr>
          </a:p>
        </p:txBody>
      </p:sp>
      <p:pic>
        <p:nvPicPr>
          <p:cNvPr id="73" name="Google Shape;73;g2fe04bf9419_0_12"/>
          <p:cNvPicPr preferRelativeResize="0"/>
          <p:nvPr/>
        </p:nvPicPr>
        <p:blipFill>
          <a:blip r:embed="rId3">
            <a:alphaModFix/>
          </a:blip>
          <a:stretch>
            <a:fillRect/>
          </a:stretch>
        </p:blipFill>
        <p:spPr>
          <a:xfrm>
            <a:off x="7580800" y="151650"/>
            <a:ext cx="3773002" cy="2452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e5058ffda2_0_0"/>
          <p:cNvSpPr txBox="1"/>
          <p:nvPr>
            <p:ph type="title"/>
          </p:nvPr>
        </p:nvSpPr>
        <p:spPr>
          <a:xfrm>
            <a:off x="838200" y="134273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Attitude</a:t>
            </a:r>
            <a:endParaRPr/>
          </a:p>
        </p:txBody>
      </p:sp>
      <p:sp>
        <p:nvSpPr>
          <p:cNvPr id="80" name="Google Shape;80;g1e5058ffda2_0_0"/>
          <p:cNvSpPr txBox="1"/>
          <p:nvPr>
            <p:ph idx="1" type="body"/>
          </p:nvPr>
        </p:nvSpPr>
        <p:spPr>
          <a:xfrm>
            <a:off x="838200" y="2283950"/>
            <a:ext cx="10515600" cy="37320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Comfortaa"/>
              <a:buChar char="•"/>
            </a:pPr>
            <a:r>
              <a:rPr b="1" lang="en-US">
                <a:latin typeface="Comfortaa"/>
                <a:ea typeface="Comfortaa"/>
                <a:cs typeface="Comfortaa"/>
                <a:sym typeface="Comfortaa"/>
              </a:rPr>
              <a:t>Politesse et bienveillance:</a:t>
            </a:r>
            <a:endParaRPr b="1">
              <a:latin typeface="Comfortaa"/>
              <a:ea typeface="Comfortaa"/>
              <a:cs typeface="Comfortaa"/>
              <a:sym typeface="Comfortaa"/>
            </a:endParaRPr>
          </a:p>
          <a:p>
            <a:pPr indent="0" lvl="0" marL="457200" rtl="0" algn="l">
              <a:lnSpc>
                <a:spcPct val="90000"/>
              </a:lnSpc>
              <a:spcBef>
                <a:spcPts val="1000"/>
              </a:spcBef>
              <a:spcAft>
                <a:spcPts val="0"/>
              </a:spcAft>
              <a:buNone/>
            </a:pPr>
            <a:r>
              <a:t/>
            </a:r>
            <a:endParaRPr b="1">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a:latin typeface="Comfortaa"/>
                <a:ea typeface="Comfortaa"/>
                <a:cs typeface="Comfortaa"/>
                <a:sym typeface="Comfortaa"/>
              </a:rPr>
              <a:t>Un </a:t>
            </a:r>
            <a:r>
              <a:rPr b="1" lang="en-US">
                <a:latin typeface="Comfortaa"/>
                <a:ea typeface="Comfortaa"/>
                <a:cs typeface="Comfortaa"/>
                <a:sym typeface="Comfortaa"/>
              </a:rPr>
              <a:t>bonjour</a:t>
            </a:r>
            <a:r>
              <a:rPr lang="en-US">
                <a:latin typeface="Comfortaa"/>
                <a:ea typeface="Comfortaa"/>
                <a:cs typeface="Comfortaa"/>
                <a:sym typeface="Comfortaa"/>
              </a:rPr>
              <a:t> en arrivant à toute l’équipe, un </a:t>
            </a:r>
            <a:r>
              <a:rPr b="1" lang="en-US">
                <a:latin typeface="Comfortaa"/>
                <a:ea typeface="Comfortaa"/>
                <a:cs typeface="Comfortaa"/>
                <a:sym typeface="Comfortaa"/>
              </a:rPr>
              <a:t>merci</a:t>
            </a:r>
            <a:r>
              <a:rPr lang="en-US">
                <a:latin typeface="Comfortaa"/>
                <a:ea typeface="Comfortaa"/>
                <a:cs typeface="Comfortaa"/>
                <a:sym typeface="Comfortaa"/>
              </a:rPr>
              <a:t> quand on vient vous aider ou donner du temps pour vous expliquer quelque chose, un </a:t>
            </a:r>
            <a:r>
              <a:rPr b="1" lang="en-US">
                <a:latin typeface="Comfortaa"/>
                <a:ea typeface="Comfortaa"/>
                <a:cs typeface="Comfortaa"/>
                <a:sym typeface="Comfortaa"/>
              </a:rPr>
              <a:t>s’il vous plaît</a:t>
            </a:r>
            <a:r>
              <a:rPr lang="en-US">
                <a:latin typeface="Comfortaa"/>
                <a:ea typeface="Comfortaa"/>
                <a:cs typeface="Comfortaa"/>
                <a:sym typeface="Comfortaa"/>
              </a:rPr>
              <a:t> avant de poser une question, les règles simples de politesse sont essentielles et indispensables. </a:t>
            </a:r>
            <a:endParaRPr>
              <a:latin typeface="Comfortaa"/>
              <a:ea typeface="Comfortaa"/>
              <a:cs typeface="Comfortaa"/>
              <a:sym typeface="Comfortaa"/>
            </a:endParaRPr>
          </a:p>
        </p:txBody>
      </p:sp>
      <p:pic>
        <p:nvPicPr>
          <p:cNvPr id="81" name="Google Shape;81;g1e5058ffda2_0_0"/>
          <p:cNvPicPr preferRelativeResize="0"/>
          <p:nvPr/>
        </p:nvPicPr>
        <p:blipFill>
          <a:blip r:embed="rId3">
            <a:alphaModFix/>
          </a:blip>
          <a:stretch>
            <a:fillRect/>
          </a:stretch>
        </p:blipFill>
        <p:spPr>
          <a:xfrm>
            <a:off x="4856276" y="5313675"/>
            <a:ext cx="2479425" cy="1460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fe04bf9419_0_20"/>
          <p:cNvSpPr txBox="1"/>
          <p:nvPr>
            <p:ph type="title"/>
          </p:nvPr>
        </p:nvSpPr>
        <p:spPr>
          <a:xfrm>
            <a:off x="838200" y="1325880"/>
            <a:ext cx="10515600" cy="662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Attitude</a:t>
            </a:r>
            <a:endParaRPr/>
          </a:p>
        </p:txBody>
      </p:sp>
      <p:sp>
        <p:nvSpPr>
          <p:cNvPr id="88" name="Google Shape;88;g2fe04bf9419_0_20"/>
          <p:cNvSpPr txBox="1"/>
          <p:nvPr>
            <p:ph idx="1" type="body"/>
          </p:nvPr>
        </p:nvSpPr>
        <p:spPr>
          <a:xfrm>
            <a:off x="838200" y="2214245"/>
            <a:ext cx="10515600" cy="400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None/>
            </a:pPr>
            <a:r>
              <a:rPr lang="en-US">
                <a:latin typeface="Comfortaa"/>
                <a:ea typeface="Comfortaa"/>
                <a:cs typeface="Comfortaa"/>
                <a:sym typeface="Comfortaa"/>
              </a:rPr>
              <a:t>A</a:t>
            </a:r>
            <a:r>
              <a:rPr lang="en-US">
                <a:latin typeface="Comfortaa"/>
                <a:ea typeface="Comfortaa"/>
                <a:cs typeface="Comfortaa"/>
                <a:sym typeface="Comfortaa"/>
              </a:rPr>
              <a:t>ppliquer ces règles de politesse est la base du respect que vous devez à l’entreprise qui vous accueille.</a:t>
            </a:r>
            <a:endParaRPr>
              <a:latin typeface="Comfortaa"/>
              <a:ea typeface="Comfortaa"/>
              <a:cs typeface="Comfortaa"/>
              <a:sym typeface="Comfortaa"/>
            </a:endParaRPr>
          </a:p>
          <a:p>
            <a:pPr indent="0" lvl="0" marL="0" rtl="0" algn="l">
              <a:spcBef>
                <a:spcPts val="1000"/>
              </a:spcBef>
              <a:spcAft>
                <a:spcPts val="0"/>
              </a:spcAft>
              <a:buNone/>
            </a:pPr>
            <a:r>
              <a:t/>
            </a:r>
            <a:endParaRPr>
              <a:latin typeface="Comfortaa"/>
              <a:ea typeface="Comfortaa"/>
              <a:cs typeface="Comfortaa"/>
              <a:sym typeface="Comfortaa"/>
            </a:endParaRPr>
          </a:p>
          <a:p>
            <a:pPr indent="0" lvl="0" marL="0" rtl="0" algn="l">
              <a:spcBef>
                <a:spcPts val="1000"/>
              </a:spcBef>
              <a:spcAft>
                <a:spcPts val="0"/>
              </a:spcAft>
              <a:buClr>
                <a:schemeClr val="dk1"/>
              </a:buClr>
              <a:buSzPts val="2800"/>
              <a:buFont typeface="Arial"/>
              <a:buNone/>
            </a:pPr>
            <a:r>
              <a:rPr lang="en-US">
                <a:latin typeface="Comfortaa"/>
                <a:ea typeface="Comfortaa"/>
                <a:cs typeface="Comfortaa"/>
                <a:sym typeface="Comfortaa"/>
              </a:rPr>
              <a:t>Le respect fonctionne toujours à double sens, il faut le donner pour le recevoir.</a:t>
            </a:r>
            <a:endParaRPr/>
          </a:p>
        </p:txBody>
      </p:sp>
      <p:pic>
        <p:nvPicPr>
          <p:cNvPr id="89" name="Google Shape;89;g2fe04bf9419_0_20"/>
          <p:cNvPicPr preferRelativeResize="0"/>
          <p:nvPr/>
        </p:nvPicPr>
        <p:blipFill>
          <a:blip r:embed="rId3">
            <a:alphaModFix/>
          </a:blip>
          <a:stretch>
            <a:fillRect/>
          </a:stretch>
        </p:blipFill>
        <p:spPr>
          <a:xfrm>
            <a:off x="6848470" y="4727225"/>
            <a:ext cx="3753275" cy="1855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