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12192000"/>
  <p:notesSz cx="6858000" cy="9144000"/>
  <p:embeddedFontLst>
    <p:embeddedFont>
      <p:font typeface="Roboto"/>
      <p:regular r:id="rId29"/>
      <p:bold r:id="rId30"/>
      <p:italic r:id="rId31"/>
      <p:boldItalic r:id="rId32"/>
    </p:embeddedFont>
    <p:embeddedFont>
      <p:font typeface="Lato"/>
      <p:regular r:id="rId33"/>
      <p:bold r:id="rId34"/>
      <p:italic r:id="rId35"/>
      <p:boldItalic r:id="rId36"/>
    </p:embeddedFont>
    <p:embeddedFont>
      <p:font typeface="Lato Black"/>
      <p:bold r:id="rId37"/>
      <p:boldItalic r:id="rId38"/>
    </p:embeddedFont>
    <p:embeddedFont>
      <p:font typeface="Comfortaa Medium"/>
      <p:regular r:id="rId39"/>
      <p:bold r:id="rId40"/>
    </p:embeddedFont>
    <p:embeddedFont>
      <p:font typeface="Comfortaa"/>
      <p:regular r:id="rId41"/>
      <p:bold r:id="rId4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3" roundtripDataSignature="AMtx7mguS+oNC7cz9VpaFfuEo9YyLqS7e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ComfortaaMedium-bold.fntdata"/><Relationship Id="rId20" Type="http://schemas.openxmlformats.org/officeDocument/2006/relationships/slide" Target="slides/slide15.xml"/><Relationship Id="rId42" Type="http://schemas.openxmlformats.org/officeDocument/2006/relationships/font" Target="fonts/Comfortaa-bold.fntdata"/><Relationship Id="rId41" Type="http://schemas.openxmlformats.org/officeDocument/2006/relationships/font" Target="fonts/Comfortaa-regular.fntdata"/><Relationship Id="rId22" Type="http://schemas.openxmlformats.org/officeDocument/2006/relationships/slide" Target="slides/slide17.xml"/><Relationship Id="rId21" Type="http://schemas.openxmlformats.org/officeDocument/2006/relationships/slide" Target="slides/slide16.xml"/><Relationship Id="rId43" Type="http://customschemas.google.com/relationships/presentationmetadata" Target="metadata"/><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6.xml"/><Relationship Id="rId33" Type="http://schemas.openxmlformats.org/officeDocument/2006/relationships/font" Target="fonts/Lato-regular.fntdata"/><Relationship Id="rId10" Type="http://schemas.openxmlformats.org/officeDocument/2006/relationships/slide" Target="slides/slide5.xml"/><Relationship Id="rId32" Type="http://schemas.openxmlformats.org/officeDocument/2006/relationships/font" Target="fonts/Roboto-boldItalic.fntdata"/><Relationship Id="rId13" Type="http://schemas.openxmlformats.org/officeDocument/2006/relationships/slide" Target="slides/slide8.xml"/><Relationship Id="rId35" Type="http://schemas.openxmlformats.org/officeDocument/2006/relationships/font" Target="fonts/Lato-italic.fntdata"/><Relationship Id="rId12" Type="http://schemas.openxmlformats.org/officeDocument/2006/relationships/slide" Target="slides/slide7.xml"/><Relationship Id="rId34" Type="http://schemas.openxmlformats.org/officeDocument/2006/relationships/font" Target="fonts/Lato-bold.fntdata"/><Relationship Id="rId15" Type="http://schemas.openxmlformats.org/officeDocument/2006/relationships/slide" Target="slides/slide10.xml"/><Relationship Id="rId37" Type="http://schemas.openxmlformats.org/officeDocument/2006/relationships/font" Target="fonts/LatoBlack-bold.fntdata"/><Relationship Id="rId14" Type="http://schemas.openxmlformats.org/officeDocument/2006/relationships/slide" Target="slides/slide9.xml"/><Relationship Id="rId36" Type="http://schemas.openxmlformats.org/officeDocument/2006/relationships/font" Target="fonts/Lato-boldItalic.fntdata"/><Relationship Id="rId17" Type="http://schemas.openxmlformats.org/officeDocument/2006/relationships/slide" Target="slides/slide12.xml"/><Relationship Id="rId39" Type="http://schemas.openxmlformats.org/officeDocument/2006/relationships/font" Target="fonts/ComfortaaMedium-regular.fntdata"/><Relationship Id="rId16" Type="http://schemas.openxmlformats.org/officeDocument/2006/relationships/slide" Target="slides/slide11.xml"/><Relationship Id="rId38" Type="http://schemas.openxmlformats.org/officeDocument/2006/relationships/font" Target="fonts/LatoBlack-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 name="Google Shape;3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29a4496f1df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g29a4496f1df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 name="Google Shape;101;g29a4496f1df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 name="Shape 108"/>
        <p:cNvGrpSpPr/>
        <p:nvPr/>
      </p:nvGrpSpPr>
      <p:grpSpPr>
        <a:xfrm>
          <a:off x="0" y="0"/>
          <a:ext cx="0" cy="0"/>
          <a:chOff x="0" y="0"/>
          <a:chExt cx="0" cy="0"/>
        </a:xfrm>
      </p:grpSpPr>
      <p:sp>
        <p:nvSpPr>
          <p:cNvPr id="109" name="Google Shape;109;g29a4496f1df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 name="Google Shape;110;g29a4496f1df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 name="Google Shape;111;g29a4496f1df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9a4496f1df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29a4496f1df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 name="Google Shape;130;g29a4496f1df_0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9ba0f6fec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g29ba0f6fec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 name="Google Shape;143;g29ba0f6fec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9a4496f1df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29a4496f1df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 name="Google Shape;151;g29a4496f1df_0_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9a4496f1df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29a4496f1df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 name="Google Shape;162;g29a4496f1df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61cb9dbad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61cb9dbad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261cb9dbad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9a4496f1df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29a4496f1df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 name="Google Shape;185;g29a4496f1df_0_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9a4496f1df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g29a4496f1df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 name="Google Shape;194;g29a4496f1df_0_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9c3123d42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29c3123d42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 name="Google Shape;204;g29c3123d42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 name="Shape 36"/>
        <p:cNvGrpSpPr/>
        <p:nvPr/>
      </p:nvGrpSpPr>
      <p:grpSpPr>
        <a:xfrm>
          <a:off x="0" y="0"/>
          <a:ext cx="0" cy="0"/>
          <a:chOff x="0" y="0"/>
          <a:chExt cx="0" cy="0"/>
        </a:xfrm>
      </p:grpSpPr>
      <p:sp>
        <p:nvSpPr>
          <p:cNvPr id="37" name="Google Shape;37;g29a3992fb8c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 name="Google Shape;38;g29a3992fb8c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9a4496f1df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g29a4496f1df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7" name="Google Shape;217;g29a4496f1df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9c3123d429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29c3123d429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1" name="Google Shape;241;g29c3123d429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9d11d694e1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g29d11d694e1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0" name="Google Shape;250;g29d11d694e1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8" name="Google Shape;25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 name="Shape 49"/>
        <p:cNvGrpSpPr/>
        <p:nvPr/>
      </p:nvGrpSpPr>
      <p:grpSpPr>
        <a:xfrm>
          <a:off x="0" y="0"/>
          <a:ext cx="0" cy="0"/>
          <a:chOff x="0" y="0"/>
          <a:chExt cx="0" cy="0"/>
        </a:xfrm>
      </p:grpSpPr>
      <p:sp>
        <p:nvSpPr>
          <p:cNvPr id="50" name="Google Shape;50;g19e93ff5fc8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 name="Google Shape;51;g19e93ff5fc8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19e93ff5fc8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 name="Google Shape;57;g19e93ff5fc8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 name="Google Shape;6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g29a4496f1d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 name="Google Shape;70;g29a4496f1d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 name="Google Shape;71;g29a4496f1d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9a4496f1df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 name="Google Shape;77;g29a4496f1df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 name="Google Shape;78;g29a4496f1df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29d11d694e1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 name="Google Shape;84;g29d11d694e1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 name="Google Shape;85;g29d11d694e1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29a4496f1df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 name="Google Shape;91;g29a4496f1df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 name="Google Shape;92;g29a4496f1df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2" name="Shape 12"/>
        <p:cNvGrpSpPr/>
        <p:nvPr/>
      </p:nvGrpSpPr>
      <p:grpSpPr>
        <a:xfrm>
          <a:off x="0" y="0"/>
          <a:ext cx="0" cy="0"/>
          <a:chOff x="0" y="0"/>
          <a:chExt cx="0" cy="0"/>
        </a:xfrm>
      </p:grpSpPr>
      <p:sp>
        <p:nvSpPr>
          <p:cNvPr id="13" name="Google Shape;13;p6"/>
          <p:cNvSpPr txBox="1"/>
          <p:nvPr>
            <p:ph type="title"/>
          </p:nvPr>
        </p:nvSpPr>
        <p:spPr>
          <a:xfrm>
            <a:off x="838200" y="3053735"/>
            <a:ext cx="10515600" cy="6311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2"/>
              </a:buClr>
              <a:buSzPts val="4400"/>
              <a:buFont typeface="Calibri"/>
              <a:buNone/>
              <a:defRPr b="0" i="0" sz="4400" u="none" cap="none" strike="noStrike">
                <a:solidFill>
                  <a:schemeClr val="dk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 name="Google Shape;14;p6"/>
          <p:cNvSpPr txBox="1"/>
          <p:nvPr>
            <p:ph idx="1" type="subTitle"/>
          </p:nvPr>
        </p:nvSpPr>
        <p:spPr>
          <a:xfrm>
            <a:off x="1524000" y="4245878"/>
            <a:ext cx="9144000" cy="41040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ex">
  <p:cSld name="index">
    <p:spTree>
      <p:nvGrpSpPr>
        <p:cNvPr id="19" name="Shape 19"/>
        <p:cNvGrpSpPr/>
        <p:nvPr/>
      </p:nvGrpSpPr>
      <p:grpSpPr>
        <a:xfrm>
          <a:off x="0" y="0"/>
          <a:ext cx="0" cy="0"/>
          <a:chOff x="0" y="0"/>
          <a:chExt cx="0" cy="0"/>
        </a:xfrm>
      </p:grpSpPr>
      <p:sp>
        <p:nvSpPr>
          <p:cNvPr id="20" name="Google Shape;20;g29a3992fb8c_0_36"/>
          <p:cNvSpPr txBox="1"/>
          <p:nvPr>
            <p:ph idx="1" type="body"/>
          </p:nvPr>
        </p:nvSpPr>
        <p:spPr>
          <a:xfrm>
            <a:off x="3657600" y="1295400"/>
            <a:ext cx="4876800" cy="330300"/>
          </a:xfrm>
          <a:prstGeom prst="rect">
            <a:avLst/>
          </a:prstGeom>
          <a:noFill/>
          <a:ln>
            <a:noFill/>
          </a:ln>
        </p:spPr>
        <p:txBody>
          <a:bodyPr anchorCtr="0" anchor="b" bIns="60925" lIns="121900" spcFirstLastPara="1" rIns="121900" wrap="square" tIns="60925">
            <a:noAutofit/>
          </a:bodyPr>
          <a:lstStyle>
            <a:lvl1pPr indent="-228600" lvl="0" marL="457200" marR="0" rtl="0" algn="ctr">
              <a:lnSpc>
                <a:spcPct val="90000"/>
              </a:lnSpc>
              <a:spcBef>
                <a:spcPts val="1000"/>
              </a:spcBef>
              <a:spcAft>
                <a:spcPts val="0"/>
              </a:spcAft>
              <a:buClr>
                <a:schemeClr val="accent2"/>
              </a:buClr>
              <a:buSzPts val="1300"/>
              <a:buFont typeface="Arial"/>
              <a:buNone/>
              <a:defRPr b="1" i="0" sz="1300" u="none" cap="none" strike="noStrike">
                <a:solidFill>
                  <a:schemeClr val="accent2"/>
                </a:solidFill>
                <a:latin typeface="Lato Black"/>
                <a:ea typeface="Lato Black"/>
                <a:cs typeface="Lato Black"/>
                <a:sym typeface="Lato Black"/>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 name="Google Shape;21;g29a3992fb8c_0_36"/>
          <p:cNvSpPr txBox="1"/>
          <p:nvPr>
            <p:ph idx="2" type="body"/>
          </p:nvPr>
        </p:nvSpPr>
        <p:spPr>
          <a:xfrm>
            <a:off x="3657600" y="685800"/>
            <a:ext cx="4876800" cy="609600"/>
          </a:xfrm>
          <a:prstGeom prst="rect">
            <a:avLst/>
          </a:prstGeom>
          <a:noFill/>
          <a:ln>
            <a:noFill/>
          </a:ln>
        </p:spPr>
        <p:txBody>
          <a:bodyPr anchorCtr="0" anchor="ctr" bIns="0" lIns="0" spcFirstLastPara="1" rIns="0" wrap="square" tIns="0">
            <a:noAutofit/>
          </a:bodyPr>
          <a:lstStyle>
            <a:lvl1pPr indent="-228600" lvl="0" marL="457200" marR="0" rtl="0" algn="ctr">
              <a:lnSpc>
                <a:spcPct val="90000"/>
              </a:lnSpc>
              <a:spcBef>
                <a:spcPts val="1000"/>
              </a:spcBef>
              <a:spcAft>
                <a:spcPts val="0"/>
              </a:spcAft>
              <a:buClr>
                <a:srgbClr val="3F3F3F"/>
              </a:buClr>
              <a:buSzPts val="4000"/>
              <a:buFont typeface="Arial"/>
              <a:buNone/>
              <a:defRPr b="1" i="0" sz="4000" u="none" cap="none" strike="noStrike">
                <a:solidFill>
                  <a:srgbClr val="3F3F3F"/>
                </a:solidFill>
                <a:latin typeface="Lato Black"/>
                <a:ea typeface="Lato Black"/>
                <a:cs typeface="Lato Black"/>
                <a:sym typeface="Lato Black"/>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8"/>
          <p:cNvSpPr txBox="1"/>
          <p:nvPr>
            <p:ph type="title"/>
          </p:nvPr>
        </p:nvSpPr>
        <p:spPr>
          <a:xfrm>
            <a:off x="838200" y="1325880"/>
            <a:ext cx="10515600" cy="66198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1"/>
              </a:buClr>
              <a:buSzPts val="4400"/>
              <a:buFont typeface="Calibri"/>
              <a:buNone/>
              <a:defRPr b="0" i="0" sz="44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 name="Google Shape;24;p8"/>
          <p:cNvSpPr txBox="1"/>
          <p:nvPr>
            <p:ph idx="1" type="body"/>
          </p:nvPr>
        </p:nvSpPr>
        <p:spPr>
          <a:xfrm>
            <a:off x="838200" y="2214245"/>
            <a:ext cx="10515600" cy="400367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accent1"/>
              </a:buClr>
              <a:buSzPts val="2800"/>
              <a:buFont typeface="Arial"/>
              <a:buChar char="•"/>
              <a:defRPr b="0" i="0" sz="2800" u="none" cap="none" strike="noStrike">
                <a:solidFill>
                  <a:schemeClr val="accen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accent2"/>
              </a:buClr>
              <a:buSzPts val="2400"/>
              <a:buFont typeface="Arial"/>
              <a:buChar char="•"/>
              <a:defRPr b="0" i="0" sz="2400" u="none" cap="none" strike="noStrike">
                <a:solidFill>
                  <a:schemeClr val="accent2"/>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2"/>
              </a:buClr>
              <a:buSzPts val="2000"/>
              <a:buFont typeface="Arial"/>
              <a:buChar char="•"/>
              <a:defRPr b="0" i="0" sz="2000" u="none" cap="none" strike="noStrike">
                <a:solidFill>
                  <a:schemeClr val="dk2"/>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accent1"/>
              </a:buClr>
              <a:buSzPts val="1800"/>
              <a:buFont typeface="Arial"/>
              <a:buChar char="•"/>
              <a:defRPr b="0" i="0" sz="1800" u="none" cap="none" strike="noStrike">
                <a:solidFill>
                  <a:schemeClr val="accen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 name="Google Shape;2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p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accent1"/>
              </a:buClr>
              <a:buSzPts val="6000"/>
              <a:buFont typeface="Calibri"/>
              <a:buNone/>
              <a:defRPr b="0" i="0" sz="60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 name="Google Shape;28;p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2"/>
              </a:buClr>
              <a:buSzPts val="2400"/>
              <a:buFont typeface="Arial"/>
              <a:buNone/>
              <a:defRPr b="0" i="0" sz="2400" u="none" cap="none" strike="noStrike">
                <a:solidFill>
                  <a:schemeClr val="dk2"/>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29" name="Google Shape;29;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2.png"/><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A picture containing sitting, knife&#10;&#10;Description automatically generated" id="10" name="Google Shape;10;p5"/>
          <p:cNvPicPr preferRelativeResize="0"/>
          <p:nvPr/>
        </p:nvPicPr>
        <p:blipFill rotWithShape="1">
          <a:blip r:embed="rId1">
            <a:alphaModFix/>
          </a:blip>
          <a:srcRect b="0" l="0" r="0" t="0"/>
          <a:stretch/>
        </p:blipFill>
        <p:spPr>
          <a:xfrm>
            <a:off x="0" y="-1"/>
            <a:ext cx="12192000" cy="1998689"/>
          </a:xfrm>
          <a:prstGeom prst="rect">
            <a:avLst/>
          </a:prstGeom>
          <a:noFill/>
          <a:ln>
            <a:noFill/>
          </a:ln>
        </p:spPr>
      </p:pic>
      <p:pic>
        <p:nvPicPr>
          <p:cNvPr id="11" name="Google Shape;11;p5"/>
          <p:cNvPicPr preferRelativeResize="0"/>
          <p:nvPr/>
        </p:nvPicPr>
        <p:blipFill rotWithShape="1">
          <a:blip r:embed="rId2">
            <a:alphaModFix/>
          </a:blip>
          <a:srcRect b="0" l="0" r="0" t="0"/>
          <a:stretch/>
        </p:blipFill>
        <p:spPr>
          <a:xfrm>
            <a:off x="7661796" y="661120"/>
            <a:ext cx="3897245" cy="157212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 name="Shape 15"/>
        <p:cNvGrpSpPr/>
        <p:nvPr/>
      </p:nvGrpSpPr>
      <p:grpSpPr>
        <a:xfrm>
          <a:off x="0" y="0"/>
          <a:ext cx="0" cy="0"/>
          <a:chOff x="0" y="0"/>
          <a:chExt cx="0" cy="0"/>
        </a:xfrm>
      </p:grpSpPr>
      <p:pic>
        <p:nvPicPr>
          <p:cNvPr descr="A picture containing sitting, knife&#10;&#10;Description automatically generated" id="16" name="Google Shape;16;p7"/>
          <p:cNvPicPr preferRelativeResize="0"/>
          <p:nvPr/>
        </p:nvPicPr>
        <p:blipFill rotWithShape="1">
          <a:blip r:embed="rId1">
            <a:alphaModFix amt="20000"/>
          </a:blip>
          <a:srcRect b="0" l="0" r="0" t="0"/>
          <a:stretch/>
        </p:blipFill>
        <p:spPr>
          <a:xfrm>
            <a:off x="0" y="-1"/>
            <a:ext cx="12192000" cy="1998689"/>
          </a:xfrm>
          <a:prstGeom prst="rect">
            <a:avLst/>
          </a:prstGeom>
          <a:noFill/>
          <a:ln>
            <a:noFill/>
          </a:ln>
        </p:spPr>
      </p:pic>
      <p:sp>
        <p:nvSpPr>
          <p:cNvPr id="17" name="Google Shape;1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pic>
        <p:nvPicPr>
          <p:cNvPr id="18" name="Google Shape;18;p7"/>
          <p:cNvPicPr preferRelativeResize="0"/>
          <p:nvPr/>
        </p:nvPicPr>
        <p:blipFill rotWithShape="1">
          <a:blip r:embed="rId2">
            <a:alphaModFix/>
          </a:blip>
          <a:srcRect b="0" l="0" r="0" t="0"/>
          <a:stretch/>
        </p:blipFill>
        <p:spPr>
          <a:xfrm>
            <a:off x="606398" y="0"/>
            <a:ext cx="3206804" cy="129360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5.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 name="Shape 33"/>
        <p:cNvGrpSpPr/>
        <p:nvPr/>
      </p:nvGrpSpPr>
      <p:grpSpPr>
        <a:xfrm>
          <a:off x="0" y="0"/>
          <a:ext cx="0" cy="0"/>
          <a:chOff x="0" y="0"/>
          <a:chExt cx="0" cy="0"/>
        </a:xfrm>
      </p:grpSpPr>
      <p:sp>
        <p:nvSpPr>
          <p:cNvPr id="34" name="Google Shape;34;p1"/>
          <p:cNvSpPr txBox="1"/>
          <p:nvPr>
            <p:ph type="title"/>
          </p:nvPr>
        </p:nvSpPr>
        <p:spPr>
          <a:xfrm>
            <a:off x="892625" y="2771839"/>
            <a:ext cx="10714200" cy="1314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Calibri"/>
              <a:buNone/>
            </a:pPr>
            <a:r>
              <a:rPr lang="en-US"/>
              <a:t>Module 2: </a:t>
            </a:r>
            <a:r>
              <a:rPr lang="en-US"/>
              <a:t>Méthodes et outils durables</a:t>
            </a:r>
            <a:endParaRPr/>
          </a:p>
        </p:txBody>
      </p:sp>
      <p:sp>
        <p:nvSpPr>
          <p:cNvPr id="35" name="Google Shape;35;p1"/>
          <p:cNvSpPr txBox="1"/>
          <p:nvPr>
            <p:ph idx="1" type="subTitle"/>
          </p:nvPr>
        </p:nvSpPr>
        <p:spPr>
          <a:xfrm>
            <a:off x="2007000" y="4330775"/>
            <a:ext cx="8178000" cy="663000"/>
          </a:xfrm>
          <a:prstGeom prst="rect">
            <a:avLst/>
          </a:prstGeom>
          <a:noFill/>
          <a:ln>
            <a:noFill/>
          </a:ln>
        </p:spPr>
        <p:txBody>
          <a:bodyPr anchorCtr="0" anchor="t" bIns="45700" lIns="91425" spcFirstLastPara="1" rIns="91425" wrap="square" tIns="45700">
            <a:noAutofit/>
          </a:bodyPr>
          <a:lstStyle/>
          <a:p>
            <a:pPr indent="0" lvl="0" marL="0" marR="312420" rtl="0" algn="ctr">
              <a:lnSpc>
                <a:spcPct val="90000"/>
              </a:lnSpc>
              <a:spcBef>
                <a:spcPts val="0"/>
              </a:spcBef>
              <a:spcAft>
                <a:spcPts val="0"/>
              </a:spcAft>
              <a:buClr>
                <a:schemeClr val="dk2"/>
              </a:buClr>
              <a:buSzPts val="2400"/>
              <a:buNone/>
            </a:pPr>
            <a:r>
              <a:rPr lang="en-US">
                <a:solidFill>
                  <a:schemeClr val="dk2"/>
                </a:solidFill>
              </a:rPr>
              <a:t>Cultiver la durabilité : Méthodes et pratiques de l'agriculture moderne</a:t>
            </a:r>
            <a:endParaRPr sz="2300">
              <a:solidFill>
                <a:schemeClr val="dk2"/>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g29a4496f1df_0_12"/>
          <p:cNvPicPr preferRelativeResize="0"/>
          <p:nvPr/>
        </p:nvPicPr>
        <p:blipFill rotWithShape="1">
          <a:blip r:embed="rId3">
            <a:alphaModFix/>
          </a:blip>
          <a:srcRect b="0" l="0" r="0" t="0"/>
          <a:stretch/>
        </p:blipFill>
        <p:spPr>
          <a:xfrm>
            <a:off x="6096000" y="2621300"/>
            <a:ext cx="5428475" cy="3708224"/>
          </a:xfrm>
          <a:prstGeom prst="rect">
            <a:avLst/>
          </a:prstGeom>
          <a:noFill/>
          <a:ln>
            <a:noFill/>
          </a:ln>
        </p:spPr>
      </p:pic>
      <p:sp>
        <p:nvSpPr>
          <p:cNvPr id="104" name="Google Shape;104;g29a4496f1df_0_12"/>
          <p:cNvSpPr/>
          <p:nvPr/>
        </p:nvSpPr>
        <p:spPr>
          <a:xfrm>
            <a:off x="667525" y="1644175"/>
            <a:ext cx="10856955" cy="901801"/>
          </a:xfrm>
          <a:prstGeom prst="rect">
            <a:avLst/>
          </a:prstGeom>
        </p:spPr>
        <p:txBody>
          <a:bodyPr>
            <a:prstTxWarp prst="textPlain"/>
          </a:bodyPr>
          <a:lstStyle/>
          <a:p>
            <a:pPr lvl="0" algn="ctr"/>
            <a:r>
              <a:rPr b="0" i="0">
                <a:ln cap="flat" cmpd="sng" w="9525">
                  <a:solidFill>
                    <a:schemeClr val="dk1"/>
                  </a:solidFill>
                  <a:prstDash val="solid"/>
                  <a:round/>
                  <a:headEnd len="sm" w="sm" type="none"/>
                  <a:tailEnd len="sm" w="sm" type="none"/>
                </a:ln>
                <a:solidFill>
                  <a:srgbClr val="2D8B34"/>
                </a:solidFill>
                <a:latin typeface="Calibri"/>
              </a:rPr>
              <a:t>Que diriez-vous de quelques exemples ?</a:t>
            </a:r>
          </a:p>
        </p:txBody>
      </p:sp>
      <p:sp>
        <p:nvSpPr>
          <p:cNvPr id="105" name="Google Shape;105;g29a4496f1df_0_12"/>
          <p:cNvSpPr txBox="1"/>
          <p:nvPr/>
        </p:nvSpPr>
        <p:spPr>
          <a:xfrm>
            <a:off x="7310225" y="6329525"/>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©nhti.edu</a:t>
            </a:r>
            <a:endParaRPr b="0" i="0" sz="1200" u="none" cap="none" strike="noStrike">
              <a:solidFill>
                <a:srgbClr val="000000"/>
              </a:solidFill>
              <a:latin typeface="Arial"/>
              <a:ea typeface="Arial"/>
              <a:cs typeface="Arial"/>
              <a:sym typeface="Arial"/>
            </a:endParaRPr>
          </a:p>
        </p:txBody>
      </p:sp>
      <p:pic>
        <p:nvPicPr>
          <p:cNvPr id="106" name="Google Shape;106;g29a4496f1df_0_12"/>
          <p:cNvPicPr preferRelativeResize="0"/>
          <p:nvPr/>
        </p:nvPicPr>
        <p:blipFill rotWithShape="1">
          <a:blip r:embed="rId4">
            <a:alphaModFix/>
          </a:blip>
          <a:srcRect b="0" l="17505" r="0" t="0"/>
          <a:stretch/>
        </p:blipFill>
        <p:spPr>
          <a:xfrm>
            <a:off x="667523" y="2621300"/>
            <a:ext cx="5428474" cy="3708225"/>
          </a:xfrm>
          <a:prstGeom prst="rect">
            <a:avLst/>
          </a:prstGeom>
          <a:noFill/>
          <a:ln>
            <a:noFill/>
          </a:ln>
        </p:spPr>
      </p:pic>
      <p:sp>
        <p:nvSpPr>
          <p:cNvPr id="107" name="Google Shape;107;g29a4496f1df_0_12"/>
          <p:cNvSpPr txBox="1"/>
          <p:nvPr/>
        </p:nvSpPr>
        <p:spPr>
          <a:xfrm>
            <a:off x="1881763" y="6329525"/>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©fyouture.fund</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sp>
        <p:nvSpPr>
          <p:cNvPr id="113" name="Google Shape;113;g29a4496f1df_0_24"/>
          <p:cNvSpPr txBox="1"/>
          <p:nvPr/>
        </p:nvSpPr>
        <p:spPr>
          <a:xfrm>
            <a:off x="4328100" y="2767200"/>
            <a:ext cx="3535800" cy="1323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700"/>
              <a:buFont typeface="Arial"/>
              <a:buNone/>
            </a:pPr>
            <a:r>
              <a:rPr lang="en-US" sz="3700">
                <a:solidFill>
                  <a:srgbClr val="38761D"/>
                </a:solidFill>
                <a:latin typeface="Calibri"/>
                <a:ea typeface="Calibri"/>
                <a:cs typeface="Calibri"/>
                <a:sym typeface="Calibri"/>
              </a:rPr>
              <a:t>Agriculture durable</a:t>
            </a:r>
            <a:endParaRPr b="0" i="0" sz="2300" u="none" cap="none" strike="noStrike">
              <a:solidFill>
                <a:srgbClr val="38761D"/>
              </a:solidFill>
              <a:latin typeface="Arial"/>
              <a:ea typeface="Arial"/>
              <a:cs typeface="Arial"/>
              <a:sym typeface="Arial"/>
            </a:endParaRPr>
          </a:p>
        </p:txBody>
      </p:sp>
      <p:sp>
        <p:nvSpPr>
          <p:cNvPr id="114" name="Google Shape;114;g29a4496f1df_0_24"/>
          <p:cNvSpPr/>
          <p:nvPr/>
        </p:nvSpPr>
        <p:spPr>
          <a:xfrm rot="-9884160">
            <a:off x="3246982" y="2891659"/>
            <a:ext cx="1188528" cy="274300"/>
          </a:xfrm>
          <a:prstGeom prst="rightArrow">
            <a:avLst>
              <a:gd fmla="val 50000" name="adj1"/>
              <a:gd fmla="val 117331"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g29a4496f1df_0_24"/>
          <p:cNvSpPr txBox="1"/>
          <p:nvPr/>
        </p:nvSpPr>
        <p:spPr>
          <a:xfrm>
            <a:off x="978425" y="2444475"/>
            <a:ext cx="20880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lang="en-US" sz="2800">
                <a:solidFill>
                  <a:srgbClr val="274E13"/>
                </a:solidFill>
                <a:latin typeface="Calibri"/>
                <a:ea typeface="Calibri"/>
                <a:cs typeface="Calibri"/>
                <a:sym typeface="Calibri"/>
              </a:rPr>
              <a:t>Agriculture de précision</a:t>
            </a:r>
            <a:endParaRPr b="0" i="0" sz="2800" u="none" cap="none" strike="noStrike">
              <a:solidFill>
                <a:srgbClr val="274E13"/>
              </a:solidFill>
              <a:latin typeface="Calibri"/>
              <a:ea typeface="Calibri"/>
              <a:cs typeface="Calibri"/>
              <a:sym typeface="Calibri"/>
            </a:endParaRPr>
          </a:p>
        </p:txBody>
      </p:sp>
      <p:sp>
        <p:nvSpPr>
          <p:cNvPr id="116" name="Google Shape;116;g29a4496f1df_0_24"/>
          <p:cNvSpPr/>
          <p:nvPr/>
        </p:nvSpPr>
        <p:spPr>
          <a:xfrm rot="9203768">
            <a:off x="3230243" y="4083263"/>
            <a:ext cx="1188426" cy="274097"/>
          </a:xfrm>
          <a:prstGeom prst="rightArrow">
            <a:avLst>
              <a:gd fmla="val 50000" name="adj1"/>
              <a:gd fmla="val 117331"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g29a4496f1df_0_24"/>
          <p:cNvSpPr/>
          <p:nvPr/>
        </p:nvSpPr>
        <p:spPr>
          <a:xfrm rot="-1035288">
            <a:off x="8065073" y="2891695"/>
            <a:ext cx="1188383" cy="274229"/>
          </a:xfrm>
          <a:prstGeom prst="rightArrow">
            <a:avLst>
              <a:gd fmla="val 50000" name="adj1"/>
              <a:gd fmla="val 117331"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g29a4496f1df_0_24"/>
          <p:cNvSpPr/>
          <p:nvPr/>
        </p:nvSpPr>
        <p:spPr>
          <a:xfrm rot="7241307">
            <a:off x="4244013" y="4703293"/>
            <a:ext cx="1188550" cy="274280"/>
          </a:xfrm>
          <a:prstGeom prst="rightArrow">
            <a:avLst>
              <a:gd fmla="val 50000" name="adj1"/>
              <a:gd fmla="val 117331"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g29a4496f1df_0_24"/>
          <p:cNvSpPr/>
          <p:nvPr/>
        </p:nvSpPr>
        <p:spPr>
          <a:xfrm rot="1771345">
            <a:off x="7973620" y="4083207"/>
            <a:ext cx="1188398" cy="274205"/>
          </a:xfrm>
          <a:prstGeom prst="rightArrow">
            <a:avLst>
              <a:gd fmla="val 50000" name="adj1"/>
              <a:gd fmla="val 117331"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g29a4496f1df_0_24"/>
          <p:cNvSpPr/>
          <p:nvPr/>
        </p:nvSpPr>
        <p:spPr>
          <a:xfrm rot="3606912">
            <a:off x="6660806" y="4744859"/>
            <a:ext cx="1188542" cy="274278"/>
          </a:xfrm>
          <a:prstGeom prst="rightArrow">
            <a:avLst>
              <a:gd fmla="val 50000" name="adj1"/>
              <a:gd fmla="val 117331"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g29a4496f1df_0_24"/>
          <p:cNvSpPr txBox="1"/>
          <p:nvPr/>
        </p:nvSpPr>
        <p:spPr>
          <a:xfrm>
            <a:off x="155150" y="4475375"/>
            <a:ext cx="3535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lang="en-US" sz="2800">
                <a:solidFill>
                  <a:srgbClr val="274E13"/>
                </a:solidFill>
                <a:latin typeface="Calibri"/>
                <a:ea typeface="Calibri"/>
                <a:cs typeface="Calibri"/>
                <a:sym typeface="Calibri"/>
              </a:rPr>
              <a:t>Agroécologie</a:t>
            </a:r>
            <a:endParaRPr b="0" i="0" sz="1400" u="none" cap="none" strike="noStrike">
              <a:solidFill>
                <a:srgbClr val="274E13"/>
              </a:solidFill>
              <a:latin typeface="Arial"/>
              <a:ea typeface="Arial"/>
              <a:cs typeface="Arial"/>
              <a:sym typeface="Arial"/>
            </a:endParaRPr>
          </a:p>
        </p:txBody>
      </p:sp>
      <p:sp>
        <p:nvSpPr>
          <p:cNvPr id="122" name="Google Shape;122;g29a4496f1df_0_24"/>
          <p:cNvSpPr txBox="1"/>
          <p:nvPr/>
        </p:nvSpPr>
        <p:spPr>
          <a:xfrm>
            <a:off x="1978825" y="5590075"/>
            <a:ext cx="3535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lang="en-US" sz="2800">
                <a:solidFill>
                  <a:srgbClr val="274E13"/>
                </a:solidFill>
                <a:latin typeface="Calibri"/>
                <a:ea typeface="Calibri"/>
                <a:cs typeface="Calibri"/>
                <a:sym typeface="Calibri"/>
              </a:rPr>
              <a:t>Agriculture verticale</a:t>
            </a:r>
            <a:endParaRPr b="0" i="0" sz="1400" u="none" cap="none" strike="noStrike">
              <a:solidFill>
                <a:srgbClr val="274E13"/>
              </a:solidFill>
              <a:latin typeface="Arial"/>
              <a:ea typeface="Arial"/>
              <a:cs typeface="Arial"/>
              <a:sym typeface="Arial"/>
            </a:endParaRPr>
          </a:p>
        </p:txBody>
      </p:sp>
      <p:sp>
        <p:nvSpPr>
          <p:cNvPr id="123" name="Google Shape;123;g29a4496f1df_0_24"/>
          <p:cNvSpPr txBox="1"/>
          <p:nvPr/>
        </p:nvSpPr>
        <p:spPr>
          <a:xfrm>
            <a:off x="6008725" y="5590075"/>
            <a:ext cx="43899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lang="en-US" sz="2800">
                <a:solidFill>
                  <a:srgbClr val="274E13"/>
                </a:solidFill>
                <a:latin typeface="Calibri"/>
                <a:ea typeface="Calibri"/>
                <a:cs typeface="Calibri"/>
                <a:sym typeface="Calibri"/>
              </a:rPr>
              <a:t>Hydroponique/Aéroponique</a:t>
            </a:r>
            <a:endParaRPr b="0" i="0" sz="1400" u="none" cap="none" strike="noStrike">
              <a:solidFill>
                <a:srgbClr val="274E13"/>
              </a:solidFill>
              <a:latin typeface="Arial"/>
              <a:ea typeface="Arial"/>
              <a:cs typeface="Arial"/>
              <a:sym typeface="Arial"/>
            </a:endParaRPr>
          </a:p>
        </p:txBody>
      </p:sp>
      <p:sp>
        <p:nvSpPr>
          <p:cNvPr id="124" name="Google Shape;124;g29a4496f1df_0_24"/>
          <p:cNvSpPr txBox="1"/>
          <p:nvPr/>
        </p:nvSpPr>
        <p:spPr>
          <a:xfrm>
            <a:off x="8580050" y="4574188"/>
            <a:ext cx="3535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lang="en-US" sz="2800">
                <a:solidFill>
                  <a:srgbClr val="274E13"/>
                </a:solidFill>
                <a:latin typeface="Calibri"/>
                <a:ea typeface="Calibri"/>
                <a:cs typeface="Calibri"/>
                <a:sym typeface="Calibri"/>
              </a:rPr>
              <a:t>Bioingénierie</a:t>
            </a:r>
            <a:endParaRPr b="0" i="0" sz="1400" u="none" cap="none" strike="noStrike">
              <a:solidFill>
                <a:srgbClr val="274E13"/>
              </a:solidFill>
              <a:latin typeface="Arial"/>
              <a:ea typeface="Arial"/>
              <a:cs typeface="Arial"/>
              <a:sym typeface="Arial"/>
            </a:endParaRPr>
          </a:p>
        </p:txBody>
      </p:sp>
      <p:sp>
        <p:nvSpPr>
          <p:cNvPr id="125" name="Google Shape;125;g29a4496f1df_0_24"/>
          <p:cNvSpPr txBox="1"/>
          <p:nvPr/>
        </p:nvSpPr>
        <p:spPr>
          <a:xfrm>
            <a:off x="9005300" y="2289300"/>
            <a:ext cx="28836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lang="en-US" sz="2800">
                <a:solidFill>
                  <a:srgbClr val="274E13"/>
                </a:solidFill>
                <a:latin typeface="Calibri"/>
                <a:ea typeface="Calibri"/>
                <a:cs typeface="Calibri"/>
                <a:sym typeface="Calibri"/>
              </a:rPr>
              <a:t>Agriculture circulaire</a:t>
            </a:r>
            <a:endParaRPr b="0" i="0" sz="1400" u="none" cap="none" strike="noStrike">
              <a:solidFill>
                <a:srgbClr val="274E13"/>
              </a:solidFill>
              <a:latin typeface="Arial"/>
              <a:ea typeface="Arial"/>
              <a:cs typeface="Arial"/>
              <a:sym typeface="Arial"/>
            </a:endParaRPr>
          </a:p>
        </p:txBody>
      </p:sp>
      <p:sp>
        <p:nvSpPr>
          <p:cNvPr id="126" name="Google Shape;126;g29a4496f1df_0_24"/>
          <p:cNvSpPr txBox="1"/>
          <p:nvPr>
            <p:ph type="title"/>
          </p:nvPr>
        </p:nvSpPr>
        <p:spPr>
          <a:xfrm>
            <a:off x="838200" y="1377055"/>
            <a:ext cx="10515600" cy="6621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SzPct val="111111"/>
              <a:buNone/>
            </a:pPr>
            <a:r>
              <a:rPr lang="en-US"/>
              <a:t>Pour n'en citer que quelques-uns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29a4496f1df_0_48"/>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Méthodes : Permaculture</a:t>
            </a:r>
            <a:endParaRPr/>
          </a:p>
        </p:txBody>
      </p:sp>
      <p:sp>
        <p:nvSpPr>
          <p:cNvPr id="133" name="Google Shape;133;g29a4496f1df_0_48"/>
          <p:cNvSpPr txBox="1"/>
          <p:nvPr>
            <p:ph idx="1" type="body"/>
          </p:nvPr>
        </p:nvSpPr>
        <p:spPr>
          <a:xfrm>
            <a:off x="365750" y="2078725"/>
            <a:ext cx="7104900" cy="24846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1000"/>
              </a:spcBef>
              <a:spcAft>
                <a:spcPts val="0"/>
              </a:spcAft>
              <a:buClr>
                <a:schemeClr val="dk1"/>
              </a:buClr>
              <a:buSzPts val="770"/>
              <a:buFont typeface="Arial"/>
              <a:buNone/>
            </a:pPr>
            <a:r>
              <a:rPr lang="en-US" sz="2100">
                <a:solidFill>
                  <a:schemeClr val="dk1"/>
                </a:solidFill>
                <a:latin typeface="Comfortaa"/>
                <a:ea typeface="Comfortaa"/>
                <a:cs typeface="Comfortaa"/>
                <a:sym typeface="Comfortaa"/>
              </a:rPr>
              <a:t>Ce système est basé sur l’observation et limitation des écosystèmes naturels.</a:t>
            </a:r>
            <a:endParaRPr sz="2100">
              <a:solidFill>
                <a:schemeClr val="dk1"/>
              </a:solidFill>
              <a:latin typeface="Comfortaa"/>
              <a:ea typeface="Comfortaa"/>
              <a:cs typeface="Comfortaa"/>
              <a:sym typeface="Comfortaa"/>
            </a:endParaRPr>
          </a:p>
          <a:p>
            <a:pPr indent="0" lvl="0" marL="0" rtl="0" algn="l">
              <a:lnSpc>
                <a:spcPct val="80000"/>
              </a:lnSpc>
              <a:spcBef>
                <a:spcPts val="1000"/>
              </a:spcBef>
              <a:spcAft>
                <a:spcPts val="0"/>
              </a:spcAft>
              <a:buSzPts val="770"/>
              <a:buNone/>
            </a:pPr>
            <a:r>
              <a:rPr lang="en-US" sz="2100">
                <a:solidFill>
                  <a:schemeClr val="dk1"/>
                </a:solidFill>
                <a:highlight>
                  <a:srgbClr val="FFFFFF"/>
                </a:highlight>
                <a:latin typeface="Comfortaa"/>
                <a:ea typeface="Comfortaa"/>
                <a:cs typeface="Comfortaa"/>
                <a:sym typeface="Comfortaa"/>
              </a:rPr>
              <a:t>D’après Laura Centemeri, chargée de recherche au CNRS, en permaculture, il y a «trois principes fondateurs : prendre soin des humains, prendre soin de la terre, partager équitablement les ressources. »</a:t>
            </a:r>
            <a:endParaRPr sz="2100">
              <a:solidFill>
                <a:schemeClr val="dk1"/>
              </a:solidFill>
              <a:latin typeface="Comfortaa"/>
              <a:ea typeface="Comfortaa"/>
              <a:cs typeface="Comfortaa"/>
              <a:sym typeface="Comfortaa"/>
            </a:endParaRPr>
          </a:p>
          <a:p>
            <a:pPr indent="0" lvl="0" marL="0" rtl="0" algn="l">
              <a:lnSpc>
                <a:spcPct val="80000"/>
              </a:lnSpc>
              <a:spcBef>
                <a:spcPts val="1000"/>
              </a:spcBef>
              <a:spcAft>
                <a:spcPts val="0"/>
              </a:spcAft>
              <a:buSzPts val="1960"/>
              <a:buNone/>
            </a:pPr>
            <a:r>
              <a:rPr lang="en-US" sz="2100">
                <a:solidFill>
                  <a:schemeClr val="dk1"/>
                </a:solidFill>
                <a:latin typeface="Comfortaa"/>
                <a:ea typeface="Comfortaa"/>
                <a:cs typeface="Comfortaa"/>
                <a:sym typeface="Comfortaa"/>
              </a:rPr>
              <a:t>En permaculture on utilise le biomimétisme, c’est à dire la reproduction des fonctionnements de la nature sans l’intervention de l’homme.</a:t>
            </a:r>
            <a:endParaRPr sz="2100">
              <a:solidFill>
                <a:schemeClr val="dk1"/>
              </a:solidFill>
              <a:latin typeface="Comfortaa"/>
              <a:ea typeface="Comfortaa"/>
              <a:cs typeface="Comfortaa"/>
              <a:sym typeface="Comfortaa"/>
            </a:endParaRPr>
          </a:p>
          <a:p>
            <a:pPr indent="0" lvl="0" marL="0" rtl="0" algn="l">
              <a:lnSpc>
                <a:spcPct val="80000"/>
              </a:lnSpc>
              <a:spcBef>
                <a:spcPts val="1000"/>
              </a:spcBef>
              <a:spcAft>
                <a:spcPts val="0"/>
              </a:spcAft>
              <a:buSzPts val="1960"/>
              <a:buNone/>
            </a:pPr>
            <a:r>
              <a:rPr lang="en-US" sz="2100">
                <a:solidFill>
                  <a:schemeClr val="dk1"/>
                </a:solidFill>
                <a:latin typeface="Comfortaa"/>
                <a:ea typeface="Comfortaa"/>
                <a:cs typeface="Comfortaa"/>
                <a:sym typeface="Comfortaa"/>
              </a:rPr>
              <a:t>Les grandes valeurs de la permaculture sont:</a:t>
            </a:r>
            <a:endParaRPr sz="2100">
              <a:solidFill>
                <a:schemeClr val="dk1"/>
              </a:solidFill>
              <a:latin typeface="Comfortaa"/>
              <a:ea typeface="Comfortaa"/>
              <a:cs typeface="Comfortaa"/>
              <a:sym typeface="Comfortaa"/>
            </a:endParaRPr>
          </a:p>
        </p:txBody>
      </p:sp>
      <p:pic>
        <p:nvPicPr>
          <p:cNvPr id="134" name="Google Shape;134;g29a4496f1df_0_48"/>
          <p:cNvPicPr preferRelativeResize="0"/>
          <p:nvPr/>
        </p:nvPicPr>
        <p:blipFill rotWithShape="1">
          <a:blip r:embed="rId3">
            <a:alphaModFix/>
          </a:blip>
          <a:srcRect b="0" l="0" r="0" t="0"/>
          <a:stretch/>
        </p:blipFill>
        <p:spPr>
          <a:xfrm>
            <a:off x="7531550" y="1325873"/>
            <a:ext cx="4239756" cy="3196260"/>
          </a:xfrm>
          <a:prstGeom prst="flowChartTerminator">
            <a:avLst/>
          </a:prstGeom>
          <a:noFill/>
          <a:ln>
            <a:noFill/>
          </a:ln>
        </p:spPr>
      </p:pic>
      <p:sp>
        <p:nvSpPr>
          <p:cNvPr id="135" name="Google Shape;135;g29a4496f1df_0_48"/>
          <p:cNvSpPr txBox="1"/>
          <p:nvPr/>
        </p:nvSpPr>
        <p:spPr>
          <a:xfrm>
            <a:off x="8777150" y="4563325"/>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signaturesustainability.com</a:t>
            </a:r>
            <a:endParaRPr b="0" i="0" sz="1200" u="none" cap="none" strike="noStrike">
              <a:solidFill>
                <a:srgbClr val="000000"/>
              </a:solidFill>
              <a:latin typeface="Arial"/>
              <a:ea typeface="Arial"/>
              <a:cs typeface="Arial"/>
              <a:sym typeface="Arial"/>
            </a:endParaRPr>
          </a:p>
        </p:txBody>
      </p:sp>
      <p:sp>
        <p:nvSpPr>
          <p:cNvPr id="136" name="Google Shape;136;g29a4496f1df_0_48"/>
          <p:cNvSpPr txBox="1"/>
          <p:nvPr/>
        </p:nvSpPr>
        <p:spPr>
          <a:xfrm>
            <a:off x="838200" y="5004825"/>
            <a:ext cx="3000" cy="1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g29a4496f1df_0_48"/>
          <p:cNvSpPr txBox="1"/>
          <p:nvPr>
            <p:ph idx="1" type="body"/>
          </p:nvPr>
        </p:nvSpPr>
        <p:spPr>
          <a:xfrm>
            <a:off x="841200" y="5638800"/>
            <a:ext cx="1770900" cy="863700"/>
          </a:xfrm>
          <a:prstGeom prst="rect">
            <a:avLst/>
          </a:prstGeom>
          <a:noFill/>
          <a:ln cap="flat" cmpd="sng" w="38100">
            <a:solidFill>
              <a:srgbClr val="2D8B34"/>
            </a:solidFill>
            <a:prstDash val="dash"/>
            <a:round/>
            <a:headEnd len="sm" w="sm" type="none"/>
            <a:tailEnd len="sm" w="sm" type="none"/>
          </a:ln>
        </p:spPr>
        <p:txBody>
          <a:bodyPr anchorCtr="0" anchor="t" bIns="45700" lIns="91425" spcFirstLastPara="1" rIns="91425" wrap="square" tIns="45700">
            <a:normAutofit fontScale="85000"/>
          </a:bodyPr>
          <a:lstStyle/>
          <a:p>
            <a:pPr indent="0" lvl="0" marL="0" rtl="0" algn="ctr">
              <a:lnSpc>
                <a:spcPct val="90000"/>
              </a:lnSpc>
              <a:spcBef>
                <a:spcPts val="1000"/>
              </a:spcBef>
              <a:spcAft>
                <a:spcPts val="0"/>
              </a:spcAft>
              <a:buSzPct val="100000"/>
              <a:buNone/>
            </a:pPr>
            <a:r>
              <a:rPr lang="en-US"/>
              <a:t>Réduction des déchets</a:t>
            </a:r>
            <a:endParaRPr/>
          </a:p>
        </p:txBody>
      </p:sp>
      <p:sp>
        <p:nvSpPr>
          <p:cNvPr id="138" name="Google Shape;138;g29a4496f1df_0_48"/>
          <p:cNvSpPr txBox="1"/>
          <p:nvPr>
            <p:ph idx="1" type="body"/>
          </p:nvPr>
        </p:nvSpPr>
        <p:spPr>
          <a:xfrm>
            <a:off x="8782200" y="5397600"/>
            <a:ext cx="2075700" cy="1219200"/>
          </a:xfrm>
          <a:prstGeom prst="rect">
            <a:avLst/>
          </a:prstGeom>
          <a:noFill/>
          <a:ln cap="flat" cmpd="sng" w="38100">
            <a:solidFill>
              <a:srgbClr val="2D8B34"/>
            </a:solidFill>
            <a:prstDash val="dash"/>
            <a:round/>
            <a:headEnd len="sm" w="sm" type="none"/>
            <a:tailEnd len="sm" w="sm" type="none"/>
          </a:ln>
        </p:spPr>
        <p:txBody>
          <a:bodyPr anchorCtr="0" anchor="t" bIns="45700" lIns="91425" spcFirstLastPara="1" rIns="91425" wrap="square" tIns="45700">
            <a:normAutofit fontScale="92500" lnSpcReduction="20000"/>
          </a:bodyPr>
          <a:lstStyle/>
          <a:p>
            <a:pPr indent="0" lvl="0" marL="0" rtl="0" algn="ctr">
              <a:lnSpc>
                <a:spcPct val="90000"/>
              </a:lnSpc>
              <a:spcBef>
                <a:spcPts val="1000"/>
              </a:spcBef>
              <a:spcAft>
                <a:spcPts val="0"/>
              </a:spcAft>
              <a:buSzPct val="108108"/>
              <a:buNone/>
            </a:pPr>
            <a:r>
              <a:rPr lang="en-US"/>
              <a:t>Adopter des modèles et des rythmes naturels</a:t>
            </a:r>
            <a:endParaRPr/>
          </a:p>
        </p:txBody>
      </p:sp>
      <p:sp>
        <p:nvSpPr>
          <p:cNvPr id="139" name="Google Shape;139;g29a4496f1df_0_48"/>
          <p:cNvSpPr txBox="1"/>
          <p:nvPr>
            <p:ph idx="1" type="body"/>
          </p:nvPr>
        </p:nvSpPr>
        <p:spPr>
          <a:xfrm>
            <a:off x="4659300" y="5524500"/>
            <a:ext cx="2075700" cy="1092300"/>
          </a:xfrm>
          <a:prstGeom prst="rect">
            <a:avLst/>
          </a:prstGeom>
          <a:noFill/>
          <a:ln cap="flat" cmpd="sng" w="38100">
            <a:solidFill>
              <a:srgbClr val="2D8B34"/>
            </a:solidFill>
            <a:prstDash val="dash"/>
            <a:round/>
            <a:headEnd len="sm" w="sm" type="none"/>
            <a:tailEnd len="sm" w="sm" type="none"/>
          </a:ln>
        </p:spPr>
        <p:txBody>
          <a:bodyPr anchorCtr="0" anchor="t" bIns="45700" lIns="91425" spcFirstLastPara="1" rIns="91425" wrap="square" tIns="45700">
            <a:normAutofit fontScale="92500" lnSpcReduction="10000"/>
          </a:bodyPr>
          <a:lstStyle/>
          <a:p>
            <a:pPr indent="0" lvl="0" marL="0" rtl="0" algn="ctr">
              <a:lnSpc>
                <a:spcPct val="90000"/>
              </a:lnSpc>
              <a:spcBef>
                <a:spcPts val="1000"/>
              </a:spcBef>
              <a:spcAft>
                <a:spcPts val="0"/>
              </a:spcAft>
              <a:buSzPct val="100000"/>
              <a:buNone/>
            </a:pPr>
            <a:r>
              <a:rPr lang="en-US"/>
              <a:t>Utilisation de ressources renouvelables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g29ba0f6fec5_0_0"/>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4400"/>
              <a:buFont typeface="Arial"/>
              <a:buNone/>
            </a:pPr>
            <a:r>
              <a:rPr lang="en-US"/>
              <a:t>Méthodes : Permaculture</a:t>
            </a:r>
            <a:endParaRPr/>
          </a:p>
        </p:txBody>
      </p:sp>
      <p:sp>
        <p:nvSpPr>
          <p:cNvPr id="146" name="Google Shape;146;g29ba0f6fec5_0_0"/>
          <p:cNvSpPr txBox="1"/>
          <p:nvPr>
            <p:ph idx="1" type="body"/>
          </p:nvPr>
        </p:nvSpPr>
        <p:spPr>
          <a:xfrm>
            <a:off x="838200" y="2214250"/>
            <a:ext cx="5657100" cy="40707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sz="2400">
                <a:solidFill>
                  <a:schemeClr val="dk1"/>
                </a:solidFill>
                <a:latin typeface="Comfortaa"/>
                <a:ea typeface="Comfortaa"/>
                <a:cs typeface="Comfortaa"/>
                <a:sym typeface="Comfortaa"/>
              </a:rPr>
              <a:t>Cette méthodologie minimise l'impact écologique des activités humaines en favorisant la prise de conscience de l'empreinte de l'urbanisation et des pratiques agricoles.</a:t>
            </a:r>
            <a:endParaRPr sz="2400">
              <a:solidFill>
                <a:schemeClr val="dk1"/>
              </a:solidFill>
              <a:latin typeface="Comfortaa"/>
              <a:ea typeface="Comfortaa"/>
              <a:cs typeface="Comfortaa"/>
              <a:sym typeface="Comfortaa"/>
            </a:endParaRPr>
          </a:p>
          <a:p>
            <a:pPr indent="0" lvl="0" marL="0" rtl="0" algn="l">
              <a:spcBef>
                <a:spcPts val="1000"/>
              </a:spcBef>
              <a:spcAft>
                <a:spcPts val="0"/>
              </a:spcAft>
              <a:buClr>
                <a:schemeClr val="dk1"/>
              </a:buClr>
              <a:buSzPts val="1100"/>
              <a:buFont typeface="Arial"/>
              <a:buNone/>
            </a:pPr>
            <a:r>
              <a:rPr lang="en-US" sz="2400">
                <a:solidFill>
                  <a:schemeClr val="dk1"/>
                </a:solidFill>
                <a:latin typeface="Comfortaa"/>
                <a:ea typeface="Comfortaa"/>
                <a:cs typeface="Comfortaa"/>
                <a:sym typeface="Comfortaa"/>
              </a:rPr>
              <a:t>Cette approche convient aux zones rurales et suburbaines, mais elle est de plus en plus utilisée pour le développement de zones urbaines plus vertes.</a:t>
            </a:r>
            <a:endParaRPr sz="2400">
              <a:solidFill>
                <a:schemeClr val="dk1"/>
              </a:solidFill>
              <a:latin typeface="Comfortaa"/>
              <a:ea typeface="Comfortaa"/>
              <a:cs typeface="Comfortaa"/>
              <a:sym typeface="Comfortaa"/>
            </a:endParaRPr>
          </a:p>
          <a:p>
            <a:pPr indent="0" lvl="0" marL="0" rtl="0" algn="l">
              <a:lnSpc>
                <a:spcPct val="90000"/>
              </a:lnSpc>
              <a:spcBef>
                <a:spcPts val="1000"/>
              </a:spcBef>
              <a:spcAft>
                <a:spcPts val="0"/>
              </a:spcAft>
              <a:buSzPts val="2800"/>
              <a:buNone/>
            </a:pPr>
            <a:r>
              <a:t/>
            </a:r>
            <a:endParaRPr sz="2400">
              <a:solidFill>
                <a:schemeClr val="dk1"/>
              </a:solidFill>
              <a:latin typeface="Comfortaa"/>
              <a:ea typeface="Comfortaa"/>
              <a:cs typeface="Comfortaa"/>
              <a:sym typeface="Comfortaa"/>
            </a:endParaRPr>
          </a:p>
        </p:txBody>
      </p:sp>
      <p:pic>
        <p:nvPicPr>
          <p:cNvPr id="147" name="Google Shape;147;g29ba0f6fec5_0_0"/>
          <p:cNvPicPr preferRelativeResize="0"/>
          <p:nvPr/>
        </p:nvPicPr>
        <p:blipFill rotWithShape="1">
          <a:blip r:embed="rId3">
            <a:alphaModFix/>
          </a:blip>
          <a:srcRect b="0" l="0" r="0" t="0"/>
          <a:stretch/>
        </p:blipFill>
        <p:spPr>
          <a:xfrm>
            <a:off x="6647700" y="2140380"/>
            <a:ext cx="5391900" cy="3348900"/>
          </a:xfrm>
          <a:prstGeom prst="round2DiagRect">
            <a:avLst>
              <a:gd fmla="val 16667" name="adj1"/>
              <a:gd fmla="val 0" name="adj2"/>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g29a4496f1df_0_54"/>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Méthodes : Zéro déchet	</a:t>
            </a:r>
            <a:endParaRPr/>
          </a:p>
        </p:txBody>
      </p:sp>
      <p:sp>
        <p:nvSpPr>
          <p:cNvPr id="154" name="Google Shape;154;g29a4496f1df_0_54"/>
          <p:cNvSpPr txBox="1"/>
          <p:nvPr>
            <p:ph idx="1" type="body"/>
          </p:nvPr>
        </p:nvSpPr>
        <p:spPr>
          <a:xfrm>
            <a:off x="838200" y="2214250"/>
            <a:ext cx="10515600" cy="3217200"/>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1000"/>
              </a:spcBef>
              <a:spcAft>
                <a:spcPts val="0"/>
              </a:spcAft>
              <a:buClr>
                <a:schemeClr val="dk1"/>
              </a:buClr>
              <a:buSzPts val="770"/>
              <a:buFont typeface="Arial"/>
              <a:buNone/>
            </a:pPr>
            <a:r>
              <a:rPr lang="en-US" sz="2160">
                <a:solidFill>
                  <a:schemeClr val="dk1"/>
                </a:solidFill>
                <a:latin typeface="Comfortaa"/>
                <a:ea typeface="Comfortaa"/>
                <a:cs typeface="Comfortaa"/>
                <a:sym typeface="Comfortaa"/>
              </a:rPr>
              <a:t>Développement de cycles de production et de modes de vie visant à réduire (idéalement à zéro) les déchets produits au cours du processus.</a:t>
            </a:r>
            <a:endParaRPr sz="2160">
              <a:solidFill>
                <a:schemeClr val="dk1"/>
              </a:solidFill>
              <a:latin typeface="Comfortaa"/>
              <a:ea typeface="Comfortaa"/>
              <a:cs typeface="Comfortaa"/>
              <a:sym typeface="Comfortaa"/>
            </a:endParaRPr>
          </a:p>
          <a:p>
            <a:pPr indent="0" lvl="0" marL="0" rtl="0" algn="l">
              <a:lnSpc>
                <a:spcPct val="70000"/>
              </a:lnSpc>
              <a:spcBef>
                <a:spcPts val="1000"/>
              </a:spcBef>
              <a:spcAft>
                <a:spcPts val="0"/>
              </a:spcAft>
              <a:buClr>
                <a:schemeClr val="dk1"/>
              </a:buClr>
              <a:buSzPts val="770"/>
              <a:buFont typeface="Arial"/>
              <a:buNone/>
            </a:pPr>
            <a:r>
              <a:rPr lang="en-US" sz="2160">
                <a:solidFill>
                  <a:schemeClr val="dk1"/>
                </a:solidFill>
                <a:latin typeface="Comfortaa"/>
                <a:ea typeface="Comfortaa"/>
                <a:cs typeface="Comfortaa"/>
                <a:sym typeface="Comfortaa"/>
              </a:rPr>
              <a:t>Cet objectif est poursuivi de deux manières principales :</a:t>
            </a:r>
            <a:endParaRPr sz="2160">
              <a:solidFill>
                <a:schemeClr val="dk1"/>
              </a:solidFill>
              <a:latin typeface="Comfortaa"/>
              <a:ea typeface="Comfortaa"/>
              <a:cs typeface="Comfortaa"/>
              <a:sym typeface="Comfortaa"/>
            </a:endParaRPr>
          </a:p>
          <a:p>
            <a:pPr indent="0" lvl="0" marL="0" rtl="0" algn="l">
              <a:lnSpc>
                <a:spcPct val="70000"/>
              </a:lnSpc>
              <a:spcBef>
                <a:spcPts val="1000"/>
              </a:spcBef>
              <a:spcAft>
                <a:spcPts val="0"/>
              </a:spcAft>
              <a:buSzPts val="2306"/>
              <a:buNone/>
            </a:pPr>
            <a:r>
              <a:t/>
            </a:r>
            <a:endParaRPr sz="2160">
              <a:solidFill>
                <a:schemeClr val="dk1"/>
              </a:solidFill>
              <a:latin typeface="Comfortaa"/>
              <a:ea typeface="Comfortaa"/>
              <a:cs typeface="Comfortaa"/>
              <a:sym typeface="Comfortaa"/>
            </a:endParaRPr>
          </a:p>
          <a:p>
            <a:pPr indent="0" lvl="0" marL="0" rtl="0" algn="l">
              <a:lnSpc>
                <a:spcPct val="70000"/>
              </a:lnSpc>
              <a:spcBef>
                <a:spcPts val="1000"/>
              </a:spcBef>
              <a:spcAft>
                <a:spcPts val="0"/>
              </a:spcAft>
              <a:buSzPts val="2306"/>
              <a:buNone/>
            </a:pPr>
            <a:r>
              <a:t/>
            </a:r>
            <a:endParaRPr sz="2160">
              <a:solidFill>
                <a:schemeClr val="dk1"/>
              </a:solidFill>
              <a:latin typeface="Comfortaa"/>
              <a:ea typeface="Comfortaa"/>
              <a:cs typeface="Comfortaa"/>
              <a:sym typeface="Comfortaa"/>
            </a:endParaRPr>
          </a:p>
          <a:p>
            <a:pPr indent="0" lvl="0" marL="0" rtl="0" algn="l">
              <a:lnSpc>
                <a:spcPct val="70000"/>
              </a:lnSpc>
              <a:spcBef>
                <a:spcPts val="1000"/>
              </a:spcBef>
              <a:spcAft>
                <a:spcPts val="0"/>
              </a:spcAft>
              <a:buSzPts val="2306"/>
              <a:buNone/>
            </a:pPr>
            <a:r>
              <a:t/>
            </a:r>
            <a:endParaRPr sz="2160">
              <a:solidFill>
                <a:schemeClr val="dk1"/>
              </a:solidFill>
              <a:latin typeface="Comfortaa"/>
              <a:ea typeface="Comfortaa"/>
              <a:cs typeface="Comfortaa"/>
              <a:sym typeface="Comfortaa"/>
            </a:endParaRPr>
          </a:p>
          <a:p>
            <a:pPr indent="0" lvl="0" marL="0" rtl="0" algn="l">
              <a:lnSpc>
                <a:spcPct val="70000"/>
              </a:lnSpc>
              <a:spcBef>
                <a:spcPts val="1000"/>
              </a:spcBef>
              <a:spcAft>
                <a:spcPts val="0"/>
              </a:spcAft>
              <a:buSzPts val="2306"/>
              <a:buNone/>
            </a:pPr>
            <a:r>
              <a:t/>
            </a:r>
            <a:endParaRPr sz="2160">
              <a:solidFill>
                <a:schemeClr val="dk1"/>
              </a:solidFill>
              <a:latin typeface="Comfortaa"/>
              <a:ea typeface="Comfortaa"/>
              <a:cs typeface="Comfortaa"/>
              <a:sym typeface="Comfortaa"/>
            </a:endParaRPr>
          </a:p>
          <a:p>
            <a:pPr indent="0" lvl="0" marL="0" rtl="0" algn="l">
              <a:lnSpc>
                <a:spcPct val="70000"/>
              </a:lnSpc>
              <a:spcBef>
                <a:spcPts val="1000"/>
              </a:spcBef>
              <a:spcAft>
                <a:spcPts val="0"/>
              </a:spcAft>
              <a:buSzPts val="2306"/>
              <a:buNone/>
            </a:pPr>
            <a:r>
              <a:t/>
            </a:r>
            <a:endParaRPr sz="2160">
              <a:solidFill>
                <a:schemeClr val="dk1"/>
              </a:solidFill>
              <a:latin typeface="Comfortaa"/>
              <a:ea typeface="Comfortaa"/>
              <a:cs typeface="Comfortaa"/>
              <a:sym typeface="Comfortaa"/>
            </a:endParaRPr>
          </a:p>
          <a:p>
            <a:pPr indent="0" lvl="0" marL="0" rtl="0" algn="l">
              <a:lnSpc>
                <a:spcPct val="70000"/>
              </a:lnSpc>
              <a:spcBef>
                <a:spcPts val="1000"/>
              </a:spcBef>
              <a:spcAft>
                <a:spcPts val="0"/>
              </a:spcAft>
              <a:buSzPts val="2306"/>
              <a:buNone/>
            </a:pPr>
            <a:r>
              <a:rPr lang="en-US" sz="2160">
                <a:solidFill>
                  <a:schemeClr val="dk1"/>
                </a:solidFill>
                <a:latin typeface="Comfortaa"/>
                <a:ea typeface="Comfortaa"/>
                <a:cs typeface="Comfortaa"/>
                <a:sym typeface="Comfortaa"/>
              </a:rPr>
              <a:t>Cette méthodologie est parfaitement adaptée à l'agriculture, en particulier aux petites entreprises.</a:t>
            </a:r>
            <a:endParaRPr sz="2160">
              <a:solidFill>
                <a:schemeClr val="dk1"/>
              </a:solidFill>
              <a:latin typeface="Comfortaa"/>
              <a:ea typeface="Comfortaa"/>
              <a:cs typeface="Comfortaa"/>
              <a:sym typeface="Comfortaa"/>
            </a:endParaRPr>
          </a:p>
        </p:txBody>
      </p:sp>
      <p:pic>
        <p:nvPicPr>
          <p:cNvPr id="155" name="Google Shape;155;g29a4496f1df_0_54"/>
          <p:cNvPicPr preferRelativeResize="0"/>
          <p:nvPr/>
        </p:nvPicPr>
        <p:blipFill rotWithShape="1">
          <a:blip r:embed="rId3">
            <a:alphaModFix/>
          </a:blip>
          <a:srcRect b="74493" l="0" r="0" t="4480"/>
          <a:stretch/>
        </p:blipFill>
        <p:spPr>
          <a:xfrm>
            <a:off x="3450350" y="5492500"/>
            <a:ext cx="5291325" cy="1112525"/>
          </a:xfrm>
          <a:prstGeom prst="rect">
            <a:avLst/>
          </a:prstGeom>
          <a:noFill/>
          <a:ln>
            <a:noFill/>
          </a:ln>
        </p:spPr>
      </p:pic>
      <p:sp>
        <p:nvSpPr>
          <p:cNvPr id="156" name="Google Shape;156;g29a4496f1df_0_54"/>
          <p:cNvSpPr txBox="1"/>
          <p:nvPr/>
        </p:nvSpPr>
        <p:spPr>
          <a:xfrm>
            <a:off x="4521350" y="6528825"/>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teby.it</a:t>
            </a:r>
            <a:endParaRPr b="0" i="0" sz="1200" u="none" cap="none" strike="noStrike">
              <a:solidFill>
                <a:srgbClr val="000000"/>
              </a:solidFill>
              <a:latin typeface="Arial"/>
              <a:ea typeface="Arial"/>
              <a:cs typeface="Arial"/>
              <a:sym typeface="Arial"/>
            </a:endParaRPr>
          </a:p>
        </p:txBody>
      </p:sp>
      <p:sp>
        <p:nvSpPr>
          <p:cNvPr id="157" name="Google Shape;157;g29a4496f1df_0_54"/>
          <p:cNvSpPr txBox="1"/>
          <p:nvPr/>
        </p:nvSpPr>
        <p:spPr>
          <a:xfrm>
            <a:off x="1127775" y="3326050"/>
            <a:ext cx="4573200" cy="1246800"/>
          </a:xfrm>
          <a:prstGeom prst="rect">
            <a:avLst/>
          </a:prstGeom>
          <a:noFill/>
          <a:ln cap="flat" cmpd="sng" w="38100">
            <a:solidFill>
              <a:srgbClr val="2D8B34"/>
            </a:solidFill>
            <a:prstDash val="dash"/>
            <a:round/>
            <a:headEnd len="sm" w="sm" type="none"/>
            <a:tailEnd len="sm" w="sm" type="none"/>
          </a:ln>
        </p:spPr>
        <p:txBody>
          <a:bodyPr anchorCtr="0" anchor="t" bIns="91425" lIns="91425" spcFirstLastPara="1" rIns="91425" wrap="square" tIns="91425">
            <a:noAutofit/>
          </a:bodyPr>
          <a:lstStyle/>
          <a:p>
            <a:pPr indent="0" lvl="0" marL="0" marR="0" rtl="0" algn="l">
              <a:lnSpc>
                <a:spcPct val="70000"/>
              </a:lnSpc>
              <a:spcBef>
                <a:spcPts val="1000"/>
              </a:spcBef>
              <a:spcAft>
                <a:spcPts val="0"/>
              </a:spcAft>
              <a:buClr>
                <a:srgbClr val="000000"/>
              </a:buClr>
              <a:buSzPts val="1960"/>
              <a:buFont typeface="Arial"/>
              <a:buNone/>
            </a:pPr>
            <a:r>
              <a:rPr lang="en-US" sz="2360">
                <a:solidFill>
                  <a:schemeClr val="accent1"/>
                </a:solidFill>
                <a:latin typeface="Calibri"/>
                <a:ea typeface="Calibri"/>
                <a:cs typeface="Calibri"/>
                <a:sym typeface="Calibri"/>
              </a:rPr>
              <a:t>Réutilisation des sous-produits (par exemple, utilisation de matériaux impropres à la consommation humaine pour nourrir le bétail)</a:t>
            </a:r>
            <a:endParaRPr b="0" i="0" sz="1380" u="none" cap="none" strike="noStrike">
              <a:solidFill>
                <a:srgbClr val="000000"/>
              </a:solidFill>
              <a:latin typeface="Arial"/>
              <a:ea typeface="Arial"/>
              <a:cs typeface="Arial"/>
              <a:sym typeface="Arial"/>
            </a:endParaRPr>
          </a:p>
        </p:txBody>
      </p:sp>
      <p:sp>
        <p:nvSpPr>
          <p:cNvPr id="158" name="Google Shape;158;g29a4496f1df_0_54"/>
          <p:cNvSpPr txBox="1"/>
          <p:nvPr/>
        </p:nvSpPr>
        <p:spPr>
          <a:xfrm>
            <a:off x="6495300" y="3396250"/>
            <a:ext cx="3840600" cy="1112400"/>
          </a:xfrm>
          <a:prstGeom prst="rect">
            <a:avLst/>
          </a:prstGeom>
          <a:noFill/>
          <a:ln cap="flat" cmpd="sng" w="38100">
            <a:solidFill>
              <a:srgbClr val="2D8B34"/>
            </a:solidFill>
            <a:prstDash val="dash"/>
            <a:round/>
            <a:headEnd len="sm" w="sm" type="none"/>
            <a:tailEnd len="sm" w="sm" type="none"/>
          </a:ln>
        </p:spPr>
        <p:txBody>
          <a:bodyPr anchorCtr="0" anchor="t" bIns="91425" lIns="91425" spcFirstLastPara="1" rIns="91425" wrap="square" tIns="91425">
            <a:normAutofit fontScale="85000" lnSpcReduction="10000"/>
          </a:bodyPr>
          <a:lstStyle/>
          <a:p>
            <a:pPr indent="0" lvl="0" marL="0" marR="0" rtl="0" algn="l">
              <a:lnSpc>
                <a:spcPct val="90000"/>
              </a:lnSpc>
              <a:spcBef>
                <a:spcPts val="1000"/>
              </a:spcBef>
              <a:spcAft>
                <a:spcPts val="0"/>
              </a:spcAft>
              <a:buClr>
                <a:srgbClr val="000000"/>
              </a:buClr>
              <a:buSzPct val="100000"/>
              <a:buFont typeface="Arial"/>
              <a:buNone/>
            </a:pPr>
            <a:r>
              <a:rPr lang="en-US" sz="2800">
                <a:solidFill>
                  <a:schemeClr val="accent1"/>
                </a:solidFill>
                <a:latin typeface="Calibri"/>
                <a:ea typeface="Calibri"/>
                <a:cs typeface="Calibri"/>
                <a:sym typeface="Calibri"/>
              </a:rPr>
              <a:t>Élimination de la source des sous-produits qui ne peuvent être utilisés autrement.</a:t>
            </a:r>
            <a:endParaRPr b="0" i="0" sz="2800" u="none" cap="none" strike="noStrike">
              <a:solidFill>
                <a:schemeClr val="accen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g29a4496f1df_0_72"/>
          <p:cNvSpPr txBox="1"/>
          <p:nvPr>
            <p:ph type="title"/>
          </p:nvPr>
        </p:nvSpPr>
        <p:spPr>
          <a:xfrm>
            <a:off x="838200" y="1195400"/>
            <a:ext cx="7323900" cy="662100"/>
          </a:xfrm>
          <a:prstGeom prst="rect">
            <a:avLst/>
          </a:prstGeom>
          <a:noFill/>
          <a:ln>
            <a:noFill/>
          </a:ln>
        </p:spPr>
        <p:txBody>
          <a:bodyPr anchorCtr="0" anchor="t" bIns="45700" lIns="91425" spcFirstLastPara="1" rIns="91425" wrap="square" tIns="45700">
            <a:normAutofit fontScale="90000"/>
          </a:bodyPr>
          <a:lstStyle/>
          <a:p>
            <a:pPr indent="0" lvl="0" marL="0" rtl="0" algn="ctr">
              <a:spcBef>
                <a:spcPts val="0"/>
              </a:spcBef>
              <a:spcAft>
                <a:spcPts val="0"/>
              </a:spcAft>
              <a:buClr>
                <a:schemeClr val="dk1"/>
              </a:buClr>
              <a:buSzPts val="990"/>
              <a:buFont typeface="Arial"/>
              <a:buNone/>
            </a:pPr>
            <a:r>
              <a:rPr lang="en-US"/>
              <a:t>Méthodes : Agriculture verticale et </a:t>
            </a:r>
            <a:endParaRPr/>
          </a:p>
          <a:p>
            <a:pPr indent="0" lvl="0" marL="0" rtl="0" algn="ctr">
              <a:spcBef>
                <a:spcPts val="0"/>
              </a:spcBef>
              <a:spcAft>
                <a:spcPts val="0"/>
              </a:spcAft>
              <a:buClr>
                <a:schemeClr val="dk1"/>
              </a:buClr>
              <a:buSzPts val="990"/>
              <a:buFont typeface="Arial"/>
              <a:buNone/>
            </a:pPr>
            <a:r>
              <a:rPr lang="en-US"/>
              <a:t>hydroponiques</a:t>
            </a:r>
            <a:endParaRPr/>
          </a:p>
          <a:p>
            <a:pPr indent="0" lvl="0" marL="0" rtl="0" algn="ctr">
              <a:lnSpc>
                <a:spcPct val="90000"/>
              </a:lnSpc>
              <a:spcBef>
                <a:spcPts val="0"/>
              </a:spcBef>
              <a:spcAft>
                <a:spcPts val="0"/>
              </a:spcAft>
              <a:buSzPct val="111111"/>
              <a:buNone/>
            </a:pPr>
            <a:r>
              <a:t/>
            </a:r>
            <a:endParaRPr/>
          </a:p>
        </p:txBody>
      </p:sp>
      <p:sp>
        <p:nvSpPr>
          <p:cNvPr id="165" name="Google Shape;165;g29a4496f1df_0_72"/>
          <p:cNvSpPr txBox="1"/>
          <p:nvPr>
            <p:ph idx="1" type="body"/>
          </p:nvPr>
        </p:nvSpPr>
        <p:spPr>
          <a:xfrm>
            <a:off x="838200" y="2214250"/>
            <a:ext cx="10898700" cy="4707600"/>
          </a:xfrm>
          <a:prstGeom prst="rect">
            <a:avLst/>
          </a:prstGeom>
          <a:noFill/>
          <a:ln>
            <a:noFill/>
          </a:ln>
        </p:spPr>
        <p:txBody>
          <a:bodyPr anchorCtr="0" anchor="t" bIns="45700" lIns="91425" spcFirstLastPara="1" rIns="91425" wrap="square" tIns="45700">
            <a:normAutofit fontScale="70000" lnSpcReduction="20000"/>
          </a:bodyPr>
          <a:lstStyle/>
          <a:p>
            <a:pPr indent="0" lvl="0" marL="0" rtl="0" algn="l">
              <a:lnSpc>
                <a:spcPct val="90000"/>
              </a:lnSpc>
              <a:spcBef>
                <a:spcPts val="1000"/>
              </a:spcBef>
              <a:spcAft>
                <a:spcPts val="0"/>
              </a:spcAft>
              <a:buSzPct val="115624"/>
              <a:buNone/>
            </a:pPr>
            <a:r>
              <a:t/>
            </a:r>
            <a:endParaRPr sz="3124"/>
          </a:p>
          <a:p>
            <a:pPr indent="0" lvl="0" marL="0" rtl="0" algn="l">
              <a:spcBef>
                <a:spcPts val="1000"/>
              </a:spcBef>
              <a:spcAft>
                <a:spcPts val="0"/>
              </a:spcAft>
              <a:buSzPct val="35516"/>
              <a:buNone/>
            </a:pPr>
            <a:r>
              <a:rPr lang="en-US" sz="3097">
                <a:solidFill>
                  <a:schemeClr val="dk1"/>
                </a:solidFill>
                <a:latin typeface="Comfortaa"/>
                <a:ea typeface="Comfortaa"/>
                <a:cs typeface="Comfortaa"/>
                <a:sym typeface="Comfortaa"/>
              </a:rPr>
              <a:t>Méthodologie qui intègre l'agriculture et les </a:t>
            </a:r>
            <a:endParaRPr sz="3097">
              <a:solidFill>
                <a:schemeClr val="dk1"/>
              </a:solidFill>
              <a:latin typeface="Comfortaa"/>
              <a:ea typeface="Comfortaa"/>
              <a:cs typeface="Comfortaa"/>
              <a:sym typeface="Comfortaa"/>
            </a:endParaRPr>
          </a:p>
          <a:p>
            <a:pPr indent="0" lvl="0" marL="0" rtl="0" algn="l">
              <a:spcBef>
                <a:spcPts val="1000"/>
              </a:spcBef>
              <a:spcAft>
                <a:spcPts val="0"/>
              </a:spcAft>
              <a:buSzPct val="35516"/>
              <a:buNone/>
            </a:pPr>
            <a:r>
              <a:rPr lang="en-US" sz="3097">
                <a:solidFill>
                  <a:schemeClr val="dk1"/>
                </a:solidFill>
                <a:latin typeface="Comfortaa"/>
                <a:ea typeface="Comfortaa"/>
                <a:cs typeface="Comfortaa"/>
                <a:sym typeface="Comfortaa"/>
              </a:rPr>
              <a:t>technologies de pointe pour réduire </a:t>
            </a:r>
            <a:endParaRPr sz="3097">
              <a:solidFill>
                <a:schemeClr val="dk1"/>
              </a:solidFill>
              <a:latin typeface="Comfortaa"/>
              <a:ea typeface="Comfortaa"/>
              <a:cs typeface="Comfortaa"/>
              <a:sym typeface="Comfortaa"/>
            </a:endParaRPr>
          </a:p>
          <a:p>
            <a:pPr indent="0" lvl="0" marL="0" rtl="0" algn="l">
              <a:spcBef>
                <a:spcPts val="1000"/>
              </a:spcBef>
              <a:spcAft>
                <a:spcPts val="0"/>
              </a:spcAft>
              <a:buSzPct val="35516"/>
              <a:buNone/>
            </a:pPr>
            <a:r>
              <a:rPr lang="en-US" sz="3097">
                <a:solidFill>
                  <a:schemeClr val="dk1"/>
                </a:solidFill>
                <a:latin typeface="Comfortaa"/>
                <a:ea typeface="Comfortaa"/>
                <a:cs typeface="Comfortaa"/>
                <a:sym typeface="Comfortaa"/>
              </a:rPr>
              <a:t>considérablement l'espace nécessaire à la </a:t>
            </a:r>
            <a:endParaRPr sz="3097">
              <a:solidFill>
                <a:schemeClr val="dk1"/>
              </a:solidFill>
              <a:latin typeface="Comfortaa"/>
              <a:ea typeface="Comfortaa"/>
              <a:cs typeface="Comfortaa"/>
              <a:sym typeface="Comfortaa"/>
            </a:endParaRPr>
          </a:p>
          <a:p>
            <a:pPr indent="0" lvl="0" marL="0" rtl="0" algn="l">
              <a:spcBef>
                <a:spcPts val="1000"/>
              </a:spcBef>
              <a:spcAft>
                <a:spcPts val="0"/>
              </a:spcAft>
              <a:buClr>
                <a:schemeClr val="dk1"/>
              </a:buClr>
              <a:buSzPct val="35516"/>
              <a:buFont typeface="Arial"/>
              <a:buNone/>
            </a:pPr>
            <a:r>
              <a:rPr lang="en-US" sz="3097">
                <a:solidFill>
                  <a:schemeClr val="dk1"/>
                </a:solidFill>
                <a:latin typeface="Comfortaa"/>
                <a:ea typeface="Comfortaa"/>
                <a:cs typeface="Comfortaa"/>
                <a:sym typeface="Comfortaa"/>
              </a:rPr>
              <a:t>culture de masse.</a:t>
            </a:r>
            <a:endParaRPr sz="3097">
              <a:solidFill>
                <a:schemeClr val="dk1"/>
              </a:solidFill>
              <a:latin typeface="Comfortaa"/>
              <a:ea typeface="Comfortaa"/>
              <a:cs typeface="Comfortaa"/>
              <a:sym typeface="Comfortaa"/>
            </a:endParaRPr>
          </a:p>
          <a:p>
            <a:pPr indent="0" lvl="0" marL="0" rtl="0" algn="l">
              <a:spcBef>
                <a:spcPts val="1000"/>
              </a:spcBef>
              <a:spcAft>
                <a:spcPts val="0"/>
              </a:spcAft>
              <a:buClr>
                <a:schemeClr val="dk1"/>
              </a:buClr>
              <a:buSzPct val="39285"/>
              <a:buFont typeface="Arial"/>
              <a:buNone/>
            </a:pPr>
            <a:r>
              <a:rPr lang="en-US"/>
              <a:t>								</a:t>
            </a:r>
            <a:endParaRPr/>
          </a:p>
          <a:p>
            <a:pPr indent="0" lvl="0" marL="0" rtl="0" algn="l">
              <a:lnSpc>
                <a:spcPct val="90000"/>
              </a:lnSpc>
              <a:spcBef>
                <a:spcPts val="1000"/>
              </a:spcBef>
              <a:spcAft>
                <a:spcPts val="0"/>
              </a:spcAft>
              <a:buSzPct val="129032"/>
              <a:buNone/>
            </a:pPr>
            <a:r>
              <a:t/>
            </a:r>
            <a:endParaRPr/>
          </a:p>
          <a:p>
            <a:pPr indent="0" lvl="0" marL="3200400" rtl="0" algn="l">
              <a:spcBef>
                <a:spcPts val="1000"/>
              </a:spcBef>
              <a:spcAft>
                <a:spcPts val="0"/>
              </a:spcAft>
              <a:buClr>
                <a:schemeClr val="dk1"/>
              </a:buClr>
              <a:buSzPct val="35131"/>
              <a:buFont typeface="Arial"/>
              <a:buNone/>
            </a:pPr>
            <a:r>
              <a:rPr lang="en-US" sz="3131">
                <a:solidFill>
                  <a:schemeClr val="dk1"/>
                </a:solidFill>
                <a:latin typeface="Comfortaa"/>
                <a:ea typeface="Comfortaa"/>
                <a:cs typeface="Comfortaa"/>
                <a:sym typeface="Comfortaa"/>
              </a:rPr>
              <a:t>Les plantes sont cultivées dans des structures verticales de terre et jusqu'à 80 % de consommation d'eau en moins.</a:t>
            </a:r>
            <a:endParaRPr sz="3131">
              <a:solidFill>
                <a:schemeClr val="dk1"/>
              </a:solidFill>
              <a:latin typeface="Comfortaa"/>
              <a:ea typeface="Comfortaa"/>
              <a:cs typeface="Comfortaa"/>
              <a:sym typeface="Comfortaa"/>
            </a:endParaRPr>
          </a:p>
          <a:p>
            <a:pPr indent="0" lvl="0" marL="3200400" rtl="0" algn="l">
              <a:spcBef>
                <a:spcPts val="1000"/>
              </a:spcBef>
              <a:spcAft>
                <a:spcPts val="0"/>
              </a:spcAft>
              <a:buClr>
                <a:schemeClr val="dk1"/>
              </a:buClr>
              <a:buSzPct val="35131"/>
              <a:buFont typeface="Arial"/>
              <a:buNone/>
            </a:pPr>
            <a:r>
              <a:rPr lang="en-US" sz="3131">
                <a:solidFill>
                  <a:schemeClr val="dk1"/>
                </a:solidFill>
                <a:latin typeface="Comfortaa"/>
                <a:ea typeface="Comfortaa"/>
                <a:cs typeface="Comfortaa"/>
                <a:sym typeface="Comfortaa"/>
              </a:rPr>
              <a:t>d</a:t>
            </a:r>
            <a:r>
              <a:rPr lang="en-US" sz="3131">
                <a:solidFill>
                  <a:schemeClr val="dk1"/>
                </a:solidFill>
                <a:latin typeface="Comfortaa"/>
                <a:ea typeface="Comfortaa"/>
                <a:cs typeface="Comfortaa"/>
                <a:sym typeface="Comfortaa"/>
              </a:rPr>
              <a:t>'eau. </a:t>
            </a:r>
            <a:r>
              <a:rPr lang="en-US" sz="3131">
                <a:solidFill>
                  <a:schemeClr val="dk1"/>
                </a:solidFill>
                <a:latin typeface="Comfortaa"/>
                <a:ea typeface="Comfortaa"/>
                <a:cs typeface="Comfortaa"/>
                <a:sym typeface="Comfortaa"/>
              </a:rPr>
              <a:t>La lumière peut être fournie par des sources naturelles ou par des par des lampes spéciales.</a:t>
            </a:r>
            <a:endParaRPr sz="3131">
              <a:solidFill>
                <a:schemeClr val="dk1"/>
              </a:solidFill>
              <a:latin typeface="Comfortaa"/>
              <a:ea typeface="Comfortaa"/>
              <a:cs typeface="Comfortaa"/>
              <a:sym typeface="Comfortaa"/>
            </a:endParaRPr>
          </a:p>
          <a:p>
            <a:pPr indent="0" lvl="0" marL="0" rtl="0" algn="l">
              <a:lnSpc>
                <a:spcPct val="90000"/>
              </a:lnSpc>
              <a:spcBef>
                <a:spcPts val="1000"/>
              </a:spcBef>
              <a:spcAft>
                <a:spcPts val="0"/>
              </a:spcAft>
              <a:buSzPct val="129032"/>
              <a:buNone/>
            </a:pPr>
            <a:r>
              <a:rPr lang="en-US">
                <a:latin typeface="Comfortaa"/>
                <a:ea typeface="Comfortaa"/>
                <a:cs typeface="Comfortaa"/>
                <a:sym typeface="Comfortaa"/>
              </a:rPr>
              <a:t>					</a:t>
            </a:r>
            <a:endParaRPr>
              <a:latin typeface="Comfortaa"/>
              <a:ea typeface="Comfortaa"/>
              <a:cs typeface="Comfortaa"/>
              <a:sym typeface="Comfortaa"/>
            </a:endParaRPr>
          </a:p>
          <a:p>
            <a:pPr indent="0" lvl="0" marL="0" rtl="0" algn="l">
              <a:lnSpc>
                <a:spcPct val="90000"/>
              </a:lnSpc>
              <a:spcBef>
                <a:spcPts val="1000"/>
              </a:spcBef>
              <a:spcAft>
                <a:spcPts val="0"/>
              </a:spcAft>
              <a:buSzPct val="129032"/>
              <a:buNone/>
            </a:pPr>
            <a:r>
              <a:t/>
            </a:r>
            <a:endParaRPr/>
          </a:p>
        </p:txBody>
      </p:sp>
      <p:pic>
        <p:nvPicPr>
          <p:cNvPr id="166" name="Google Shape;166;g29a4496f1df_0_72"/>
          <p:cNvPicPr preferRelativeResize="0"/>
          <p:nvPr/>
        </p:nvPicPr>
        <p:blipFill rotWithShape="1">
          <a:blip r:embed="rId3">
            <a:alphaModFix/>
          </a:blip>
          <a:srcRect b="0" l="0" r="0" t="0"/>
          <a:stretch/>
        </p:blipFill>
        <p:spPr>
          <a:xfrm>
            <a:off x="7497750" y="2089475"/>
            <a:ext cx="4321801" cy="2418825"/>
          </a:xfrm>
          <a:prstGeom prst="rect">
            <a:avLst/>
          </a:prstGeom>
          <a:noFill/>
          <a:ln>
            <a:noFill/>
          </a:ln>
        </p:spPr>
      </p:pic>
      <p:sp>
        <p:nvSpPr>
          <p:cNvPr id="167" name="Google Shape;167;g29a4496f1df_0_72"/>
          <p:cNvSpPr txBox="1"/>
          <p:nvPr/>
        </p:nvSpPr>
        <p:spPr>
          <a:xfrm>
            <a:off x="9652913" y="1750775"/>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bbc.com</a:t>
            </a:r>
            <a:endParaRPr b="0" i="0" sz="1200" u="none" cap="none" strike="noStrike">
              <a:solidFill>
                <a:srgbClr val="000000"/>
              </a:solidFill>
              <a:latin typeface="Arial"/>
              <a:ea typeface="Arial"/>
              <a:cs typeface="Arial"/>
              <a:sym typeface="Arial"/>
            </a:endParaRPr>
          </a:p>
        </p:txBody>
      </p:sp>
      <p:sp>
        <p:nvSpPr>
          <p:cNvPr id="168" name="Google Shape;168;g29a4496f1df_0_72"/>
          <p:cNvSpPr txBox="1"/>
          <p:nvPr/>
        </p:nvSpPr>
        <p:spPr>
          <a:xfrm>
            <a:off x="1125600" y="6371625"/>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theneweconomy.com</a:t>
            </a:r>
            <a:endParaRPr b="0" i="0" sz="1200" u="none" cap="none" strike="noStrike">
              <a:solidFill>
                <a:srgbClr val="000000"/>
              </a:solidFill>
              <a:latin typeface="Arial"/>
              <a:ea typeface="Arial"/>
              <a:cs typeface="Arial"/>
              <a:sym typeface="Arial"/>
            </a:endParaRPr>
          </a:p>
        </p:txBody>
      </p:sp>
      <p:pic>
        <p:nvPicPr>
          <p:cNvPr id="169" name="Google Shape;169;g29a4496f1df_0_72"/>
          <p:cNvPicPr preferRelativeResize="0"/>
          <p:nvPr/>
        </p:nvPicPr>
        <p:blipFill rotWithShape="1">
          <a:blip r:embed="rId4">
            <a:alphaModFix/>
          </a:blip>
          <a:srcRect b="0" l="0" r="0" t="0"/>
          <a:stretch/>
        </p:blipFill>
        <p:spPr>
          <a:xfrm>
            <a:off x="838200" y="4019875"/>
            <a:ext cx="3151480" cy="23517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261cb9dbad2_0_0"/>
          <p:cNvSpPr txBox="1"/>
          <p:nvPr>
            <p:ph idx="1" type="body"/>
          </p:nvPr>
        </p:nvSpPr>
        <p:spPr>
          <a:xfrm>
            <a:off x="838200" y="3788425"/>
            <a:ext cx="5123700" cy="2191800"/>
          </a:xfrm>
          <a:prstGeom prst="rect">
            <a:avLst/>
          </a:prstGeom>
          <a:noFill/>
          <a:ln>
            <a:noFill/>
          </a:ln>
        </p:spPr>
        <p:txBody>
          <a:bodyPr anchorCtr="0" anchor="t" bIns="45700" lIns="91425" spcFirstLastPara="1" rIns="91425" wrap="square" tIns="45700">
            <a:normAutofit lnSpcReduction="10000"/>
          </a:bodyPr>
          <a:lstStyle/>
          <a:p>
            <a:pPr indent="-406400" lvl="0" marL="457200" rtl="0" algn="l">
              <a:spcBef>
                <a:spcPts val="0"/>
              </a:spcBef>
              <a:spcAft>
                <a:spcPts val="0"/>
              </a:spcAft>
              <a:buSzPts val="2800"/>
              <a:buChar char="-"/>
            </a:pPr>
            <a:r>
              <a:rPr lang="en-US"/>
              <a:t>Possibilité d'étendre les périodes de culture</a:t>
            </a:r>
            <a:endParaRPr/>
          </a:p>
          <a:p>
            <a:pPr indent="-406400" lvl="0" marL="457200" rtl="0" algn="l">
              <a:spcBef>
                <a:spcPts val="0"/>
              </a:spcBef>
              <a:spcAft>
                <a:spcPts val="0"/>
              </a:spcAft>
              <a:buSzPts val="2800"/>
              <a:buChar char="-"/>
            </a:pPr>
            <a:r>
              <a:rPr lang="en-US"/>
              <a:t>Réduction de l'utilisation du sol et de l'eau</a:t>
            </a:r>
            <a:endParaRPr/>
          </a:p>
          <a:p>
            <a:pPr indent="-406400" lvl="0" marL="457200" rtl="0" algn="l">
              <a:spcBef>
                <a:spcPts val="0"/>
              </a:spcBef>
              <a:spcAft>
                <a:spcPts val="0"/>
              </a:spcAft>
              <a:buSzPts val="2800"/>
              <a:buChar char="-"/>
            </a:pPr>
            <a:r>
              <a:rPr lang="en-US"/>
              <a:t>Augmentation des taux de croissance</a:t>
            </a:r>
            <a:endParaRPr/>
          </a:p>
        </p:txBody>
      </p:sp>
      <p:sp>
        <p:nvSpPr>
          <p:cNvPr id="176" name="Google Shape;176;g261cb9dbad2_0_0"/>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a:t>Agriculture verticale et hydroponique : </a:t>
            </a:r>
            <a:endParaRPr/>
          </a:p>
          <a:p>
            <a:pPr indent="0" lvl="0" marL="0" rtl="0" algn="ctr">
              <a:spcBef>
                <a:spcPts val="0"/>
              </a:spcBef>
              <a:spcAft>
                <a:spcPts val="0"/>
              </a:spcAft>
              <a:buClr>
                <a:schemeClr val="dk1"/>
              </a:buClr>
              <a:buSzPts val="1100"/>
              <a:buFont typeface="Arial"/>
              <a:buNone/>
            </a:pPr>
            <a:r>
              <a:rPr lang="en-US"/>
              <a:t>quelques avantages et inconvénients</a:t>
            </a:r>
            <a:endParaRPr/>
          </a:p>
          <a:p>
            <a:pPr indent="0" lvl="0" marL="0" rtl="0" algn="ctr">
              <a:lnSpc>
                <a:spcPct val="90000"/>
              </a:lnSpc>
              <a:spcBef>
                <a:spcPts val="0"/>
              </a:spcBef>
              <a:spcAft>
                <a:spcPts val="0"/>
              </a:spcAft>
              <a:buSzPts val="4400"/>
              <a:buNone/>
            </a:pPr>
            <a:r>
              <a:t/>
            </a:r>
            <a:endParaRPr/>
          </a:p>
        </p:txBody>
      </p:sp>
      <p:sp>
        <p:nvSpPr>
          <p:cNvPr id="177" name="Google Shape;177;g261cb9dbad2_0_0"/>
          <p:cNvSpPr/>
          <p:nvPr/>
        </p:nvSpPr>
        <p:spPr>
          <a:xfrm>
            <a:off x="1528250" y="2900050"/>
            <a:ext cx="1249800" cy="662100"/>
          </a:xfrm>
          <a:prstGeom prst="upArrow">
            <a:avLst>
              <a:gd fmla="val 50000" name="adj1"/>
              <a:gd fmla="val 50000" name="adj2"/>
            </a:avLst>
          </a:prstGeom>
          <a:solidFill>
            <a:srgbClr val="76A5A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 name="Google Shape;178;g261cb9dbad2_0_0"/>
          <p:cNvSpPr/>
          <p:nvPr/>
        </p:nvSpPr>
        <p:spPr>
          <a:xfrm rot="10800000">
            <a:off x="6885750" y="2900050"/>
            <a:ext cx="1249800" cy="662100"/>
          </a:xfrm>
          <a:prstGeom prst="upArrow">
            <a:avLst>
              <a:gd fmla="val 50000" name="adj1"/>
              <a:gd fmla="val 50000" name="adj2"/>
            </a:avLst>
          </a:prstGeom>
          <a:solidFill>
            <a:srgbClr val="76A5A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g261cb9dbad2_0_0"/>
          <p:cNvSpPr txBox="1"/>
          <p:nvPr>
            <p:ph idx="1" type="body"/>
          </p:nvPr>
        </p:nvSpPr>
        <p:spPr>
          <a:xfrm>
            <a:off x="6306300" y="3788425"/>
            <a:ext cx="5745300" cy="2553300"/>
          </a:xfrm>
          <a:prstGeom prst="rect">
            <a:avLst/>
          </a:prstGeom>
          <a:noFill/>
          <a:ln>
            <a:noFill/>
          </a:ln>
        </p:spPr>
        <p:txBody>
          <a:bodyPr anchorCtr="0" anchor="t" bIns="45700" lIns="91425" spcFirstLastPara="1" rIns="91425" wrap="square" tIns="45700">
            <a:normAutofit lnSpcReduction="20000"/>
          </a:bodyPr>
          <a:lstStyle/>
          <a:p>
            <a:pPr indent="-406400" lvl="0" marL="457200" rtl="0" algn="l">
              <a:spcBef>
                <a:spcPts val="0"/>
              </a:spcBef>
              <a:spcAft>
                <a:spcPts val="0"/>
              </a:spcAft>
              <a:buSzPts val="2800"/>
              <a:buChar char="-"/>
            </a:pPr>
            <a:r>
              <a:rPr lang="en-US"/>
              <a:t>Les coûts initiaux d'installation sont beaucoup plus élevés que ceux de l'agriculture traditionnelle</a:t>
            </a:r>
            <a:endParaRPr/>
          </a:p>
          <a:p>
            <a:pPr indent="-406400" lvl="0" marL="457200" rtl="0" algn="l">
              <a:spcBef>
                <a:spcPts val="0"/>
              </a:spcBef>
              <a:spcAft>
                <a:spcPts val="0"/>
              </a:spcAft>
              <a:buSzPts val="2800"/>
              <a:buChar char="-"/>
            </a:pPr>
            <a:r>
              <a:rPr lang="en-US"/>
              <a:t>dépendent d'une alimentation électrique fiable</a:t>
            </a:r>
            <a:endParaRPr/>
          </a:p>
          <a:p>
            <a:pPr indent="-406400" lvl="0" marL="457200" rtl="0" algn="l">
              <a:spcBef>
                <a:spcPts val="0"/>
              </a:spcBef>
              <a:spcAft>
                <a:spcPts val="0"/>
              </a:spcAft>
              <a:buSzPts val="2800"/>
              <a:buChar char="-"/>
            </a:pPr>
            <a:r>
              <a:rPr lang="en-US"/>
              <a:t>Sélection limitée de cultures pouvant être cultivées de cette manière</a:t>
            </a:r>
            <a:endParaRPr/>
          </a:p>
        </p:txBody>
      </p:sp>
      <p:sp>
        <p:nvSpPr>
          <p:cNvPr id="180" name="Google Shape;180;g261cb9dbad2_0_0"/>
          <p:cNvSpPr txBox="1"/>
          <p:nvPr/>
        </p:nvSpPr>
        <p:spPr>
          <a:xfrm>
            <a:off x="3004175" y="2992575"/>
            <a:ext cx="2029800" cy="56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latin typeface="Comfortaa"/>
                <a:ea typeface="Comfortaa"/>
                <a:cs typeface="Comfortaa"/>
                <a:sym typeface="Comfortaa"/>
              </a:rPr>
              <a:t>Avantages</a:t>
            </a:r>
            <a:endParaRPr sz="2200">
              <a:latin typeface="Comfortaa"/>
              <a:ea typeface="Comfortaa"/>
              <a:cs typeface="Comfortaa"/>
              <a:sym typeface="Comfortaa"/>
            </a:endParaRPr>
          </a:p>
        </p:txBody>
      </p:sp>
      <p:sp>
        <p:nvSpPr>
          <p:cNvPr id="181" name="Google Shape;181;g261cb9dbad2_0_0"/>
          <p:cNvSpPr txBox="1"/>
          <p:nvPr/>
        </p:nvSpPr>
        <p:spPr>
          <a:xfrm>
            <a:off x="8347200" y="2992575"/>
            <a:ext cx="2370300" cy="56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latin typeface="Comfortaa"/>
                <a:ea typeface="Comfortaa"/>
                <a:cs typeface="Comfortaa"/>
                <a:sym typeface="Comfortaa"/>
              </a:rPr>
              <a:t>Inconvénients</a:t>
            </a:r>
            <a:endParaRPr sz="2200">
              <a:latin typeface="Comfortaa"/>
              <a:ea typeface="Comfortaa"/>
              <a:cs typeface="Comfortaa"/>
              <a:sym typeface="Comforta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29a4496f1df_0_60"/>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Pratiques : Agriculture soutenue par la communauté</a:t>
            </a:r>
            <a:endParaRPr/>
          </a:p>
        </p:txBody>
      </p:sp>
      <p:sp>
        <p:nvSpPr>
          <p:cNvPr id="188" name="Google Shape;188;g29a4496f1df_0_60"/>
          <p:cNvSpPr txBox="1"/>
          <p:nvPr>
            <p:ph idx="1" type="body"/>
          </p:nvPr>
        </p:nvSpPr>
        <p:spPr>
          <a:xfrm>
            <a:off x="4666500" y="2214250"/>
            <a:ext cx="6687300" cy="40038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sz="2400">
                <a:solidFill>
                  <a:schemeClr val="dk1"/>
                </a:solidFill>
                <a:latin typeface="Comfortaa"/>
                <a:ea typeface="Comfortaa"/>
                <a:cs typeface="Comfortaa"/>
                <a:sym typeface="Comfortaa"/>
              </a:rPr>
              <a:t>Une pratique centrée sur une approche locale et collaborative de l'agriculture en encourageant une participation active dans une communauté avec des responsabilités partagées.</a:t>
            </a:r>
            <a:endParaRPr sz="2400">
              <a:solidFill>
                <a:schemeClr val="dk1"/>
              </a:solidFill>
              <a:latin typeface="Comfortaa"/>
              <a:ea typeface="Comfortaa"/>
              <a:cs typeface="Comfortaa"/>
              <a:sym typeface="Comfortaa"/>
            </a:endParaRPr>
          </a:p>
          <a:p>
            <a:pPr indent="0" lvl="0" marL="0" rtl="0" algn="l">
              <a:spcBef>
                <a:spcPts val="1000"/>
              </a:spcBef>
              <a:spcAft>
                <a:spcPts val="0"/>
              </a:spcAft>
              <a:buClr>
                <a:schemeClr val="dk1"/>
              </a:buClr>
              <a:buSzPts val="1100"/>
              <a:buFont typeface="Arial"/>
              <a:buNone/>
            </a:pPr>
            <a:r>
              <a:rPr lang="en-US" sz="2400">
                <a:solidFill>
                  <a:schemeClr val="dk1"/>
                </a:solidFill>
                <a:latin typeface="Comfortaa"/>
                <a:ea typeface="Comfortaa"/>
                <a:cs typeface="Comfortaa"/>
                <a:sym typeface="Comfortaa"/>
              </a:rPr>
              <a:t>Ce modèle met souvent l'accent sur les pratiques agricoles durables et biologiques, les économies alimentaires locales et l'engagement communautaire, contribuant ainsi au bien-être social et environnemental.</a:t>
            </a:r>
            <a:endParaRPr sz="2400">
              <a:solidFill>
                <a:schemeClr val="dk1"/>
              </a:solidFill>
              <a:latin typeface="Comfortaa"/>
              <a:ea typeface="Comfortaa"/>
              <a:cs typeface="Comfortaa"/>
              <a:sym typeface="Comfortaa"/>
            </a:endParaRPr>
          </a:p>
          <a:p>
            <a:pPr indent="0" lvl="0" marL="0" rtl="0" algn="l">
              <a:lnSpc>
                <a:spcPct val="90000"/>
              </a:lnSpc>
              <a:spcBef>
                <a:spcPts val="1000"/>
              </a:spcBef>
              <a:spcAft>
                <a:spcPts val="0"/>
              </a:spcAft>
              <a:buSzPts val="2800"/>
              <a:buNone/>
            </a:pPr>
            <a:r>
              <a:t/>
            </a:r>
            <a:endParaRPr/>
          </a:p>
        </p:txBody>
      </p:sp>
      <p:pic>
        <p:nvPicPr>
          <p:cNvPr id="189" name="Google Shape;189;g29a4496f1df_0_60"/>
          <p:cNvPicPr preferRelativeResize="0"/>
          <p:nvPr/>
        </p:nvPicPr>
        <p:blipFill rotWithShape="1">
          <a:blip r:embed="rId3">
            <a:alphaModFix/>
          </a:blip>
          <a:srcRect b="0" l="0" r="0" t="0"/>
          <a:stretch/>
        </p:blipFill>
        <p:spPr>
          <a:xfrm>
            <a:off x="228600" y="2566375"/>
            <a:ext cx="4346100" cy="2895600"/>
          </a:xfrm>
          <a:prstGeom prst="roundRect">
            <a:avLst>
              <a:gd fmla="val 16667" name="adj"/>
            </a:avLst>
          </a:prstGeom>
          <a:noFill/>
          <a:ln>
            <a:noFill/>
          </a:ln>
        </p:spPr>
      </p:pic>
      <p:sp>
        <p:nvSpPr>
          <p:cNvPr id="190" name="Google Shape;190;g29a4496f1df_0_60"/>
          <p:cNvSpPr txBox="1"/>
          <p:nvPr/>
        </p:nvSpPr>
        <p:spPr>
          <a:xfrm>
            <a:off x="901650" y="5461975"/>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sustainweb.org</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g29a4496f1df_0_66"/>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Pratiques : Bioingénierie</a:t>
            </a:r>
            <a:endParaRPr/>
          </a:p>
        </p:txBody>
      </p:sp>
      <p:sp>
        <p:nvSpPr>
          <p:cNvPr id="197" name="Google Shape;197;g29a4496f1df_0_66"/>
          <p:cNvSpPr txBox="1"/>
          <p:nvPr>
            <p:ph idx="1" type="body"/>
          </p:nvPr>
        </p:nvSpPr>
        <p:spPr>
          <a:xfrm>
            <a:off x="838200" y="2214250"/>
            <a:ext cx="10573500" cy="13149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sz="2300">
                <a:solidFill>
                  <a:schemeClr val="dk1"/>
                </a:solidFill>
                <a:latin typeface="Comfortaa"/>
                <a:ea typeface="Comfortaa"/>
                <a:cs typeface="Comfortaa"/>
                <a:sym typeface="Comfortaa"/>
              </a:rPr>
              <a:t>Basé sur le développement de nouvelles espèces de cultures qui peuvent mieux répondre aux besoins des agriculteurs et des consommateurs.</a:t>
            </a:r>
            <a:endParaRPr sz="2300">
              <a:solidFill>
                <a:schemeClr val="dk1"/>
              </a:solidFill>
              <a:latin typeface="Comfortaa"/>
              <a:ea typeface="Comfortaa"/>
              <a:cs typeface="Comfortaa"/>
              <a:sym typeface="Comfortaa"/>
            </a:endParaRPr>
          </a:p>
          <a:p>
            <a:pPr indent="0" lvl="0" marL="0" rtl="0" algn="l">
              <a:lnSpc>
                <a:spcPct val="90000"/>
              </a:lnSpc>
              <a:spcBef>
                <a:spcPts val="1000"/>
              </a:spcBef>
              <a:spcAft>
                <a:spcPts val="0"/>
              </a:spcAft>
              <a:buSzPts val="2800"/>
              <a:buNone/>
            </a:pPr>
            <a:r>
              <a:t/>
            </a:r>
            <a:endParaRPr>
              <a:solidFill>
                <a:schemeClr val="dk1"/>
              </a:solidFill>
            </a:endParaRPr>
          </a:p>
        </p:txBody>
      </p:sp>
      <p:pic>
        <p:nvPicPr>
          <p:cNvPr id="198" name="Google Shape;198;g29a4496f1df_0_66"/>
          <p:cNvPicPr preferRelativeResize="0"/>
          <p:nvPr/>
        </p:nvPicPr>
        <p:blipFill rotWithShape="1">
          <a:blip r:embed="rId3">
            <a:alphaModFix/>
          </a:blip>
          <a:srcRect b="0" l="0" r="0" t="0"/>
          <a:stretch/>
        </p:blipFill>
        <p:spPr>
          <a:xfrm>
            <a:off x="6937250" y="4472675"/>
            <a:ext cx="4312924" cy="2068674"/>
          </a:xfrm>
          <a:prstGeom prst="rect">
            <a:avLst/>
          </a:prstGeom>
          <a:noFill/>
          <a:ln>
            <a:noFill/>
          </a:ln>
        </p:spPr>
      </p:pic>
      <p:sp>
        <p:nvSpPr>
          <p:cNvPr id="199" name="Google Shape;199;g29a4496f1df_0_66"/>
          <p:cNvSpPr txBox="1"/>
          <p:nvPr/>
        </p:nvSpPr>
        <p:spPr>
          <a:xfrm>
            <a:off x="7410264" y="6444325"/>
            <a:ext cx="33669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a:t>
            </a:r>
            <a:r>
              <a:rPr b="0" i="0" lang="en-US" sz="1200" u="none" cap="none" strike="noStrike">
                <a:solidFill>
                  <a:srgbClr val="333333"/>
                </a:solidFill>
                <a:highlight>
                  <a:srgbClr val="FFFFFF"/>
                </a:highlight>
                <a:latin typeface="Lato"/>
                <a:ea typeface="Lato"/>
                <a:cs typeface="Lato"/>
                <a:sym typeface="Lato"/>
              </a:rPr>
              <a:t>Nanyang Technological University, Singapore</a:t>
            </a:r>
            <a:endParaRPr b="0" i="0" sz="1200" u="none" cap="none" strike="noStrike">
              <a:solidFill>
                <a:srgbClr val="000000"/>
              </a:solidFill>
              <a:latin typeface="Arial"/>
              <a:ea typeface="Arial"/>
              <a:cs typeface="Arial"/>
              <a:sym typeface="Arial"/>
            </a:endParaRPr>
          </a:p>
        </p:txBody>
      </p:sp>
      <p:sp>
        <p:nvSpPr>
          <p:cNvPr id="200" name="Google Shape;200;g29a4496f1df_0_66"/>
          <p:cNvSpPr txBox="1"/>
          <p:nvPr>
            <p:ph idx="1" type="body"/>
          </p:nvPr>
        </p:nvSpPr>
        <p:spPr>
          <a:xfrm>
            <a:off x="838200" y="3369525"/>
            <a:ext cx="6225600" cy="28896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SzPts val="1100"/>
              <a:buNone/>
            </a:pPr>
            <a:r>
              <a:rPr lang="en-US" sz="2300">
                <a:solidFill>
                  <a:schemeClr val="dk1"/>
                </a:solidFill>
                <a:latin typeface="Comfortaa"/>
                <a:ea typeface="Comfortaa"/>
                <a:cs typeface="Comfortaa"/>
                <a:sym typeface="Comfortaa"/>
              </a:rPr>
              <a:t>En créant de nouvelles espèces, nous pouvons isoler les caractéristiques dont nous avons besoin (telles que la résistance aux maladies et aux parasites, des récoltes plus abondantes, la résistance aux conditions météorologiques défavorables), tout en éliminant les caractéristiques indésirables.</a:t>
            </a:r>
            <a:endParaRPr sz="2300">
              <a:solidFill>
                <a:schemeClr val="dk1"/>
              </a:solidFill>
              <a:latin typeface="Comfortaa"/>
              <a:ea typeface="Comfortaa"/>
              <a:cs typeface="Comfortaa"/>
              <a:sym typeface="Comfortaa"/>
            </a:endParaRPr>
          </a:p>
          <a:p>
            <a:pPr indent="0" lvl="0" marL="0" rtl="0" algn="l">
              <a:lnSpc>
                <a:spcPct val="90000"/>
              </a:lnSpc>
              <a:spcBef>
                <a:spcPts val="1000"/>
              </a:spcBef>
              <a:spcAft>
                <a:spcPts val="0"/>
              </a:spcAft>
              <a:buSzPts val="2800"/>
              <a:buNone/>
            </a:pPr>
            <a:r>
              <a:t/>
            </a:r>
            <a:endParaRPr>
              <a:solidFill>
                <a:schemeClr val="dk1"/>
              </a:solidFill>
            </a:endParaRPr>
          </a:p>
          <a:p>
            <a:pPr indent="0" lvl="0" marL="0" rtl="0" algn="l">
              <a:lnSpc>
                <a:spcPct val="90000"/>
              </a:lnSpc>
              <a:spcBef>
                <a:spcPts val="1000"/>
              </a:spcBef>
              <a:spcAft>
                <a:spcPts val="0"/>
              </a:spcAft>
              <a:buSzPts val="2800"/>
              <a:buNone/>
            </a:pPr>
            <a:r>
              <a:t/>
            </a:r>
            <a:endParaRPr>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29c3123d429_0_0"/>
          <p:cNvSpPr txBox="1"/>
          <p:nvPr>
            <p:ph type="title"/>
          </p:nvPr>
        </p:nvSpPr>
        <p:spPr>
          <a:xfrm>
            <a:off x="838200" y="1021405"/>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a:t>Bioingénierie : quelques avantages et inconvénients</a:t>
            </a:r>
            <a:endParaRPr/>
          </a:p>
        </p:txBody>
      </p:sp>
      <p:sp>
        <p:nvSpPr>
          <p:cNvPr id="207" name="Google Shape;207;g29c3123d429_0_0"/>
          <p:cNvSpPr txBox="1"/>
          <p:nvPr>
            <p:ph idx="1" type="body"/>
          </p:nvPr>
        </p:nvSpPr>
        <p:spPr>
          <a:xfrm>
            <a:off x="461225" y="3102625"/>
            <a:ext cx="4935300" cy="2191800"/>
          </a:xfrm>
          <a:prstGeom prst="rect">
            <a:avLst/>
          </a:prstGeom>
          <a:noFill/>
          <a:ln>
            <a:noFill/>
          </a:ln>
        </p:spPr>
        <p:txBody>
          <a:bodyPr anchorCtr="0" anchor="t" bIns="45700" lIns="91425" spcFirstLastPara="1" rIns="91425" wrap="square" tIns="45700">
            <a:normAutofit fontScale="92500" lnSpcReduction="20000"/>
          </a:bodyPr>
          <a:lstStyle/>
          <a:p>
            <a:pPr indent="-393065" lvl="0" marL="457200" rtl="0" algn="l">
              <a:spcBef>
                <a:spcPts val="0"/>
              </a:spcBef>
              <a:spcAft>
                <a:spcPts val="0"/>
              </a:spcAft>
              <a:buSzPct val="100000"/>
              <a:buChar char="-"/>
            </a:pPr>
            <a:r>
              <a:rPr lang="en-US"/>
              <a:t>l'augmentation du rendement des cultures</a:t>
            </a:r>
            <a:endParaRPr/>
          </a:p>
          <a:p>
            <a:pPr indent="-393065" lvl="0" marL="457200" rtl="0" algn="l">
              <a:spcBef>
                <a:spcPts val="0"/>
              </a:spcBef>
              <a:spcAft>
                <a:spcPts val="0"/>
              </a:spcAft>
              <a:buSzPct val="100000"/>
              <a:buChar char="-"/>
            </a:pPr>
            <a:r>
              <a:rPr lang="en-US"/>
              <a:t>optimisation des valeurs nutritionnelles</a:t>
            </a:r>
            <a:endParaRPr/>
          </a:p>
          <a:p>
            <a:pPr indent="-393065" lvl="0" marL="457200" rtl="0" algn="l">
              <a:spcBef>
                <a:spcPts val="0"/>
              </a:spcBef>
              <a:spcAft>
                <a:spcPts val="0"/>
              </a:spcAft>
              <a:buSzPct val="100000"/>
              <a:buChar char="-"/>
            </a:pPr>
            <a:r>
              <a:rPr lang="en-US"/>
              <a:t>la durabilité environnementale (moins d'utilisation d'engrais et de pesticides par exemple)</a:t>
            </a:r>
            <a:endParaRPr/>
          </a:p>
        </p:txBody>
      </p:sp>
      <p:sp>
        <p:nvSpPr>
          <p:cNvPr id="208" name="Google Shape;208;g29c3123d429_0_0"/>
          <p:cNvSpPr/>
          <p:nvPr/>
        </p:nvSpPr>
        <p:spPr>
          <a:xfrm>
            <a:off x="838200" y="2199750"/>
            <a:ext cx="1249800" cy="662100"/>
          </a:xfrm>
          <a:prstGeom prst="upArrow">
            <a:avLst>
              <a:gd fmla="val 50000" name="adj1"/>
              <a:gd fmla="val 50000" name="adj2"/>
            </a:avLst>
          </a:prstGeom>
          <a:solidFill>
            <a:srgbClr val="76A5A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g29c3123d429_0_0"/>
          <p:cNvSpPr/>
          <p:nvPr/>
        </p:nvSpPr>
        <p:spPr>
          <a:xfrm rot="10800000">
            <a:off x="6088300" y="2334325"/>
            <a:ext cx="1249800" cy="662100"/>
          </a:xfrm>
          <a:prstGeom prst="upArrow">
            <a:avLst>
              <a:gd fmla="val 50000" name="adj1"/>
              <a:gd fmla="val 50000" name="adj2"/>
            </a:avLst>
          </a:prstGeom>
          <a:solidFill>
            <a:srgbClr val="76A5A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g29c3123d429_0_0"/>
          <p:cNvSpPr txBox="1"/>
          <p:nvPr>
            <p:ph idx="1" type="body"/>
          </p:nvPr>
        </p:nvSpPr>
        <p:spPr>
          <a:xfrm>
            <a:off x="5324000" y="3102625"/>
            <a:ext cx="6698400" cy="2344200"/>
          </a:xfrm>
          <a:prstGeom prst="rect">
            <a:avLst/>
          </a:prstGeom>
          <a:noFill/>
          <a:ln>
            <a:noFill/>
          </a:ln>
        </p:spPr>
        <p:txBody>
          <a:bodyPr anchorCtr="0" anchor="t" bIns="45700" lIns="91425" spcFirstLastPara="1" rIns="91425" wrap="square" tIns="45700">
            <a:normAutofit fontScale="92500" lnSpcReduction="10000"/>
          </a:bodyPr>
          <a:lstStyle/>
          <a:p>
            <a:pPr indent="-393065" lvl="0" marL="457200" rtl="0" algn="l">
              <a:spcBef>
                <a:spcPts val="0"/>
              </a:spcBef>
              <a:spcAft>
                <a:spcPts val="0"/>
              </a:spcAft>
              <a:buSzPct val="100000"/>
              <a:buChar char="-"/>
            </a:pPr>
            <a:r>
              <a:rPr lang="en-US"/>
              <a:t>les plantes artificielles « plus fortes » pourraient prendre le dessus sur les autres espèces, ce qui réduirait la biodiversité ;</a:t>
            </a:r>
            <a:endParaRPr/>
          </a:p>
          <a:p>
            <a:pPr indent="-393065" lvl="0" marL="457200" rtl="0" algn="l">
              <a:spcBef>
                <a:spcPts val="0"/>
              </a:spcBef>
              <a:spcAft>
                <a:spcPts val="0"/>
              </a:spcAft>
              <a:buSzPct val="100000"/>
              <a:buChar char="-"/>
            </a:pPr>
            <a:r>
              <a:rPr lang="en-US"/>
              <a:t>limitation du choix des cultures par les agriculteurs, moins de biodiversité.</a:t>
            </a:r>
            <a:endParaRPr/>
          </a:p>
          <a:p>
            <a:pPr indent="-393065" lvl="0" marL="457200" rtl="0" algn="l">
              <a:spcBef>
                <a:spcPts val="0"/>
              </a:spcBef>
              <a:spcAft>
                <a:spcPts val="0"/>
              </a:spcAft>
              <a:buSzPct val="100000"/>
              <a:buChar char="-"/>
            </a:pPr>
            <a:r>
              <a:rPr lang="en-US"/>
              <a:t>L’utilisation d’OGM, considérés comme dangereux ou contraires à l'éthique.</a:t>
            </a:r>
            <a:endParaRPr/>
          </a:p>
        </p:txBody>
      </p:sp>
      <p:sp>
        <p:nvSpPr>
          <p:cNvPr id="211" name="Google Shape;211;g29c3123d429_0_0"/>
          <p:cNvSpPr txBox="1"/>
          <p:nvPr/>
        </p:nvSpPr>
        <p:spPr>
          <a:xfrm>
            <a:off x="838200" y="5446825"/>
            <a:ext cx="10515600" cy="914400"/>
          </a:xfrm>
          <a:prstGeom prst="rect">
            <a:avLst/>
          </a:prstGeom>
          <a:noFill/>
          <a:ln>
            <a:noFill/>
          </a:ln>
        </p:spPr>
        <p:txBody>
          <a:bodyPr anchorCtr="0" anchor="ctr" bIns="91425" lIns="91425" spcFirstLastPara="1" rIns="91425" wrap="square" tIns="91425">
            <a:normAutofit fontScale="85000"/>
          </a:bodyPr>
          <a:lstStyle/>
          <a:p>
            <a:pPr indent="0" lvl="0" marL="0" marR="0" rtl="0" algn="ctr">
              <a:lnSpc>
                <a:spcPct val="90000"/>
              </a:lnSpc>
              <a:spcBef>
                <a:spcPts val="1000"/>
              </a:spcBef>
              <a:spcAft>
                <a:spcPts val="0"/>
              </a:spcAft>
              <a:buClr>
                <a:srgbClr val="000000"/>
              </a:buClr>
              <a:buSzPct val="100000"/>
              <a:buFont typeface="Arial"/>
              <a:buNone/>
            </a:pPr>
            <a:r>
              <a:rPr lang="en-US" sz="2800">
                <a:solidFill>
                  <a:schemeClr val="accent1"/>
                </a:solidFill>
                <a:latin typeface="Calibri"/>
                <a:ea typeface="Calibri"/>
                <a:cs typeface="Calibri"/>
                <a:sym typeface="Calibri"/>
              </a:rPr>
              <a:t>Faire un choix conscient et équilibré en fonction de ces facteurs est la clé d'une utilisation rentable et durable de cette pratique dans l'agriculture moderne.</a:t>
            </a:r>
            <a:endParaRPr b="0" i="0" sz="2800" u="none" cap="none" strike="noStrike">
              <a:solidFill>
                <a:schemeClr val="accent1"/>
              </a:solidFill>
              <a:latin typeface="Calibri"/>
              <a:ea typeface="Calibri"/>
              <a:cs typeface="Calibri"/>
              <a:sym typeface="Calibri"/>
            </a:endParaRPr>
          </a:p>
        </p:txBody>
      </p:sp>
      <p:sp>
        <p:nvSpPr>
          <p:cNvPr id="212" name="Google Shape;212;g29c3123d429_0_0"/>
          <p:cNvSpPr txBox="1"/>
          <p:nvPr/>
        </p:nvSpPr>
        <p:spPr>
          <a:xfrm>
            <a:off x="2337225" y="2380525"/>
            <a:ext cx="2029800" cy="56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latin typeface="Comfortaa"/>
                <a:ea typeface="Comfortaa"/>
                <a:cs typeface="Comfortaa"/>
                <a:sym typeface="Comfortaa"/>
              </a:rPr>
              <a:t>Avantages</a:t>
            </a:r>
            <a:endParaRPr sz="2200">
              <a:latin typeface="Comfortaa"/>
              <a:ea typeface="Comfortaa"/>
              <a:cs typeface="Comfortaa"/>
              <a:sym typeface="Comfortaa"/>
            </a:endParaRPr>
          </a:p>
        </p:txBody>
      </p:sp>
      <p:sp>
        <p:nvSpPr>
          <p:cNvPr id="213" name="Google Shape;213;g29c3123d429_0_0"/>
          <p:cNvSpPr txBox="1"/>
          <p:nvPr/>
        </p:nvSpPr>
        <p:spPr>
          <a:xfrm>
            <a:off x="7593250" y="2380525"/>
            <a:ext cx="2370300" cy="56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200">
                <a:latin typeface="Comfortaa"/>
                <a:ea typeface="Comfortaa"/>
                <a:cs typeface="Comfortaa"/>
                <a:sym typeface="Comfortaa"/>
              </a:rPr>
              <a:t>Inconvénients</a:t>
            </a:r>
            <a:endParaRPr sz="2200">
              <a:latin typeface="Comfortaa"/>
              <a:ea typeface="Comfortaa"/>
              <a:cs typeface="Comfortaa"/>
              <a:sym typeface="Comforta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 name="Shape 39"/>
        <p:cNvGrpSpPr/>
        <p:nvPr/>
      </p:nvGrpSpPr>
      <p:grpSpPr>
        <a:xfrm>
          <a:off x="0" y="0"/>
          <a:ext cx="0" cy="0"/>
          <a:chOff x="0" y="0"/>
          <a:chExt cx="0" cy="0"/>
        </a:xfrm>
      </p:grpSpPr>
      <p:sp>
        <p:nvSpPr>
          <p:cNvPr id="40" name="Google Shape;40;g29a3992fb8c_0_2"/>
          <p:cNvSpPr txBox="1"/>
          <p:nvPr>
            <p:ph idx="2" type="body"/>
          </p:nvPr>
        </p:nvSpPr>
        <p:spPr>
          <a:xfrm>
            <a:off x="1050900" y="3087800"/>
            <a:ext cx="3216300" cy="609600"/>
          </a:xfrm>
          <a:prstGeom prst="rect">
            <a:avLst/>
          </a:prstGeom>
          <a:noFill/>
          <a:ln>
            <a:noFill/>
          </a:ln>
        </p:spPr>
        <p:txBody>
          <a:bodyPr anchorCtr="0" anchor="ctr" bIns="0" lIns="0" spcFirstLastPara="1" rIns="0" wrap="square" tIns="0">
            <a:noAutofit/>
          </a:bodyPr>
          <a:lstStyle/>
          <a:p>
            <a:pPr indent="0" lvl="0" marL="0" rtl="0" algn="ctr">
              <a:spcBef>
                <a:spcPts val="1000"/>
              </a:spcBef>
              <a:spcAft>
                <a:spcPts val="0"/>
              </a:spcAft>
              <a:buNone/>
            </a:pPr>
            <a:r>
              <a:rPr lang="en-US"/>
              <a:t>SOMMAIRE</a:t>
            </a:r>
            <a:endParaRPr/>
          </a:p>
        </p:txBody>
      </p:sp>
      <p:sp>
        <p:nvSpPr>
          <p:cNvPr id="41" name="Google Shape;41;g29a3992fb8c_0_2"/>
          <p:cNvSpPr txBox="1"/>
          <p:nvPr/>
        </p:nvSpPr>
        <p:spPr>
          <a:xfrm>
            <a:off x="5192350" y="1875000"/>
            <a:ext cx="4267200" cy="373800"/>
          </a:xfrm>
          <a:prstGeom prst="rect">
            <a:avLst/>
          </a:prstGeom>
          <a:noFill/>
          <a:ln>
            <a:noFill/>
          </a:ln>
        </p:spPr>
        <p:txBody>
          <a:bodyPr anchorCtr="0" anchor="ctr" bIns="60925" lIns="0" spcFirstLastPara="1" rIns="0" wrap="square" tIns="0">
            <a:noAutofit/>
          </a:bodyPr>
          <a:lstStyle/>
          <a:p>
            <a:pPr indent="0" lvl="0" marL="0" marR="0" rtl="0" algn="l">
              <a:lnSpc>
                <a:spcPct val="107000"/>
              </a:lnSpc>
              <a:spcBef>
                <a:spcPts val="0"/>
              </a:spcBef>
              <a:spcAft>
                <a:spcPts val="0"/>
              </a:spcAft>
              <a:buClr>
                <a:schemeClr val="dk1"/>
              </a:buClr>
              <a:buSzPts val="1300"/>
              <a:buFont typeface="Arial"/>
              <a:buNone/>
            </a:pPr>
            <a:r>
              <a:rPr b="0" i="0" lang="en-US" sz="2000" u="none" cap="none" strike="noStrike">
                <a:solidFill>
                  <a:schemeClr val="dk1"/>
                </a:solidFill>
                <a:latin typeface="Lato"/>
                <a:ea typeface="Lato"/>
                <a:cs typeface="Lato"/>
                <a:sym typeface="Lato"/>
              </a:rPr>
              <a:t>1. </a:t>
            </a:r>
            <a:r>
              <a:rPr lang="en-US" sz="2000">
                <a:solidFill>
                  <a:schemeClr val="dk1"/>
                </a:solidFill>
                <a:latin typeface="Lato"/>
                <a:ea typeface="Lato"/>
                <a:cs typeface="Lato"/>
                <a:sym typeface="Lato"/>
              </a:rPr>
              <a:t>A propos de ce module</a:t>
            </a:r>
            <a:endParaRPr b="0" i="0" sz="2000" u="none" cap="none" strike="noStrike">
              <a:solidFill>
                <a:schemeClr val="dk1"/>
              </a:solidFill>
              <a:latin typeface="Lato"/>
              <a:ea typeface="Lato"/>
              <a:cs typeface="Lato"/>
              <a:sym typeface="Lato"/>
            </a:endParaRPr>
          </a:p>
        </p:txBody>
      </p:sp>
      <p:sp>
        <p:nvSpPr>
          <p:cNvPr id="42" name="Google Shape;42;g29a3992fb8c_0_2"/>
          <p:cNvSpPr txBox="1"/>
          <p:nvPr/>
        </p:nvSpPr>
        <p:spPr>
          <a:xfrm>
            <a:off x="5192350" y="2481400"/>
            <a:ext cx="6051300" cy="373800"/>
          </a:xfrm>
          <a:prstGeom prst="rect">
            <a:avLst/>
          </a:prstGeom>
          <a:noFill/>
          <a:ln>
            <a:noFill/>
          </a:ln>
        </p:spPr>
        <p:txBody>
          <a:bodyPr anchorCtr="0" anchor="ctr" bIns="60925" lIns="0" spcFirstLastPara="1" rIns="0" wrap="square" tIns="0">
            <a:noAutofit/>
          </a:bodyPr>
          <a:lstStyle/>
          <a:p>
            <a:pPr indent="0" lvl="0" marL="0" marR="0" rtl="0" algn="l">
              <a:lnSpc>
                <a:spcPct val="107000"/>
              </a:lnSpc>
              <a:spcBef>
                <a:spcPts val="0"/>
              </a:spcBef>
              <a:spcAft>
                <a:spcPts val="0"/>
              </a:spcAft>
              <a:buClr>
                <a:schemeClr val="dk1"/>
              </a:buClr>
              <a:buSzPts val="1300"/>
              <a:buFont typeface="Arial"/>
              <a:buNone/>
            </a:pPr>
            <a:r>
              <a:rPr b="0" i="0" lang="en-US" sz="2000" u="none" cap="none" strike="noStrike">
                <a:solidFill>
                  <a:schemeClr val="dk1"/>
                </a:solidFill>
                <a:latin typeface="Lato"/>
                <a:ea typeface="Lato"/>
                <a:cs typeface="Lato"/>
                <a:sym typeface="Lato"/>
              </a:rPr>
              <a:t>2.  </a:t>
            </a:r>
            <a:r>
              <a:rPr lang="en-US" sz="2000">
                <a:solidFill>
                  <a:schemeClr val="dk1"/>
                </a:solidFill>
                <a:latin typeface="Lato"/>
                <a:ea typeface="Lato"/>
                <a:cs typeface="Lato"/>
                <a:sym typeface="Lato"/>
              </a:rPr>
              <a:t>Introduction au développement durable</a:t>
            </a:r>
            <a:endParaRPr b="0" i="0" sz="2000" u="none" cap="none" strike="noStrike">
              <a:solidFill>
                <a:schemeClr val="dk1"/>
              </a:solidFill>
              <a:latin typeface="Lato"/>
              <a:ea typeface="Lato"/>
              <a:cs typeface="Lato"/>
              <a:sym typeface="Lato"/>
            </a:endParaRPr>
          </a:p>
        </p:txBody>
      </p:sp>
      <p:sp>
        <p:nvSpPr>
          <p:cNvPr id="43" name="Google Shape;43;g29a3992fb8c_0_2"/>
          <p:cNvSpPr txBox="1"/>
          <p:nvPr/>
        </p:nvSpPr>
        <p:spPr>
          <a:xfrm>
            <a:off x="5192350" y="5513429"/>
            <a:ext cx="4065900" cy="344700"/>
          </a:xfrm>
          <a:prstGeom prst="rect">
            <a:avLst/>
          </a:prstGeom>
          <a:noFill/>
          <a:ln>
            <a:noFill/>
          </a:ln>
        </p:spPr>
        <p:txBody>
          <a:bodyPr anchorCtr="0" anchor="ctr" bIns="60925" lIns="0" spcFirstLastPara="1" rIns="0" wrap="square" tIns="0">
            <a:noAutofit/>
          </a:bodyPr>
          <a:lstStyle/>
          <a:p>
            <a:pPr indent="0" lvl="0" marL="0" marR="0" rtl="0" algn="l">
              <a:lnSpc>
                <a:spcPct val="107000"/>
              </a:lnSpc>
              <a:spcBef>
                <a:spcPts val="0"/>
              </a:spcBef>
              <a:spcAft>
                <a:spcPts val="0"/>
              </a:spcAft>
              <a:buClr>
                <a:schemeClr val="dk1"/>
              </a:buClr>
              <a:buSzPts val="1300"/>
              <a:buFont typeface="Arial"/>
              <a:buNone/>
            </a:pPr>
            <a:r>
              <a:rPr b="0" i="0" lang="en-US" sz="2000" u="none" cap="none" strike="noStrike">
                <a:solidFill>
                  <a:schemeClr val="dk1"/>
                </a:solidFill>
                <a:latin typeface="Lato"/>
                <a:ea typeface="Lato"/>
                <a:cs typeface="Lato"/>
                <a:sym typeface="Lato"/>
              </a:rPr>
              <a:t>7.  Exercise </a:t>
            </a:r>
            <a:endParaRPr b="0" i="1" sz="2000" u="none" cap="none" strike="noStrike">
              <a:solidFill>
                <a:schemeClr val="dk1"/>
              </a:solidFill>
              <a:highlight>
                <a:srgbClr val="FFFF00"/>
              </a:highlight>
              <a:latin typeface="Lato"/>
              <a:ea typeface="Lato"/>
              <a:cs typeface="Lato"/>
              <a:sym typeface="Lato"/>
            </a:endParaRPr>
          </a:p>
        </p:txBody>
      </p:sp>
      <p:sp>
        <p:nvSpPr>
          <p:cNvPr id="44" name="Google Shape;44;g29a3992fb8c_0_2"/>
          <p:cNvSpPr txBox="1"/>
          <p:nvPr/>
        </p:nvSpPr>
        <p:spPr>
          <a:xfrm>
            <a:off x="5192358" y="4907024"/>
            <a:ext cx="6378000" cy="373800"/>
          </a:xfrm>
          <a:prstGeom prst="rect">
            <a:avLst/>
          </a:prstGeom>
          <a:noFill/>
          <a:ln>
            <a:noFill/>
          </a:ln>
        </p:spPr>
        <p:txBody>
          <a:bodyPr anchorCtr="0" anchor="ctr" bIns="60925" lIns="0" spcFirstLastPara="1" rIns="0" wrap="square" tIns="0">
            <a:noAutofit/>
          </a:bodyPr>
          <a:lstStyle/>
          <a:p>
            <a:pPr indent="0" lvl="0" marL="0" marR="0" rtl="0" algn="l">
              <a:lnSpc>
                <a:spcPct val="150000"/>
              </a:lnSpc>
              <a:spcBef>
                <a:spcPts val="0"/>
              </a:spcBef>
              <a:spcAft>
                <a:spcPts val="0"/>
              </a:spcAft>
              <a:buClr>
                <a:schemeClr val="dk1"/>
              </a:buClr>
              <a:buSzPts val="1300"/>
              <a:buFont typeface="Arial"/>
              <a:buNone/>
            </a:pPr>
            <a:r>
              <a:rPr b="0" i="0" lang="en-US" sz="2000" u="none" cap="none" strike="noStrike">
                <a:solidFill>
                  <a:schemeClr val="dk1"/>
                </a:solidFill>
                <a:latin typeface="Lato"/>
                <a:ea typeface="Lato"/>
                <a:cs typeface="Lato"/>
                <a:sym typeface="Lato"/>
              </a:rPr>
              <a:t>6.  Financing a sustainable business in agriculture</a:t>
            </a:r>
            <a:endParaRPr b="0" i="0" sz="2000" u="none" cap="none" strike="noStrike">
              <a:solidFill>
                <a:schemeClr val="dk1"/>
              </a:solidFill>
              <a:latin typeface="Lato"/>
              <a:ea typeface="Lato"/>
              <a:cs typeface="Lato"/>
              <a:sym typeface="Lato"/>
            </a:endParaRPr>
          </a:p>
        </p:txBody>
      </p:sp>
      <p:sp>
        <p:nvSpPr>
          <p:cNvPr id="45" name="Google Shape;45;g29a3992fb8c_0_2"/>
          <p:cNvSpPr txBox="1"/>
          <p:nvPr/>
        </p:nvSpPr>
        <p:spPr>
          <a:xfrm>
            <a:off x="5192350" y="4300619"/>
            <a:ext cx="3657600" cy="373800"/>
          </a:xfrm>
          <a:prstGeom prst="rect">
            <a:avLst/>
          </a:prstGeom>
          <a:noFill/>
          <a:ln>
            <a:noFill/>
          </a:ln>
        </p:spPr>
        <p:txBody>
          <a:bodyPr anchorCtr="0" anchor="ctr" bIns="60925" lIns="0" spcFirstLastPara="1" rIns="0" wrap="square" tIns="0">
            <a:noAutofit/>
          </a:bodyPr>
          <a:lstStyle/>
          <a:p>
            <a:pPr indent="0" lvl="0" marL="0" marR="0" rtl="0" algn="l">
              <a:lnSpc>
                <a:spcPct val="150000"/>
              </a:lnSpc>
              <a:spcBef>
                <a:spcPts val="0"/>
              </a:spcBef>
              <a:spcAft>
                <a:spcPts val="0"/>
              </a:spcAft>
              <a:buClr>
                <a:schemeClr val="dk1"/>
              </a:buClr>
              <a:buSzPts val="1300"/>
              <a:buFont typeface="Arial"/>
              <a:buNone/>
            </a:pPr>
            <a:r>
              <a:rPr b="0" i="0" lang="en-US" sz="2000" u="none" cap="none" strike="noStrike">
                <a:solidFill>
                  <a:schemeClr val="dk1"/>
                </a:solidFill>
                <a:latin typeface="Lato"/>
                <a:ea typeface="Lato"/>
                <a:cs typeface="Lato"/>
                <a:sym typeface="Lato"/>
              </a:rPr>
              <a:t>5. Practices</a:t>
            </a:r>
            <a:endParaRPr b="0" i="0" sz="2000" u="none" cap="none" strike="noStrike">
              <a:solidFill>
                <a:schemeClr val="dk1"/>
              </a:solidFill>
              <a:latin typeface="Calibri"/>
              <a:ea typeface="Calibri"/>
              <a:cs typeface="Calibri"/>
              <a:sym typeface="Calibri"/>
            </a:endParaRPr>
          </a:p>
        </p:txBody>
      </p:sp>
      <p:sp>
        <p:nvSpPr>
          <p:cNvPr id="46" name="Google Shape;46;g29a3992fb8c_0_2"/>
          <p:cNvSpPr txBox="1"/>
          <p:nvPr/>
        </p:nvSpPr>
        <p:spPr>
          <a:xfrm>
            <a:off x="5192350" y="3694215"/>
            <a:ext cx="3657600" cy="373800"/>
          </a:xfrm>
          <a:prstGeom prst="rect">
            <a:avLst/>
          </a:prstGeom>
          <a:noFill/>
          <a:ln>
            <a:noFill/>
          </a:ln>
        </p:spPr>
        <p:txBody>
          <a:bodyPr anchorCtr="0" anchor="ctr" bIns="60925" lIns="0" spcFirstLastPara="1" rIns="0" wrap="square" tIns="0">
            <a:noAutofit/>
          </a:bodyPr>
          <a:lstStyle/>
          <a:p>
            <a:pPr indent="0" lvl="0" marL="0" marR="0" rtl="0" algn="l">
              <a:lnSpc>
                <a:spcPct val="150000"/>
              </a:lnSpc>
              <a:spcBef>
                <a:spcPts val="0"/>
              </a:spcBef>
              <a:spcAft>
                <a:spcPts val="0"/>
              </a:spcAft>
              <a:buClr>
                <a:schemeClr val="dk1"/>
              </a:buClr>
              <a:buSzPts val="1300"/>
              <a:buFont typeface="Arial"/>
              <a:buNone/>
            </a:pPr>
            <a:r>
              <a:rPr b="0" i="0" lang="en-US" sz="2000" u="none" cap="none" strike="noStrike">
                <a:solidFill>
                  <a:schemeClr val="dk1"/>
                </a:solidFill>
                <a:latin typeface="Lato"/>
                <a:ea typeface="Lato"/>
                <a:cs typeface="Lato"/>
                <a:sym typeface="Lato"/>
              </a:rPr>
              <a:t>4. Methods</a:t>
            </a:r>
            <a:endParaRPr b="0" i="0" sz="2000" u="none" cap="none" strike="noStrike">
              <a:solidFill>
                <a:schemeClr val="dk1"/>
              </a:solidFill>
              <a:latin typeface="Calibri"/>
              <a:ea typeface="Calibri"/>
              <a:cs typeface="Calibri"/>
              <a:sym typeface="Calibri"/>
            </a:endParaRPr>
          </a:p>
        </p:txBody>
      </p:sp>
      <p:sp>
        <p:nvSpPr>
          <p:cNvPr id="47" name="Google Shape;47;g29a3992fb8c_0_2"/>
          <p:cNvSpPr txBox="1"/>
          <p:nvPr/>
        </p:nvSpPr>
        <p:spPr>
          <a:xfrm>
            <a:off x="5192350" y="3087800"/>
            <a:ext cx="6453300" cy="373800"/>
          </a:xfrm>
          <a:prstGeom prst="rect">
            <a:avLst/>
          </a:prstGeom>
          <a:noFill/>
          <a:ln>
            <a:noFill/>
          </a:ln>
        </p:spPr>
        <p:txBody>
          <a:bodyPr anchorCtr="0" anchor="ctr" bIns="60925" lIns="0" spcFirstLastPara="1" rIns="0" wrap="square" tIns="0">
            <a:noAutofit/>
          </a:bodyPr>
          <a:lstStyle/>
          <a:p>
            <a:pPr indent="0" lvl="0" marL="0" marR="0" rtl="0" algn="l">
              <a:lnSpc>
                <a:spcPct val="150000"/>
              </a:lnSpc>
              <a:spcBef>
                <a:spcPts val="0"/>
              </a:spcBef>
              <a:spcAft>
                <a:spcPts val="0"/>
              </a:spcAft>
              <a:buClr>
                <a:schemeClr val="dk1"/>
              </a:buClr>
              <a:buSzPts val="1300"/>
              <a:buFont typeface="Arial"/>
              <a:buNone/>
            </a:pPr>
            <a:r>
              <a:rPr b="0" i="0" lang="en-US" sz="2000" u="none" cap="none" strike="noStrike">
                <a:solidFill>
                  <a:schemeClr val="dk1"/>
                </a:solidFill>
                <a:latin typeface="Lato"/>
                <a:ea typeface="Lato"/>
                <a:cs typeface="Lato"/>
                <a:sym typeface="Lato"/>
              </a:rPr>
              <a:t>3. </a:t>
            </a:r>
            <a:r>
              <a:rPr lang="en-US" sz="2000">
                <a:solidFill>
                  <a:schemeClr val="dk1"/>
                </a:solidFill>
                <a:latin typeface="Lato"/>
                <a:ea typeface="Lato"/>
                <a:cs typeface="Lato"/>
                <a:sym typeface="Lato"/>
              </a:rPr>
              <a:t>Potentiel d'innovation en matière d'agriculture durable</a:t>
            </a:r>
            <a:endParaRPr b="0" i="0" sz="2000" u="none" cap="none" strike="noStrike">
              <a:solidFill>
                <a:schemeClr val="dk1"/>
              </a:solidFill>
              <a:latin typeface="Lato"/>
              <a:ea typeface="Lato"/>
              <a:cs typeface="Lato"/>
              <a:sym typeface="Lato"/>
            </a:endParaRPr>
          </a:p>
        </p:txBody>
      </p:sp>
      <p:pic>
        <p:nvPicPr>
          <p:cNvPr id="48" name="Google Shape;48;g29a3992fb8c_0_2"/>
          <p:cNvPicPr preferRelativeResize="0"/>
          <p:nvPr/>
        </p:nvPicPr>
        <p:blipFill rotWithShape="1">
          <a:blip r:embed="rId3">
            <a:alphaModFix/>
          </a:blip>
          <a:srcRect b="0" l="0" r="0" t="0"/>
          <a:stretch/>
        </p:blipFill>
        <p:spPr>
          <a:xfrm rot="10800000">
            <a:off x="220638" y="3901435"/>
            <a:ext cx="4876800" cy="5674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g29a4496f1df_0_78"/>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Pratiques : Rotation des cultures</a:t>
            </a:r>
            <a:endParaRPr/>
          </a:p>
        </p:txBody>
      </p:sp>
      <p:sp>
        <p:nvSpPr>
          <p:cNvPr id="220" name="Google Shape;220;g29a4496f1df_0_78"/>
          <p:cNvSpPr txBox="1"/>
          <p:nvPr>
            <p:ph idx="1" type="body"/>
          </p:nvPr>
        </p:nvSpPr>
        <p:spPr>
          <a:xfrm>
            <a:off x="838200" y="2214247"/>
            <a:ext cx="10515600" cy="1373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a:t>Méthode ancienne qui consiste à faire tourner différents types de cultures dans un même champ au fil des ans, en tirant parti des caractéristiques spécifiques de chacune d'entre elles.</a:t>
            </a:r>
            <a:endParaRPr/>
          </a:p>
          <a:p>
            <a:pPr indent="0" lvl="0" marL="0" marR="0" rtl="0" algn="l">
              <a:lnSpc>
                <a:spcPct val="90000"/>
              </a:lnSpc>
              <a:spcBef>
                <a:spcPts val="1000"/>
              </a:spcBef>
              <a:spcAft>
                <a:spcPts val="0"/>
              </a:spcAft>
              <a:buSzPts val="2800"/>
              <a:buNone/>
            </a:pPr>
            <a:r>
              <a:t/>
            </a:r>
            <a:endParaRPr/>
          </a:p>
        </p:txBody>
      </p:sp>
      <p:sp>
        <p:nvSpPr>
          <p:cNvPr id="221" name="Google Shape;221;g29a4496f1df_0_78"/>
          <p:cNvSpPr txBox="1"/>
          <p:nvPr/>
        </p:nvSpPr>
        <p:spPr>
          <a:xfrm>
            <a:off x="987775" y="3739475"/>
            <a:ext cx="1961100" cy="960600"/>
          </a:xfrm>
          <a:prstGeom prst="rect">
            <a:avLst/>
          </a:prstGeom>
          <a:noFill/>
          <a:ln>
            <a:noFill/>
          </a:ln>
        </p:spPr>
        <p:txBody>
          <a:bodyPr anchorCtr="0" anchor="ctr" bIns="91425" lIns="91425" spcFirstLastPara="1" rIns="91425" wrap="square" tIns="91425">
            <a:spAutoFit/>
          </a:bodyPr>
          <a:lstStyle/>
          <a:p>
            <a:pPr indent="0" lvl="0" marL="0" marR="0" rtl="0" algn="ctr">
              <a:lnSpc>
                <a:spcPct val="90000"/>
              </a:lnSpc>
              <a:spcBef>
                <a:spcPts val="1000"/>
              </a:spcBef>
              <a:spcAft>
                <a:spcPts val="0"/>
              </a:spcAft>
              <a:buClr>
                <a:srgbClr val="000000"/>
              </a:buClr>
              <a:buSzPts val="2800"/>
              <a:buFont typeface="Arial"/>
              <a:buNone/>
            </a:pPr>
            <a:r>
              <a:rPr lang="en-US" sz="2800">
                <a:solidFill>
                  <a:schemeClr val="accent1"/>
                </a:solidFill>
                <a:latin typeface="Calibri"/>
                <a:ea typeface="Calibri"/>
                <a:cs typeface="Calibri"/>
                <a:sym typeface="Calibri"/>
              </a:rPr>
              <a:t>Santé des sols</a:t>
            </a:r>
            <a:endParaRPr b="0" i="0" sz="2800" u="none" cap="none" strike="noStrike">
              <a:solidFill>
                <a:schemeClr val="accent1"/>
              </a:solidFill>
              <a:latin typeface="Calibri"/>
              <a:ea typeface="Calibri"/>
              <a:cs typeface="Calibri"/>
              <a:sym typeface="Calibri"/>
            </a:endParaRPr>
          </a:p>
        </p:txBody>
      </p:sp>
      <p:sp>
        <p:nvSpPr>
          <p:cNvPr id="222" name="Google Shape;222;g29a4496f1df_0_78"/>
          <p:cNvSpPr txBox="1"/>
          <p:nvPr/>
        </p:nvSpPr>
        <p:spPr>
          <a:xfrm>
            <a:off x="8011100" y="3467725"/>
            <a:ext cx="3093600" cy="1348200"/>
          </a:xfrm>
          <a:prstGeom prst="rect">
            <a:avLst/>
          </a:prstGeom>
          <a:noFill/>
          <a:ln>
            <a:noFill/>
          </a:ln>
        </p:spPr>
        <p:txBody>
          <a:bodyPr anchorCtr="0" anchor="ctr" bIns="91425" lIns="91425" spcFirstLastPara="1" rIns="91425" wrap="square" tIns="91425">
            <a:spAutoFit/>
          </a:bodyPr>
          <a:lstStyle/>
          <a:p>
            <a:pPr indent="0" lvl="0" marL="0" marR="0" rtl="0" algn="ctr">
              <a:lnSpc>
                <a:spcPct val="90000"/>
              </a:lnSpc>
              <a:spcBef>
                <a:spcPts val="1000"/>
              </a:spcBef>
              <a:spcAft>
                <a:spcPts val="0"/>
              </a:spcAft>
              <a:buClr>
                <a:srgbClr val="000000"/>
              </a:buClr>
              <a:buSzPts val="2800"/>
              <a:buFont typeface="Arial"/>
              <a:buNone/>
            </a:pPr>
            <a:r>
              <a:rPr lang="en-US" sz="2800">
                <a:solidFill>
                  <a:schemeClr val="accent1"/>
                </a:solidFill>
                <a:latin typeface="Calibri"/>
                <a:ea typeface="Calibri"/>
                <a:cs typeface="Calibri"/>
                <a:sym typeface="Calibri"/>
              </a:rPr>
              <a:t>Gestion des ravageurs et des maladies</a:t>
            </a:r>
            <a:endParaRPr b="0" i="0" sz="2800" u="none" cap="none" strike="noStrike">
              <a:solidFill>
                <a:schemeClr val="accent1"/>
              </a:solidFill>
              <a:latin typeface="Calibri"/>
              <a:ea typeface="Calibri"/>
              <a:cs typeface="Calibri"/>
              <a:sym typeface="Calibri"/>
            </a:endParaRPr>
          </a:p>
        </p:txBody>
      </p:sp>
      <p:sp>
        <p:nvSpPr>
          <p:cNvPr id="223" name="Google Shape;223;g29a4496f1df_0_78"/>
          <p:cNvSpPr txBox="1"/>
          <p:nvPr/>
        </p:nvSpPr>
        <p:spPr>
          <a:xfrm>
            <a:off x="4171825" y="3467725"/>
            <a:ext cx="3366900" cy="1348200"/>
          </a:xfrm>
          <a:prstGeom prst="rect">
            <a:avLst/>
          </a:prstGeom>
          <a:noFill/>
          <a:ln>
            <a:noFill/>
          </a:ln>
        </p:spPr>
        <p:txBody>
          <a:bodyPr anchorCtr="0" anchor="ctr" bIns="91425" lIns="91425" spcFirstLastPara="1" rIns="91425" wrap="square" tIns="91425">
            <a:spAutoFit/>
          </a:bodyPr>
          <a:lstStyle/>
          <a:p>
            <a:pPr indent="0" lvl="0" marL="0" marR="0" rtl="0" algn="ctr">
              <a:lnSpc>
                <a:spcPct val="90000"/>
              </a:lnSpc>
              <a:spcBef>
                <a:spcPts val="1000"/>
              </a:spcBef>
              <a:spcAft>
                <a:spcPts val="0"/>
              </a:spcAft>
              <a:buClr>
                <a:srgbClr val="000000"/>
              </a:buClr>
              <a:buSzPts val="2800"/>
              <a:buFont typeface="Arial"/>
              <a:buNone/>
            </a:pPr>
            <a:r>
              <a:rPr lang="en-US" sz="2800">
                <a:solidFill>
                  <a:schemeClr val="accent1"/>
                </a:solidFill>
                <a:latin typeface="Calibri"/>
                <a:ea typeface="Calibri"/>
                <a:cs typeface="Calibri"/>
                <a:sym typeface="Calibri"/>
              </a:rPr>
              <a:t>Amélioration du rendement des cultures</a:t>
            </a:r>
            <a:endParaRPr b="0" i="0" sz="2800" u="none" cap="none" strike="noStrike">
              <a:solidFill>
                <a:schemeClr val="accent1"/>
              </a:solidFill>
              <a:latin typeface="Calibri"/>
              <a:ea typeface="Calibri"/>
              <a:cs typeface="Calibri"/>
              <a:sym typeface="Calibri"/>
            </a:endParaRPr>
          </a:p>
        </p:txBody>
      </p:sp>
      <p:sp>
        <p:nvSpPr>
          <p:cNvPr id="224" name="Google Shape;224;g29a4496f1df_0_78"/>
          <p:cNvSpPr/>
          <p:nvPr/>
        </p:nvSpPr>
        <p:spPr>
          <a:xfrm rot="-3307839">
            <a:off x="1000667" y="4695889"/>
            <a:ext cx="642812" cy="367009"/>
          </a:xfrm>
          <a:prstGeom prst="leftArrow">
            <a:avLst>
              <a:gd fmla="val 50000" name="adj1"/>
              <a:gd fmla="val 50000" name="adj2"/>
            </a:avLst>
          </a:prstGeom>
          <a:solidFill>
            <a:srgbClr val="B6D7A8"/>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g29a4496f1df_0_78"/>
          <p:cNvSpPr/>
          <p:nvPr/>
        </p:nvSpPr>
        <p:spPr>
          <a:xfrm rot="-7485974">
            <a:off x="2257244" y="4695859"/>
            <a:ext cx="642373" cy="367084"/>
          </a:xfrm>
          <a:prstGeom prst="leftArrow">
            <a:avLst>
              <a:gd fmla="val 50000" name="adj1"/>
              <a:gd fmla="val 50000" name="adj2"/>
            </a:avLst>
          </a:prstGeom>
          <a:solidFill>
            <a:srgbClr val="B6D7A8"/>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g29a4496f1df_0_78"/>
          <p:cNvSpPr/>
          <p:nvPr/>
        </p:nvSpPr>
        <p:spPr>
          <a:xfrm rot="-3744356">
            <a:off x="4908329" y="4808245"/>
            <a:ext cx="642481" cy="367266"/>
          </a:xfrm>
          <a:prstGeom prst="leftArrow">
            <a:avLst>
              <a:gd fmla="val 50000" name="adj1"/>
              <a:gd fmla="val 50000" name="adj2"/>
            </a:avLst>
          </a:prstGeom>
          <a:solidFill>
            <a:srgbClr val="B6D7A8"/>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g29a4496f1df_0_78"/>
          <p:cNvSpPr/>
          <p:nvPr/>
        </p:nvSpPr>
        <p:spPr>
          <a:xfrm rot="-7122391">
            <a:off x="6146065" y="4808340"/>
            <a:ext cx="642692" cy="367065"/>
          </a:xfrm>
          <a:prstGeom prst="leftArrow">
            <a:avLst>
              <a:gd fmla="val 50000" name="adj1"/>
              <a:gd fmla="val 50000" name="adj2"/>
            </a:avLst>
          </a:prstGeom>
          <a:solidFill>
            <a:srgbClr val="B6D7A8"/>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g29a4496f1df_0_78"/>
          <p:cNvSpPr/>
          <p:nvPr/>
        </p:nvSpPr>
        <p:spPr>
          <a:xfrm rot="-3923133">
            <a:off x="8318771" y="4778580"/>
            <a:ext cx="642482" cy="367285"/>
          </a:xfrm>
          <a:prstGeom prst="leftArrow">
            <a:avLst>
              <a:gd fmla="val 50000" name="adj1"/>
              <a:gd fmla="val 50000" name="adj2"/>
            </a:avLst>
          </a:prstGeom>
          <a:solidFill>
            <a:srgbClr val="B6D7A8"/>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29a4496f1df_0_78"/>
          <p:cNvSpPr/>
          <p:nvPr/>
        </p:nvSpPr>
        <p:spPr>
          <a:xfrm rot="-7021181">
            <a:off x="10158365" y="4778674"/>
            <a:ext cx="642532" cy="367085"/>
          </a:xfrm>
          <a:prstGeom prst="leftArrow">
            <a:avLst>
              <a:gd fmla="val 50000" name="adj1"/>
              <a:gd fmla="val 50000" name="adj2"/>
            </a:avLst>
          </a:prstGeom>
          <a:solidFill>
            <a:srgbClr val="B6D7A8"/>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g29a4496f1df_0_78"/>
          <p:cNvSpPr txBox="1"/>
          <p:nvPr/>
        </p:nvSpPr>
        <p:spPr>
          <a:xfrm>
            <a:off x="335100" y="5330775"/>
            <a:ext cx="15033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US"/>
              <a:t>Amélioration de l'équilibre des nutriments dans le sol.</a:t>
            </a:r>
            <a:endParaRPr b="0" i="0" sz="1400" u="none" cap="none" strike="noStrike">
              <a:solidFill>
                <a:srgbClr val="000000"/>
              </a:solidFill>
              <a:latin typeface="Arial"/>
              <a:ea typeface="Arial"/>
              <a:cs typeface="Arial"/>
              <a:sym typeface="Arial"/>
            </a:endParaRPr>
          </a:p>
        </p:txBody>
      </p:sp>
      <p:sp>
        <p:nvSpPr>
          <p:cNvPr id="231" name="Google Shape;231;g29a4496f1df_0_78"/>
          <p:cNvSpPr txBox="1"/>
          <p:nvPr/>
        </p:nvSpPr>
        <p:spPr>
          <a:xfrm>
            <a:off x="2387475" y="5395975"/>
            <a:ext cx="14346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lang="en-US"/>
              <a:t>Réduction de l'érosion des sols.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g29a4496f1df_0_78"/>
          <p:cNvSpPr txBox="1"/>
          <p:nvPr/>
        </p:nvSpPr>
        <p:spPr>
          <a:xfrm>
            <a:off x="9843550" y="5330775"/>
            <a:ext cx="16869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lang="en-US"/>
              <a:t>interrompt le cycle de vie des maladies et des ravageurs.</a:t>
            </a:r>
            <a:endParaRPr b="0" i="0" sz="1400" u="none" cap="none" strike="noStrike">
              <a:solidFill>
                <a:srgbClr val="000000"/>
              </a:solidFill>
              <a:latin typeface="Arial"/>
              <a:ea typeface="Arial"/>
              <a:cs typeface="Arial"/>
              <a:sym typeface="Arial"/>
            </a:endParaRPr>
          </a:p>
        </p:txBody>
      </p:sp>
      <p:sp>
        <p:nvSpPr>
          <p:cNvPr id="233" name="Google Shape;233;g29a4496f1df_0_78"/>
          <p:cNvSpPr txBox="1"/>
          <p:nvPr/>
        </p:nvSpPr>
        <p:spPr>
          <a:xfrm>
            <a:off x="7851625" y="5223075"/>
            <a:ext cx="1767900" cy="1262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lang="en-US"/>
              <a:t>Diminue l'accumulation de pathogènes spécifiques dans le sol.</a:t>
            </a:r>
            <a:endParaRPr b="0" i="0" sz="1400" u="none" cap="none" strike="noStrike">
              <a:solidFill>
                <a:srgbClr val="000000"/>
              </a:solidFill>
              <a:latin typeface="Arial"/>
              <a:ea typeface="Arial"/>
              <a:cs typeface="Arial"/>
              <a:sym typeface="Arial"/>
            </a:endParaRPr>
          </a:p>
        </p:txBody>
      </p:sp>
      <p:sp>
        <p:nvSpPr>
          <p:cNvPr id="234" name="Google Shape;234;g29a4496f1df_0_78"/>
          <p:cNvSpPr txBox="1"/>
          <p:nvPr/>
        </p:nvSpPr>
        <p:spPr>
          <a:xfrm>
            <a:off x="3946675" y="5180575"/>
            <a:ext cx="2080800" cy="1477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lang="en-US"/>
              <a:t>Les besoins en nutriments varient d'une culture à l'autre, ce qui permet d'éviter l'épuisement de certains nutriments.</a:t>
            </a:r>
            <a:endParaRPr b="0" i="0" sz="1400" u="none" cap="none" strike="noStrike">
              <a:solidFill>
                <a:srgbClr val="000000"/>
              </a:solidFill>
              <a:latin typeface="Arial"/>
              <a:ea typeface="Arial"/>
              <a:cs typeface="Arial"/>
              <a:sym typeface="Arial"/>
            </a:endParaRPr>
          </a:p>
        </p:txBody>
      </p:sp>
      <p:sp>
        <p:nvSpPr>
          <p:cNvPr id="235" name="Google Shape;235;g29a4496f1df_0_78"/>
          <p:cNvSpPr txBox="1"/>
          <p:nvPr/>
        </p:nvSpPr>
        <p:spPr>
          <a:xfrm>
            <a:off x="6193000" y="5464825"/>
            <a:ext cx="14346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lang="en-US"/>
              <a:t>Amélioration de la productivité globale.</a:t>
            </a:r>
            <a:endParaRPr b="0" i="0" sz="1400" u="none" cap="none" strike="noStrike">
              <a:solidFill>
                <a:srgbClr val="000000"/>
              </a:solidFill>
              <a:latin typeface="Arial"/>
              <a:ea typeface="Arial"/>
              <a:cs typeface="Arial"/>
              <a:sym typeface="Arial"/>
            </a:endParaRPr>
          </a:p>
        </p:txBody>
      </p:sp>
      <p:pic>
        <p:nvPicPr>
          <p:cNvPr id="236" name="Google Shape;236;g29a4496f1df_0_78"/>
          <p:cNvPicPr preferRelativeResize="0"/>
          <p:nvPr/>
        </p:nvPicPr>
        <p:blipFill rotWithShape="1">
          <a:blip r:embed="rId3">
            <a:alphaModFix/>
          </a:blip>
          <a:srcRect b="0" l="13217" r="16290" t="0"/>
          <a:stretch/>
        </p:blipFill>
        <p:spPr>
          <a:xfrm>
            <a:off x="9093150" y="254575"/>
            <a:ext cx="1593000" cy="1657200"/>
          </a:xfrm>
          <a:prstGeom prst="flowChartOr">
            <a:avLst/>
          </a:prstGeom>
          <a:noFill/>
          <a:ln>
            <a:noFill/>
          </a:ln>
        </p:spPr>
      </p:pic>
      <p:sp>
        <p:nvSpPr>
          <p:cNvPr id="237" name="Google Shape;237;g29a4496f1df_0_78"/>
          <p:cNvSpPr txBox="1"/>
          <p:nvPr/>
        </p:nvSpPr>
        <p:spPr>
          <a:xfrm>
            <a:off x="8206189" y="1844950"/>
            <a:ext cx="33669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a:t>
            </a:r>
            <a:r>
              <a:rPr b="0" i="0" lang="en-US" sz="1200" u="none" cap="none" strike="noStrike">
                <a:solidFill>
                  <a:srgbClr val="333333"/>
                </a:solidFill>
                <a:highlight>
                  <a:srgbClr val="FFFFFF"/>
                </a:highlight>
                <a:latin typeface="Lato"/>
                <a:ea typeface="Lato"/>
                <a:cs typeface="Lato"/>
                <a:sym typeface="Lato"/>
              </a:rPr>
              <a:t>blog.fieldmargin.com</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g29c3123d429_0_10"/>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SzPct val="111111"/>
              <a:buNone/>
            </a:pPr>
            <a:r>
              <a:rPr lang="en-US"/>
              <a:t>Financer une entreprise durable dans l'agriculture</a:t>
            </a:r>
            <a:endParaRPr/>
          </a:p>
        </p:txBody>
      </p:sp>
      <p:sp>
        <p:nvSpPr>
          <p:cNvPr id="244" name="Google Shape;244;g29c3123d429_0_10"/>
          <p:cNvSpPr txBox="1"/>
          <p:nvPr>
            <p:ph idx="1" type="body"/>
          </p:nvPr>
        </p:nvSpPr>
        <p:spPr>
          <a:xfrm>
            <a:off x="597350" y="2214250"/>
            <a:ext cx="7612200" cy="40038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SzPts val="1100"/>
              <a:buNone/>
            </a:pPr>
            <a:r>
              <a:rPr lang="en-US"/>
              <a:t>Les exploitations agricoles qui utilisent activement une ou plusieurs méthodologies et pratiques durables sont également éligibles à des subventions et à des financements. </a:t>
            </a:r>
            <a:endParaRPr/>
          </a:p>
          <a:p>
            <a:pPr indent="0" lvl="0" marL="0" rtl="0" algn="l">
              <a:spcBef>
                <a:spcPts val="1000"/>
              </a:spcBef>
              <a:spcAft>
                <a:spcPts val="0"/>
              </a:spcAft>
              <a:buSzPts val="1100"/>
              <a:buNone/>
            </a:pPr>
            <a:r>
              <a:rPr lang="en-US"/>
              <a:t>Ces aides peuvent être nationales ou, comme dans le cas de la PAC, internationales.</a:t>
            </a:r>
            <a:endParaRPr/>
          </a:p>
          <a:p>
            <a:pPr indent="0" lvl="0" marL="0" rtl="0" algn="l">
              <a:spcBef>
                <a:spcPts val="1000"/>
              </a:spcBef>
              <a:spcAft>
                <a:spcPts val="0"/>
              </a:spcAft>
              <a:buClr>
                <a:schemeClr val="dk1"/>
              </a:buClr>
              <a:buSzPts val="1100"/>
              <a:buFont typeface="Arial"/>
              <a:buNone/>
            </a:pPr>
            <a:r>
              <a:rPr lang="en-US"/>
              <a:t>En France, elles représentent une partie importante du revenu des agriculteurs. Ces aident les </a:t>
            </a:r>
            <a:r>
              <a:rPr lang="en-US"/>
              <a:t>incitent</a:t>
            </a:r>
            <a:r>
              <a:rPr lang="en-US"/>
              <a:t> grandement à opter pour des pratiques plus respectueuses de </a:t>
            </a:r>
            <a:r>
              <a:rPr lang="en-US"/>
              <a:t>l'environnement</a:t>
            </a:r>
            <a:r>
              <a:rPr lang="en-US"/>
              <a:t>.</a:t>
            </a:r>
            <a:endParaRPr/>
          </a:p>
          <a:p>
            <a:pPr indent="0" lvl="0" marL="0" rtl="0" algn="l">
              <a:spcBef>
                <a:spcPts val="1000"/>
              </a:spcBef>
              <a:spcAft>
                <a:spcPts val="0"/>
              </a:spcAft>
              <a:buClr>
                <a:schemeClr val="dk1"/>
              </a:buClr>
              <a:buSzPts val="1100"/>
              <a:buFont typeface="Arial"/>
              <a:buNone/>
            </a:pPr>
            <a:r>
              <a:t/>
            </a:r>
            <a:endParaRPr/>
          </a:p>
          <a:p>
            <a:pPr indent="0" lvl="0" marL="0" rtl="0" algn="l">
              <a:lnSpc>
                <a:spcPct val="90000"/>
              </a:lnSpc>
              <a:spcBef>
                <a:spcPts val="1000"/>
              </a:spcBef>
              <a:spcAft>
                <a:spcPts val="0"/>
              </a:spcAft>
              <a:buSzPts val="2800"/>
              <a:buNone/>
            </a:pPr>
            <a:r>
              <a:t/>
            </a:r>
            <a:endParaRPr/>
          </a:p>
          <a:p>
            <a:pPr indent="0" lvl="0" marL="0" rtl="0" algn="l">
              <a:lnSpc>
                <a:spcPct val="90000"/>
              </a:lnSpc>
              <a:spcBef>
                <a:spcPts val="1000"/>
              </a:spcBef>
              <a:spcAft>
                <a:spcPts val="0"/>
              </a:spcAft>
              <a:buSzPts val="2800"/>
              <a:buNone/>
            </a:pPr>
            <a:r>
              <a:t/>
            </a:r>
            <a:endParaRPr/>
          </a:p>
        </p:txBody>
      </p:sp>
      <p:pic>
        <p:nvPicPr>
          <p:cNvPr id="245" name="Google Shape;245;g29c3123d429_0_10"/>
          <p:cNvPicPr preferRelativeResize="0"/>
          <p:nvPr/>
        </p:nvPicPr>
        <p:blipFill rotWithShape="1">
          <a:blip r:embed="rId3">
            <a:alphaModFix/>
          </a:blip>
          <a:srcRect b="0" l="0" r="0" t="0"/>
          <a:stretch/>
        </p:blipFill>
        <p:spPr>
          <a:xfrm flipH="1">
            <a:off x="8209400" y="2823124"/>
            <a:ext cx="3860700" cy="2145000"/>
          </a:xfrm>
          <a:prstGeom prst="roundRect">
            <a:avLst>
              <a:gd fmla="val 16667" name="adj"/>
            </a:avLst>
          </a:prstGeom>
          <a:noFill/>
          <a:ln>
            <a:noFill/>
          </a:ln>
        </p:spPr>
      </p:pic>
      <p:sp>
        <p:nvSpPr>
          <p:cNvPr id="246" name="Google Shape;246;g29c3123d429_0_10"/>
          <p:cNvSpPr txBox="1"/>
          <p:nvPr/>
        </p:nvSpPr>
        <p:spPr>
          <a:xfrm>
            <a:off x="8292639" y="4968150"/>
            <a:ext cx="33669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a:t>
            </a:r>
            <a:r>
              <a:rPr b="0" i="0" lang="en-US" sz="1200" u="none" cap="none" strike="noStrike">
                <a:solidFill>
                  <a:srgbClr val="333333"/>
                </a:solidFill>
                <a:highlight>
                  <a:srgbClr val="FFFFFF"/>
                </a:highlight>
                <a:latin typeface="Lato"/>
                <a:ea typeface="Lato"/>
                <a:cs typeface="Lato"/>
                <a:sym typeface="Lato"/>
              </a:rPr>
              <a:t>jeffbullas.com</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g29d11d694e1_0_4"/>
          <p:cNvSpPr txBox="1"/>
          <p:nvPr/>
        </p:nvSpPr>
        <p:spPr>
          <a:xfrm>
            <a:off x="1084838" y="1364400"/>
            <a:ext cx="10572900" cy="662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200"/>
              <a:buFont typeface="Arial"/>
              <a:buNone/>
            </a:pPr>
            <a:r>
              <a:rPr lang="en-US" sz="4200">
                <a:solidFill>
                  <a:srgbClr val="3C4556"/>
                </a:solidFill>
                <a:latin typeface="Calibri"/>
                <a:ea typeface="Calibri"/>
                <a:cs typeface="Calibri"/>
                <a:sym typeface="Calibri"/>
              </a:rPr>
              <a:t>Exercice - Recherche et analyse</a:t>
            </a:r>
            <a:endParaRPr b="0" i="0" sz="4200" u="none" cap="none" strike="noStrike">
              <a:solidFill>
                <a:srgbClr val="3C4556"/>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4400"/>
              <a:buFont typeface="Arial"/>
              <a:buNone/>
            </a:pPr>
            <a:r>
              <a:t/>
            </a:r>
            <a:endParaRPr b="0" i="0" sz="4400" u="none" cap="none" strike="noStrike">
              <a:solidFill>
                <a:srgbClr val="3C4556"/>
              </a:solidFill>
              <a:latin typeface="Calibri"/>
              <a:ea typeface="Calibri"/>
              <a:cs typeface="Calibri"/>
              <a:sym typeface="Calibri"/>
            </a:endParaRPr>
          </a:p>
        </p:txBody>
      </p:sp>
      <p:sp>
        <p:nvSpPr>
          <p:cNvPr id="253" name="Google Shape;253;g29d11d694e1_0_4"/>
          <p:cNvSpPr txBox="1"/>
          <p:nvPr/>
        </p:nvSpPr>
        <p:spPr>
          <a:xfrm>
            <a:off x="1084838" y="2057200"/>
            <a:ext cx="5308200" cy="323100"/>
          </a:xfrm>
          <a:prstGeom prst="rect">
            <a:avLst/>
          </a:prstGeom>
          <a:solidFill>
            <a:srgbClr val="427B83"/>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lang="en-US" sz="1500">
                <a:solidFill>
                  <a:srgbClr val="FFFFFF"/>
                </a:solidFill>
                <a:latin typeface="Lato"/>
                <a:ea typeface="Lato"/>
                <a:cs typeface="Lato"/>
                <a:sym typeface="Lato"/>
              </a:rPr>
              <a:t>Recherche et analyse de modèles d'agriculture durable</a:t>
            </a:r>
            <a:endParaRPr b="1" i="0" sz="1500" u="none" cap="none" strike="noStrike">
              <a:solidFill>
                <a:srgbClr val="FFFFFF"/>
              </a:solidFill>
              <a:latin typeface="Lato"/>
              <a:ea typeface="Lato"/>
              <a:cs typeface="Lato"/>
              <a:sym typeface="Lato"/>
            </a:endParaRPr>
          </a:p>
        </p:txBody>
      </p:sp>
      <p:sp>
        <p:nvSpPr>
          <p:cNvPr id="254" name="Google Shape;254;g29d11d694e1_0_4"/>
          <p:cNvSpPr txBox="1"/>
          <p:nvPr/>
        </p:nvSpPr>
        <p:spPr>
          <a:xfrm>
            <a:off x="495875" y="2563200"/>
            <a:ext cx="6278100" cy="4025100"/>
          </a:xfrm>
          <a:prstGeom prst="rect">
            <a:avLst/>
          </a:prstGeom>
          <a:solidFill>
            <a:srgbClr val="FFFFFF"/>
          </a:solidFill>
          <a:ln cap="flat" cmpd="sng" w="38100">
            <a:solidFill>
              <a:srgbClr val="427B83"/>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rgbClr val="000000"/>
              </a:buClr>
              <a:buSzPts val="1300"/>
              <a:buFont typeface="Arial"/>
              <a:buNone/>
            </a:pPr>
            <a:r>
              <a:rPr b="1" lang="en-US" sz="1700">
                <a:solidFill>
                  <a:srgbClr val="427B83"/>
                </a:solidFill>
                <a:latin typeface="Lato"/>
                <a:ea typeface="Lato"/>
                <a:cs typeface="Lato"/>
                <a:sym typeface="Lato"/>
              </a:rPr>
              <a:t>Matériel nécessaire :</a:t>
            </a:r>
            <a:endParaRPr b="1" i="0" sz="1700" u="none" cap="none" strike="noStrike">
              <a:solidFill>
                <a:srgbClr val="427B83"/>
              </a:solidFill>
              <a:latin typeface="Lato"/>
              <a:ea typeface="Lato"/>
              <a:cs typeface="Lato"/>
              <a:sym typeface="Lato"/>
            </a:endParaRPr>
          </a:p>
          <a:p>
            <a:pPr indent="-336550" lvl="0" marL="457200" rtl="0" algn="l">
              <a:lnSpc>
                <a:spcPct val="107000"/>
              </a:lnSpc>
              <a:spcBef>
                <a:spcPts val="0"/>
              </a:spcBef>
              <a:spcAft>
                <a:spcPts val="0"/>
              </a:spcAft>
              <a:buClr>
                <a:schemeClr val="accent1"/>
              </a:buClr>
              <a:buSzPts val="1700"/>
              <a:buFont typeface="Lato"/>
              <a:buChar char="●"/>
            </a:pPr>
            <a:r>
              <a:rPr lang="en-US" sz="1700">
                <a:solidFill>
                  <a:schemeClr val="accent1"/>
                </a:solidFill>
                <a:latin typeface="Lato"/>
                <a:ea typeface="Lato"/>
                <a:cs typeface="Lato"/>
                <a:sym typeface="Lato"/>
              </a:rPr>
              <a:t>Tableaux à feuilles mobiles et marqueurs</a:t>
            </a:r>
            <a:endParaRPr sz="1700">
              <a:solidFill>
                <a:schemeClr val="accent1"/>
              </a:solidFill>
              <a:latin typeface="Lato"/>
              <a:ea typeface="Lato"/>
              <a:cs typeface="Lato"/>
              <a:sym typeface="Lato"/>
            </a:endParaRPr>
          </a:p>
          <a:p>
            <a:pPr indent="-336550" lvl="0" marL="457200" rtl="0" algn="l">
              <a:lnSpc>
                <a:spcPct val="107000"/>
              </a:lnSpc>
              <a:spcBef>
                <a:spcPts val="0"/>
              </a:spcBef>
              <a:spcAft>
                <a:spcPts val="0"/>
              </a:spcAft>
              <a:buClr>
                <a:schemeClr val="accent1"/>
              </a:buClr>
              <a:buSzPts val="1700"/>
              <a:buFont typeface="Lato"/>
              <a:buChar char="●"/>
            </a:pPr>
            <a:r>
              <a:rPr lang="en-US" sz="1700">
                <a:solidFill>
                  <a:schemeClr val="accent1"/>
                </a:solidFill>
                <a:latin typeface="Lato"/>
                <a:ea typeface="Lato"/>
                <a:cs typeface="Lato"/>
                <a:sym typeface="Lato"/>
              </a:rPr>
              <a:t>Appareil numérique pour effectuer les recherches</a:t>
            </a:r>
            <a:endParaRPr sz="1700">
              <a:solidFill>
                <a:schemeClr val="accent1"/>
              </a:solidFill>
              <a:latin typeface="Lato"/>
              <a:ea typeface="Lato"/>
              <a:cs typeface="Lato"/>
              <a:sym typeface="Lato"/>
            </a:endParaRPr>
          </a:p>
          <a:p>
            <a:pPr indent="-336550" lvl="0" marL="457200" rtl="0" algn="l">
              <a:lnSpc>
                <a:spcPct val="107000"/>
              </a:lnSpc>
              <a:spcBef>
                <a:spcPts val="0"/>
              </a:spcBef>
              <a:spcAft>
                <a:spcPts val="0"/>
              </a:spcAft>
              <a:buClr>
                <a:schemeClr val="accent1"/>
              </a:buClr>
              <a:buSzPts val="1700"/>
              <a:buFont typeface="Lato"/>
              <a:buChar char="●"/>
            </a:pPr>
            <a:r>
              <a:rPr lang="en-US" sz="1700">
                <a:solidFill>
                  <a:schemeClr val="accent1"/>
                </a:solidFill>
                <a:latin typeface="Lato"/>
                <a:ea typeface="Lato"/>
                <a:cs typeface="Lato"/>
                <a:sym typeface="Lato"/>
              </a:rPr>
              <a:t>Connexions Internet</a:t>
            </a:r>
            <a:endParaRPr sz="1700">
              <a:solidFill>
                <a:schemeClr val="accent1"/>
              </a:solidFill>
              <a:latin typeface="Lato"/>
              <a:ea typeface="Lato"/>
              <a:cs typeface="Lato"/>
              <a:sym typeface="Lato"/>
            </a:endParaRPr>
          </a:p>
          <a:p>
            <a:pPr indent="0" lvl="0" marL="0" marR="0" rtl="0" algn="l">
              <a:lnSpc>
                <a:spcPct val="107000"/>
              </a:lnSpc>
              <a:spcBef>
                <a:spcPts val="0"/>
              </a:spcBef>
              <a:spcAft>
                <a:spcPts val="0"/>
              </a:spcAft>
              <a:buClr>
                <a:srgbClr val="000000"/>
              </a:buClr>
              <a:buSzPts val="1300"/>
              <a:buFont typeface="Arial"/>
              <a:buNone/>
            </a:pPr>
            <a:r>
              <a:rPr b="0" i="0" lang="en-US" sz="1700" u="none" cap="none" strike="noStrike">
                <a:solidFill>
                  <a:schemeClr val="dk1"/>
                </a:solidFill>
                <a:latin typeface="Lato"/>
                <a:ea typeface="Lato"/>
                <a:cs typeface="Lato"/>
                <a:sym typeface="Lato"/>
              </a:rPr>
              <a:t>*** </a:t>
            </a:r>
            <a:r>
              <a:rPr lang="en-US" sz="1700">
                <a:solidFill>
                  <a:schemeClr val="dk1"/>
                </a:solidFill>
                <a:latin typeface="Lato"/>
                <a:ea typeface="Lato"/>
                <a:cs typeface="Lato"/>
                <a:sym typeface="Lato"/>
              </a:rPr>
              <a:t>Pour une version en ligne, invitez les participants à utiliser des outils de présentation numériques.</a:t>
            </a:r>
            <a:endParaRPr b="0" i="0" sz="1700" u="none" cap="none" strike="noStrike">
              <a:solidFill>
                <a:srgbClr val="000000"/>
              </a:solidFill>
              <a:latin typeface="Lato"/>
              <a:ea typeface="Lato"/>
              <a:cs typeface="Lato"/>
              <a:sym typeface="Lato"/>
            </a:endParaRPr>
          </a:p>
          <a:p>
            <a:pPr indent="0" lvl="0" marL="0" marR="0" rtl="0" algn="l">
              <a:lnSpc>
                <a:spcPct val="107000"/>
              </a:lnSpc>
              <a:spcBef>
                <a:spcPts val="0"/>
              </a:spcBef>
              <a:spcAft>
                <a:spcPts val="0"/>
              </a:spcAft>
              <a:buClr>
                <a:srgbClr val="000000"/>
              </a:buClr>
              <a:buSzPts val="1300"/>
              <a:buFont typeface="Arial"/>
              <a:buNone/>
            </a:pPr>
            <a:r>
              <a:rPr b="1" lang="en-US" sz="1700">
                <a:solidFill>
                  <a:srgbClr val="5CA3AC"/>
                </a:solidFill>
                <a:latin typeface="Lato"/>
                <a:ea typeface="Lato"/>
                <a:cs typeface="Lato"/>
                <a:sym typeface="Lato"/>
              </a:rPr>
              <a:t>Objectif</a:t>
            </a:r>
            <a:endParaRPr b="1" i="0" sz="1700" u="none" cap="none" strike="noStrike">
              <a:solidFill>
                <a:srgbClr val="5CA3AC"/>
              </a:solidFill>
              <a:latin typeface="Lato"/>
              <a:ea typeface="Lato"/>
              <a:cs typeface="Lato"/>
              <a:sym typeface="Lato"/>
            </a:endParaRPr>
          </a:p>
          <a:p>
            <a:pPr indent="0" lvl="0" marL="0" marR="0" rtl="0" algn="l">
              <a:lnSpc>
                <a:spcPct val="107000"/>
              </a:lnSpc>
              <a:spcBef>
                <a:spcPts val="0"/>
              </a:spcBef>
              <a:spcAft>
                <a:spcPts val="0"/>
              </a:spcAft>
              <a:buClr>
                <a:srgbClr val="000000"/>
              </a:buClr>
              <a:buSzPts val="1200"/>
              <a:buFont typeface="Arial"/>
              <a:buNone/>
            </a:pPr>
            <a:r>
              <a:rPr lang="en-US" sz="1600">
                <a:solidFill>
                  <a:srgbClr val="0F0F0F"/>
                </a:solidFill>
                <a:latin typeface="Roboto"/>
                <a:ea typeface="Roboto"/>
                <a:cs typeface="Roboto"/>
                <a:sym typeface="Roboto"/>
              </a:rPr>
              <a:t>Enseigner, favoriser la réflexion et inspirer la motivation en ce qui concerne les pratiques agricoles durables. Grâce à la recherche et aux discussions, les participants acquerront une connaissance approfondie des principes, des avantages et des exemples concrets de l'agriculture durable, ce qui leur permettra de faire des choix éclairés et de contribuer positivement à la conservation de l'environnement et à la sécurité alimentaire.</a:t>
            </a:r>
            <a:endParaRPr b="0" i="0" sz="1700" u="none" cap="none" strike="noStrike">
              <a:solidFill>
                <a:srgbClr val="000000"/>
              </a:solidFill>
              <a:latin typeface="Lato"/>
              <a:ea typeface="Lato"/>
              <a:cs typeface="Lato"/>
              <a:sym typeface="Lato"/>
            </a:endParaRPr>
          </a:p>
        </p:txBody>
      </p:sp>
      <p:sp>
        <p:nvSpPr>
          <p:cNvPr id="255" name="Google Shape;255;g29d11d694e1_0_4"/>
          <p:cNvSpPr txBox="1"/>
          <p:nvPr/>
        </p:nvSpPr>
        <p:spPr>
          <a:xfrm>
            <a:off x="6918900" y="2563200"/>
            <a:ext cx="4871700" cy="3983400"/>
          </a:xfrm>
          <a:prstGeom prst="rect">
            <a:avLst/>
          </a:prstGeom>
          <a:solidFill>
            <a:srgbClr val="FFFFFF"/>
          </a:solidFill>
          <a:ln cap="flat" cmpd="sng" w="38100">
            <a:solidFill>
              <a:srgbClr val="427B83"/>
            </a:solidFill>
            <a:prstDash val="dash"/>
            <a:round/>
            <a:headEnd len="sm" w="sm" type="none"/>
            <a:tailEnd len="sm" w="sm" type="none"/>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1" i="0" lang="en-US" sz="1600" u="none" cap="none" strike="noStrike">
                <a:solidFill>
                  <a:srgbClr val="427B83"/>
                </a:solidFill>
                <a:latin typeface="Lato"/>
                <a:ea typeface="Lato"/>
                <a:cs typeface="Lato"/>
                <a:sym typeface="Lato"/>
              </a:rPr>
              <a:t>Method and explanation:</a:t>
            </a:r>
            <a:endParaRPr b="0" i="0" sz="1600" u="none" cap="none" strike="noStrike">
              <a:solidFill>
                <a:srgbClr val="000000"/>
              </a:solidFill>
              <a:latin typeface="Lato"/>
              <a:ea typeface="Lato"/>
              <a:cs typeface="Lato"/>
              <a:sym typeface="Lato"/>
            </a:endParaRPr>
          </a:p>
          <a:p>
            <a:pPr indent="-330200" lvl="0" marL="457200" rtl="0" algn="l">
              <a:lnSpc>
                <a:spcPct val="115000"/>
              </a:lnSpc>
              <a:spcBef>
                <a:spcPts val="0"/>
              </a:spcBef>
              <a:spcAft>
                <a:spcPts val="0"/>
              </a:spcAft>
              <a:buSzPts val="1600"/>
              <a:buFont typeface="Lato"/>
              <a:buChar char="●"/>
            </a:pPr>
            <a:r>
              <a:rPr lang="en-US" sz="1600">
                <a:highlight>
                  <a:srgbClr val="FFFFFF"/>
                </a:highlight>
                <a:latin typeface="Lato"/>
                <a:ea typeface="Lato"/>
                <a:cs typeface="Lato"/>
                <a:sym typeface="Lato"/>
              </a:rPr>
              <a:t>Demandez aux participants de faire des recherches sur les pratiques d'agriculture durable qui les inspirent.</a:t>
            </a:r>
            <a:endParaRPr sz="1600">
              <a:highlight>
                <a:srgbClr val="FFFFFF"/>
              </a:highlight>
              <a:latin typeface="Lato"/>
              <a:ea typeface="Lato"/>
              <a:cs typeface="Lato"/>
              <a:sym typeface="Lato"/>
            </a:endParaRPr>
          </a:p>
          <a:p>
            <a:pPr indent="-330200" lvl="0" marL="457200" rtl="0" algn="l">
              <a:lnSpc>
                <a:spcPct val="115000"/>
              </a:lnSpc>
              <a:spcBef>
                <a:spcPts val="0"/>
              </a:spcBef>
              <a:spcAft>
                <a:spcPts val="0"/>
              </a:spcAft>
              <a:buSzPts val="1600"/>
              <a:buFont typeface="Lato"/>
              <a:buChar char="●"/>
            </a:pPr>
            <a:r>
              <a:rPr lang="en-US" sz="1600">
                <a:highlight>
                  <a:srgbClr val="FFFFFF"/>
                </a:highlight>
                <a:latin typeface="Lato"/>
                <a:ea typeface="Lato"/>
                <a:cs typeface="Lato"/>
                <a:sym typeface="Lato"/>
              </a:rPr>
              <a:t>Donnez-leur 30 minutes pour analyser une seule pratique, en identifiant ses points forts, sa valeur ajoutée et les défis/difficultés potentiels qu'elle présente.</a:t>
            </a:r>
            <a:endParaRPr sz="1600">
              <a:highlight>
                <a:srgbClr val="FFFFFF"/>
              </a:highlight>
              <a:latin typeface="Lato"/>
              <a:ea typeface="Lato"/>
              <a:cs typeface="Lato"/>
              <a:sym typeface="Lato"/>
            </a:endParaRPr>
          </a:p>
          <a:p>
            <a:pPr indent="-330200" lvl="0" marL="457200" rtl="0" algn="l">
              <a:lnSpc>
                <a:spcPct val="115000"/>
              </a:lnSpc>
              <a:spcBef>
                <a:spcPts val="0"/>
              </a:spcBef>
              <a:spcAft>
                <a:spcPts val="0"/>
              </a:spcAft>
              <a:buSzPts val="1600"/>
              <a:buFont typeface="Lato"/>
              <a:buChar char="●"/>
            </a:pPr>
            <a:r>
              <a:rPr lang="en-US" sz="1600">
                <a:highlight>
                  <a:srgbClr val="FFFFFF"/>
                </a:highlight>
                <a:latin typeface="Lato"/>
                <a:ea typeface="Lato"/>
                <a:cs typeface="Lato"/>
                <a:sym typeface="Lato"/>
              </a:rPr>
              <a:t>Demandez à chacun de préparer une présentation et de partager ensuite son travail avec le reste du groupe.</a:t>
            </a:r>
            <a:endParaRPr sz="1600">
              <a:highlight>
                <a:srgbClr val="FFFFFF"/>
              </a:highlight>
              <a:latin typeface="Lato"/>
              <a:ea typeface="Lato"/>
              <a:cs typeface="Lato"/>
              <a:sym typeface="Lato"/>
            </a:endParaRPr>
          </a:p>
          <a:p>
            <a:pPr indent="-330200" lvl="0" marL="457200" rtl="0" algn="l">
              <a:lnSpc>
                <a:spcPct val="115000"/>
              </a:lnSpc>
              <a:spcBef>
                <a:spcPts val="0"/>
              </a:spcBef>
              <a:spcAft>
                <a:spcPts val="0"/>
              </a:spcAft>
              <a:buSzPts val="1600"/>
              <a:buFont typeface="Lato"/>
              <a:buChar char="●"/>
            </a:pPr>
            <a:r>
              <a:rPr lang="en-US" sz="1600">
                <a:highlight>
                  <a:srgbClr val="FFFFFF"/>
                </a:highlight>
                <a:latin typeface="Lato"/>
                <a:ea typeface="Lato"/>
                <a:cs typeface="Lato"/>
                <a:sym typeface="Lato"/>
              </a:rPr>
              <a:t>À la fin des présentations, organisez un bref débriefing en demandant aux participants ce qu'ils pensent de l'activité.</a:t>
            </a:r>
            <a:endParaRPr sz="1600">
              <a:highlight>
                <a:srgbClr val="FFFFFF"/>
              </a:highlight>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
          <p:cNvSpPr txBox="1"/>
          <p:nvPr>
            <p:ph type="title"/>
          </p:nvPr>
        </p:nvSpPr>
        <p:spPr>
          <a:xfrm>
            <a:off x="838200" y="3053735"/>
            <a:ext cx="10515600" cy="63116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Calibri"/>
              <a:buNone/>
            </a:pPr>
            <a:r>
              <a:rPr lang="en-US"/>
              <a:t>Merci de votre attention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 name="Shape 52"/>
        <p:cNvGrpSpPr/>
        <p:nvPr/>
      </p:nvGrpSpPr>
      <p:grpSpPr>
        <a:xfrm>
          <a:off x="0" y="0"/>
          <a:ext cx="0" cy="0"/>
          <a:chOff x="0" y="0"/>
          <a:chExt cx="0" cy="0"/>
        </a:xfrm>
      </p:grpSpPr>
      <p:sp>
        <p:nvSpPr>
          <p:cNvPr id="53" name="Google Shape;53;g19e93ff5fc8_0_22"/>
          <p:cNvSpPr txBox="1"/>
          <p:nvPr>
            <p:ph type="title"/>
          </p:nvPr>
        </p:nvSpPr>
        <p:spPr>
          <a:xfrm>
            <a:off x="1039600" y="1283998"/>
            <a:ext cx="10515600" cy="662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4400"/>
              <a:buFont typeface="Calibri"/>
              <a:buNone/>
            </a:pPr>
            <a:r>
              <a:rPr lang="en-US"/>
              <a:t>A propos de ce module</a:t>
            </a:r>
            <a:endParaRPr/>
          </a:p>
        </p:txBody>
      </p:sp>
      <p:sp>
        <p:nvSpPr>
          <p:cNvPr id="54" name="Google Shape;54;g19e93ff5fc8_0_22"/>
          <p:cNvSpPr txBox="1"/>
          <p:nvPr>
            <p:ph idx="1" type="body"/>
          </p:nvPr>
        </p:nvSpPr>
        <p:spPr>
          <a:xfrm>
            <a:off x="838200" y="2632025"/>
            <a:ext cx="10860300" cy="4003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2800"/>
              <a:buNone/>
            </a:pPr>
            <a:r>
              <a:rPr b="1" lang="en-US" sz="2100">
                <a:solidFill>
                  <a:srgbClr val="427B83"/>
                </a:solidFill>
                <a:latin typeface="Comfortaa"/>
                <a:ea typeface="Comfortaa"/>
                <a:cs typeface="Comfortaa"/>
                <a:sym typeface="Comfortaa"/>
              </a:rPr>
              <a:t>Qu'allez-vous trouver ici ?</a:t>
            </a:r>
            <a:endParaRPr b="1" sz="2100">
              <a:solidFill>
                <a:srgbClr val="427B83"/>
              </a:solidFill>
              <a:latin typeface="Comfortaa"/>
              <a:ea typeface="Comfortaa"/>
              <a:cs typeface="Comfortaa"/>
              <a:sym typeface="Comfortaa"/>
            </a:endParaRPr>
          </a:p>
          <a:p>
            <a:pPr indent="0" lvl="0" marL="0" rtl="0" algn="l">
              <a:lnSpc>
                <a:spcPct val="90000"/>
              </a:lnSpc>
              <a:spcBef>
                <a:spcPts val="0"/>
              </a:spcBef>
              <a:spcAft>
                <a:spcPts val="0"/>
              </a:spcAft>
              <a:buSzPts val="2800"/>
              <a:buNone/>
            </a:pPr>
            <a:r>
              <a:t/>
            </a:r>
            <a:endParaRPr sz="2100">
              <a:solidFill>
                <a:schemeClr val="dk1"/>
              </a:solidFill>
              <a:latin typeface="Comfortaa Medium"/>
              <a:ea typeface="Comfortaa Medium"/>
              <a:cs typeface="Comfortaa Medium"/>
              <a:sym typeface="Comfortaa Medium"/>
            </a:endParaRPr>
          </a:p>
          <a:p>
            <a:pPr indent="-342900" lvl="0" marL="457200" rtl="0" algn="l">
              <a:lnSpc>
                <a:spcPct val="110000"/>
              </a:lnSpc>
              <a:spcBef>
                <a:spcPts val="0"/>
              </a:spcBef>
              <a:spcAft>
                <a:spcPts val="0"/>
              </a:spcAft>
              <a:buClr>
                <a:schemeClr val="dk1"/>
              </a:buClr>
              <a:buSzPts val="1800"/>
              <a:buFont typeface="Comfortaa Medium"/>
              <a:buChar char="•"/>
            </a:pPr>
            <a:r>
              <a:rPr lang="en-US" sz="1800">
                <a:solidFill>
                  <a:schemeClr val="dk1"/>
                </a:solidFill>
                <a:latin typeface="Comfortaa Medium"/>
                <a:ea typeface="Comfortaa Medium"/>
                <a:cs typeface="Comfortaa Medium"/>
                <a:sym typeface="Comfortaa Medium"/>
              </a:rPr>
              <a:t>La définitions de la durabilité et les aspects caractéristiques d'une pratique durable</a:t>
            </a:r>
            <a:endParaRPr sz="1800">
              <a:solidFill>
                <a:schemeClr val="dk1"/>
              </a:solidFill>
              <a:latin typeface="Comfortaa Medium"/>
              <a:ea typeface="Comfortaa Medium"/>
              <a:cs typeface="Comfortaa Medium"/>
              <a:sym typeface="Comfortaa Medium"/>
            </a:endParaRPr>
          </a:p>
          <a:p>
            <a:pPr indent="0" lvl="0" marL="457200" rtl="0" algn="l">
              <a:lnSpc>
                <a:spcPct val="110000"/>
              </a:lnSpc>
              <a:spcBef>
                <a:spcPts val="0"/>
              </a:spcBef>
              <a:spcAft>
                <a:spcPts val="0"/>
              </a:spcAft>
              <a:buNone/>
            </a:pPr>
            <a:r>
              <a:t/>
            </a:r>
            <a:endParaRPr sz="1800">
              <a:solidFill>
                <a:schemeClr val="dk1"/>
              </a:solidFill>
              <a:latin typeface="Comfortaa Medium"/>
              <a:ea typeface="Comfortaa Medium"/>
              <a:cs typeface="Comfortaa Medium"/>
              <a:sym typeface="Comfortaa Medium"/>
            </a:endParaRPr>
          </a:p>
          <a:p>
            <a:pPr indent="-342900" lvl="0" marL="457200" rtl="0" algn="l">
              <a:lnSpc>
                <a:spcPct val="110000"/>
              </a:lnSpc>
              <a:spcBef>
                <a:spcPts val="0"/>
              </a:spcBef>
              <a:spcAft>
                <a:spcPts val="0"/>
              </a:spcAft>
              <a:buClr>
                <a:schemeClr val="dk1"/>
              </a:buClr>
              <a:buSzPts val="1800"/>
              <a:buFont typeface="Comfortaa Medium"/>
              <a:buChar char="•"/>
            </a:pPr>
            <a:r>
              <a:rPr lang="en-US" sz="1800">
                <a:solidFill>
                  <a:schemeClr val="dk1"/>
                </a:solidFill>
                <a:latin typeface="Comfortaa Medium"/>
                <a:ea typeface="Comfortaa Medium"/>
                <a:cs typeface="Comfortaa Medium"/>
                <a:sym typeface="Comfortaa Medium"/>
              </a:rPr>
              <a:t>Le potentiel de l'agriculture durable dans le monde moderne </a:t>
            </a:r>
            <a:endParaRPr sz="1800">
              <a:solidFill>
                <a:schemeClr val="dk1"/>
              </a:solidFill>
              <a:latin typeface="Comfortaa Medium"/>
              <a:ea typeface="Comfortaa Medium"/>
              <a:cs typeface="Comfortaa Medium"/>
              <a:sym typeface="Comfortaa Medium"/>
            </a:endParaRPr>
          </a:p>
          <a:p>
            <a:pPr indent="0" lvl="0" marL="457200" rtl="0" algn="l">
              <a:lnSpc>
                <a:spcPct val="110000"/>
              </a:lnSpc>
              <a:spcBef>
                <a:spcPts val="0"/>
              </a:spcBef>
              <a:spcAft>
                <a:spcPts val="0"/>
              </a:spcAft>
              <a:buNone/>
            </a:pPr>
            <a:r>
              <a:t/>
            </a:r>
            <a:endParaRPr sz="1800">
              <a:solidFill>
                <a:schemeClr val="dk1"/>
              </a:solidFill>
              <a:latin typeface="Comfortaa Medium"/>
              <a:ea typeface="Comfortaa Medium"/>
              <a:cs typeface="Comfortaa Medium"/>
              <a:sym typeface="Comfortaa Medium"/>
            </a:endParaRPr>
          </a:p>
          <a:p>
            <a:pPr indent="-342900" lvl="0" marL="457200" rtl="0" algn="l">
              <a:lnSpc>
                <a:spcPct val="110000"/>
              </a:lnSpc>
              <a:spcBef>
                <a:spcPts val="0"/>
              </a:spcBef>
              <a:spcAft>
                <a:spcPts val="0"/>
              </a:spcAft>
              <a:buClr>
                <a:schemeClr val="dk1"/>
              </a:buClr>
              <a:buSzPts val="1800"/>
              <a:buFont typeface="Comfortaa Medium"/>
              <a:buChar char="•"/>
            </a:pPr>
            <a:r>
              <a:rPr lang="en-US" sz="1800">
                <a:solidFill>
                  <a:schemeClr val="dk1"/>
                </a:solidFill>
                <a:latin typeface="Comfortaa Medium"/>
                <a:ea typeface="Comfortaa Medium"/>
                <a:cs typeface="Comfortaa Medium"/>
                <a:sym typeface="Comfortaa Medium"/>
              </a:rPr>
              <a:t>Les différents exemples de méthodologies et de pratiques durables</a:t>
            </a:r>
            <a:endParaRPr sz="1800">
              <a:solidFill>
                <a:schemeClr val="dk1"/>
              </a:solidFill>
              <a:latin typeface="Comfortaa Medium"/>
              <a:ea typeface="Comfortaa Medium"/>
              <a:cs typeface="Comfortaa Medium"/>
              <a:sym typeface="Comfortaa Medium"/>
            </a:endParaRPr>
          </a:p>
          <a:p>
            <a:pPr indent="0" lvl="0" marL="457200" rtl="0" algn="l">
              <a:lnSpc>
                <a:spcPct val="110000"/>
              </a:lnSpc>
              <a:spcBef>
                <a:spcPts val="0"/>
              </a:spcBef>
              <a:spcAft>
                <a:spcPts val="0"/>
              </a:spcAft>
              <a:buNone/>
            </a:pPr>
            <a:r>
              <a:t/>
            </a:r>
            <a:endParaRPr sz="1800">
              <a:solidFill>
                <a:schemeClr val="dk1"/>
              </a:solidFill>
              <a:latin typeface="Comfortaa Medium"/>
              <a:ea typeface="Comfortaa Medium"/>
              <a:cs typeface="Comfortaa Medium"/>
              <a:sym typeface="Comfortaa Medium"/>
            </a:endParaRPr>
          </a:p>
          <a:p>
            <a:pPr indent="-342900" lvl="0" marL="457200" rtl="0" algn="l">
              <a:lnSpc>
                <a:spcPct val="110000"/>
              </a:lnSpc>
              <a:spcBef>
                <a:spcPts val="0"/>
              </a:spcBef>
              <a:spcAft>
                <a:spcPts val="0"/>
              </a:spcAft>
              <a:buClr>
                <a:schemeClr val="dk1"/>
              </a:buClr>
              <a:buSzPts val="1800"/>
              <a:buFont typeface="Comfortaa Medium"/>
              <a:buChar char="•"/>
            </a:pPr>
            <a:r>
              <a:rPr lang="en-US" sz="1800">
                <a:solidFill>
                  <a:schemeClr val="dk1"/>
                </a:solidFill>
                <a:latin typeface="Comfortaa Medium"/>
                <a:ea typeface="Comfortaa Medium"/>
                <a:cs typeface="Comfortaa Medium"/>
                <a:sym typeface="Comfortaa Medium"/>
              </a:rPr>
              <a:t>Comment financer une entreprise durable dans l'agriculture</a:t>
            </a:r>
            <a:endParaRPr sz="1800">
              <a:solidFill>
                <a:schemeClr val="dk1"/>
              </a:solidFill>
              <a:latin typeface="Comfortaa Medium"/>
              <a:ea typeface="Comfortaa Medium"/>
              <a:cs typeface="Comfortaa Medium"/>
              <a:sym typeface="Comfortaa Medium"/>
            </a:endParaRPr>
          </a:p>
          <a:p>
            <a:pPr indent="0" lvl="0" marL="457200" rtl="0" algn="l">
              <a:lnSpc>
                <a:spcPct val="110000"/>
              </a:lnSpc>
              <a:spcBef>
                <a:spcPts val="0"/>
              </a:spcBef>
              <a:spcAft>
                <a:spcPts val="0"/>
              </a:spcAft>
              <a:buNone/>
            </a:pPr>
            <a:r>
              <a:t/>
            </a:r>
            <a:endParaRPr sz="1800">
              <a:solidFill>
                <a:schemeClr val="dk1"/>
              </a:solidFill>
              <a:latin typeface="Comfortaa Medium"/>
              <a:ea typeface="Comfortaa Medium"/>
              <a:cs typeface="Comfortaa Medium"/>
              <a:sym typeface="Comfortaa Medium"/>
            </a:endParaRPr>
          </a:p>
          <a:p>
            <a:pPr indent="-342900" lvl="0" marL="457200" rtl="0" algn="l">
              <a:lnSpc>
                <a:spcPct val="110000"/>
              </a:lnSpc>
              <a:spcBef>
                <a:spcPts val="0"/>
              </a:spcBef>
              <a:spcAft>
                <a:spcPts val="0"/>
              </a:spcAft>
              <a:buClr>
                <a:schemeClr val="dk1"/>
              </a:buClr>
              <a:buSzPts val="1800"/>
              <a:buFont typeface="Comfortaa Medium"/>
              <a:buChar char="•"/>
            </a:pPr>
            <a:r>
              <a:rPr lang="en-US" sz="1800">
                <a:solidFill>
                  <a:schemeClr val="dk1"/>
                </a:solidFill>
                <a:latin typeface="Comfortaa Medium"/>
                <a:ea typeface="Comfortaa Medium"/>
                <a:cs typeface="Comfortaa Medium"/>
                <a:sym typeface="Comfortaa Medium"/>
              </a:rPr>
              <a:t>Dynamiques, informations et ressources liées à la durabilité.</a:t>
            </a:r>
            <a:endParaRPr sz="1800">
              <a:solidFill>
                <a:schemeClr val="dk1"/>
              </a:solidFill>
              <a:latin typeface="Comfortaa Medium"/>
              <a:ea typeface="Comfortaa Medium"/>
              <a:cs typeface="Comfortaa Medium"/>
              <a:sym typeface="Comfortaa Medium"/>
            </a:endParaRPr>
          </a:p>
          <a:p>
            <a:pPr indent="0" lvl="0" marL="457200" rtl="0" algn="l">
              <a:lnSpc>
                <a:spcPct val="110000"/>
              </a:lnSpc>
              <a:spcBef>
                <a:spcPts val="0"/>
              </a:spcBef>
              <a:spcAft>
                <a:spcPts val="0"/>
              </a:spcAft>
              <a:buNone/>
            </a:pPr>
            <a:r>
              <a:t/>
            </a:r>
            <a:endParaRPr sz="1800">
              <a:solidFill>
                <a:schemeClr val="dk2"/>
              </a:solidFill>
              <a:latin typeface="Comfortaa Medium"/>
              <a:ea typeface="Comfortaa Medium"/>
              <a:cs typeface="Comfortaa Medium"/>
              <a:sym typeface="Comfortaa Medium"/>
            </a:endParaRPr>
          </a:p>
          <a:p>
            <a:pPr indent="0" lvl="0" marL="457200" rtl="0" algn="l">
              <a:lnSpc>
                <a:spcPct val="110000"/>
              </a:lnSpc>
              <a:spcBef>
                <a:spcPts val="0"/>
              </a:spcBef>
              <a:spcAft>
                <a:spcPts val="0"/>
              </a:spcAft>
              <a:buSzPts val="2800"/>
              <a:buNone/>
            </a:pPr>
            <a:r>
              <a:t/>
            </a:r>
            <a:endParaRPr b="1" sz="1800">
              <a:solidFill>
                <a:schemeClr val="dk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g19e93ff5fc8_0_28"/>
          <p:cNvSpPr txBox="1"/>
          <p:nvPr>
            <p:ph type="title"/>
          </p:nvPr>
        </p:nvSpPr>
        <p:spPr>
          <a:xfrm>
            <a:off x="1039600" y="1093498"/>
            <a:ext cx="10515600" cy="662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4400"/>
              <a:buFont typeface="Calibri"/>
              <a:buNone/>
            </a:pPr>
            <a:r>
              <a:rPr lang="en-US"/>
              <a:t>Qu’est ce que la d</a:t>
            </a:r>
            <a:r>
              <a:rPr lang="en-US"/>
              <a:t>urabilité ?</a:t>
            </a:r>
            <a:endParaRPr/>
          </a:p>
        </p:txBody>
      </p:sp>
      <p:sp>
        <p:nvSpPr>
          <p:cNvPr id="60" name="Google Shape;60;g19e93ff5fc8_0_28"/>
          <p:cNvSpPr txBox="1"/>
          <p:nvPr>
            <p:ph idx="1" type="body"/>
          </p:nvPr>
        </p:nvSpPr>
        <p:spPr>
          <a:xfrm>
            <a:off x="1039600" y="2210200"/>
            <a:ext cx="6483600" cy="4168200"/>
          </a:xfrm>
          <a:prstGeom prst="rect">
            <a:avLst/>
          </a:prstGeom>
          <a:noFill/>
          <a:ln>
            <a:noFill/>
          </a:ln>
        </p:spPr>
        <p:txBody>
          <a:bodyPr anchorCtr="0" anchor="t" bIns="45700" lIns="91425" spcFirstLastPara="1" rIns="91425" wrap="square" tIns="45700">
            <a:normAutofit lnSpcReduction="20000"/>
          </a:bodyPr>
          <a:lstStyle/>
          <a:p>
            <a:pPr indent="0" lvl="0" marL="457200" rtl="0" algn="l">
              <a:spcBef>
                <a:spcPts val="0"/>
              </a:spcBef>
              <a:spcAft>
                <a:spcPts val="0"/>
              </a:spcAft>
              <a:buNone/>
            </a:pPr>
            <a:r>
              <a:rPr lang="en-US" sz="2500">
                <a:solidFill>
                  <a:schemeClr val="dk1"/>
                </a:solidFill>
                <a:latin typeface="Comfortaa Medium"/>
                <a:ea typeface="Comfortaa Medium"/>
                <a:cs typeface="Comfortaa Medium"/>
                <a:sym typeface="Comfortaa Medium"/>
              </a:rPr>
              <a:t>La durabilité signifie qu’une activité humaine puisse se réaliser dans le présent sans compromettre la possibilité des générations suivantes à satisfaire leurs propres besoins.</a:t>
            </a:r>
            <a:endParaRPr sz="2500">
              <a:solidFill>
                <a:schemeClr val="dk1"/>
              </a:solidFill>
              <a:latin typeface="Comfortaa Medium"/>
              <a:ea typeface="Comfortaa Medium"/>
              <a:cs typeface="Comfortaa Medium"/>
              <a:sym typeface="Comfortaa Medium"/>
            </a:endParaRPr>
          </a:p>
          <a:p>
            <a:pPr indent="0" lvl="0" marL="457200" rtl="0" algn="l">
              <a:spcBef>
                <a:spcPts val="0"/>
              </a:spcBef>
              <a:spcAft>
                <a:spcPts val="0"/>
              </a:spcAft>
              <a:buNone/>
            </a:pPr>
            <a:r>
              <a:t/>
            </a:r>
            <a:endParaRPr sz="2500">
              <a:solidFill>
                <a:schemeClr val="dk1"/>
              </a:solidFill>
              <a:latin typeface="Comfortaa Medium"/>
              <a:ea typeface="Comfortaa Medium"/>
              <a:cs typeface="Comfortaa Medium"/>
              <a:sym typeface="Comfortaa Medium"/>
            </a:endParaRPr>
          </a:p>
          <a:p>
            <a:pPr indent="0" lvl="0" marL="457200" rtl="0" algn="l">
              <a:spcBef>
                <a:spcPts val="0"/>
              </a:spcBef>
              <a:spcAft>
                <a:spcPts val="0"/>
              </a:spcAft>
              <a:buNone/>
            </a:pPr>
            <a:r>
              <a:rPr lang="en-US" sz="2500">
                <a:solidFill>
                  <a:schemeClr val="dk1"/>
                </a:solidFill>
                <a:latin typeface="Comfortaa Medium"/>
                <a:ea typeface="Comfortaa Medium"/>
                <a:cs typeface="Comfortaa Medium"/>
                <a:sym typeface="Comfortaa Medium"/>
              </a:rPr>
              <a:t>Cela se fait principalement par la recherche active de trois types de durabilité différents :</a:t>
            </a:r>
            <a:endParaRPr sz="2500">
              <a:solidFill>
                <a:schemeClr val="dk1"/>
              </a:solidFill>
              <a:latin typeface="Comfortaa Medium"/>
              <a:ea typeface="Comfortaa Medium"/>
              <a:cs typeface="Comfortaa Medium"/>
              <a:sym typeface="Comfortaa Medium"/>
            </a:endParaRPr>
          </a:p>
          <a:p>
            <a:pPr indent="0" lvl="0" marL="457200" rtl="0" algn="l">
              <a:spcBef>
                <a:spcPts val="0"/>
              </a:spcBef>
              <a:spcAft>
                <a:spcPts val="0"/>
              </a:spcAft>
              <a:buNone/>
            </a:pPr>
            <a:r>
              <a:t/>
            </a:r>
            <a:endParaRPr sz="2500">
              <a:solidFill>
                <a:schemeClr val="dk1"/>
              </a:solidFill>
              <a:latin typeface="Comfortaa Medium"/>
              <a:ea typeface="Comfortaa Medium"/>
              <a:cs typeface="Comfortaa Medium"/>
              <a:sym typeface="Comfortaa Medium"/>
            </a:endParaRPr>
          </a:p>
          <a:p>
            <a:pPr indent="-387350" lvl="0" marL="457200" rtl="0" algn="l">
              <a:spcBef>
                <a:spcPts val="0"/>
              </a:spcBef>
              <a:spcAft>
                <a:spcPts val="0"/>
              </a:spcAft>
              <a:buClr>
                <a:schemeClr val="dk1"/>
              </a:buClr>
              <a:buSzPts val="2500"/>
              <a:buFont typeface="Comfortaa Medium"/>
              <a:buChar char="-"/>
            </a:pPr>
            <a:r>
              <a:rPr lang="en-US" sz="2500">
                <a:solidFill>
                  <a:schemeClr val="dk1"/>
                </a:solidFill>
                <a:latin typeface="Comfortaa Medium"/>
                <a:ea typeface="Comfortaa Medium"/>
                <a:cs typeface="Comfortaa Medium"/>
                <a:sym typeface="Comfortaa Medium"/>
              </a:rPr>
              <a:t>économique ;</a:t>
            </a:r>
            <a:endParaRPr sz="2500">
              <a:solidFill>
                <a:schemeClr val="dk1"/>
              </a:solidFill>
              <a:latin typeface="Comfortaa Medium"/>
              <a:ea typeface="Comfortaa Medium"/>
              <a:cs typeface="Comfortaa Medium"/>
              <a:sym typeface="Comfortaa Medium"/>
            </a:endParaRPr>
          </a:p>
          <a:p>
            <a:pPr indent="-387350" lvl="0" marL="457200" rtl="0" algn="l">
              <a:spcBef>
                <a:spcPts val="0"/>
              </a:spcBef>
              <a:spcAft>
                <a:spcPts val="0"/>
              </a:spcAft>
              <a:buClr>
                <a:schemeClr val="dk1"/>
              </a:buClr>
              <a:buSzPts val="2500"/>
              <a:buFont typeface="Comfortaa Medium"/>
              <a:buChar char="-"/>
            </a:pPr>
            <a:r>
              <a:rPr lang="en-US" sz="2500">
                <a:solidFill>
                  <a:schemeClr val="dk1"/>
                </a:solidFill>
                <a:latin typeface="Comfortaa Medium"/>
                <a:ea typeface="Comfortaa Medium"/>
                <a:cs typeface="Comfortaa Medium"/>
                <a:sym typeface="Comfortaa Medium"/>
              </a:rPr>
              <a:t>sociale ;</a:t>
            </a:r>
            <a:endParaRPr sz="2500">
              <a:solidFill>
                <a:schemeClr val="dk1"/>
              </a:solidFill>
              <a:latin typeface="Comfortaa Medium"/>
              <a:ea typeface="Comfortaa Medium"/>
              <a:cs typeface="Comfortaa Medium"/>
              <a:sym typeface="Comfortaa Medium"/>
            </a:endParaRPr>
          </a:p>
          <a:p>
            <a:pPr indent="-387350" lvl="0" marL="457200" rtl="0" algn="l">
              <a:spcBef>
                <a:spcPts val="0"/>
              </a:spcBef>
              <a:spcAft>
                <a:spcPts val="0"/>
              </a:spcAft>
              <a:buClr>
                <a:schemeClr val="dk1"/>
              </a:buClr>
              <a:buSzPts val="2500"/>
              <a:buFont typeface="Comfortaa Medium"/>
              <a:buChar char="-"/>
            </a:pPr>
            <a:r>
              <a:rPr lang="en-US" sz="2500">
                <a:solidFill>
                  <a:schemeClr val="dk1"/>
                </a:solidFill>
                <a:latin typeface="Comfortaa Medium"/>
                <a:ea typeface="Comfortaa Medium"/>
                <a:cs typeface="Comfortaa Medium"/>
                <a:sym typeface="Comfortaa Medium"/>
              </a:rPr>
              <a:t>environnementale.</a:t>
            </a:r>
            <a:endParaRPr sz="2500">
              <a:solidFill>
                <a:schemeClr val="dk1"/>
              </a:solidFill>
              <a:latin typeface="Comfortaa Medium"/>
              <a:ea typeface="Comfortaa Medium"/>
              <a:cs typeface="Comfortaa Medium"/>
              <a:sym typeface="Comfortaa Medium"/>
            </a:endParaRPr>
          </a:p>
          <a:p>
            <a:pPr indent="0" lvl="0" marL="457200" rtl="0" algn="l">
              <a:lnSpc>
                <a:spcPct val="90000"/>
              </a:lnSpc>
              <a:spcBef>
                <a:spcPts val="0"/>
              </a:spcBef>
              <a:spcAft>
                <a:spcPts val="0"/>
              </a:spcAft>
              <a:buNone/>
            </a:pPr>
            <a:r>
              <a:t/>
            </a:r>
            <a:endParaRPr b="1" sz="2500">
              <a:solidFill>
                <a:srgbClr val="427B83"/>
              </a:solidFill>
            </a:endParaRPr>
          </a:p>
        </p:txBody>
      </p:sp>
      <p:pic>
        <p:nvPicPr>
          <p:cNvPr id="61" name="Google Shape;61;g19e93ff5fc8_0_28"/>
          <p:cNvPicPr preferRelativeResize="0"/>
          <p:nvPr/>
        </p:nvPicPr>
        <p:blipFill>
          <a:blip r:embed="rId3">
            <a:alphaModFix/>
          </a:blip>
          <a:stretch>
            <a:fillRect/>
          </a:stretch>
        </p:blipFill>
        <p:spPr>
          <a:xfrm>
            <a:off x="7587925" y="2210200"/>
            <a:ext cx="4188849" cy="398987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3"/>
          <p:cNvSpPr txBox="1"/>
          <p:nvPr>
            <p:ph type="title"/>
          </p:nvPr>
        </p:nvSpPr>
        <p:spPr>
          <a:xfrm>
            <a:off x="838200" y="1899098"/>
            <a:ext cx="10515600" cy="6619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4400"/>
              <a:buFont typeface="Calibri"/>
              <a:buNone/>
            </a:pPr>
            <a:r>
              <a:rPr lang="en-US"/>
              <a:t>Durabilité économique</a:t>
            </a:r>
            <a:endParaRPr/>
          </a:p>
        </p:txBody>
      </p:sp>
      <p:sp>
        <p:nvSpPr>
          <p:cNvPr id="67" name="Google Shape;67;p3"/>
          <p:cNvSpPr txBox="1"/>
          <p:nvPr>
            <p:ph idx="1" type="body"/>
          </p:nvPr>
        </p:nvSpPr>
        <p:spPr>
          <a:xfrm>
            <a:off x="838200" y="2632031"/>
            <a:ext cx="10515600" cy="4003675"/>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sz="2500">
                <a:solidFill>
                  <a:schemeClr val="dk1"/>
                </a:solidFill>
                <a:latin typeface="Comfortaa Medium"/>
                <a:ea typeface="Comfortaa Medium"/>
                <a:cs typeface="Comfortaa Medium"/>
                <a:sym typeface="Comfortaa Medium"/>
              </a:rPr>
              <a:t>La durabilité économique est le premier exemple qui vient à l'esprit lorsqu'on parle de durabilité. Les entreprises et gouvernements doivent s’assurer que les efforts fournis, permettent une stabilité financière à long terme.</a:t>
            </a:r>
            <a:endParaRPr sz="2500">
              <a:solidFill>
                <a:schemeClr val="dk1"/>
              </a:solidFill>
              <a:latin typeface="Comfortaa Medium"/>
              <a:ea typeface="Comfortaa Medium"/>
              <a:cs typeface="Comfortaa Medium"/>
              <a:sym typeface="Comfortaa Medium"/>
            </a:endParaRPr>
          </a:p>
          <a:p>
            <a:pPr indent="0" lvl="0" marL="0" rtl="0" algn="l">
              <a:spcBef>
                <a:spcPts val="1000"/>
              </a:spcBef>
              <a:spcAft>
                <a:spcPts val="0"/>
              </a:spcAft>
              <a:buClr>
                <a:schemeClr val="dk1"/>
              </a:buClr>
              <a:buSzPts val="1100"/>
              <a:buFont typeface="Arial"/>
              <a:buNone/>
            </a:pPr>
            <a:r>
              <a:t/>
            </a:r>
            <a:endParaRPr sz="2500">
              <a:solidFill>
                <a:schemeClr val="dk1"/>
              </a:solidFill>
              <a:latin typeface="Comfortaa Medium"/>
              <a:ea typeface="Comfortaa Medium"/>
              <a:cs typeface="Comfortaa Medium"/>
              <a:sym typeface="Comfortaa Medium"/>
            </a:endParaRPr>
          </a:p>
          <a:p>
            <a:pPr indent="0" lvl="0" marL="0" rtl="0" algn="l">
              <a:spcBef>
                <a:spcPts val="1000"/>
              </a:spcBef>
              <a:spcAft>
                <a:spcPts val="0"/>
              </a:spcAft>
              <a:buClr>
                <a:schemeClr val="dk1"/>
              </a:buClr>
              <a:buSzPts val="1100"/>
              <a:buFont typeface="Arial"/>
              <a:buNone/>
            </a:pPr>
            <a:r>
              <a:rPr lang="en-US" sz="2500">
                <a:solidFill>
                  <a:schemeClr val="dk1"/>
                </a:solidFill>
                <a:latin typeface="Comfortaa Medium"/>
                <a:ea typeface="Comfortaa Medium"/>
                <a:cs typeface="Comfortaa Medium"/>
                <a:sym typeface="Comfortaa Medium"/>
              </a:rPr>
              <a:t>En plus des aspects strictement liés à l'entreprise elle-même, cet aspect concerne également des aspects tels que la promotion du développement des économies et des communautés locales.</a:t>
            </a:r>
            <a:endParaRPr sz="2500">
              <a:solidFill>
                <a:schemeClr val="dk1"/>
              </a:solidFill>
              <a:latin typeface="Comfortaa Medium"/>
              <a:ea typeface="Comfortaa Medium"/>
              <a:cs typeface="Comfortaa Medium"/>
              <a:sym typeface="Comfortaa Medium"/>
            </a:endParaRPr>
          </a:p>
          <a:p>
            <a:pPr indent="0" lvl="0" marL="0" rtl="0" algn="l">
              <a:spcBef>
                <a:spcPts val="1000"/>
              </a:spcBef>
              <a:spcAft>
                <a:spcPts val="0"/>
              </a:spcAft>
              <a:buSzPts val="1100"/>
              <a:buNone/>
            </a:pPr>
            <a:r>
              <a:t/>
            </a:r>
            <a:endParaRPr b="1" sz="3200">
              <a:solidFill>
                <a:srgbClr val="427B83"/>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 name="Shape 72"/>
        <p:cNvGrpSpPr/>
        <p:nvPr/>
      </p:nvGrpSpPr>
      <p:grpSpPr>
        <a:xfrm>
          <a:off x="0" y="0"/>
          <a:ext cx="0" cy="0"/>
          <a:chOff x="0" y="0"/>
          <a:chExt cx="0" cy="0"/>
        </a:xfrm>
      </p:grpSpPr>
      <p:sp>
        <p:nvSpPr>
          <p:cNvPr id="73" name="Google Shape;73;g29a4496f1df_0_0"/>
          <p:cNvSpPr txBox="1"/>
          <p:nvPr>
            <p:ph idx="1" type="body"/>
          </p:nvPr>
        </p:nvSpPr>
        <p:spPr>
          <a:xfrm>
            <a:off x="838200" y="2214245"/>
            <a:ext cx="10515600" cy="40038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sz="2500">
                <a:solidFill>
                  <a:schemeClr val="dk1"/>
                </a:solidFill>
                <a:latin typeface="Comfortaa"/>
                <a:ea typeface="Comfortaa"/>
                <a:cs typeface="Comfortaa"/>
                <a:sym typeface="Comfortaa"/>
              </a:rPr>
              <a:t>Cet aspect garantit que les initiatives et les choix des entreprises sont faits en reconnaissant l'importance de la justice sociale et de l'équité.</a:t>
            </a:r>
            <a:endParaRPr sz="2500">
              <a:solidFill>
                <a:schemeClr val="dk1"/>
              </a:solidFill>
              <a:latin typeface="Comfortaa"/>
              <a:ea typeface="Comfortaa"/>
              <a:cs typeface="Comfortaa"/>
              <a:sym typeface="Comfortaa"/>
            </a:endParaRPr>
          </a:p>
          <a:p>
            <a:pPr indent="0" lvl="0" marL="0" rtl="0" algn="l">
              <a:spcBef>
                <a:spcPts val="1000"/>
              </a:spcBef>
              <a:spcAft>
                <a:spcPts val="0"/>
              </a:spcAft>
              <a:buClr>
                <a:schemeClr val="dk1"/>
              </a:buClr>
              <a:buSzPts val="1100"/>
              <a:buFont typeface="Arial"/>
              <a:buNone/>
            </a:pPr>
            <a:r>
              <a:rPr lang="en-US" sz="2500">
                <a:solidFill>
                  <a:schemeClr val="dk1"/>
                </a:solidFill>
                <a:latin typeface="Comfortaa"/>
                <a:ea typeface="Comfortaa"/>
                <a:cs typeface="Comfortaa"/>
                <a:sym typeface="Comfortaa"/>
              </a:rPr>
              <a:t>Pour ce faire, les entreprises doivent garantir un traitement équitable et l'égalité des chances à toutes les personnes concernées, indépendamment de facteurs tels que la race, le sexe, l'âge ou le statut socio-économique.</a:t>
            </a:r>
            <a:endParaRPr sz="2500">
              <a:solidFill>
                <a:schemeClr val="dk1"/>
              </a:solidFill>
              <a:latin typeface="Comfortaa"/>
              <a:ea typeface="Comfortaa"/>
              <a:cs typeface="Comfortaa"/>
              <a:sym typeface="Comfortaa"/>
            </a:endParaRPr>
          </a:p>
          <a:p>
            <a:pPr indent="0" lvl="0" marL="0" rtl="0" algn="l">
              <a:spcBef>
                <a:spcPts val="1000"/>
              </a:spcBef>
              <a:spcAft>
                <a:spcPts val="0"/>
              </a:spcAft>
              <a:buClr>
                <a:schemeClr val="dk1"/>
              </a:buClr>
              <a:buSzPts val="1100"/>
              <a:buFont typeface="Arial"/>
              <a:buNone/>
            </a:pPr>
            <a:r>
              <a:rPr lang="en-US" sz="2500">
                <a:solidFill>
                  <a:schemeClr val="dk1"/>
                </a:solidFill>
                <a:latin typeface="Comfortaa"/>
                <a:ea typeface="Comfortaa"/>
                <a:cs typeface="Comfortaa"/>
                <a:sym typeface="Comfortaa"/>
              </a:rPr>
              <a:t>En respectant ce principe, les entreprises peuvent collaborer avec les communautés afin de créer et de favoriser des environnements professionnels et sociaux inclusifs.</a:t>
            </a:r>
            <a:endParaRPr sz="2500">
              <a:solidFill>
                <a:schemeClr val="dk1"/>
              </a:solidFill>
              <a:latin typeface="Comfortaa"/>
              <a:ea typeface="Comfortaa"/>
              <a:cs typeface="Comfortaa"/>
              <a:sym typeface="Comfortaa"/>
            </a:endParaRPr>
          </a:p>
          <a:p>
            <a:pPr indent="0" lvl="0" marL="0" rtl="0" algn="l">
              <a:lnSpc>
                <a:spcPct val="90000"/>
              </a:lnSpc>
              <a:spcBef>
                <a:spcPts val="1000"/>
              </a:spcBef>
              <a:spcAft>
                <a:spcPts val="0"/>
              </a:spcAft>
              <a:buSzPts val="2800"/>
              <a:buNone/>
            </a:pPr>
            <a:r>
              <a:t/>
            </a:r>
            <a:endParaRPr sz="2400">
              <a:solidFill>
                <a:schemeClr val="dk1"/>
              </a:solidFill>
              <a:latin typeface="Comfortaa"/>
              <a:ea typeface="Comfortaa"/>
              <a:cs typeface="Comfortaa"/>
              <a:sym typeface="Comfortaa"/>
            </a:endParaRPr>
          </a:p>
        </p:txBody>
      </p:sp>
      <p:sp>
        <p:nvSpPr>
          <p:cNvPr id="74" name="Google Shape;74;g29a4496f1df_0_0"/>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Durabilité sociale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sp>
        <p:nvSpPr>
          <p:cNvPr id="80" name="Google Shape;80;g29a4496f1df_0_6"/>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Durabilité environnementale</a:t>
            </a:r>
            <a:endParaRPr/>
          </a:p>
        </p:txBody>
      </p:sp>
      <p:sp>
        <p:nvSpPr>
          <p:cNvPr id="81" name="Google Shape;81;g29a4496f1df_0_6"/>
          <p:cNvSpPr txBox="1"/>
          <p:nvPr>
            <p:ph idx="1" type="body"/>
          </p:nvPr>
        </p:nvSpPr>
        <p:spPr>
          <a:xfrm>
            <a:off x="838200" y="2214245"/>
            <a:ext cx="10515600" cy="40038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Clr>
                <a:schemeClr val="dk1"/>
              </a:buClr>
              <a:buSzPts val="1100"/>
              <a:buFont typeface="Arial"/>
              <a:buNone/>
            </a:pPr>
            <a:r>
              <a:rPr lang="en-US" sz="2600">
                <a:solidFill>
                  <a:schemeClr val="dk1"/>
                </a:solidFill>
                <a:latin typeface="Comfortaa"/>
                <a:ea typeface="Comfortaa"/>
                <a:cs typeface="Comfortaa"/>
                <a:sym typeface="Comfortaa"/>
              </a:rPr>
              <a:t>Les pratiques durables donnent la priorité à la santé de la planète en minimisant l'impact négatif des activités humaines sur les écosystèmes.</a:t>
            </a:r>
            <a:endParaRPr sz="2600">
              <a:solidFill>
                <a:schemeClr val="dk1"/>
              </a:solidFill>
              <a:latin typeface="Comfortaa"/>
              <a:ea typeface="Comfortaa"/>
              <a:cs typeface="Comfortaa"/>
              <a:sym typeface="Comfortaa"/>
            </a:endParaRPr>
          </a:p>
          <a:p>
            <a:pPr indent="0" lvl="0" marL="0" rtl="0" algn="l">
              <a:spcBef>
                <a:spcPts val="1000"/>
              </a:spcBef>
              <a:spcAft>
                <a:spcPts val="0"/>
              </a:spcAft>
              <a:buClr>
                <a:schemeClr val="dk1"/>
              </a:buClr>
              <a:buSzPts val="1100"/>
              <a:buFont typeface="Arial"/>
              <a:buNone/>
            </a:pPr>
            <a:r>
              <a:t/>
            </a:r>
            <a:endParaRPr sz="2600">
              <a:solidFill>
                <a:schemeClr val="dk1"/>
              </a:solidFill>
              <a:latin typeface="Comfortaa"/>
              <a:ea typeface="Comfortaa"/>
              <a:cs typeface="Comfortaa"/>
              <a:sym typeface="Comfortaa"/>
            </a:endParaRPr>
          </a:p>
          <a:p>
            <a:pPr indent="0" lvl="0" marL="0" rtl="0" algn="l">
              <a:spcBef>
                <a:spcPts val="1000"/>
              </a:spcBef>
              <a:spcAft>
                <a:spcPts val="0"/>
              </a:spcAft>
              <a:buClr>
                <a:schemeClr val="dk1"/>
              </a:buClr>
              <a:buSzPts val="1100"/>
              <a:buFont typeface="Arial"/>
              <a:buNone/>
            </a:pPr>
            <a:r>
              <a:rPr lang="en-US" sz="2600">
                <a:solidFill>
                  <a:schemeClr val="dk1"/>
                </a:solidFill>
                <a:latin typeface="Comfortaa"/>
                <a:ea typeface="Comfortaa"/>
                <a:cs typeface="Comfortaa"/>
                <a:sym typeface="Comfortaa"/>
              </a:rPr>
              <a:t>Cet aspect implique des pratiques visant à la conservation et à la protection de la biodiversité, à la réduction des polluants et à la promotion d'une utilisation efficace des ressources naturelles telles que l'eau, l'énergie et la terre.</a:t>
            </a:r>
            <a:endParaRPr sz="2600">
              <a:solidFill>
                <a:schemeClr val="dk1"/>
              </a:solidFill>
              <a:latin typeface="Comfortaa"/>
              <a:ea typeface="Comfortaa"/>
              <a:cs typeface="Comfortaa"/>
              <a:sym typeface="Comfortaa"/>
            </a:endParaRPr>
          </a:p>
          <a:p>
            <a:pPr indent="0" lvl="0" marL="0" marR="0" rtl="0" algn="l">
              <a:lnSpc>
                <a:spcPct val="90000"/>
              </a:lnSpc>
              <a:spcBef>
                <a:spcPts val="1000"/>
              </a:spcBef>
              <a:spcAft>
                <a:spcPts val="0"/>
              </a:spcAft>
              <a:buSzPts val="2800"/>
              <a:buNone/>
            </a:pPr>
            <a:r>
              <a:t/>
            </a:r>
            <a:endParaRPr sz="2600">
              <a:solidFill>
                <a:schemeClr val="dk1"/>
              </a:solidFill>
              <a:latin typeface="Comfortaa"/>
              <a:ea typeface="Comfortaa"/>
              <a:cs typeface="Comfortaa"/>
              <a:sym typeface="Comforta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g29d11d694e1_0_18"/>
          <p:cNvSpPr txBox="1"/>
          <p:nvPr/>
        </p:nvSpPr>
        <p:spPr>
          <a:xfrm>
            <a:off x="330400" y="6131375"/>
            <a:ext cx="1520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Source: </a:t>
            </a:r>
            <a:r>
              <a:rPr lang="en-US" sz="1000"/>
              <a:t>Nations Unies</a:t>
            </a:r>
            <a:endParaRPr b="0" i="0" sz="1200" u="none" cap="none" strike="noStrike">
              <a:solidFill>
                <a:srgbClr val="000000"/>
              </a:solidFill>
              <a:latin typeface="Arial"/>
              <a:ea typeface="Arial"/>
              <a:cs typeface="Arial"/>
              <a:sym typeface="Arial"/>
            </a:endParaRPr>
          </a:p>
        </p:txBody>
      </p:sp>
      <p:pic>
        <p:nvPicPr>
          <p:cNvPr id="88" name="Google Shape;88;g29d11d694e1_0_18"/>
          <p:cNvPicPr preferRelativeResize="0"/>
          <p:nvPr/>
        </p:nvPicPr>
        <p:blipFill>
          <a:blip r:embed="rId3">
            <a:alphaModFix/>
          </a:blip>
          <a:stretch>
            <a:fillRect/>
          </a:stretch>
        </p:blipFill>
        <p:spPr>
          <a:xfrm>
            <a:off x="2018250" y="1164375"/>
            <a:ext cx="9264825" cy="54629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g29a4496f1df_0_18"/>
          <p:cNvSpPr txBox="1"/>
          <p:nvPr>
            <p:ph type="title"/>
          </p:nvPr>
        </p:nvSpPr>
        <p:spPr>
          <a:xfrm>
            <a:off x="423375" y="1325875"/>
            <a:ext cx="11410800" cy="6621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SzPct val="111111"/>
              <a:buNone/>
            </a:pPr>
            <a:r>
              <a:rPr lang="en-US"/>
              <a:t>Potentiel d'innovation en matière d'agriculture durable</a:t>
            </a:r>
            <a:endParaRPr/>
          </a:p>
        </p:txBody>
      </p:sp>
      <p:sp>
        <p:nvSpPr>
          <p:cNvPr id="95" name="Google Shape;95;g29a4496f1df_0_18"/>
          <p:cNvSpPr txBox="1"/>
          <p:nvPr>
            <p:ph idx="1" type="body"/>
          </p:nvPr>
        </p:nvSpPr>
        <p:spPr>
          <a:xfrm>
            <a:off x="626350" y="2214250"/>
            <a:ext cx="7075500" cy="4003800"/>
          </a:xfrm>
          <a:prstGeom prst="rect">
            <a:avLst/>
          </a:prstGeom>
          <a:noFill/>
          <a:ln>
            <a:noFill/>
          </a:ln>
        </p:spPr>
        <p:txBody>
          <a:bodyPr anchorCtr="0" anchor="t" bIns="45700" lIns="91425" spcFirstLastPara="1" rIns="91425" wrap="square" tIns="45700">
            <a:noAutofit/>
          </a:bodyPr>
          <a:lstStyle/>
          <a:p>
            <a:pPr indent="0" lvl="0" marL="0" rtl="0" algn="l">
              <a:spcBef>
                <a:spcPts val="1000"/>
              </a:spcBef>
              <a:spcAft>
                <a:spcPts val="0"/>
              </a:spcAft>
              <a:buSzPts val="1100"/>
              <a:buNone/>
            </a:pPr>
            <a:r>
              <a:rPr lang="en-US" sz="2600">
                <a:solidFill>
                  <a:srgbClr val="000000"/>
                </a:solidFill>
                <a:latin typeface="Comfortaa"/>
                <a:ea typeface="Comfortaa"/>
                <a:cs typeface="Comfortaa"/>
                <a:sym typeface="Comfortaa"/>
              </a:rPr>
              <a:t>Les applications des technologies et pratiques innovantes dans l'agriculture sont vastes et variées, avec des possibilités d'intégration à chaque étape du processus.</a:t>
            </a:r>
            <a:endParaRPr sz="2600">
              <a:solidFill>
                <a:srgbClr val="000000"/>
              </a:solidFill>
              <a:latin typeface="Comfortaa"/>
              <a:ea typeface="Comfortaa"/>
              <a:cs typeface="Comfortaa"/>
              <a:sym typeface="Comfortaa"/>
            </a:endParaRPr>
          </a:p>
          <a:p>
            <a:pPr indent="0" lvl="0" marL="0" rtl="0" algn="l">
              <a:spcBef>
                <a:spcPts val="1000"/>
              </a:spcBef>
              <a:spcAft>
                <a:spcPts val="0"/>
              </a:spcAft>
              <a:buClr>
                <a:schemeClr val="dk1"/>
              </a:buClr>
              <a:buSzPts val="1100"/>
              <a:buFont typeface="Arial"/>
              <a:buNone/>
            </a:pPr>
            <a:r>
              <a:t/>
            </a:r>
            <a:endParaRPr sz="2600">
              <a:solidFill>
                <a:srgbClr val="000000"/>
              </a:solidFill>
              <a:latin typeface="Comfortaa"/>
              <a:ea typeface="Comfortaa"/>
              <a:cs typeface="Comfortaa"/>
              <a:sym typeface="Comfortaa"/>
            </a:endParaRPr>
          </a:p>
          <a:p>
            <a:pPr indent="0" lvl="0" marL="0" rtl="0" algn="l">
              <a:spcBef>
                <a:spcPts val="1000"/>
              </a:spcBef>
              <a:spcAft>
                <a:spcPts val="0"/>
              </a:spcAft>
              <a:buClr>
                <a:schemeClr val="dk1"/>
              </a:buClr>
              <a:buSzPts val="1100"/>
              <a:buFont typeface="Arial"/>
              <a:buNone/>
            </a:pPr>
            <a:r>
              <a:rPr lang="en-US" sz="2600">
                <a:solidFill>
                  <a:srgbClr val="000000"/>
                </a:solidFill>
                <a:latin typeface="Comfortaa"/>
                <a:ea typeface="Comfortaa"/>
                <a:cs typeface="Comfortaa"/>
                <a:sym typeface="Comfortaa"/>
              </a:rPr>
              <a:t>Le potentiel est illimité, mais nous devons continuer à investir dans la recherche et dans les domaines de développement de nouvelles approches et méthodologies.</a:t>
            </a:r>
            <a:endParaRPr sz="2600">
              <a:solidFill>
                <a:srgbClr val="000000"/>
              </a:solidFill>
              <a:latin typeface="Comfortaa"/>
              <a:ea typeface="Comfortaa"/>
              <a:cs typeface="Comfortaa"/>
              <a:sym typeface="Comfortaa"/>
            </a:endParaRPr>
          </a:p>
          <a:p>
            <a:pPr indent="0" lvl="0" marL="0" rtl="0" algn="l">
              <a:lnSpc>
                <a:spcPct val="90000"/>
              </a:lnSpc>
              <a:spcBef>
                <a:spcPts val="1000"/>
              </a:spcBef>
              <a:spcAft>
                <a:spcPts val="0"/>
              </a:spcAft>
              <a:buSzPts val="2800"/>
              <a:buNone/>
            </a:pPr>
            <a:r>
              <a:t/>
            </a:r>
            <a:endParaRPr sz="2600">
              <a:solidFill>
                <a:srgbClr val="000000"/>
              </a:solidFill>
              <a:latin typeface="Comfortaa"/>
              <a:ea typeface="Comfortaa"/>
              <a:cs typeface="Comfortaa"/>
              <a:sym typeface="Comfortaa"/>
            </a:endParaRPr>
          </a:p>
          <a:p>
            <a:pPr indent="0" lvl="0" marL="0" rtl="0" algn="l">
              <a:lnSpc>
                <a:spcPct val="90000"/>
              </a:lnSpc>
              <a:spcBef>
                <a:spcPts val="1000"/>
              </a:spcBef>
              <a:spcAft>
                <a:spcPts val="0"/>
              </a:spcAft>
              <a:buSzPts val="2800"/>
              <a:buNone/>
            </a:pPr>
            <a:r>
              <a:t/>
            </a:r>
            <a:endParaRPr sz="2600">
              <a:solidFill>
                <a:srgbClr val="000000"/>
              </a:solidFill>
              <a:latin typeface="Comfortaa"/>
              <a:ea typeface="Comfortaa"/>
              <a:cs typeface="Comfortaa"/>
              <a:sym typeface="Comfortaa"/>
            </a:endParaRPr>
          </a:p>
        </p:txBody>
      </p:sp>
      <p:pic>
        <p:nvPicPr>
          <p:cNvPr id="96" name="Google Shape;96;g29a4496f1df_0_18"/>
          <p:cNvPicPr preferRelativeResize="0"/>
          <p:nvPr/>
        </p:nvPicPr>
        <p:blipFill rotWithShape="1">
          <a:blip r:embed="rId3">
            <a:alphaModFix/>
          </a:blip>
          <a:srcRect b="0" l="0" r="33311" t="0"/>
          <a:stretch/>
        </p:blipFill>
        <p:spPr>
          <a:xfrm>
            <a:off x="7791900" y="2612125"/>
            <a:ext cx="3561900" cy="3057000"/>
          </a:xfrm>
          <a:prstGeom prst="flowChartMagneticDisk">
            <a:avLst/>
          </a:prstGeom>
          <a:noFill/>
          <a:ln>
            <a:noFill/>
          </a:ln>
        </p:spPr>
      </p:pic>
      <p:sp>
        <p:nvSpPr>
          <p:cNvPr id="97" name="Google Shape;97;g29a4496f1df_0_18"/>
          <p:cNvSpPr txBox="1"/>
          <p:nvPr/>
        </p:nvSpPr>
        <p:spPr>
          <a:xfrm>
            <a:off x="8072850" y="5709550"/>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ecomatcher.com</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EntRenew Presentation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ntRenew Regular Slides">
  <a:themeElements>
    <a:clrScheme name="EntRenew">
      <a:dk1>
        <a:srgbClr val="000000"/>
      </a:dk1>
      <a:lt1>
        <a:srgbClr val="FFFFFF"/>
      </a:lt1>
      <a:dk2>
        <a:srgbClr val="44546A"/>
      </a:dk2>
      <a:lt2>
        <a:srgbClr val="E7E6E6"/>
      </a:lt2>
      <a:accent1>
        <a:srgbClr val="3C4556"/>
      </a:accent1>
      <a:accent2>
        <a:srgbClr val="5CA3AC"/>
      </a:accent2>
      <a:accent3>
        <a:srgbClr val="98C461"/>
      </a:accent3>
      <a:accent4>
        <a:srgbClr val="8CBD76"/>
      </a:accent4>
      <a:accent5>
        <a:srgbClr val="F8B040"/>
      </a:accent5>
      <a:accent6>
        <a:srgbClr val="ED6E5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2020-10-27T14:07:00Z</dcterms:created>
  <dc:creator>Quentin Fanjas</dc:creator>
</cp:coreProperties>
</file>