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Overlock"/>
      <p:regular r:id="rId31"/>
      <p:bold r:id="rId32"/>
      <p:italic r:id="rId33"/>
      <p:boldItalic r:id="rId34"/>
    </p:embeddedFont>
    <p:embeddedFont>
      <p:font typeface="Lato"/>
      <p:regular r:id="rId35"/>
      <p:bold r:id="rId36"/>
      <p:italic r:id="rId37"/>
      <p:boldItalic r:id="rId38"/>
    </p:embeddedFont>
    <p:embeddedFont>
      <p:font typeface="Lato Black"/>
      <p:bold r:id="rId39"/>
      <p:boldItalic r:id="rId40"/>
    </p:embeddedFont>
    <p:embeddedFont>
      <p:font typeface="Gill Sans"/>
      <p:regular r:id="rId41"/>
      <p:bold r:id="rId42"/>
    </p:embeddedFont>
    <p:embeddedFont>
      <p:font typeface="Comfortaa"/>
      <p:regular r:id="rId43"/>
      <p:bold r:id="rId44"/>
    </p:embeddedFont>
    <p:embeddedFont>
      <p:font typeface="Vesper Libre"/>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aqiMUs882cYO1b/PnEQ7oGV8d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lack-boldItalic.fntdata"/><Relationship Id="rId20" Type="http://schemas.openxmlformats.org/officeDocument/2006/relationships/slide" Target="slides/slide15.xml"/><Relationship Id="rId42" Type="http://schemas.openxmlformats.org/officeDocument/2006/relationships/font" Target="fonts/GillSans-bold.fntdata"/><Relationship Id="rId41" Type="http://schemas.openxmlformats.org/officeDocument/2006/relationships/font" Target="fonts/GillSans-regular.fntdata"/><Relationship Id="rId22" Type="http://schemas.openxmlformats.org/officeDocument/2006/relationships/slide" Target="slides/slide17.xml"/><Relationship Id="rId44" Type="http://schemas.openxmlformats.org/officeDocument/2006/relationships/font" Target="fonts/Comfortaa-bold.fntdata"/><Relationship Id="rId21" Type="http://schemas.openxmlformats.org/officeDocument/2006/relationships/slide" Target="slides/slide16.xml"/><Relationship Id="rId43" Type="http://schemas.openxmlformats.org/officeDocument/2006/relationships/font" Target="fonts/Comfortaa-regular.fntdata"/><Relationship Id="rId24" Type="http://schemas.openxmlformats.org/officeDocument/2006/relationships/slide" Target="slides/slide19.xml"/><Relationship Id="rId46" Type="http://schemas.openxmlformats.org/officeDocument/2006/relationships/font" Target="fonts/VesperLibre-bold.fntdata"/><Relationship Id="rId23" Type="http://schemas.openxmlformats.org/officeDocument/2006/relationships/slide" Target="slides/slide18.xml"/><Relationship Id="rId45" Type="http://schemas.openxmlformats.org/officeDocument/2006/relationships/font" Target="fonts/VesperLibr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verlock-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verlock-italic.fntdata"/><Relationship Id="rId10" Type="http://schemas.openxmlformats.org/officeDocument/2006/relationships/slide" Target="slides/slide5.xml"/><Relationship Id="rId32" Type="http://schemas.openxmlformats.org/officeDocument/2006/relationships/font" Target="fonts/Overlock-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Overlock-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LatoBlack-bold.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ce3bb48d4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29ce3bb48d4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998808779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998808779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998808779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98808779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9988087791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29988087791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98808779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9988087791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29988087791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ce3bb48d4_3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9ce3bb48d4_3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6" name="Google Shape;156;g29ce3bb48d4_3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ce3bb48d4_3_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9ce3bb48d4_3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ce3bb48d4_3_5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29ce3bb48d4_3_5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9ce3bb48d4_3_597: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9ce3bb48d4_3_5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ce3bb48d4_3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29ce3bb48d4_3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9c3681a3a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29c3681a3a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9ce3bb48d4_3_8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9ce3bb48d4_3_8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9ce3bb48d4_3_896: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9ce3bb48d4_3_8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9a3e6ea50a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29a3e6ea50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988087791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9988087791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29988087791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98808779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9988087791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9988087791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988087791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9988087791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9988087791_2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9abaf516a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9abaf516a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29abaf516a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f77eb7b9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ff77eb7b9f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2ff77eb7b9f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a3e6ea50a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g29a3e6ea50a_2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29a3e6ea50a_2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9a3e6ea50a_2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29a3e6ea50a_2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29a3e6ea50a_2_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9a3e6ea50a_2_6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29a3e6ea50a_2_6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g29a3e6ea50a_2_6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ce3bb48d4_3_9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29ce3bb48d4_3_9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ce3bb48d4_3_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29ce3bb48d4_3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g29abaf516af_0_20"/>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g29abaf516af_0_20"/>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g29abaf516af_0_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spTree>
      <p:nvGrpSpPr>
        <p:cNvPr id="23" name="Shape 23"/>
        <p:cNvGrpSpPr/>
        <p:nvPr/>
      </p:nvGrpSpPr>
      <p:grpSpPr>
        <a:xfrm>
          <a:off x="0" y="0"/>
          <a:ext cx="0" cy="0"/>
          <a:chOff x="0" y="0"/>
          <a:chExt cx="0" cy="0"/>
        </a:xfrm>
      </p:grpSpPr>
      <p:sp>
        <p:nvSpPr>
          <p:cNvPr id="24" name="Google Shape;24;g29a3e6ea50a_0_337"/>
          <p:cNvSpPr txBox="1"/>
          <p:nvPr>
            <p:ph idx="1" type="body"/>
          </p:nvPr>
        </p:nvSpPr>
        <p:spPr>
          <a:xfrm>
            <a:off x="3657600" y="1295400"/>
            <a:ext cx="4876800" cy="330300"/>
          </a:xfrm>
          <a:prstGeom prst="rect">
            <a:avLst/>
          </a:prstGeom>
          <a:noFill/>
          <a:ln>
            <a:noFill/>
          </a:ln>
        </p:spPr>
        <p:txBody>
          <a:bodyPr anchorCtr="0" anchor="b" bIns="60925" lIns="121900" spcFirstLastPara="1" rIns="121900" wrap="square" tIns="60925">
            <a:noAutofit/>
          </a:bodyPr>
          <a:lstStyle>
            <a:lvl1pPr indent="-228600" lvl="0" marL="457200" marR="0" rtl="0" algn="ctr">
              <a:lnSpc>
                <a:spcPct val="90000"/>
              </a:lnSpc>
              <a:spcBef>
                <a:spcPts val="1000"/>
              </a:spcBef>
              <a:spcAft>
                <a:spcPts val="0"/>
              </a:spcAft>
              <a:buClr>
                <a:schemeClr val="accent2"/>
              </a:buClr>
              <a:buSzPts val="1300"/>
              <a:buFont typeface="Arial"/>
              <a:buNone/>
              <a:defRPr b="1" i="0" sz="1300" u="none" cap="none" strike="noStrike">
                <a:solidFill>
                  <a:schemeClr val="accent2"/>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g29a3e6ea50a_0_337"/>
          <p:cNvSpPr txBox="1"/>
          <p:nvPr>
            <p:ph idx="2" type="body"/>
          </p:nvPr>
        </p:nvSpPr>
        <p:spPr>
          <a:xfrm>
            <a:off x="3657600" y="685800"/>
            <a:ext cx="4876800" cy="609600"/>
          </a:xfrm>
          <a:prstGeom prst="rect">
            <a:avLst/>
          </a:prstGeom>
          <a:noFill/>
          <a:ln>
            <a:noFill/>
          </a:ln>
        </p:spPr>
        <p:txBody>
          <a:bodyPr anchorCtr="0" anchor="ctr" bIns="0" lIns="0" spcFirstLastPara="1" rIns="0" wrap="square" tIns="0">
            <a:noAutofit/>
          </a:bodyPr>
          <a:lstStyle>
            <a:lvl1pPr indent="-228600" lvl="0" marL="457200" marR="0" rtl="0" algn="ctr">
              <a:lnSpc>
                <a:spcPct val="90000"/>
              </a:lnSpc>
              <a:spcBef>
                <a:spcPts val="1000"/>
              </a:spcBef>
              <a:spcAft>
                <a:spcPts val="0"/>
              </a:spcAft>
              <a:buClr>
                <a:srgbClr val="3F3F3F"/>
              </a:buClr>
              <a:buSzPts val="4000"/>
              <a:buFont typeface="Arial"/>
              <a:buNone/>
              <a:defRPr b="1" i="0" sz="4000" u="none" cap="none" strike="noStrike">
                <a:solidFill>
                  <a:srgbClr val="3F3F3F"/>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op bar simple">
  <p:cSld name="1_Top bar simple">
    <p:spTree>
      <p:nvGrpSpPr>
        <p:cNvPr id="30" name="Shape 30"/>
        <p:cNvGrpSpPr/>
        <p:nvPr/>
      </p:nvGrpSpPr>
      <p:grpSpPr>
        <a:xfrm>
          <a:off x="0" y="0"/>
          <a:ext cx="0" cy="0"/>
          <a:chOff x="0" y="0"/>
          <a:chExt cx="0" cy="0"/>
        </a:xfrm>
      </p:grpSpPr>
      <p:sp>
        <p:nvSpPr>
          <p:cNvPr id="31" name="Google Shape;31;g29a3e6ea50a_2_318"/>
          <p:cNvSpPr txBox="1"/>
          <p:nvPr>
            <p:ph idx="1" type="body"/>
          </p:nvPr>
        </p:nvSpPr>
        <p:spPr>
          <a:xfrm>
            <a:off x="4635984" y="3263900"/>
            <a:ext cx="2919900" cy="330300"/>
          </a:xfrm>
          <a:prstGeom prst="rect">
            <a:avLst/>
          </a:prstGeom>
          <a:noFill/>
          <a:ln>
            <a:noFill/>
          </a:ln>
        </p:spPr>
        <p:txBody>
          <a:bodyPr anchorCtr="0" anchor="b" bIns="60925" lIns="121900" spcFirstLastPara="1" rIns="121900" wrap="square" tIns="60925">
            <a:noAutofit/>
          </a:bodyPr>
          <a:lstStyle>
            <a:lvl1pPr indent="-228600" lvl="0" marL="457200" marR="0" rtl="0" algn="ctr">
              <a:lnSpc>
                <a:spcPct val="90000"/>
              </a:lnSpc>
              <a:spcBef>
                <a:spcPts val="1000"/>
              </a:spcBef>
              <a:spcAft>
                <a:spcPts val="0"/>
              </a:spcAft>
              <a:buClr>
                <a:schemeClr val="accent2"/>
              </a:buClr>
              <a:buSzPts val="1300"/>
              <a:buFont typeface="Arial"/>
              <a:buNone/>
              <a:defRPr b="1" i="0" sz="1300" u="none" cap="none" strike="noStrike">
                <a:solidFill>
                  <a:schemeClr val="accent2"/>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g29a3e6ea50a_2_318"/>
          <p:cNvSpPr txBox="1"/>
          <p:nvPr>
            <p:ph idx="2" type="body"/>
          </p:nvPr>
        </p:nvSpPr>
        <p:spPr>
          <a:xfrm>
            <a:off x="3657600" y="2514600"/>
            <a:ext cx="4876800" cy="584400"/>
          </a:xfrm>
          <a:prstGeom prst="rect">
            <a:avLst/>
          </a:prstGeom>
          <a:noFill/>
          <a:ln>
            <a:noFill/>
          </a:ln>
        </p:spPr>
        <p:txBody>
          <a:bodyPr anchorCtr="0" anchor="ctr" bIns="0" lIns="0" spcFirstLastPara="1" rIns="0" wrap="square" tIns="0">
            <a:noAutofit/>
          </a:bodyPr>
          <a:lstStyle>
            <a:lvl1pPr indent="-228600" lvl="0" marL="457200" marR="0" rtl="0" algn="ctr">
              <a:lnSpc>
                <a:spcPct val="90000"/>
              </a:lnSpc>
              <a:spcBef>
                <a:spcPts val="1000"/>
              </a:spcBef>
              <a:spcAft>
                <a:spcPts val="0"/>
              </a:spcAft>
              <a:buClr>
                <a:srgbClr val="3F3F3F"/>
              </a:buClr>
              <a:buSzPts val="6000"/>
              <a:buFont typeface="Arial"/>
              <a:buNone/>
              <a:defRPr b="1" i="0" sz="6000" u="none" cap="none" strike="noStrike">
                <a:solidFill>
                  <a:srgbClr val="3F3F3F"/>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g29c3681a3a8_0_84"/>
          <p:cNvSpPr txBox="1"/>
          <p:nvPr>
            <p:ph idx="10" type="dt"/>
          </p:nvPr>
        </p:nvSpPr>
        <p:spPr>
          <a:xfrm>
            <a:off x="304800" y="4237567"/>
            <a:ext cx="1422300" cy="243300"/>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5" name="Google Shape;35;g29c3681a3a8_0_84"/>
          <p:cNvSpPr txBox="1"/>
          <p:nvPr>
            <p:ph idx="11" type="ftr"/>
          </p:nvPr>
        </p:nvSpPr>
        <p:spPr>
          <a:xfrm>
            <a:off x="2082800" y="4237567"/>
            <a:ext cx="1930500" cy="243300"/>
          </a:xfrm>
          <a:prstGeom prst="rect">
            <a:avLst/>
          </a:prstGeom>
          <a:noFill/>
          <a:ln>
            <a:noFill/>
          </a:ln>
        </p:spPr>
        <p:txBody>
          <a:bodyPr anchorCtr="0" anchor="ctr" bIns="30475" lIns="60950" spcFirstLastPara="1" rIns="60950" wrap="square" tIns="3047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36" name="Google Shape;36;g29c3681a3a8_0_84"/>
          <p:cNvSpPr txBox="1"/>
          <p:nvPr>
            <p:ph idx="12" type="sldNum"/>
          </p:nvPr>
        </p:nvSpPr>
        <p:spPr>
          <a:xfrm>
            <a:off x="4368800" y="4237567"/>
            <a:ext cx="1422300" cy="243300"/>
          </a:xfrm>
          <a:prstGeom prst="rect">
            <a:avLst/>
          </a:prstGeom>
          <a:noFill/>
          <a:ln>
            <a:noFill/>
          </a:ln>
        </p:spPr>
        <p:txBody>
          <a:bodyPr anchorCtr="0" anchor="ctr" bIns="30475" lIns="60950" spcFirstLastPara="1" rIns="60950" wrap="square" tIns="304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0" name="Google Shape;4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pic>
        <p:nvPicPr>
          <p:cNvPr descr="A picture containing sitting, knife&#10;&#10;Description automatically generated" id="20" name="Google Shape;20;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21" name="Google Shape;2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2" name="Google Shape;22;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3"/>
    <p:sldLayoutId id="2147483653" r:id="rId4"/>
    <p:sldLayoutId id="2147483654" r:id="rId5"/>
    <p:sldLayoutId id="2147483655" r:id="rId6"/>
    <p:sldLayoutId id="214748365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hyperlink" Target="http://climate.nasa.gov/key_indicators#globalTem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calculateur-climatique.climatehero.org/?source=GoogleKeywords&amp;gad_source=5&amp;gclid=EAIaIQobChMIg8zujb-9iAMVqDkGAB2L5yEWEAAYAiAAEgK2nvD_Bw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hyperlink" Target="https://www.youtube.com/shorts/XZHmS1EPfX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s://www.youtube.com/watch?v=UKNaZ4RSa4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s://www.flickr.com/photos/thehutch/4738936386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Agriculture &amp; Changement Climatique</a:t>
            </a:r>
            <a:endParaRPr/>
          </a:p>
        </p:txBody>
      </p:sp>
      <p:sp>
        <p:nvSpPr>
          <p:cNvPr id="46" name="Google Shape;46;p1"/>
          <p:cNvSpPr txBox="1"/>
          <p:nvPr>
            <p:ph idx="1" type="subTitle"/>
          </p:nvPr>
        </p:nvSpPr>
        <p:spPr>
          <a:xfrm>
            <a:off x="1524000" y="4245878"/>
            <a:ext cx="9144000" cy="410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400"/>
              <a:buNone/>
            </a:pPr>
            <a:r>
              <a:rPr lang="en-US"/>
              <a:t>Qu’est-ce que le changement climatique et quel est le lien avec l’agriculture?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9ce3bb48d4_3_0"/>
          <p:cNvSpPr txBox="1"/>
          <p:nvPr>
            <p:ph idx="1" type="body"/>
          </p:nvPr>
        </p:nvSpPr>
        <p:spPr>
          <a:xfrm>
            <a:off x="621975" y="2038950"/>
            <a:ext cx="7293000" cy="320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900">
                <a:solidFill>
                  <a:schemeClr val="dk1"/>
                </a:solidFill>
              </a:rPr>
              <a:t>D'un point de vue agricole, les conséquences les plus importantes du changement climatique peuvent être résumées comme suit :</a:t>
            </a:r>
            <a:endParaRPr sz="2900">
              <a:solidFill>
                <a:schemeClr val="dk1"/>
              </a:solidFill>
            </a:endParaRPr>
          </a:p>
          <a:p>
            <a:pPr indent="0" lvl="0" marL="0" rtl="0" algn="l">
              <a:lnSpc>
                <a:spcPct val="90000"/>
              </a:lnSpc>
              <a:spcBef>
                <a:spcPts val="0"/>
              </a:spcBef>
              <a:spcAft>
                <a:spcPts val="0"/>
              </a:spcAft>
              <a:buSzPts val="2800"/>
              <a:buNone/>
            </a:pPr>
            <a:br>
              <a:rPr lang="en-US" sz="2900">
                <a:solidFill>
                  <a:schemeClr val="dk1"/>
                </a:solidFill>
              </a:rPr>
            </a:br>
            <a:r>
              <a:rPr lang="en-US" sz="2900">
                <a:solidFill>
                  <a:schemeClr val="dk1"/>
                </a:solidFill>
              </a:rPr>
              <a:t>_ Des précipitations moins fréquentes mais plus importantes ;</a:t>
            </a:r>
            <a:endParaRPr sz="2900">
              <a:solidFill>
                <a:schemeClr val="dk1"/>
              </a:solidFill>
            </a:endParaRPr>
          </a:p>
          <a:p>
            <a:pPr indent="0" lvl="0" marL="0" rtl="0" algn="l">
              <a:lnSpc>
                <a:spcPct val="90000"/>
              </a:lnSpc>
              <a:spcBef>
                <a:spcPts val="0"/>
              </a:spcBef>
              <a:spcAft>
                <a:spcPts val="0"/>
              </a:spcAft>
              <a:buSzPts val="2800"/>
              <a:buNone/>
            </a:pPr>
            <a:br>
              <a:rPr lang="en-US" sz="2900">
                <a:solidFill>
                  <a:schemeClr val="dk1"/>
                </a:solidFill>
              </a:rPr>
            </a:br>
            <a:r>
              <a:rPr lang="en-US" sz="2900">
                <a:solidFill>
                  <a:schemeClr val="dk1"/>
                </a:solidFill>
              </a:rPr>
              <a:t>_ Des températures plus élevées ;</a:t>
            </a:r>
            <a:br>
              <a:rPr lang="en-US" sz="2900">
                <a:solidFill>
                  <a:schemeClr val="dk1"/>
                </a:solidFill>
              </a:rPr>
            </a:br>
            <a:endParaRPr sz="2900">
              <a:solidFill>
                <a:schemeClr val="dk1"/>
              </a:solidFill>
            </a:endParaRPr>
          </a:p>
          <a:p>
            <a:pPr indent="0" lvl="0" marL="0" rtl="0" algn="l">
              <a:lnSpc>
                <a:spcPct val="90000"/>
              </a:lnSpc>
              <a:spcBef>
                <a:spcPts val="0"/>
              </a:spcBef>
              <a:spcAft>
                <a:spcPts val="0"/>
              </a:spcAft>
              <a:buSzPts val="2800"/>
              <a:buNone/>
            </a:pPr>
            <a:r>
              <a:rPr lang="en-US" sz="2900">
                <a:solidFill>
                  <a:schemeClr val="dk1"/>
                </a:solidFill>
              </a:rPr>
              <a:t>_ Des périodes prolongées de pénurie d'eau.</a:t>
            </a:r>
            <a:endParaRPr sz="2900">
              <a:solidFill>
                <a:schemeClr val="dk1"/>
              </a:solidFill>
            </a:endParaRPr>
          </a:p>
        </p:txBody>
      </p:sp>
      <p:sp>
        <p:nvSpPr>
          <p:cNvPr id="127" name="Google Shape;127;g29ce3bb48d4_3_0"/>
          <p:cNvSpPr txBox="1"/>
          <p:nvPr>
            <p:ph type="title"/>
          </p:nvPr>
        </p:nvSpPr>
        <p:spPr>
          <a:xfrm>
            <a:off x="3236175" y="1165875"/>
            <a:ext cx="81177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t>Les conséquences</a:t>
            </a:r>
            <a:endParaRPr/>
          </a:p>
        </p:txBody>
      </p:sp>
      <p:sp>
        <p:nvSpPr>
          <p:cNvPr id="128" name="Google Shape;128;g29ce3bb48d4_3_0"/>
          <p:cNvSpPr txBox="1"/>
          <p:nvPr/>
        </p:nvSpPr>
        <p:spPr>
          <a:xfrm>
            <a:off x="7914968" y="2038962"/>
            <a:ext cx="3546671" cy="2823523"/>
          </a:xfrm>
          <a:prstGeom prst="rect">
            <a:avLst/>
          </a:prstGeom>
          <a:noFill/>
          <a:ln>
            <a:noFill/>
          </a:ln>
        </p:spPr>
        <p:txBody>
          <a:bodyPr anchorCtr="0" anchor="t"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4100"/>
              <a:buFont typeface="Arial"/>
              <a:buNone/>
            </a:pPr>
            <a:r>
              <a:rPr b="1" i="0" lang="en-US" sz="4100" u="none" cap="none" strike="noStrike">
                <a:solidFill>
                  <a:schemeClr val="accent2"/>
                </a:solidFill>
                <a:latin typeface="Lato"/>
                <a:ea typeface="Lato"/>
                <a:cs typeface="Lato"/>
                <a:sym typeface="Lato"/>
              </a:rPr>
              <a:t>Changement climatique, crise climatique!</a:t>
            </a:r>
            <a:endParaRPr b="1" i="0" sz="4100" u="none" cap="none" strike="noStrike">
              <a:solidFill>
                <a:schemeClr val="accent2"/>
              </a:solidFill>
              <a:latin typeface="Lato"/>
              <a:ea typeface="Lato"/>
              <a:cs typeface="Lato"/>
              <a:sym typeface="Lato"/>
            </a:endParaRPr>
          </a:p>
        </p:txBody>
      </p:sp>
      <p:pic>
        <p:nvPicPr>
          <p:cNvPr id="129" name="Google Shape;129;g29ce3bb48d4_3_0"/>
          <p:cNvPicPr preferRelativeResize="0"/>
          <p:nvPr/>
        </p:nvPicPr>
        <p:blipFill rotWithShape="1">
          <a:blip r:embed="rId3">
            <a:alphaModFix/>
          </a:blip>
          <a:srcRect b="0" l="0" r="0" t="0"/>
          <a:stretch/>
        </p:blipFill>
        <p:spPr>
          <a:xfrm rot="10800000">
            <a:off x="7315188" y="4893985"/>
            <a:ext cx="4876800" cy="5674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9988087791_0_0"/>
          <p:cNvSpPr txBox="1"/>
          <p:nvPr>
            <p:ph idx="1" type="body"/>
          </p:nvPr>
        </p:nvSpPr>
        <p:spPr>
          <a:xfrm>
            <a:off x="838200" y="2445570"/>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900">
                <a:solidFill>
                  <a:schemeClr val="dk1"/>
                </a:solidFill>
              </a:rPr>
              <a:t>Les précipitations sont de moins en moins présentes tout au long de l'année, mais leur violence et leur intensité augmentent. Cela entraîne une augmentation des dommages aux propriétés, aux cultures et au bétail et, par conséquent, des coûts à supporter pour les réparer.</a:t>
            </a:r>
            <a:endParaRPr sz="2900">
              <a:solidFill>
                <a:schemeClr val="dk1"/>
              </a:solidFill>
            </a:endParaRPr>
          </a:p>
          <a:p>
            <a:pPr indent="0" lvl="0" marL="0" rtl="0" algn="l">
              <a:lnSpc>
                <a:spcPct val="90000"/>
              </a:lnSpc>
              <a:spcBef>
                <a:spcPts val="1000"/>
              </a:spcBef>
              <a:spcAft>
                <a:spcPts val="0"/>
              </a:spcAft>
              <a:buSzPts val="2800"/>
              <a:buNone/>
            </a:pPr>
            <a:br>
              <a:rPr lang="en-US" sz="2900">
                <a:solidFill>
                  <a:schemeClr val="dk1"/>
                </a:solidFill>
              </a:rPr>
            </a:br>
            <a:r>
              <a:rPr lang="en-US" sz="2900">
                <a:solidFill>
                  <a:schemeClr val="dk1"/>
                </a:solidFill>
              </a:rPr>
              <a:t>En outre, l'augmentation de l'humidité dans ces courts laps de temps crée un environnement idéal pour la reproduction de nombreux parasites, ce qui entraîne un plus grand gaspillage des récoltes.</a:t>
            </a:r>
            <a:endParaRPr sz="2900">
              <a:solidFill>
                <a:schemeClr val="dk1"/>
              </a:solidFill>
            </a:endParaRPr>
          </a:p>
        </p:txBody>
      </p:sp>
      <p:sp>
        <p:nvSpPr>
          <p:cNvPr id="136" name="Google Shape;136;g29988087791_0_0"/>
          <p:cNvSpPr txBox="1"/>
          <p:nvPr>
            <p:ph type="title"/>
          </p:nvPr>
        </p:nvSpPr>
        <p:spPr>
          <a:xfrm>
            <a:off x="1916400" y="14801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Précipitations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9988087791_0_6"/>
          <p:cNvSpPr txBox="1"/>
          <p:nvPr>
            <p:ph type="title"/>
          </p:nvPr>
        </p:nvSpPr>
        <p:spPr>
          <a:xfrm>
            <a:off x="4218200" y="908500"/>
            <a:ext cx="60144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Sécheresse</a:t>
            </a:r>
            <a:endParaRPr/>
          </a:p>
        </p:txBody>
      </p:sp>
      <p:sp>
        <p:nvSpPr>
          <p:cNvPr id="143" name="Google Shape;143;g29988087791_0_6"/>
          <p:cNvSpPr txBox="1"/>
          <p:nvPr>
            <p:ph idx="1" type="body"/>
          </p:nvPr>
        </p:nvSpPr>
        <p:spPr>
          <a:xfrm>
            <a:off x="678600" y="1761600"/>
            <a:ext cx="6975900" cy="46674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2800"/>
              <a:buNone/>
            </a:pPr>
            <a:r>
              <a:rPr lang="en-US" sz="2760">
                <a:solidFill>
                  <a:schemeClr val="dk1"/>
                </a:solidFill>
              </a:rPr>
              <a:t>D'autre part, pendant les périodes qui ne sont pas touchées par ces précipitations violentes, il faut tenir compte de la aridité et de la sécheresse.</a:t>
            </a:r>
            <a:endParaRPr sz="2760">
              <a:solidFill>
                <a:schemeClr val="dk1"/>
              </a:solidFill>
            </a:endParaRPr>
          </a:p>
          <a:p>
            <a:pPr indent="0" lvl="0" marL="0" rtl="0" algn="l">
              <a:lnSpc>
                <a:spcPct val="70000"/>
              </a:lnSpc>
              <a:spcBef>
                <a:spcPts val="1000"/>
              </a:spcBef>
              <a:spcAft>
                <a:spcPts val="0"/>
              </a:spcAft>
              <a:buSzPts val="2800"/>
              <a:buNone/>
            </a:pPr>
            <a:br>
              <a:rPr lang="en-US" sz="2760">
                <a:solidFill>
                  <a:schemeClr val="dk1"/>
                </a:solidFill>
              </a:rPr>
            </a:br>
            <a:r>
              <a:rPr lang="en-US" sz="2760">
                <a:solidFill>
                  <a:schemeClr val="dk1"/>
                </a:solidFill>
              </a:rPr>
              <a:t>Cela entraîne une augmentation des coûts et un gaspillage de l'eau pour l'irrigation des cultures, ainsi qu'une culture plus difficile des cultures plus sensibles au temps sec et chaud, qui doivent être entretenues plus souvent dans des serres offrant des conditions optimales.</a:t>
            </a:r>
            <a:endParaRPr sz="2760">
              <a:solidFill>
                <a:schemeClr val="dk1"/>
              </a:solidFill>
            </a:endParaRPr>
          </a:p>
          <a:p>
            <a:pPr indent="0" lvl="0" marL="0" rtl="0" algn="l">
              <a:lnSpc>
                <a:spcPct val="70000"/>
              </a:lnSpc>
              <a:spcBef>
                <a:spcPts val="1000"/>
              </a:spcBef>
              <a:spcAft>
                <a:spcPts val="0"/>
              </a:spcAft>
              <a:buSzPts val="2800"/>
              <a:buNone/>
            </a:pPr>
            <a:br>
              <a:rPr lang="en-US" sz="2760">
                <a:solidFill>
                  <a:schemeClr val="dk1"/>
                </a:solidFill>
              </a:rPr>
            </a:br>
            <a:r>
              <a:rPr lang="en-US" sz="2760">
                <a:solidFill>
                  <a:schemeClr val="dk1"/>
                </a:solidFill>
              </a:rPr>
              <a:t>En outre, le bétail est souvent dangereusement fatigué, ce qui nuit à sa santé et à son bien-être.</a:t>
            </a:r>
            <a:endParaRPr sz="2760">
              <a:solidFill>
                <a:schemeClr val="dk1"/>
              </a:solidFill>
            </a:endParaRPr>
          </a:p>
        </p:txBody>
      </p:sp>
      <p:pic>
        <p:nvPicPr>
          <p:cNvPr id="144" name="Google Shape;144;g29988087791_0_6"/>
          <p:cNvPicPr preferRelativeResize="0"/>
          <p:nvPr/>
        </p:nvPicPr>
        <p:blipFill rotWithShape="1">
          <a:blip r:embed="rId3">
            <a:alphaModFix/>
          </a:blip>
          <a:srcRect b="0" l="0" r="0" t="0"/>
          <a:stretch/>
        </p:blipFill>
        <p:spPr>
          <a:xfrm>
            <a:off x="7806200" y="2551875"/>
            <a:ext cx="4117743" cy="3086850"/>
          </a:xfrm>
          <a:prstGeom prst="rect">
            <a:avLst/>
          </a:prstGeom>
          <a:noFill/>
          <a:ln>
            <a:noFill/>
          </a:ln>
        </p:spPr>
      </p:pic>
      <p:sp>
        <p:nvSpPr>
          <p:cNvPr id="145" name="Google Shape;145;g29988087791_0_6"/>
          <p:cNvSpPr txBox="1"/>
          <p:nvPr/>
        </p:nvSpPr>
        <p:spPr>
          <a:xfrm>
            <a:off x="8217213" y="5973050"/>
            <a:ext cx="2288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©altc.alt.ac.uk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9988087791_0_12"/>
          <p:cNvSpPr txBox="1"/>
          <p:nvPr>
            <p:ph type="title"/>
          </p:nvPr>
        </p:nvSpPr>
        <p:spPr>
          <a:xfrm>
            <a:off x="950300" y="1364655"/>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Des températures plus élevées</a:t>
            </a:r>
            <a:endParaRPr/>
          </a:p>
        </p:txBody>
      </p:sp>
      <p:sp>
        <p:nvSpPr>
          <p:cNvPr id="152" name="Google Shape;152;g29988087791_0_12"/>
          <p:cNvSpPr txBox="1"/>
          <p:nvPr>
            <p:ph idx="1" type="body"/>
          </p:nvPr>
        </p:nvSpPr>
        <p:spPr>
          <a:xfrm>
            <a:off x="838200" y="2300800"/>
            <a:ext cx="10515600" cy="432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3000">
                <a:solidFill>
                  <a:schemeClr val="dk1"/>
                </a:solidFill>
              </a:rPr>
              <a:t>L'augmentation générale des températures dans le monde entier allonge les périodes de végétation, ce qui, dans certains cas, peut se traduire par un meilleur rendement des cultures.</a:t>
            </a:r>
            <a:endParaRPr sz="3000">
              <a:solidFill>
                <a:schemeClr val="dk1"/>
              </a:solidFill>
            </a:endParaRPr>
          </a:p>
          <a:p>
            <a:pPr indent="0" lvl="0" marL="0" rtl="0" algn="l">
              <a:lnSpc>
                <a:spcPct val="90000"/>
              </a:lnSpc>
              <a:spcBef>
                <a:spcPts val="1000"/>
              </a:spcBef>
              <a:spcAft>
                <a:spcPts val="0"/>
              </a:spcAft>
              <a:buSzPts val="2800"/>
              <a:buNone/>
            </a:pPr>
            <a:r>
              <a:rPr lang="en-US" sz="3000">
                <a:solidFill>
                  <a:schemeClr val="dk1"/>
                </a:solidFill>
              </a:rPr>
              <a:t>D'autre part, elle permet à un plus grand nombre de parasites de survivre aux saisons plus froides, ce qui augmente leur nombre et a un impact profond sur les cultures.</a:t>
            </a:r>
            <a:endParaRPr sz="3000">
              <a:solidFill>
                <a:schemeClr val="dk1"/>
              </a:solidFill>
            </a:endParaRPr>
          </a:p>
          <a:p>
            <a:pPr indent="0" lvl="0" marL="0" rtl="0" algn="l">
              <a:lnSpc>
                <a:spcPct val="90000"/>
              </a:lnSpc>
              <a:spcBef>
                <a:spcPts val="1000"/>
              </a:spcBef>
              <a:spcAft>
                <a:spcPts val="0"/>
              </a:spcAft>
              <a:buSzPts val="2800"/>
              <a:buNone/>
            </a:pPr>
            <a:r>
              <a:rPr lang="en-US" sz="3000">
                <a:solidFill>
                  <a:schemeClr val="dk1"/>
                </a:solidFill>
              </a:rPr>
              <a:t>Ce phénomène est encore plus marqué pour les cultures biologiques, qui ne sont généralement pas génétiquement modifiées pour résister aux parasites.</a:t>
            </a:r>
            <a:endParaRPr sz="3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9ce3bb48d4_3_205"/>
          <p:cNvSpPr txBox="1"/>
          <p:nvPr/>
        </p:nvSpPr>
        <p:spPr>
          <a:xfrm>
            <a:off x="7709498" y="1392831"/>
            <a:ext cx="2510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C0"/>
                </a:solidFill>
                <a:latin typeface="Overlock"/>
                <a:ea typeface="Overlock"/>
                <a:cs typeface="Overlock"/>
                <a:sym typeface="Overlock"/>
              </a:rPr>
              <a:t>Température 2018</a:t>
            </a:r>
            <a:endParaRPr b="0" i="0" sz="1400" u="none" cap="none" strike="noStrike">
              <a:solidFill>
                <a:srgbClr val="000000"/>
              </a:solidFill>
              <a:latin typeface="Arial"/>
              <a:ea typeface="Arial"/>
              <a:cs typeface="Arial"/>
              <a:sym typeface="Arial"/>
            </a:endParaRPr>
          </a:p>
        </p:txBody>
      </p:sp>
      <p:pic>
        <p:nvPicPr>
          <p:cNvPr id="159" name="Google Shape;159;g29ce3bb48d4_3_205"/>
          <p:cNvPicPr preferRelativeResize="0"/>
          <p:nvPr/>
        </p:nvPicPr>
        <p:blipFill rotWithShape="1">
          <a:blip r:embed="rId3">
            <a:alphaModFix/>
          </a:blip>
          <a:srcRect b="0" l="0" r="0" t="0"/>
          <a:stretch/>
        </p:blipFill>
        <p:spPr>
          <a:xfrm>
            <a:off x="254819" y="1946853"/>
            <a:ext cx="5691880" cy="3280067"/>
          </a:xfrm>
          <a:prstGeom prst="rect">
            <a:avLst/>
          </a:prstGeom>
          <a:noFill/>
          <a:ln>
            <a:noFill/>
          </a:ln>
        </p:spPr>
      </p:pic>
      <p:pic>
        <p:nvPicPr>
          <p:cNvPr id="160" name="Google Shape;160;g29ce3bb48d4_3_205"/>
          <p:cNvPicPr preferRelativeResize="0"/>
          <p:nvPr/>
        </p:nvPicPr>
        <p:blipFill rotWithShape="1">
          <a:blip r:embed="rId4">
            <a:alphaModFix/>
          </a:blip>
          <a:srcRect b="0" l="0" r="0" t="0"/>
          <a:stretch/>
        </p:blipFill>
        <p:spPr>
          <a:xfrm>
            <a:off x="6096000" y="1946854"/>
            <a:ext cx="5708669" cy="3280066"/>
          </a:xfrm>
          <a:prstGeom prst="rect">
            <a:avLst/>
          </a:prstGeom>
          <a:noFill/>
          <a:ln>
            <a:noFill/>
          </a:ln>
        </p:spPr>
      </p:pic>
      <p:sp>
        <p:nvSpPr>
          <p:cNvPr id="161" name="Google Shape;161;g29ce3bb48d4_3_205"/>
          <p:cNvSpPr txBox="1"/>
          <p:nvPr/>
        </p:nvSpPr>
        <p:spPr>
          <a:xfrm>
            <a:off x="1975804" y="1389798"/>
            <a:ext cx="2956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C0"/>
                </a:solidFill>
                <a:latin typeface="Overlock"/>
                <a:ea typeface="Overlock"/>
                <a:cs typeface="Overlock"/>
                <a:sym typeface="Overlock"/>
              </a:rPr>
              <a:t>Température</a:t>
            </a:r>
            <a:r>
              <a:rPr b="0" i="0" lang="en-US" sz="2400" u="none" cap="none" strike="noStrike">
                <a:solidFill>
                  <a:srgbClr val="0070C0"/>
                </a:solidFill>
                <a:latin typeface="Gill Sans"/>
                <a:ea typeface="Gill Sans"/>
                <a:cs typeface="Gill Sans"/>
                <a:sym typeface="Gill Sans"/>
              </a:rPr>
              <a:t> </a:t>
            </a:r>
            <a:r>
              <a:rPr b="0" i="0" lang="en-US" sz="2400" u="none" cap="none" strike="noStrike">
                <a:solidFill>
                  <a:srgbClr val="0070C0"/>
                </a:solidFill>
                <a:latin typeface="Overlock"/>
                <a:ea typeface="Overlock"/>
                <a:cs typeface="Overlock"/>
                <a:sym typeface="Overlock"/>
              </a:rPr>
              <a:t>1884</a:t>
            </a:r>
            <a:endParaRPr b="0" i="0" sz="1400" u="none" cap="none" strike="noStrike">
              <a:solidFill>
                <a:srgbClr val="000000"/>
              </a:solidFill>
              <a:latin typeface="Arial"/>
              <a:ea typeface="Arial"/>
              <a:cs typeface="Arial"/>
              <a:sym typeface="Arial"/>
            </a:endParaRPr>
          </a:p>
        </p:txBody>
      </p:sp>
      <p:sp>
        <p:nvSpPr>
          <p:cNvPr id="162" name="Google Shape;162;g29ce3bb48d4_3_205"/>
          <p:cNvSpPr txBox="1"/>
          <p:nvPr/>
        </p:nvSpPr>
        <p:spPr>
          <a:xfrm>
            <a:off x="1407590" y="6014824"/>
            <a:ext cx="97428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Visitez le site de la NASA pour un outil interactif sur la variation moyenne de la température de surface ! </a:t>
            </a:r>
            <a:r>
              <a:rPr b="0" i="0" lang="en-US" sz="1300" u="sng" cap="none" strike="noStrike">
                <a:solidFill>
                  <a:schemeClr val="hlink"/>
                </a:solidFill>
                <a:latin typeface="Lato"/>
                <a:ea typeface="Lato"/>
                <a:cs typeface="Lato"/>
                <a:sym typeface="Lato"/>
                <a:hlinkClick r:id="rId5"/>
              </a:rPr>
              <a:t>http://climate.nasa.gov/key_indicators#globalTemp</a:t>
            </a:r>
            <a:endParaRPr b="0" i="0" sz="1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200"/>
              <a:buFont typeface="Calibri"/>
              <a:buNone/>
            </a:pPr>
            <a:r>
              <a:rPr b="0" i="0" lang="en-US" sz="1300" u="none" cap="none" strike="noStrike">
                <a:solidFill>
                  <a:schemeClr val="dk1"/>
                </a:solidFill>
                <a:latin typeface="Lato"/>
                <a:ea typeface="Lato"/>
                <a:cs typeface="Lato"/>
                <a:sym typeface="Lato"/>
              </a:rPr>
              <a:t>La Terre s’est réchauffée d’environ 1°C depuis 1880.</a:t>
            </a:r>
            <a:endParaRPr b="0" i="0" sz="1500" u="none" cap="none" strike="noStrike">
              <a:solidFill>
                <a:srgbClr val="000000"/>
              </a:solidFill>
              <a:latin typeface="Lato"/>
              <a:ea typeface="Lato"/>
              <a:cs typeface="Lato"/>
              <a:sym typeface="Lato"/>
            </a:endParaRPr>
          </a:p>
        </p:txBody>
      </p:sp>
      <p:sp>
        <p:nvSpPr>
          <p:cNvPr id="163" name="Google Shape;163;g29ce3bb48d4_3_205"/>
          <p:cNvSpPr txBox="1"/>
          <p:nvPr/>
        </p:nvSpPr>
        <p:spPr>
          <a:xfrm>
            <a:off x="4617600" y="5570397"/>
            <a:ext cx="2956800" cy="33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rgbClr val="808080"/>
                </a:solidFill>
                <a:latin typeface="Overlock"/>
                <a:ea typeface="Overlock"/>
                <a:cs typeface="Overlock"/>
                <a:sym typeface="Overlock"/>
              </a:rPr>
              <a:t>Source: NASA Scientific Visualization Studio</a:t>
            </a:r>
            <a:endParaRPr b="0" i="0" sz="1100" u="none" cap="none" strike="noStrike">
              <a:solidFill>
                <a:schemeClr val="dk1"/>
              </a:solidFill>
              <a:latin typeface="Overlock"/>
              <a:ea typeface="Overlock"/>
              <a:cs typeface="Overlock"/>
              <a:sym typeface="Overlo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g29ce3bb48d4_3_304"/>
          <p:cNvSpPr txBox="1"/>
          <p:nvPr>
            <p:ph type="title"/>
          </p:nvPr>
        </p:nvSpPr>
        <p:spPr>
          <a:xfrm>
            <a:off x="2783112" y="1277460"/>
            <a:ext cx="6625800" cy="90540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Calibri"/>
              <a:buNone/>
            </a:pPr>
            <a:r>
              <a:rPr lang="en-US"/>
              <a:t>QUELLE EST LA DIFFÉRENCE ?</a:t>
            </a:r>
            <a:endParaRPr/>
          </a:p>
        </p:txBody>
      </p:sp>
      <p:sp>
        <p:nvSpPr>
          <p:cNvPr id="169" name="Google Shape;169;g29ce3bb48d4_3_304"/>
          <p:cNvSpPr txBox="1"/>
          <p:nvPr>
            <p:ph idx="1" type="body"/>
          </p:nvPr>
        </p:nvSpPr>
        <p:spPr>
          <a:xfrm>
            <a:off x="1041175" y="2182850"/>
            <a:ext cx="8568000" cy="4173600"/>
          </a:xfrm>
          <a:prstGeom prst="rect">
            <a:avLst/>
          </a:prstGeom>
          <a:noFill/>
          <a:ln>
            <a:noFill/>
          </a:ln>
        </p:spPr>
        <p:txBody>
          <a:bodyPr anchorCtr="0" anchor="ctr" bIns="45700" lIns="91425" spcFirstLastPara="1" rIns="91425" wrap="square" tIns="45700">
            <a:noAutofit/>
          </a:bodyPr>
          <a:lstStyle/>
          <a:p>
            <a:pPr indent="-254000" lvl="0" marL="228600" rtl="0" algn="just">
              <a:lnSpc>
                <a:spcPct val="110000"/>
              </a:lnSpc>
              <a:spcBef>
                <a:spcPts val="0"/>
              </a:spcBef>
              <a:spcAft>
                <a:spcPts val="0"/>
              </a:spcAft>
              <a:buSzPts val="2600"/>
              <a:buChar char="•"/>
            </a:pPr>
            <a:r>
              <a:rPr lang="en-US" sz="2600">
                <a:solidFill>
                  <a:srgbClr val="0070C0"/>
                </a:solidFill>
                <a:latin typeface="Overlock"/>
                <a:ea typeface="Overlock"/>
                <a:cs typeface="Overlock"/>
                <a:sym typeface="Overlock"/>
              </a:rPr>
              <a:t>LE RÉCHAUFFEMENT GLOBAL </a:t>
            </a:r>
            <a:r>
              <a:rPr lang="en-US" sz="2600">
                <a:latin typeface="Overlock"/>
                <a:ea typeface="Overlock"/>
                <a:cs typeface="Overlock"/>
                <a:sym typeface="Overlock"/>
              </a:rPr>
              <a:t>est l'augmentation de la température moyenne à la surface de la Terre due à l'accumulation de gaz à effet de serre dans l'atmosphère.</a:t>
            </a:r>
            <a:endParaRPr sz="2600">
              <a:latin typeface="Overlock"/>
              <a:ea typeface="Overlock"/>
              <a:cs typeface="Overlock"/>
              <a:sym typeface="Overlock"/>
            </a:endParaRPr>
          </a:p>
          <a:p>
            <a:pPr indent="0" lvl="0" marL="457200" rtl="0" algn="just">
              <a:lnSpc>
                <a:spcPct val="110000"/>
              </a:lnSpc>
              <a:spcBef>
                <a:spcPts val="0"/>
              </a:spcBef>
              <a:spcAft>
                <a:spcPts val="0"/>
              </a:spcAft>
              <a:buNone/>
            </a:pPr>
            <a:r>
              <a:t/>
            </a:r>
            <a:endParaRPr sz="2600">
              <a:latin typeface="Overlock"/>
              <a:ea typeface="Overlock"/>
              <a:cs typeface="Overlock"/>
              <a:sym typeface="Overlock"/>
            </a:endParaRPr>
          </a:p>
          <a:p>
            <a:pPr indent="-254000" lvl="0" marL="228600" rtl="0" algn="just">
              <a:lnSpc>
                <a:spcPct val="110000"/>
              </a:lnSpc>
              <a:spcBef>
                <a:spcPts val="700"/>
              </a:spcBef>
              <a:spcAft>
                <a:spcPts val="0"/>
              </a:spcAft>
              <a:buSzPts val="2600"/>
              <a:buChar char="•"/>
            </a:pPr>
            <a:r>
              <a:rPr lang="en-US" sz="2600">
                <a:solidFill>
                  <a:srgbClr val="0070C0"/>
                </a:solidFill>
                <a:latin typeface="Overlock"/>
                <a:ea typeface="Overlock"/>
                <a:cs typeface="Overlock"/>
                <a:sym typeface="Overlock"/>
              </a:rPr>
              <a:t>LE CHANGEMENT CLIMATIQUE </a:t>
            </a:r>
            <a:r>
              <a:rPr lang="en-US" sz="2600">
                <a:latin typeface="Overlock"/>
                <a:ea typeface="Overlock"/>
                <a:cs typeface="Overlock"/>
                <a:sym typeface="Overlock"/>
              </a:rPr>
              <a:t>est l'évolution à long terme du climat, notamment de la température moyenne et des précipitations. Il reconnaît que, bien que la température moyenne de surface puisse augmenter, la température régionale ou locale peut diminuer ou rester constante.</a:t>
            </a:r>
            <a:endParaRPr sz="2600">
              <a:latin typeface="Overlock"/>
              <a:ea typeface="Overlock"/>
              <a:cs typeface="Overlock"/>
              <a:sym typeface="Overlock"/>
            </a:endParaRPr>
          </a:p>
        </p:txBody>
      </p:sp>
      <p:sp>
        <p:nvSpPr>
          <p:cNvPr id="170" name="Google Shape;170;g29ce3bb48d4_3_304"/>
          <p:cNvSpPr txBox="1"/>
          <p:nvPr>
            <p:ph idx="10" type="dt"/>
          </p:nvPr>
        </p:nvSpPr>
        <p:spPr>
          <a:xfrm>
            <a:off x="10341428" y="6356350"/>
            <a:ext cx="10125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400"/>
              <a:buNone/>
            </a:pPr>
            <a:fld id="{00000000-1234-1234-1234-123412341234}" type="slidenum">
              <a:rPr lang="en-US">
                <a:solidFill>
                  <a:srgbClr val="FFFFFF"/>
                </a:solidFill>
              </a:rPr>
              <a:t>‹#›</a:t>
            </a:fld>
            <a:endParaRPr>
              <a:solidFill>
                <a:srgbClr val="FFFFFF"/>
              </a:solidFill>
            </a:endParaRPr>
          </a:p>
        </p:txBody>
      </p:sp>
      <p:pic>
        <p:nvPicPr>
          <p:cNvPr descr="Thermometer" id="171" name="Google Shape;171;g29ce3bb48d4_3_304"/>
          <p:cNvPicPr preferRelativeResize="0"/>
          <p:nvPr/>
        </p:nvPicPr>
        <p:blipFill rotWithShape="1">
          <a:blip r:embed="rId3">
            <a:alphaModFix/>
          </a:blip>
          <a:srcRect b="0" l="0" r="0" t="0"/>
          <a:stretch/>
        </p:blipFill>
        <p:spPr>
          <a:xfrm>
            <a:off x="9866928" y="3384350"/>
            <a:ext cx="1607800" cy="1607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7" name="Shape 177"/>
        <p:cNvGrpSpPr/>
        <p:nvPr/>
      </p:nvGrpSpPr>
      <p:grpSpPr>
        <a:xfrm>
          <a:off x="0" y="0"/>
          <a:ext cx="0" cy="0"/>
          <a:chOff x="0" y="0"/>
          <a:chExt cx="0" cy="0"/>
        </a:xfrm>
      </p:grpSpPr>
      <p:sp>
        <p:nvSpPr>
          <p:cNvPr id="178" name="Google Shape;178;g29ce3bb48d4_3_597"/>
          <p:cNvSpPr txBox="1"/>
          <p:nvPr>
            <p:ph idx="1" type="body"/>
          </p:nvPr>
        </p:nvSpPr>
        <p:spPr>
          <a:xfrm>
            <a:off x="5969550" y="1256100"/>
            <a:ext cx="5773200" cy="5004600"/>
          </a:xfrm>
          <a:prstGeom prst="rect">
            <a:avLst/>
          </a:prstGeom>
          <a:noFill/>
          <a:ln>
            <a:noFill/>
          </a:ln>
        </p:spPr>
        <p:txBody>
          <a:bodyPr anchorCtr="0" anchor="ctr" bIns="45700" lIns="91425" spcFirstLastPara="1" rIns="91425" wrap="square" tIns="45700">
            <a:noAutofit/>
          </a:bodyPr>
          <a:lstStyle/>
          <a:p>
            <a:pPr indent="-234950" lvl="0" marL="228600" rtl="0" algn="l">
              <a:lnSpc>
                <a:spcPct val="90000"/>
              </a:lnSpc>
              <a:spcBef>
                <a:spcPts val="700"/>
              </a:spcBef>
              <a:spcAft>
                <a:spcPts val="0"/>
              </a:spcAft>
              <a:buSzPts val="2161"/>
              <a:buChar char="•"/>
            </a:pPr>
            <a:r>
              <a:rPr lang="en-US" sz="2865">
                <a:latin typeface="Overlock"/>
                <a:ea typeface="Overlock"/>
                <a:cs typeface="Overlock"/>
                <a:sym typeface="Overlock"/>
              </a:rPr>
              <a:t>Mesure la vitesse à laquelle nous consommons les ressources et produisons des déchets</a:t>
            </a:r>
            <a:endParaRPr sz="2780"/>
          </a:p>
          <a:p>
            <a:pPr indent="-234950" lvl="0" marL="228600" rtl="0" algn="l">
              <a:lnSpc>
                <a:spcPct val="90000"/>
              </a:lnSpc>
              <a:spcBef>
                <a:spcPts val="700"/>
              </a:spcBef>
              <a:spcAft>
                <a:spcPts val="0"/>
              </a:spcAft>
              <a:buSzPts val="2100"/>
              <a:buChar char="•"/>
            </a:pPr>
            <a:r>
              <a:rPr lang="en-US" sz="2780"/>
              <a:t>La Terre compte 12 milliards d'hectares de terre et d'eau biologiquement productives. </a:t>
            </a:r>
            <a:endParaRPr sz="2780"/>
          </a:p>
          <a:p>
            <a:pPr indent="-234950" lvl="0" marL="228600" rtl="0" algn="l">
              <a:lnSpc>
                <a:spcPct val="90000"/>
              </a:lnSpc>
              <a:spcBef>
                <a:spcPts val="700"/>
              </a:spcBef>
              <a:spcAft>
                <a:spcPts val="0"/>
              </a:spcAft>
              <a:buSzPts val="2100"/>
              <a:buChar char="•"/>
            </a:pPr>
            <a:r>
              <a:rPr lang="en-US" sz="2780"/>
              <a:t>Si l'on divise ce chiffre par le nombre d'habitants (7 milliards), on obtient </a:t>
            </a:r>
            <a:r>
              <a:rPr b="1" lang="en-US" sz="2780"/>
              <a:t>1,72 hectare global par personne</a:t>
            </a:r>
            <a:endParaRPr sz="2780"/>
          </a:p>
          <a:p>
            <a:pPr indent="-234950" lvl="0" marL="228600" rtl="0" algn="l">
              <a:lnSpc>
                <a:spcPct val="90000"/>
              </a:lnSpc>
              <a:spcBef>
                <a:spcPts val="700"/>
              </a:spcBef>
              <a:spcAft>
                <a:spcPts val="0"/>
              </a:spcAft>
              <a:buSzPts val="2100"/>
              <a:buChar char="•"/>
            </a:pPr>
            <a:r>
              <a:rPr lang="en-US" sz="2780"/>
              <a:t>Si chacun a une empreinte écologique sur 1,72 hectare mondial, nous ne risquons rien !</a:t>
            </a:r>
            <a:endParaRPr sz="2780"/>
          </a:p>
        </p:txBody>
      </p:sp>
      <p:sp>
        <p:nvSpPr>
          <p:cNvPr id="179" name="Google Shape;179;g29ce3bb48d4_3_597"/>
          <p:cNvSpPr txBox="1"/>
          <p:nvPr/>
        </p:nvSpPr>
        <p:spPr>
          <a:xfrm>
            <a:off x="1014081" y="1777920"/>
            <a:ext cx="5490000" cy="4339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2"/>
              </a:buClr>
              <a:buSzPts val="7000"/>
              <a:buFont typeface="Impact"/>
              <a:buNone/>
            </a:pPr>
            <a:r>
              <a:rPr b="0" i="0" lang="en-US" sz="7000" u="none" cap="none" strike="noStrike">
                <a:solidFill>
                  <a:schemeClr val="dk2"/>
                </a:solidFill>
                <a:latin typeface="Impact"/>
                <a:ea typeface="Impact"/>
                <a:cs typeface="Impact"/>
                <a:sym typeface="Impact"/>
              </a:rPr>
              <a:t>EMPREINTE ECOLOGIQUE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pic>
        <p:nvPicPr>
          <p:cNvPr id="184" name="Google Shape;184;g29ce3bb48d4_3_101"/>
          <p:cNvPicPr preferRelativeResize="0"/>
          <p:nvPr/>
        </p:nvPicPr>
        <p:blipFill>
          <a:blip r:embed="rId3">
            <a:alphaModFix/>
          </a:blip>
          <a:stretch>
            <a:fillRect/>
          </a:stretch>
        </p:blipFill>
        <p:spPr>
          <a:xfrm>
            <a:off x="4353525" y="1395325"/>
            <a:ext cx="8239950" cy="5250924"/>
          </a:xfrm>
          <a:prstGeom prst="rect">
            <a:avLst/>
          </a:prstGeom>
          <a:noFill/>
          <a:ln>
            <a:noFill/>
          </a:ln>
        </p:spPr>
      </p:pic>
      <p:sp>
        <p:nvSpPr>
          <p:cNvPr id="185" name="Google Shape;185;g29ce3bb48d4_3_101"/>
          <p:cNvSpPr txBox="1"/>
          <p:nvPr/>
        </p:nvSpPr>
        <p:spPr>
          <a:xfrm>
            <a:off x="648929" y="1770933"/>
            <a:ext cx="3864077" cy="2751906"/>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None/>
            </a:pPr>
            <a:r>
              <a:rPr b="0" i="0" lang="en-US" sz="3600" u="none" cap="none" strike="noStrike">
                <a:solidFill>
                  <a:schemeClr val="accent2"/>
                </a:solidFill>
                <a:latin typeface="Gill Sans"/>
                <a:ea typeface="Gill Sans"/>
                <a:cs typeface="Gill Sans"/>
                <a:sym typeface="Gill Sans"/>
              </a:rPr>
              <a:t>L'une des plus grandes empreintes est l'empreinte carbone</a:t>
            </a:r>
            <a:endParaRPr b="0" i="0" sz="1400" u="none" cap="none" strike="noStrike">
              <a:solidFill>
                <a:srgbClr val="000000"/>
              </a:solidFill>
              <a:latin typeface="Arial"/>
              <a:ea typeface="Arial"/>
              <a:cs typeface="Arial"/>
              <a:sym typeface="Arial"/>
            </a:endParaRPr>
          </a:p>
        </p:txBody>
      </p:sp>
      <p:cxnSp>
        <p:nvCxnSpPr>
          <p:cNvPr id="186" name="Google Shape;186;g29ce3bb48d4_3_101"/>
          <p:cNvCxnSpPr/>
          <p:nvPr/>
        </p:nvCxnSpPr>
        <p:spPr>
          <a:xfrm flipH="1" rot="10800000">
            <a:off x="3914231" y="4391855"/>
            <a:ext cx="2299500" cy="1196700"/>
          </a:xfrm>
          <a:prstGeom prst="straightConnector1">
            <a:avLst/>
          </a:prstGeom>
          <a:noFill/>
          <a:ln cap="flat" cmpd="sng" w="76200">
            <a:solidFill>
              <a:schemeClr val="accent1"/>
            </a:solidFill>
            <a:prstDash val="solid"/>
            <a:round/>
            <a:headEnd len="sm" w="sm" type="none"/>
            <a:tailEnd len="med" w="med" type="triangle"/>
          </a:ln>
        </p:spPr>
      </p:cxnSp>
      <p:sp>
        <p:nvSpPr>
          <p:cNvPr id="187" name="Google Shape;187;g29ce3bb48d4_3_101"/>
          <p:cNvSpPr txBox="1"/>
          <p:nvPr/>
        </p:nvSpPr>
        <p:spPr>
          <a:xfrm>
            <a:off x="838200" y="5648464"/>
            <a:ext cx="4539600"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OUI, c'est lié à nos émissions de CO2 et donc au changement climatique.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g29c3681a3a8_0_0"/>
          <p:cNvPicPr preferRelativeResize="0"/>
          <p:nvPr/>
        </p:nvPicPr>
        <p:blipFill rotWithShape="1">
          <a:blip r:embed="rId3">
            <a:alphaModFix/>
          </a:blip>
          <a:srcRect b="0" l="0" r="0" t="0"/>
          <a:stretch/>
        </p:blipFill>
        <p:spPr>
          <a:xfrm rot="10800000">
            <a:off x="436688" y="5057260"/>
            <a:ext cx="4876800" cy="567482"/>
          </a:xfrm>
          <a:prstGeom prst="rect">
            <a:avLst/>
          </a:prstGeom>
          <a:noFill/>
          <a:ln>
            <a:noFill/>
          </a:ln>
        </p:spPr>
      </p:pic>
      <p:sp>
        <p:nvSpPr>
          <p:cNvPr id="193" name="Google Shape;193;g29c3681a3a8_0_0"/>
          <p:cNvSpPr txBox="1"/>
          <p:nvPr/>
        </p:nvSpPr>
        <p:spPr>
          <a:xfrm>
            <a:off x="136687" y="1661537"/>
            <a:ext cx="5476800" cy="4136389"/>
          </a:xfrm>
          <a:prstGeom prst="rect">
            <a:avLst/>
          </a:prstGeom>
          <a:noFill/>
          <a:ln>
            <a:noFill/>
          </a:ln>
        </p:spPr>
        <p:txBody>
          <a:bodyPr anchorCtr="0" anchor="t" bIns="0" lIns="0" spcFirstLastPara="1" rIns="0" wrap="square" tIns="0">
            <a:spAutoFit/>
          </a:bodyPr>
          <a:lstStyle/>
          <a:p>
            <a:pPr indent="0" lvl="0" marL="0" marR="0" rtl="0" algn="ctr">
              <a:lnSpc>
                <a:spcPct val="95997"/>
              </a:lnSpc>
              <a:spcBef>
                <a:spcPts val="0"/>
              </a:spcBef>
              <a:spcAft>
                <a:spcPts val="0"/>
              </a:spcAft>
              <a:buClr>
                <a:srgbClr val="000000"/>
              </a:buClr>
              <a:buSzPts val="5600"/>
              <a:buFont typeface="Arial"/>
              <a:buNone/>
            </a:pPr>
            <a:r>
              <a:rPr b="1" i="0" lang="en-US" sz="5600" u="none" cap="none" strike="noStrike">
                <a:solidFill>
                  <a:schemeClr val="dk1"/>
                </a:solidFill>
                <a:latin typeface="Vesper Libre"/>
                <a:ea typeface="Vesper Libre"/>
                <a:cs typeface="Vesper Libre"/>
                <a:sym typeface="Vesper Libre"/>
              </a:rPr>
              <a:t>Pourquoi l’empreinte alimentaire est-elle importante?</a:t>
            </a:r>
            <a:endParaRPr b="0" i="0" sz="900" u="none" cap="none" strike="noStrike">
              <a:solidFill>
                <a:schemeClr val="dk1"/>
              </a:solidFill>
              <a:latin typeface="Arial"/>
              <a:ea typeface="Arial"/>
              <a:cs typeface="Arial"/>
              <a:sym typeface="Arial"/>
            </a:endParaRPr>
          </a:p>
        </p:txBody>
      </p:sp>
      <p:pic>
        <p:nvPicPr>
          <p:cNvPr id="194" name="Google Shape;194;g29c3681a3a8_0_0"/>
          <p:cNvPicPr preferRelativeResize="0"/>
          <p:nvPr/>
        </p:nvPicPr>
        <p:blipFill>
          <a:blip r:embed="rId4">
            <a:alphaModFix/>
          </a:blip>
          <a:stretch>
            <a:fillRect/>
          </a:stretch>
        </p:blipFill>
        <p:spPr>
          <a:xfrm>
            <a:off x="6333025" y="0"/>
            <a:ext cx="51435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0" name="Shape 200"/>
        <p:cNvGrpSpPr/>
        <p:nvPr/>
      </p:nvGrpSpPr>
      <p:grpSpPr>
        <a:xfrm>
          <a:off x="0" y="0"/>
          <a:ext cx="0" cy="0"/>
          <a:chOff x="0" y="0"/>
          <a:chExt cx="0" cy="0"/>
        </a:xfrm>
      </p:grpSpPr>
      <p:sp>
        <p:nvSpPr>
          <p:cNvPr id="201" name="Google Shape;201;g29ce3bb48d4_3_896"/>
          <p:cNvSpPr/>
          <p:nvPr/>
        </p:nvSpPr>
        <p:spPr>
          <a:xfrm>
            <a:off x="3401961" y="960259"/>
            <a:ext cx="6941574" cy="67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chemeClr val="dk2"/>
                </a:solidFill>
                <a:latin typeface="Impact"/>
                <a:ea typeface="Impact"/>
                <a:cs typeface="Impact"/>
                <a:sym typeface="Impact"/>
              </a:rPr>
              <a:t>Le dépassement écologique</a:t>
            </a:r>
            <a:endParaRPr b="0" i="0" sz="1400" u="none" cap="none" strike="noStrike">
              <a:solidFill>
                <a:srgbClr val="000000"/>
              </a:solidFill>
              <a:latin typeface="Arial"/>
              <a:ea typeface="Arial"/>
              <a:cs typeface="Arial"/>
              <a:sym typeface="Arial"/>
            </a:endParaRPr>
          </a:p>
        </p:txBody>
      </p:sp>
      <p:sp>
        <p:nvSpPr>
          <p:cNvPr id="202" name="Google Shape;202;g29ce3bb48d4_3_896"/>
          <p:cNvSpPr/>
          <p:nvPr/>
        </p:nvSpPr>
        <p:spPr>
          <a:xfrm>
            <a:off x="571200" y="1905150"/>
            <a:ext cx="5625300" cy="3148500"/>
          </a:xfrm>
          <a:prstGeom prst="rect">
            <a:avLst/>
          </a:prstGeom>
          <a:noFill/>
          <a:ln>
            <a:noFill/>
          </a:ln>
        </p:spPr>
        <p:txBody>
          <a:bodyPr anchorCtr="0" anchor="t" bIns="45700" lIns="91425" spcFirstLastPara="1" rIns="91425" wrap="square" tIns="45700">
            <a:noAutofit/>
          </a:bodyPr>
          <a:lstStyle/>
          <a:p>
            <a:pPr indent="-273050" lvl="0" marL="285750" marR="0" rtl="0" algn="l">
              <a:lnSpc>
                <a:spcPct val="90000"/>
              </a:lnSpc>
              <a:spcBef>
                <a:spcPts val="0"/>
              </a:spcBef>
              <a:spcAft>
                <a:spcPts val="0"/>
              </a:spcAft>
              <a:buClr>
                <a:schemeClr val="dk2"/>
              </a:buClr>
              <a:buSzPts val="2500"/>
              <a:buFont typeface="Arial"/>
              <a:buChar char="•"/>
            </a:pPr>
            <a:r>
              <a:rPr b="0" i="0" lang="en-US" sz="2500" u="none" cap="none" strike="noStrike">
                <a:solidFill>
                  <a:srgbClr val="595959"/>
                </a:solidFill>
                <a:latin typeface="Gill Sans"/>
                <a:ea typeface="Gill Sans"/>
                <a:cs typeface="Gill Sans"/>
                <a:sym typeface="Gill Sans"/>
              </a:rPr>
              <a:t>Depuis les années 1970, l'humanité est en situation de dépassement écologique, la demande annuelle en ressources dépassant ce que la Terre peut régénérer chaque année.</a:t>
            </a:r>
            <a:endParaRPr b="0" i="0" sz="2500" u="none" cap="none" strike="noStrike">
              <a:solidFill>
                <a:srgbClr val="595959"/>
              </a:solidFill>
              <a:latin typeface="Gill Sans"/>
              <a:ea typeface="Gill Sans"/>
              <a:cs typeface="Gill Sans"/>
              <a:sym typeface="Gill Sans"/>
            </a:endParaRPr>
          </a:p>
          <a:p>
            <a:pPr indent="-273050" lvl="0" marL="285750" marR="0" rtl="0" algn="l">
              <a:lnSpc>
                <a:spcPct val="90000"/>
              </a:lnSpc>
              <a:spcBef>
                <a:spcPts val="700"/>
              </a:spcBef>
              <a:spcAft>
                <a:spcPts val="0"/>
              </a:spcAft>
              <a:buClr>
                <a:schemeClr val="dk2"/>
              </a:buClr>
              <a:buSzPts val="2500"/>
              <a:buFont typeface="Arial"/>
              <a:buChar char="•"/>
            </a:pPr>
            <a:r>
              <a:rPr b="0" i="0" lang="en-US" sz="2500" u="none" cap="none" strike="noStrike">
                <a:solidFill>
                  <a:srgbClr val="595959"/>
                </a:solidFill>
                <a:latin typeface="Gill Sans"/>
                <a:ea typeface="Gill Sans"/>
                <a:cs typeface="Gill Sans"/>
                <a:sym typeface="Gill Sans"/>
              </a:rPr>
              <a:t>Aujourd'hui, l'humanité utilise l'équivalent de 1,7 Terre pour fournir les ressources que nous utilisons et absorber nos déchets.</a:t>
            </a:r>
            <a:endParaRPr b="0" i="0" sz="2500" u="none" cap="none" strike="noStrike">
              <a:solidFill>
                <a:srgbClr val="595959"/>
              </a:solidFill>
              <a:latin typeface="Gill Sans"/>
              <a:ea typeface="Gill Sans"/>
              <a:cs typeface="Gill Sans"/>
              <a:sym typeface="Gill Sans"/>
            </a:endParaRPr>
          </a:p>
          <a:p>
            <a:pPr indent="-273050" lvl="0" marL="285750" marR="0" rtl="0" algn="l">
              <a:lnSpc>
                <a:spcPct val="90000"/>
              </a:lnSpc>
              <a:spcBef>
                <a:spcPts val="700"/>
              </a:spcBef>
              <a:spcAft>
                <a:spcPts val="0"/>
              </a:spcAft>
              <a:buClr>
                <a:schemeClr val="dk2"/>
              </a:buClr>
              <a:buSzPts val="2500"/>
              <a:buFont typeface="Arial"/>
              <a:buChar char="•"/>
            </a:pPr>
            <a:r>
              <a:rPr b="0" i="0" lang="en-US" sz="2500" u="none" cap="none" strike="noStrike">
                <a:solidFill>
                  <a:srgbClr val="595959"/>
                </a:solidFill>
                <a:latin typeface="Gill Sans"/>
                <a:ea typeface="Gill Sans"/>
                <a:cs typeface="Gill Sans"/>
                <a:sym typeface="Gill Sans"/>
              </a:rPr>
              <a:t>Cela signifie qu'il faut désormais un an et six mois à la Terre pour régénérer ce que nous utilisons en un an…</a:t>
            </a:r>
            <a:endParaRPr b="0" i="0" sz="2500" u="none" cap="none" strike="noStrike">
              <a:solidFill>
                <a:srgbClr val="595959"/>
              </a:solidFill>
              <a:latin typeface="Gill Sans"/>
              <a:ea typeface="Gill Sans"/>
              <a:cs typeface="Gill Sans"/>
              <a:sym typeface="Gill Sans"/>
            </a:endParaRPr>
          </a:p>
        </p:txBody>
      </p:sp>
      <p:pic>
        <p:nvPicPr>
          <p:cNvPr descr="/var/folders/qs/7r_09y0s6kz4vkmfcttrc5440000gn/T/com.microsoft.Powerpoint/WebArchiveCopyPasteTempFiles/planets-1.png" id="203" name="Google Shape;203;g29ce3bb48d4_3_896"/>
          <p:cNvPicPr preferRelativeResize="0"/>
          <p:nvPr/>
        </p:nvPicPr>
        <p:blipFill rotWithShape="1">
          <a:blip r:embed="rId3">
            <a:alphaModFix/>
          </a:blip>
          <a:srcRect b="0" l="14634" r="14627" t="0"/>
          <a:stretch/>
        </p:blipFill>
        <p:spPr>
          <a:xfrm>
            <a:off x="6196547" y="1127407"/>
            <a:ext cx="5995465" cy="55940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29a3e6ea50a_0_7"/>
          <p:cNvSpPr txBox="1"/>
          <p:nvPr>
            <p:ph idx="2" type="body"/>
          </p:nvPr>
        </p:nvSpPr>
        <p:spPr>
          <a:xfrm>
            <a:off x="1117275" y="2892625"/>
            <a:ext cx="3216300" cy="609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3F3F3F"/>
              </a:buClr>
              <a:buSzPts val="4000"/>
              <a:buNone/>
            </a:pPr>
            <a:r>
              <a:rPr lang="en-US">
                <a:latin typeface="Lato Black"/>
                <a:ea typeface="Lato Black"/>
                <a:cs typeface="Lato Black"/>
                <a:sym typeface="Lato Black"/>
              </a:rPr>
              <a:t>LE CONTENU</a:t>
            </a:r>
            <a:endParaRPr/>
          </a:p>
        </p:txBody>
      </p:sp>
      <p:sp>
        <p:nvSpPr>
          <p:cNvPr id="52" name="Google Shape;52;g29a3e6ea50a_0_7"/>
          <p:cNvSpPr txBox="1"/>
          <p:nvPr/>
        </p:nvSpPr>
        <p:spPr>
          <a:xfrm>
            <a:off x="4581832" y="953729"/>
            <a:ext cx="6990736" cy="5122606"/>
          </a:xfrm>
          <a:prstGeom prst="rect">
            <a:avLst/>
          </a:prstGeom>
          <a:noFill/>
          <a:ln>
            <a:noFill/>
          </a:ln>
        </p:spPr>
        <p:txBody>
          <a:bodyPr anchorCtr="0" anchor="ctr" bIns="60925" lIns="0" spcFirstLastPara="1" rIns="0" wrap="square" tIns="0">
            <a:noAutofit/>
          </a:bodyPr>
          <a:lstStyle/>
          <a:p>
            <a:pPr indent="-457200" lvl="0" marL="1066800" marR="0" rtl="0" algn="l">
              <a:lnSpc>
                <a:spcPct val="107000"/>
              </a:lnSpc>
              <a:spcBef>
                <a:spcPts val="0"/>
              </a:spcBef>
              <a:spcAft>
                <a:spcPts val="0"/>
              </a:spcAft>
              <a:buClr>
                <a:schemeClr val="dk1"/>
              </a:buClr>
              <a:buSzPts val="1300"/>
              <a:buFont typeface="Comfortaa"/>
              <a:buAutoNum type="arabicPeriod"/>
            </a:pPr>
            <a:r>
              <a:rPr i="0" lang="en-US" sz="2000" u="none" cap="none" strike="noStrike">
                <a:solidFill>
                  <a:schemeClr val="dk1"/>
                </a:solidFill>
                <a:latin typeface="Comfortaa"/>
                <a:ea typeface="Comfortaa"/>
                <a:cs typeface="Comfortaa"/>
                <a:sym typeface="Comfortaa"/>
              </a:rPr>
              <a:t>A propos de ce module</a:t>
            </a:r>
            <a:br>
              <a:rPr i="0" lang="en-US" sz="2000" u="none" cap="none" strike="noStrike">
                <a:solidFill>
                  <a:schemeClr val="dk1"/>
                </a:solidFill>
                <a:latin typeface="Comfortaa"/>
                <a:ea typeface="Comfortaa"/>
                <a:cs typeface="Comfortaa"/>
                <a:sym typeface="Comfortaa"/>
              </a:rPr>
            </a:br>
            <a:endParaRPr i="0" sz="2000" u="none" cap="none" strike="noStrike">
              <a:solidFill>
                <a:schemeClr val="dk1"/>
              </a:solidFill>
              <a:latin typeface="Comfortaa"/>
              <a:ea typeface="Comfortaa"/>
              <a:cs typeface="Comfortaa"/>
              <a:sym typeface="Comfortaa"/>
            </a:endParaRPr>
          </a:p>
          <a:p>
            <a:pPr indent="-457200" lvl="0" marL="1066800" marR="0" rtl="0" algn="l">
              <a:lnSpc>
                <a:spcPct val="107000"/>
              </a:lnSpc>
              <a:spcBef>
                <a:spcPts val="0"/>
              </a:spcBef>
              <a:spcAft>
                <a:spcPts val="0"/>
              </a:spcAft>
              <a:buClr>
                <a:schemeClr val="dk1"/>
              </a:buClr>
              <a:buSzPts val="1300"/>
              <a:buFont typeface="Comfortaa"/>
              <a:buAutoNum type="arabicPeriod"/>
            </a:pPr>
            <a:r>
              <a:rPr i="0" lang="en-US" sz="2000" u="none" cap="none" strike="noStrike">
                <a:solidFill>
                  <a:schemeClr val="dk1"/>
                </a:solidFill>
                <a:latin typeface="Comfortaa"/>
                <a:ea typeface="Comfortaa"/>
                <a:cs typeface="Comfortaa"/>
                <a:sym typeface="Comfortaa"/>
              </a:rPr>
              <a:t>Qu’est ce que le changement climatique?</a:t>
            </a:r>
            <a:br>
              <a:rPr i="0" lang="en-US" sz="2000" u="none" cap="none" strike="noStrike">
                <a:solidFill>
                  <a:schemeClr val="dk1"/>
                </a:solidFill>
                <a:latin typeface="Comfortaa"/>
                <a:ea typeface="Comfortaa"/>
                <a:cs typeface="Comfortaa"/>
                <a:sym typeface="Comfortaa"/>
              </a:rPr>
            </a:br>
            <a:endParaRPr i="0" sz="2000" u="none" cap="none" strike="noStrike">
              <a:solidFill>
                <a:schemeClr val="dk1"/>
              </a:solidFill>
              <a:latin typeface="Comfortaa"/>
              <a:ea typeface="Comfortaa"/>
              <a:cs typeface="Comfortaa"/>
              <a:sym typeface="Comfortaa"/>
            </a:endParaRPr>
          </a:p>
          <a:p>
            <a:pPr indent="-457200" lvl="0" marL="1066800" marR="0" rtl="0" algn="l">
              <a:lnSpc>
                <a:spcPct val="107000"/>
              </a:lnSpc>
              <a:spcBef>
                <a:spcPts val="0"/>
              </a:spcBef>
              <a:spcAft>
                <a:spcPts val="0"/>
              </a:spcAft>
              <a:buClr>
                <a:schemeClr val="dk1"/>
              </a:buClr>
              <a:buSzPts val="1300"/>
              <a:buFont typeface="Comfortaa"/>
              <a:buAutoNum type="arabicPeriod"/>
            </a:pPr>
            <a:r>
              <a:rPr i="0" lang="en-US" sz="2000" u="none" cap="none" strike="noStrike">
                <a:solidFill>
                  <a:schemeClr val="dk1"/>
                </a:solidFill>
                <a:latin typeface="Comfortaa"/>
                <a:ea typeface="Comfortaa"/>
                <a:cs typeface="Comfortaa"/>
                <a:sym typeface="Comfortaa"/>
              </a:rPr>
              <a:t>Agriculture et changement climatique</a:t>
            </a:r>
            <a:br>
              <a:rPr i="0" lang="en-US" sz="2000" u="none" cap="none" strike="noStrike">
                <a:solidFill>
                  <a:schemeClr val="dk1"/>
                </a:solidFill>
                <a:latin typeface="Comfortaa"/>
                <a:ea typeface="Comfortaa"/>
                <a:cs typeface="Comfortaa"/>
                <a:sym typeface="Comfortaa"/>
              </a:rPr>
            </a:br>
            <a:endParaRPr i="0" sz="2000" u="none" cap="none" strike="noStrike">
              <a:solidFill>
                <a:schemeClr val="dk1"/>
              </a:solidFill>
              <a:latin typeface="Comfortaa"/>
              <a:ea typeface="Comfortaa"/>
              <a:cs typeface="Comfortaa"/>
              <a:sym typeface="Comfortaa"/>
            </a:endParaRPr>
          </a:p>
          <a:p>
            <a:pPr indent="-457200" lvl="0" marL="1066800" marR="0" rtl="0" algn="l">
              <a:lnSpc>
                <a:spcPct val="107000"/>
              </a:lnSpc>
              <a:spcBef>
                <a:spcPts val="0"/>
              </a:spcBef>
              <a:spcAft>
                <a:spcPts val="0"/>
              </a:spcAft>
              <a:buClr>
                <a:schemeClr val="dk1"/>
              </a:buClr>
              <a:buSzPts val="1300"/>
              <a:buFont typeface="Comfortaa"/>
              <a:buAutoNum type="arabicPeriod"/>
            </a:pPr>
            <a:r>
              <a:rPr i="0" lang="en-US" sz="2000" u="none" cap="none" strike="noStrike">
                <a:solidFill>
                  <a:schemeClr val="dk1"/>
                </a:solidFill>
                <a:latin typeface="Comfortaa"/>
                <a:ea typeface="Comfortaa"/>
                <a:cs typeface="Comfortaa"/>
                <a:sym typeface="Comfortaa"/>
              </a:rPr>
              <a:t>Quels sont les impacts du changement climatique sur l’agriculture?</a:t>
            </a:r>
            <a:br>
              <a:rPr i="0" lang="en-US" sz="2000" u="none" cap="none" strike="noStrike">
                <a:solidFill>
                  <a:schemeClr val="dk1"/>
                </a:solidFill>
                <a:latin typeface="Comfortaa"/>
                <a:ea typeface="Comfortaa"/>
                <a:cs typeface="Comfortaa"/>
                <a:sym typeface="Comfortaa"/>
              </a:rPr>
            </a:br>
            <a:endParaRPr i="0" sz="2000" u="none" cap="none" strike="noStrike">
              <a:solidFill>
                <a:schemeClr val="dk1"/>
              </a:solidFill>
              <a:latin typeface="Comfortaa"/>
              <a:ea typeface="Comfortaa"/>
              <a:cs typeface="Comfortaa"/>
              <a:sym typeface="Comfortaa"/>
            </a:endParaRPr>
          </a:p>
          <a:p>
            <a:pPr indent="-457200" lvl="0" marL="1066800" marR="0" rtl="0" algn="l">
              <a:lnSpc>
                <a:spcPct val="107000"/>
              </a:lnSpc>
              <a:spcBef>
                <a:spcPts val="0"/>
              </a:spcBef>
              <a:spcAft>
                <a:spcPts val="0"/>
              </a:spcAft>
              <a:buClr>
                <a:schemeClr val="dk1"/>
              </a:buClr>
              <a:buSzPts val="1300"/>
              <a:buFont typeface="Comfortaa"/>
              <a:buAutoNum type="arabicPeriod"/>
            </a:pPr>
            <a:r>
              <a:rPr i="0" lang="en-US" sz="2000" u="none" cap="none" strike="noStrike">
                <a:solidFill>
                  <a:schemeClr val="dk1"/>
                </a:solidFill>
                <a:latin typeface="Comfortaa"/>
                <a:ea typeface="Comfortaa"/>
                <a:cs typeface="Comfortaa"/>
                <a:sym typeface="Comfortaa"/>
              </a:rPr>
              <a:t>L’empreinte écologique : pourquoi c’est important?</a:t>
            </a:r>
            <a:br>
              <a:rPr i="0" lang="en-US" sz="2000" u="none" cap="none" strike="noStrike">
                <a:solidFill>
                  <a:schemeClr val="dk1"/>
                </a:solidFill>
                <a:latin typeface="Comfortaa"/>
                <a:ea typeface="Comfortaa"/>
                <a:cs typeface="Comfortaa"/>
                <a:sym typeface="Comfortaa"/>
              </a:rPr>
            </a:br>
            <a:endParaRPr i="0" sz="2000" u="none" cap="none" strike="noStrike">
              <a:solidFill>
                <a:schemeClr val="dk1"/>
              </a:solidFill>
              <a:latin typeface="Comfortaa"/>
              <a:ea typeface="Comfortaa"/>
              <a:cs typeface="Comfortaa"/>
              <a:sym typeface="Comfortaa"/>
            </a:endParaRPr>
          </a:p>
          <a:p>
            <a:pPr indent="-457200" lvl="0" marL="1066800" marR="0" rtl="0" algn="l">
              <a:lnSpc>
                <a:spcPct val="107000"/>
              </a:lnSpc>
              <a:spcBef>
                <a:spcPts val="0"/>
              </a:spcBef>
              <a:spcAft>
                <a:spcPts val="0"/>
              </a:spcAft>
              <a:buClr>
                <a:schemeClr val="dk1"/>
              </a:buClr>
              <a:buSzPts val="1300"/>
              <a:buFont typeface="Comfortaa"/>
              <a:buAutoNum type="arabicPeriod"/>
            </a:pPr>
            <a:r>
              <a:rPr i="0" lang="en-US" sz="2000" u="none" cap="none" strike="noStrike">
                <a:solidFill>
                  <a:schemeClr val="dk1"/>
                </a:solidFill>
                <a:latin typeface="Comfortaa"/>
                <a:ea typeface="Comfortaa"/>
                <a:cs typeface="Comfortaa"/>
                <a:sym typeface="Comfortaa"/>
              </a:rPr>
              <a:t>Solutions et adaptations</a:t>
            </a:r>
            <a:br>
              <a:rPr i="0" lang="en-US" sz="2000" u="none" cap="none" strike="noStrike">
                <a:solidFill>
                  <a:schemeClr val="dk1"/>
                </a:solidFill>
                <a:latin typeface="Comfortaa"/>
                <a:ea typeface="Comfortaa"/>
                <a:cs typeface="Comfortaa"/>
                <a:sym typeface="Comfortaa"/>
              </a:rPr>
            </a:br>
            <a:endParaRPr i="0" sz="2000" u="none" cap="none" strike="noStrike">
              <a:solidFill>
                <a:schemeClr val="dk1"/>
              </a:solidFill>
              <a:latin typeface="Comfortaa"/>
              <a:ea typeface="Comfortaa"/>
              <a:cs typeface="Comfortaa"/>
              <a:sym typeface="Comfortaa"/>
            </a:endParaRPr>
          </a:p>
          <a:p>
            <a:pPr indent="-457200" lvl="0" marL="1066800" marR="0" rtl="0" algn="l">
              <a:lnSpc>
                <a:spcPct val="107000"/>
              </a:lnSpc>
              <a:spcBef>
                <a:spcPts val="0"/>
              </a:spcBef>
              <a:spcAft>
                <a:spcPts val="0"/>
              </a:spcAft>
              <a:buClr>
                <a:schemeClr val="dk1"/>
              </a:buClr>
              <a:buSzPts val="1300"/>
              <a:buFont typeface="Comfortaa"/>
              <a:buAutoNum type="arabicPeriod"/>
            </a:pPr>
            <a:r>
              <a:rPr i="0" lang="en-US" sz="2000" u="none" cap="none" strike="noStrike">
                <a:solidFill>
                  <a:schemeClr val="dk1"/>
                </a:solidFill>
                <a:latin typeface="Comfortaa"/>
                <a:ea typeface="Comfortaa"/>
                <a:cs typeface="Comfortaa"/>
                <a:sym typeface="Comfortaa"/>
              </a:rPr>
              <a:t>Exercice</a:t>
            </a:r>
            <a:endParaRPr i="0" sz="2000" u="none" cap="none" strike="noStrike">
              <a:solidFill>
                <a:schemeClr val="dk1"/>
              </a:solidFill>
              <a:latin typeface="Comfortaa"/>
              <a:ea typeface="Comfortaa"/>
              <a:cs typeface="Comfortaa"/>
              <a:sym typeface="Comfortaa"/>
            </a:endParaRPr>
          </a:p>
        </p:txBody>
      </p:sp>
      <p:sp>
        <p:nvSpPr>
          <p:cNvPr id="53" name="Google Shape;53;g29a3e6ea50a_0_7"/>
          <p:cNvSpPr txBox="1"/>
          <p:nvPr/>
        </p:nvSpPr>
        <p:spPr>
          <a:xfrm>
            <a:off x="4868650" y="5234600"/>
            <a:ext cx="4267200" cy="3201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rgbClr val="3F3F3F"/>
              </a:buClr>
              <a:buSzPts val="1300"/>
              <a:buFont typeface="Arial"/>
              <a:buNone/>
            </a:pPr>
            <a:r>
              <a:t/>
            </a:r>
            <a:endParaRPr b="0" i="0" sz="2000" u="none" cap="none" strike="noStrike">
              <a:solidFill>
                <a:srgbClr val="3F3F3F"/>
              </a:solidFill>
              <a:latin typeface="Lato"/>
              <a:ea typeface="Lato"/>
              <a:cs typeface="Lato"/>
              <a:sym typeface="Lato"/>
            </a:endParaRPr>
          </a:p>
        </p:txBody>
      </p:sp>
      <p:sp>
        <p:nvSpPr>
          <p:cNvPr id="54" name="Google Shape;54;g29a3e6ea50a_0_7"/>
          <p:cNvSpPr txBox="1"/>
          <p:nvPr/>
        </p:nvSpPr>
        <p:spPr>
          <a:xfrm>
            <a:off x="5478250" y="4932857"/>
            <a:ext cx="3657600" cy="3201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t/>
            </a:r>
            <a:endParaRPr b="0" i="0" sz="2000" u="none" cap="none" strike="noStrike">
              <a:solidFill>
                <a:schemeClr val="dk1"/>
              </a:solidFill>
              <a:latin typeface="Lato"/>
              <a:ea typeface="Lato"/>
              <a:cs typeface="Lato"/>
              <a:sym typeface="Lato"/>
            </a:endParaRPr>
          </a:p>
        </p:txBody>
      </p:sp>
      <p:pic>
        <p:nvPicPr>
          <p:cNvPr id="55" name="Google Shape;55;g29a3e6ea50a_0_7"/>
          <p:cNvPicPr preferRelativeResize="0"/>
          <p:nvPr/>
        </p:nvPicPr>
        <p:blipFill rotWithShape="1">
          <a:blip r:embed="rId3">
            <a:alphaModFix/>
          </a:blip>
          <a:srcRect b="0" l="0" r="0" t="0"/>
          <a:stretch/>
        </p:blipFill>
        <p:spPr>
          <a:xfrm rot="10800000">
            <a:off x="287013" y="3756285"/>
            <a:ext cx="4876800" cy="5674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9988087791_0_18"/>
          <p:cNvSpPr txBox="1"/>
          <p:nvPr>
            <p:ph type="title"/>
          </p:nvPr>
        </p:nvSpPr>
        <p:spPr>
          <a:xfrm>
            <a:off x="4318050" y="1461050"/>
            <a:ext cx="61422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Solutions	</a:t>
            </a:r>
            <a:endParaRPr/>
          </a:p>
        </p:txBody>
      </p:sp>
      <p:sp>
        <p:nvSpPr>
          <p:cNvPr id="210" name="Google Shape;210;g29988087791_0_18"/>
          <p:cNvSpPr txBox="1"/>
          <p:nvPr>
            <p:ph idx="1" type="body"/>
          </p:nvPr>
        </p:nvSpPr>
        <p:spPr>
          <a:xfrm>
            <a:off x="838200" y="2475220"/>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a:solidFill>
                  <a:schemeClr val="dk1"/>
                </a:solidFill>
              </a:rPr>
              <a:t>Il existe deux types d'approches, qui doivent être utilisées conjointement pour maximiser les résultats :</a:t>
            </a:r>
            <a:br>
              <a:rPr lang="en-US">
                <a:solidFill>
                  <a:schemeClr val="dk1"/>
                </a:solidFill>
              </a:rPr>
            </a:br>
            <a:r>
              <a:rPr lang="en-US">
                <a:solidFill>
                  <a:schemeClr val="dk1"/>
                </a:solidFill>
              </a:rPr>
              <a:t>- Les mesures d'adaptation aux différents environnements ;</a:t>
            </a:r>
            <a:br>
              <a:rPr lang="en-US">
                <a:solidFill>
                  <a:schemeClr val="dk1"/>
                </a:solidFill>
              </a:rPr>
            </a:br>
            <a:r>
              <a:rPr lang="en-US">
                <a:solidFill>
                  <a:schemeClr val="dk1"/>
                </a:solidFill>
              </a:rPr>
              <a:t>- Les mesures qui limitent l'impact écologique des pratiques agricoles.</a:t>
            </a:r>
            <a:endParaRPr>
              <a:solidFill>
                <a:schemeClr val="dk1"/>
              </a:solidFill>
            </a:endParaRPr>
          </a:p>
          <a:p>
            <a:pPr indent="0" lvl="0" marL="0" rtl="0" algn="l">
              <a:lnSpc>
                <a:spcPct val="90000"/>
              </a:lnSpc>
              <a:spcBef>
                <a:spcPts val="1000"/>
              </a:spcBef>
              <a:spcAft>
                <a:spcPts val="0"/>
              </a:spcAft>
              <a:buSzPts val="2800"/>
              <a:buNone/>
            </a:pPr>
            <a:r>
              <a:t/>
            </a:r>
            <a:endParaRPr>
              <a:solidFill>
                <a:schemeClr val="dk1"/>
              </a:solidFill>
            </a:endParaRPr>
          </a:p>
          <a:p>
            <a:pPr indent="0" lvl="0" marL="0" rtl="0" algn="l">
              <a:lnSpc>
                <a:spcPct val="90000"/>
              </a:lnSpc>
              <a:spcBef>
                <a:spcPts val="1000"/>
              </a:spcBef>
              <a:spcAft>
                <a:spcPts val="0"/>
              </a:spcAft>
              <a:buSzPts val="2800"/>
              <a:buNone/>
            </a:pPr>
            <a:r>
              <a:rPr lang="en-US">
                <a:solidFill>
                  <a:schemeClr val="dk1"/>
                </a:solidFill>
              </a:rPr>
              <a:t>La première est plus axée sur le contrôle des dommages à court terme, tandis que la seconde est axée sur la durabilité écologique à long terme et la limitation de l'impact de la crise écologique dans l'agriculture.</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9988087791_2_0"/>
          <p:cNvSpPr txBox="1"/>
          <p:nvPr>
            <p:ph type="title"/>
          </p:nvPr>
        </p:nvSpPr>
        <p:spPr>
          <a:xfrm>
            <a:off x="1153800" y="1660199"/>
            <a:ext cx="9884400" cy="662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alibri"/>
              <a:buNone/>
            </a:pPr>
            <a:r>
              <a:rPr lang="en-US"/>
              <a:t>Adaptation aux nouveaux défis et besoins</a:t>
            </a:r>
            <a:br>
              <a:rPr lang="en-US"/>
            </a:br>
            <a:endParaRPr/>
          </a:p>
        </p:txBody>
      </p:sp>
      <p:sp>
        <p:nvSpPr>
          <p:cNvPr id="217" name="Google Shape;217;g29988087791_2_0"/>
          <p:cNvSpPr txBox="1"/>
          <p:nvPr>
            <p:ph idx="1" type="body"/>
          </p:nvPr>
        </p:nvSpPr>
        <p:spPr>
          <a:xfrm>
            <a:off x="765725" y="2797350"/>
            <a:ext cx="10792800" cy="338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3000">
                <a:solidFill>
                  <a:schemeClr val="dk1"/>
                </a:solidFill>
              </a:rPr>
              <a:t>Pour naviguer avec succès dans le monde de l'agriculture, nous devons être prêts à rechercher des moyens innovants pour faire face aux changements que nous subissons d'un point de vue climatique.</a:t>
            </a:r>
            <a:endParaRPr sz="3000">
              <a:solidFill>
                <a:schemeClr val="dk1"/>
              </a:solidFill>
            </a:endParaRPr>
          </a:p>
          <a:p>
            <a:pPr indent="0" lvl="0" marL="0" rtl="0" algn="l">
              <a:lnSpc>
                <a:spcPct val="90000"/>
              </a:lnSpc>
              <a:spcBef>
                <a:spcPts val="1000"/>
              </a:spcBef>
              <a:spcAft>
                <a:spcPts val="0"/>
              </a:spcAft>
              <a:buSzPts val="2800"/>
              <a:buNone/>
            </a:pPr>
            <a:r>
              <a:t/>
            </a:r>
            <a:endParaRPr sz="3000">
              <a:solidFill>
                <a:schemeClr val="dk1"/>
              </a:solidFill>
            </a:endParaRPr>
          </a:p>
          <a:p>
            <a:pPr indent="0" lvl="0" marL="0" rtl="0" algn="l">
              <a:lnSpc>
                <a:spcPct val="90000"/>
              </a:lnSpc>
              <a:spcBef>
                <a:spcPts val="1000"/>
              </a:spcBef>
              <a:spcAft>
                <a:spcPts val="0"/>
              </a:spcAft>
              <a:buSzPts val="2800"/>
              <a:buNone/>
            </a:pPr>
            <a:r>
              <a:rPr lang="en-US" sz="3000">
                <a:solidFill>
                  <a:schemeClr val="dk1"/>
                </a:solidFill>
              </a:rPr>
              <a:t>L'adaptation n'est possible qu'avec une compréhension et une expérience approfondies du terrain, ainsi qu'une planification ponctuelle et efficace.</a:t>
            </a:r>
            <a:endParaRPr sz="30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9988087791_2_6"/>
          <p:cNvSpPr txBox="1"/>
          <p:nvPr>
            <p:ph type="title"/>
          </p:nvPr>
        </p:nvSpPr>
        <p:spPr>
          <a:xfrm>
            <a:off x="2231923" y="1552150"/>
            <a:ext cx="8536777" cy="662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alibri"/>
              <a:buNone/>
            </a:pPr>
            <a:r>
              <a:rPr lang="en-US"/>
              <a:t>Que contient le prochain module ?</a:t>
            </a:r>
            <a:endParaRPr/>
          </a:p>
        </p:txBody>
      </p:sp>
      <p:sp>
        <p:nvSpPr>
          <p:cNvPr id="224" name="Google Shape;224;g29988087791_2_6"/>
          <p:cNvSpPr txBox="1"/>
          <p:nvPr>
            <p:ph idx="1" type="body"/>
          </p:nvPr>
        </p:nvSpPr>
        <p:spPr>
          <a:xfrm>
            <a:off x="379875" y="2214250"/>
            <a:ext cx="11178600" cy="400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800"/>
              <a:buNone/>
            </a:pPr>
            <a:r>
              <a:rPr lang="en-US">
                <a:solidFill>
                  <a:schemeClr val="dk1"/>
                </a:solidFill>
              </a:rPr>
              <a:t>L'impact à long terme sur la question du changement climatique ne peut être obtenu que par l'application de méthodologies et d'outils durables.</a:t>
            </a:r>
            <a:endParaRPr>
              <a:solidFill>
                <a:schemeClr val="dk1"/>
              </a:solidFill>
            </a:endParaRPr>
          </a:p>
          <a:p>
            <a:pPr indent="0" lvl="0" marL="0" rtl="0" algn="ctr">
              <a:lnSpc>
                <a:spcPct val="90000"/>
              </a:lnSpc>
              <a:spcBef>
                <a:spcPts val="1000"/>
              </a:spcBef>
              <a:spcAft>
                <a:spcPts val="0"/>
              </a:spcAft>
              <a:buSzPts val="2800"/>
              <a:buNone/>
            </a:pPr>
            <a:br>
              <a:rPr lang="en-US">
                <a:solidFill>
                  <a:schemeClr val="dk1"/>
                </a:solidFill>
              </a:rPr>
            </a:br>
            <a:r>
              <a:rPr lang="en-US">
                <a:solidFill>
                  <a:schemeClr val="dk1"/>
                </a:solidFill>
              </a:rPr>
              <a:t>Lors de la prochaine session, nous discuterons et présenterons quelques-uns des cas les plus importants et les plus efficaces ainsi que l'application de ces méthodologies.</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9abaf516af_0_0"/>
          <p:cNvSpPr txBox="1"/>
          <p:nvPr>
            <p:ph type="title"/>
          </p:nvPr>
        </p:nvSpPr>
        <p:spPr>
          <a:xfrm>
            <a:off x="245806" y="1860288"/>
            <a:ext cx="11739716"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Exercice- Quelle est l'étendue de mon empreinte ?</a:t>
            </a:r>
            <a:endParaRPr/>
          </a:p>
          <a:p>
            <a:pPr indent="0" lvl="0" marL="0" rtl="0" algn="l">
              <a:lnSpc>
                <a:spcPct val="90000"/>
              </a:lnSpc>
              <a:spcBef>
                <a:spcPts val="0"/>
              </a:spcBef>
              <a:spcAft>
                <a:spcPts val="0"/>
              </a:spcAft>
              <a:buSzPts val="4400"/>
              <a:buNone/>
            </a:pPr>
            <a:r>
              <a:t/>
            </a:r>
            <a:endParaRPr/>
          </a:p>
        </p:txBody>
      </p:sp>
      <p:sp>
        <p:nvSpPr>
          <p:cNvPr id="231" name="Google Shape;231;g29abaf516af_0_0"/>
          <p:cNvSpPr txBox="1"/>
          <p:nvPr/>
        </p:nvSpPr>
        <p:spPr>
          <a:xfrm>
            <a:off x="1164726" y="2599368"/>
            <a:ext cx="5308200" cy="415500"/>
          </a:xfrm>
          <a:prstGeom prst="rect">
            <a:avLst/>
          </a:prstGeom>
          <a:solidFill>
            <a:srgbClr val="427B83"/>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100" u="none" cap="none" strike="noStrike">
                <a:solidFill>
                  <a:schemeClr val="lt1"/>
                </a:solidFill>
                <a:latin typeface="Arial"/>
                <a:ea typeface="Arial"/>
                <a:cs typeface="Arial"/>
                <a:sym typeface="Arial"/>
              </a:rPr>
              <a:t>Calculez votre empreinte écologique !</a:t>
            </a:r>
            <a:endParaRPr b="1" i="0" sz="2000" u="none" cap="none" strike="noStrike">
              <a:solidFill>
                <a:schemeClr val="lt1"/>
              </a:solidFill>
              <a:latin typeface="Lato"/>
              <a:ea typeface="Lato"/>
              <a:cs typeface="Lato"/>
              <a:sym typeface="Lato"/>
            </a:endParaRPr>
          </a:p>
        </p:txBody>
      </p:sp>
      <p:sp>
        <p:nvSpPr>
          <p:cNvPr id="232" name="Google Shape;232;g29abaf516af_0_0"/>
          <p:cNvSpPr txBox="1"/>
          <p:nvPr/>
        </p:nvSpPr>
        <p:spPr>
          <a:xfrm>
            <a:off x="1055051" y="3252426"/>
            <a:ext cx="10068600" cy="3219900"/>
          </a:xfrm>
          <a:prstGeom prst="rect">
            <a:avLst/>
          </a:prstGeom>
          <a:solidFill>
            <a:srgbClr val="FFFFFF"/>
          </a:solidFill>
          <a:ln cap="flat" cmpd="sng" w="38100">
            <a:solidFill>
              <a:srgbClr val="427B8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rgbClr val="000000"/>
              </a:buClr>
              <a:buSzPts val="1300"/>
              <a:buFont typeface="Arial"/>
              <a:buNone/>
            </a:pPr>
            <a:r>
              <a:rPr b="1" i="0" lang="en-US" sz="2500" u="none" cap="none" strike="noStrike">
                <a:solidFill>
                  <a:srgbClr val="427B83"/>
                </a:solidFill>
                <a:latin typeface="Lato"/>
                <a:ea typeface="Lato"/>
                <a:cs typeface="Lato"/>
                <a:sym typeface="Lato"/>
              </a:rPr>
              <a:t>Matériel nécessaire:</a:t>
            </a:r>
            <a:endParaRPr b="1" i="0" sz="2500" u="none" cap="none" strike="noStrike">
              <a:solidFill>
                <a:srgbClr val="427B83"/>
              </a:solidFill>
              <a:latin typeface="Lato"/>
              <a:ea typeface="Lato"/>
              <a:cs typeface="Lato"/>
              <a:sym typeface="Lato"/>
            </a:endParaRPr>
          </a:p>
          <a:p>
            <a:pPr indent="-387350" lvl="0" marL="457200" marR="0" rtl="0" algn="l">
              <a:lnSpc>
                <a:spcPct val="107000"/>
              </a:lnSpc>
              <a:spcBef>
                <a:spcPts val="0"/>
              </a:spcBef>
              <a:spcAft>
                <a:spcPts val="0"/>
              </a:spcAft>
              <a:buClr>
                <a:srgbClr val="000000"/>
              </a:buClr>
              <a:buSzPts val="2500"/>
              <a:buFont typeface="Lato"/>
              <a:buChar char="•"/>
            </a:pPr>
            <a:r>
              <a:rPr b="0" i="0" lang="en-US" sz="2500" u="none" cap="none" strike="noStrike">
                <a:solidFill>
                  <a:srgbClr val="000000"/>
                </a:solidFill>
                <a:latin typeface="Lato"/>
                <a:ea typeface="Lato"/>
                <a:cs typeface="Lato"/>
                <a:sym typeface="Lato"/>
              </a:rPr>
              <a:t>Un accès à internet</a:t>
            </a:r>
            <a:endParaRPr b="0" i="0" sz="2500" u="none" cap="none" strike="noStrike">
              <a:solidFill>
                <a:srgbClr val="000000"/>
              </a:solidFill>
              <a:latin typeface="Lato"/>
              <a:ea typeface="Lato"/>
              <a:cs typeface="Lato"/>
              <a:sym typeface="Lato"/>
            </a:endParaRPr>
          </a:p>
          <a:p>
            <a:pPr indent="-387350" lvl="0" marL="457200" marR="0" rtl="0" algn="l">
              <a:lnSpc>
                <a:spcPct val="107000"/>
              </a:lnSpc>
              <a:spcBef>
                <a:spcPts val="0"/>
              </a:spcBef>
              <a:spcAft>
                <a:spcPts val="0"/>
              </a:spcAft>
              <a:buClr>
                <a:srgbClr val="000000"/>
              </a:buClr>
              <a:buSzPts val="2500"/>
              <a:buFont typeface="Lato"/>
              <a:buChar char="•"/>
            </a:pPr>
            <a:r>
              <a:rPr b="0" i="0" lang="en-US" sz="2500" u="none" cap="none" strike="noStrike">
                <a:solidFill>
                  <a:srgbClr val="000000"/>
                </a:solidFill>
                <a:latin typeface="Lato"/>
                <a:ea typeface="Lato"/>
                <a:cs typeface="Lato"/>
                <a:sym typeface="Lato"/>
              </a:rPr>
              <a:t>Un écran pour projeter les résultats de l’activité</a:t>
            </a:r>
            <a:endParaRPr b="0" i="0" sz="2500" u="none" cap="none" strike="noStrike">
              <a:solidFill>
                <a:srgbClr val="0000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1300"/>
              <a:buFont typeface="Arial"/>
              <a:buNone/>
            </a:pPr>
            <a:r>
              <a:t/>
            </a:r>
            <a:endParaRPr b="0" i="0" sz="2500" u="none" cap="none" strike="noStrike">
              <a:solidFill>
                <a:srgbClr val="0000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1300"/>
              <a:buFont typeface="Arial"/>
              <a:buNone/>
            </a:pPr>
            <a:r>
              <a:rPr b="1" i="0" lang="en-US" sz="2500" u="none" cap="none" strike="noStrike">
                <a:solidFill>
                  <a:srgbClr val="427B83"/>
                </a:solidFill>
                <a:latin typeface="Lato"/>
                <a:ea typeface="Lato"/>
                <a:cs typeface="Lato"/>
                <a:sym typeface="Lato"/>
              </a:rPr>
              <a:t>But</a:t>
            </a:r>
            <a:endParaRPr b="1" i="0" sz="2500" u="none" cap="none" strike="noStrike">
              <a:solidFill>
                <a:srgbClr val="427B83"/>
              </a:solidFill>
              <a:latin typeface="Lato"/>
              <a:ea typeface="Lato"/>
              <a:cs typeface="Lato"/>
              <a:sym typeface="Lato"/>
            </a:endParaRPr>
          </a:p>
          <a:p>
            <a:pPr indent="0" lvl="0" marL="0" marR="0" rtl="0" algn="l">
              <a:lnSpc>
                <a:spcPct val="107000"/>
              </a:lnSpc>
              <a:spcBef>
                <a:spcPts val="0"/>
              </a:spcBef>
              <a:spcAft>
                <a:spcPts val="0"/>
              </a:spcAft>
              <a:buNone/>
            </a:pPr>
            <a:r>
              <a:rPr b="0" i="0" lang="en-US" sz="2400" u="none" cap="none" strike="noStrike">
                <a:solidFill>
                  <a:srgbClr val="000000"/>
                </a:solidFill>
                <a:latin typeface="Arial"/>
                <a:ea typeface="Arial"/>
                <a:cs typeface="Arial"/>
                <a:sym typeface="Arial"/>
              </a:rPr>
              <a:t>Les participants comprendront leur empreinte écologique et réfléchiront à la manière dont elle affecte la planète.</a:t>
            </a:r>
            <a:endParaRPr b="0" i="0" sz="2500" u="none" cap="none" strike="noStrike">
              <a:solidFill>
                <a:srgbClr val="000000"/>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ff77eb7b9f_0_4"/>
          <p:cNvSpPr txBox="1"/>
          <p:nvPr>
            <p:ph type="title"/>
          </p:nvPr>
        </p:nvSpPr>
        <p:spPr>
          <a:xfrm>
            <a:off x="245806" y="1860288"/>
            <a:ext cx="11739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Exercice- Quelle est l'étendue de mon empreinte ?</a:t>
            </a:r>
            <a:endParaRPr/>
          </a:p>
          <a:p>
            <a:pPr indent="0" lvl="0" marL="0" rtl="0" algn="l">
              <a:lnSpc>
                <a:spcPct val="90000"/>
              </a:lnSpc>
              <a:spcBef>
                <a:spcPts val="0"/>
              </a:spcBef>
              <a:spcAft>
                <a:spcPts val="0"/>
              </a:spcAft>
              <a:buSzPts val="4400"/>
              <a:buNone/>
            </a:pPr>
            <a:r>
              <a:t/>
            </a:r>
            <a:endParaRPr/>
          </a:p>
        </p:txBody>
      </p:sp>
      <p:sp>
        <p:nvSpPr>
          <p:cNvPr id="239" name="Google Shape;239;g2ff77eb7b9f_0_4"/>
          <p:cNvSpPr txBox="1"/>
          <p:nvPr/>
        </p:nvSpPr>
        <p:spPr>
          <a:xfrm>
            <a:off x="1164726" y="2599368"/>
            <a:ext cx="5308200" cy="415500"/>
          </a:xfrm>
          <a:prstGeom prst="rect">
            <a:avLst/>
          </a:prstGeom>
          <a:solidFill>
            <a:srgbClr val="427B83"/>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100" u="none" cap="none" strike="noStrike">
                <a:solidFill>
                  <a:schemeClr val="lt1"/>
                </a:solidFill>
                <a:latin typeface="Arial"/>
                <a:ea typeface="Arial"/>
                <a:cs typeface="Arial"/>
                <a:sym typeface="Arial"/>
              </a:rPr>
              <a:t>Calculez votre empreinte écologique !</a:t>
            </a:r>
            <a:endParaRPr b="1" i="0" sz="2000" u="none" cap="none" strike="noStrike">
              <a:solidFill>
                <a:schemeClr val="lt1"/>
              </a:solidFill>
              <a:latin typeface="Lato"/>
              <a:ea typeface="Lato"/>
              <a:cs typeface="Lato"/>
              <a:sym typeface="Lato"/>
            </a:endParaRPr>
          </a:p>
        </p:txBody>
      </p:sp>
      <p:sp>
        <p:nvSpPr>
          <p:cNvPr id="240" name="Google Shape;240;g2ff77eb7b9f_0_4"/>
          <p:cNvSpPr txBox="1"/>
          <p:nvPr/>
        </p:nvSpPr>
        <p:spPr>
          <a:xfrm>
            <a:off x="1084050" y="3239075"/>
            <a:ext cx="10460100" cy="3216900"/>
          </a:xfrm>
          <a:prstGeom prst="rect">
            <a:avLst/>
          </a:prstGeom>
          <a:solidFill>
            <a:srgbClr val="FFFFFF"/>
          </a:solidFill>
          <a:ln cap="flat" cmpd="sng" w="38100">
            <a:solidFill>
              <a:srgbClr val="427B83"/>
            </a:solidFill>
            <a:prstDash val="dash"/>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2300" u="none" cap="none" strike="noStrike">
                <a:solidFill>
                  <a:srgbClr val="427B83"/>
                </a:solidFill>
                <a:latin typeface="Lato"/>
                <a:ea typeface="Lato"/>
                <a:cs typeface="Lato"/>
                <a:sym typeface="Lato"/>
              </a:rPr>
              <a:t>Méthode et explication:</a:t>
            </a:r>
            <a:endParaRPr b="0" i="0" sz="2400" u="none" cap="none" strike="noStrike">
              <a:solidFill>
                <a:srgbClr val="000000"/>
              </a:solidFill>
              <a:latin typeface="Arial"/>
              <a:ea typeface="Arial"/>
              <a:cs typeface="Arial"/>
              <a:sym typeface="Arial"/>
            </a:endParaRPr>
          </a:p>
          <a:p>
            <a:pPr indent="-374650" lvl="0" marL="457200" marR="0" rtl="0" algn="l">
              <a:lnSpc>
                <a:spcPct val="100000"/>
              </a:lnSpc>
              <a:spcBef>
                <a:spcPts val="0"/>
              </a:spcBef>
              <a:spcAft>
                <a:spcPts val="0"/>
              </a:spcAft>
              <a:buClr>
                <a:srgbClr val="000000"/>
              </a:buClr>
              <a:buSzPts val="2300"/>
              <a:buFont typeface="Lato"/>
              <a:buChar char="●"/>
            </a:pPr>
            <a:r>
              <a:rPr b="0" i="0" lang="en-US" sz="2200" u="none" cap="none" strike="noStrike">
                <a:solidFill>
                  <a:srgbClr val="000000"/>
                </a:solidFill>
                <a:latin typeface="Arial"/>
                <a:ea typeface="Arial"/>
                <a:cs typeface="Arial"/>
                <a:sym typeface="Arial"/>
              </a:rPr>
              <a:t>Demandez à vos participants d'aller sur le lien de la</a:t>
            </a:r>
            <a:r>
              <a:rPr lang="en-US" sz="2200"/>
              <a:t> </a:t>
            </a:r>
            <a:r>
              <a:rPr lang="en-US" sz="2200" u="sng">
                <a:solidFill>
                  <a:schemeClr val="hlink"/>
                </a:solidFill>
                <a:hlinkClick r:id="rId3"/>
              </a:rPr>
              <a:t>calculatrice</a:t>
            </a:r>
            <a:r>
              <a:rPr b="0" i="0" lang="en-US" sz="2200" u="none" cap="none" strike="noStrike">
                <a:solidFill>
                  <a:srgbClr val="000000"/>
                </a:solidFill>
                <a:latin typeface="Arial"/>
                <a:ea typeface="Arial"/>
                <a:cs typeface="Arial"/>
                <a:sym typeface="Arial"/>
              </a:rPr>
              <a:t>.</a:t>
            </a:r>
            <a:endParaRPr sz="2400"/>
          </a:p>
          <a:p>
            <a:pPr indent="-311150" lvl="0" marL="457200" marR="0" rtl="0" algn="l">
              <a:lnSpc>
                <a:spcPct val="100000"/>
              </a:lnSpc>
              <a:spcBef>
                <a:spcPts val="0"/>
              </a:spcBef>
              <a:spcAft>
                <a:spcPts val="0"/>
              </a:spcAft>
              <a:buClr>
                <a:srgbClr val="000000"/>
              </a:buClr>
              <a:buSzPts val="1300"/>
              <a:buFont typeface="Lato"/>
              <a:buChar char="●"/>
            </a:pPr>
            <a:r>
              <a:rPr b="0" i="0" lang="en-US" sz="2200" u="none" cap="none" strike="noStrike">
                <a:solidFill>
                  <a:srgbClr val="000000"/>
                </a:solidFill>
                <a:latin typeface="Arial"/>
                <a:ea typeface="Arial"/>
                <a:cs typeface="Arial"/>
                <a:sym typeface="Arial"/>
              </a:rPr>
              <a:t>Invitez un volontaire à partager son calcul à l'écran et demandez aux autres participants de suivre avec leurs téléphones ou tablettes.</a:t>
            </a:r>
            <a:r>
              <a:rPr b="0" i="0" lang="en-US" sz="2300" u="none" cap="none" strike="noStrike">
                <a:solidFill>
                  <a:srgbClr val="000000"/>
                </a:solidFill>
                <a:latin typeface="Lato"/>
                <a:ea typeface="Lato"/>
                <a:cs typeface="Lato"/>
                <a:sym typeface="Lato"/>
              </a:rPr>
              <a:t>.</a:t>
            </a:r>
            <a:endParaRPr b="0" i="0" sz="2300" u="none" cap="none" strike="noStrike">
              <a:solidFill>
                <a:srgbClr val="000000"/>
              </a:solidFill>
              <a:latin typeface="Lato"/>
              <a:ea typeface="Lato"/>
              <a:cs typeface="Lato"/>
              <a:sym typeface="Lato"/>
            </a:endParaRPr>
          </a:p>
          <a:p>
            <a:pPr indent="-374650" lvl="0" marL="457200" marR="0" rtl="0" algn="l">
              <a:lnSpc>
                <a:spcPct val="100000"/>
              </a:lnSpc>
              <a:spcBef>
                <a:spcPts val="0"/>
              </a:spcBef>
              <a:spcAft>
                <a:spcPts val="0"/>
              </a:spcAft>
              <a:buClr>
                <a:srgbClr val="000000"/>
              </a:buClr>
              <a:buSzPts val="2300"/>
              <a:buFont typeface="Lato"/>
              <a:buChar char="●"/>
            </a:pPr>
            <a:r>
              <a:rPr b="0" i="0" lang="en-US" sz="2200" u="none" cap="none" strike="noStrike">
                <a:solidFill>
                  <a:srgbClr val="000000"/>
                </a:solidFill>
                <a:latin typeface="Arial"/>
                <a:ea typeface="Arial"/>
                <a:cs typeface="Arial"/>
                <a:sym typeface="Arial"/>
              </a:rPr>
              <a:t>Invitez les participants à partager et à discuter de chaque question.</a:t>
            </a:r>
            <a:br>
              <a:rPr b="0" i="0" lang="en-US" sz="22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À la fin de l'enquête, faites suivre d'une réflexion sur l'activité</a:t>
            </a:r>
            <a:endParaRPr sz="2400"/>
          </a:p>
          <a:p>
            <a:pPr indent="0" lvl="0" marL="0" marR="0" rtl="0" algn="l">
              <a:lnSpc>
                <a:spcPct val="100000"/>
              </a:lnSpc>
              <a:spcBef>
                <a:spcPts val="0"/>
              </a:spcBef>
              <a:spcAft>
                <a:spcPts val="0"/>
              </a:spcAft>
              <a:buClr>
                <a:srgbClr val="000000"/>
              </a:buClr>
              <a:buSzPts val="1300"/>
              <a:buFont typeface="Arial"/>
              <a:buNone/>
            </a:pPr>
            <a:r>
              <a:t/>
            </a:r>
            <a:endParaRPr b="0" i="0" sz="2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en-US" sz="2200" u="none" cap="none" strike="noStrike">
                <a:solidFill>
                  <a:srgbClr val="000000"/>
                </a:solidFill>
                <a:latin typeface="Arial"/>
                <a:ea typeface="Arial"/>
                <a:cs typeface="Arial"/>
                <a:sym typeface="Arial"/>
              </a:rPr>
              <a:t>Note pour l'animateur : Il existe de nombreux instruments pour calculer l'empreinte écologique. N'hésitez pas à les explorer.</a:t>
            </a:r>
            <a:endParaRPr b="0" i="0" sz="2300" u="none" cap="none" strike="noStrik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4"/>
          <p:cNvPicPr preferRelativeResize="0"/>
          <p:nvPr/>
        </p:nvPicPr>
        <p:blipFill>
          <a:blip r:embed="rId3">
            <a:alphaModFix/>
          </a:blip>
          <a:stretch>
            <a:fillRect/>
          </a:stretch>
        </p:blipFill>
        <p:spPr>
          <a:xfrm>
            <a:off x="0" y="-136678"/>
            <a:ext cx="12192000" cy="6871253"/>
          </a:xfrm>
          <a:prstGeom prst="rect">
            <a:avLst/>
          </a:prstGeom>
          <a:noFill/>
          <a:ln>
            <a:noFill/>
          </a:ln>
        </p:spPr>
      </p:pic>
      <p:sp>
        <p:nvSpPr>
          <p:cNvPr id="246" name="Google Shape;246;p4"/>
          <p:cNvSpPr txBox="1"/>
          <p:nvPr>
            <p:ph type="title"/>
          </p:nvPr>
        </p:nvSpPr>
        <p:spPr>
          <a:xfrm>
            <a:off x="829350" y="342425"/>
            <a:ext cx="10524600" cy="631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6000">
                <a:solidFill>
                  <a:schemeClr val="dk1"/>
                </a:solidFill>
              </a:rPr>
              <a:t>Merci pour votre attention!</a:t>
            </a:r>
            <a:endParaRPr sz="6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19e93ff5fc8_0_22"/>
          <p:cNvSpPr txBox="1"/>
          <p:nvPr>
            <p:ph type="title"/>
          </p:nvPr>
        </p:nvSpPr>
        <p:spPr>
          <a:xfrm>
            <a:off x="3994575" y="949575"/>
            <a:ext cx="47898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A propos de ce module</a:t>
            </a:r>
            <a:endParaRPr/>
          </a:p>
        </p:txBody>
      </p:sp>
      <p:sp>
        <p:nvSpPr>
          <p:cNvPr id="61" name="Google Shape;61;g19e93ff5fc8_0_22"/>
          <p:cNvSpPr txBox="1"/>
          <p:nvPr>
            <p:ph idx="1" type="body"/>
          </p:nvPr>
        </p:nvSpPr>
        <p:spPr>
          <a:xfrm>
            <a:off x="594350" y="1873775"/>
            <a:ext cx="10800900" cy="3382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lang="en-US" sz="2200">
                <a:solidFill>
                  <a:srgbClr val="427B83"/>
                </a:solidFill>
                <a:latin typeface="Comfortaa"/>
                <a:ea typeface="Comfortaa"/>
                <a:cs typeface="Comfortaa"/>
                <a:sym typeface="Comfortaa"/>
              </a:rPr>
              <a:t>Que vous trouverez-vous ici?</a:t>
            </a:r>
            <a:endParaRPr sz="2900">
              <a:latin typeface="Comfortaa"/>
              <a:ea typeface="Comfortaa"/>
              <a:cs typeface="Comfortaa"/>
              <a:sym typeface="Comfortaa"/>
            </a:endParaRPr>
          </a:p>
          <a:p>
            <a:pPr indent="0" lvl="0" marL="0" rtl="0" algn="l">
              <a:lnSpc>
                <a:spcPct val="115000"/>
              </a:lnSpc>
              <a:spcBef>
                <a:spcPts val="0"/>
              </a:spcBef>
              <a:spcAft>
                <a:spcPts val="0"/>
              </a:spcAft>
              <a:buSzPts val="2800"/>
              <a:buNone/>
            </a:pPr>
            <a:r>
              <a:t/>
            </a:r>
            <a:endParaRPr sz="2100">
              <a:solidFill>
                <a:srgbClr val="427B83"/>
              </a:solidFill>
              <a:latin typeface="Comfortaa"/>
              <a:ea typeface="Comfortaa"/>
              <a:cs typeface="Comfortaa"/>
              <a:sym typeface="Comfortaa"/>
            </a:endParaRPr>
          </a:p>
          <a:p>
            <a:pPr indent="-336550" lvl="0" marL="457200" rtl="0" algn="l">
              <a:lnSpc>
                <a:spcPct val="110000"/>
              </a:lnSpc>
              <a:spcBef>
                <a:spcPts val="0"/>
              </a:spcBef>
              <a:spcAft>
                <a:spcPts val="0"/>
              </a:spcAft>
              <a:buClr>
                <a:schemeClr val="accent2"/>
              </a:buClr>
              <a:buSzPts val="1700"/>
              <a:buFont typeface="Lato"/>
              <a:buChar char="•"/>
            </a:pPr>
            <a:r>
              <a:rPr b="1" lang="en-US" sz="1700">
                <a:solidFill>
                  <a:schemeClr val="dk1"/>
                </a:solidFill>
                <a:latin typeface="Comfortaa"/>
                <a:ea typeface="Comfortaa"/>
                <a:cs typeface="Comfortaa"/>
                <a:sym typeface="Comfortaa"/>
              </a:rPr>
              <a:t>Une introduction simple et brève</a:t>
            </a:r>
            <a:r>
              <a:rPr lang="en-US" sz="1700">
                <a:solidFill>
                  <a:schemeClr val="dk1"/>
                </a:solidFill>
                <a:latin typeface="Comfortaa"/>
                <a:ea typeface="Comfortaa"/>
                <a:cs typeface="Comfortaa"/>
                <a:sym typeface="Comfortaa"/>
              </a:rPr>
              <a:t> sur ce qu’est le changement climatique, sur ses causes et ses effets.</a:t>
            </a:r>
            <a:endParaRPr sz="3000">
              <a:latin typeface="Comfortaa"/>
              <a:ea typeface="Comfortaa"/>
              <a:cs typeface="Comfortaa"/>
              <a:sym typeface="Comfortaa"/>
            </a:endParaRPr>
          </a:p>
          <a:p>
            <a:pPr indent="0" lvl="0" marL="457200" rtl="0" algn="l">
              <a:lnSpc>
                <a:spcPct val="110000"/>
              </a:lnSpc>
              <a:spcBef>
                <a:spcPts val="0"/>
              </a:spcBef>
              <a:spcAft>
                <a:spcPts val="0"/>
              </a:spcAft>
              <a:buSzPts val="2800"/>
              <a:buNone/>
            </a:pPr>
            <a:r>
              <a:t/>
            </a:r>
            <a:endParaRPr sz="1700">
              <a:solidFill>
                <a:schemeClr val="dk1"/>
              </a:solidFill>
              <a:latin typeface="Comfortaa"/>
              <a:ea typeface="Comfortaa"/>
              <a:cs typeface="Comfortaa"/>
              <a:sym typeface="Comfortaa"/>
            </a:endParaRPr>
          </a:p>
          <a:p>
            <a:pPr indent="-336550" lvl="0" marL="457200" rtl="0" algn="l">
              <a:lnSpc>
                <a:spcPct val="110000"/>
              </a:lnSpc>
              <a:spcBef>
                <a:spcPts val="0"/>
              </a:spcBef>
              <a:spcAft>
                <a:spcPts val="0"/>
              </a:spcAft>
              <a:buClr>
                <a:schemeClr val="accent2"/>
              </a:buClr>
              <a:buSzPts val="1700"/>
              <a:buFont typeface="Comfortaa"/>
              <a:buChar char="•"/>
            </a:pPr>
            <a:r>
              <a:rPr b="1" lang="en-US" sz="1700">
                <a:solidFill>
                  <a:schemeClr val="dk1"/>
                </a:solidFill>
                <a:latin typeface="Comfortaa"/>
                <a:ea typeface="Comfortaa"/>
                <a:cs typeface="Comfortaa"/>
                <a:sym typeface="Comfortaa"/>
              </a:rPr>
              <a:t>Comment comprendre concrètement ce qu’est le changement climatique</a:t>
            </a:r>
            <a:r>
              <a:rPr lang="en-US" sz="1700">
                <a:solidFill>
                  <a:schemeClr val="dk1"/>
                </a:solidFill>
                <a:latin typeface="Comfortaa"/>
                <a:ea typeface="Comfortaa"/>
                <a:cs typeface="Comfortaa"/>
                <a:sym typeface="Comfortaa"/>
              </a:rPr>
              <a:t>, en le reliant à l’agriculture et au contexte local.</a:t>
            </a:r>
            <a:endParaRPr sz="3000">
              <a:latin typeface="Comfortaa"/>
              <a:ea typeface="Comfortaa"/>
              <a:cs typeface="Comfortaa"/>
              <a:sym typeface="Comfortaa"/>
            </a:endParaRPr>
          </a:p>
          <a:p>
            <a:pPr indent="0" lvl="0" marL="457200" rtl="0" algn="l">
              <a:lnSpc>
                <a:spcPct val="110000"/>
              </a:lnSpc>
              <a:spcBef>
                <a:spcPts val="0"/>
              </a:spcBef>
              <a:spcAft>
                <a:spcPts val="0"/>
              </a:spcAft>
              <a:buSzPts val="2800"/>
              <a:buNone/>
            </a:pPr>
            <a:r>
              <a:t/>
            </a:r>
            <a:endParaRPr sz="1700">
              <a:solidFill>
                <a:schemeClr val="dk1"/>
              </a:solidFill>
              <a:latin typeface="Comfortaa"/>
              <a:ea typeface="Comfortaa"/>
              <a:cs typeface="Comfortaa"/>
              <a:sym typeface="Comfortaa"/>
            </a:endParaRPr>
          </a:p>
          <a:p>
            <a:pPr indent="-336550" lvl="0" marL="457200" rtl="0" algn="l">
              <a:lnSpc>
                <a:spcPct val="110000"/>
              </a:lnSpc>
              <a:spcBef>
                <a:spcPts val="0"/>
              </a:spcBef>
              <a:spcAft>
                <a:spcPts val="0"/>
              </a:spcAft>
              <a:buClr>
                <a:schemeClr val="accent2"/>
              </a:buClr>
              <a:buSzPts val="1700"/>
              <a:buFont typeface="Lato"/>
              <a:buChar char="•"/>
            </a:pPr>
            <a:r>
              <a:rPr b="1" lang="en-US" sz="1700">
                <a:solidFill>
                  <a:schemeClr val="dk1"/>
                </a:solidFill>
                <a:latin typeface="Comfortaa"/>
                <a:ea typeface="Comfortaa"/>
                <a:cs typeface="Comfortaa"/>
                <a:sym typeface="Comfortaa"/>
              </a:rPr>
              <a:t>Les barrières et les obstacles auxquels l’agriculture est confrontée lorsqu’elle s’attaque au changement climatique.</a:t>
            </a:r>
            <a:endParaRPr b="1" sz="3000">
              <a:latin typeface="Comfortaa"/>
              <a:ea typeface="Comfortaa"/>
              <a:cs typeface="Comfortaa"/>
              <a:sym typeface="Comfortaa"/>
            </a:endParaRPr>
          </a:p>
          <a:p>
            <a:pPr indent="0" lvl="0" marL="457200" rtl="0" algn="l">
              <a:lnSpc>
                <a:spcPct val="110000"/>
              </a:lnSpc>
              <a:spcBef>
                <a:spcPts val="0"/>
              </a:spcBef>
              <a:spcAft>
                <a:spcPts val="0"/>
              </a:spcAft>
              <a:buSzPts val="2800"/>
              <a:buNone/>
            </a:pPr>
            <a:r>
              <a:t/>
            </a:r>
            <a:endParaRPr sz="1700">
              <a:solidFill>
                <a:schemeClr val="dk1"/>
              </a:solidFill>
              <a:latin typeface="Comfortaa"/>
              <a:ea typeface="Comfortaa"/>
              <a:cs typeface="Comfortaa"/>
              <a:sym typeface="Comfortaa"/>
            </a:endParaRPr>
          </a:p>
          <a:p>
            <a:pPr indent="-336550" lvl="0" marL="457200" rtl="0" algn="l">
              <a:lnSpc>
                <a:spcPct val="110000"/>
              </a:lnSpc>
              <a:spcBef>
                <a:spcPts val="0"/>
              </a:spcBef>
              <a:spcAft>
                <a:spcPts val="0"/>
              </a:spcAft>
              <a:buClr>
                <a:schemeClr val="accent2"/>
              </a:buClr>
              <a:buSzPts val="1700"/>
              <a:buFont typeface="Lato"/>
              <a:buChar char="•"/>
            </a:pPr>
            <a:r>
              <a:rPr b="1" lang="en-US" sz="1700">
                <a:solidFill>
                  <a:schemeClr val="dk1"/>
                </a:solidFill>
                <a:latin typeface="Comfortaa"/>
                <a:ea typeface="Comfortaa"/>
                <a:cs typeface="Comfortaa"/>
                <a:sym typeface="Comfortaa"/>
              </a:rPr>
              <a:t>L’adaptation et les solutions pour faire face au changement climatique</a:t>
            </a:r>
            <a:r>
              <a:rPr lang="en-US" sz="1700">
                <a:solidFill>
                  <a:schemeClr val="dk1"/>
                </a:solidFill>
                <a:latin typeface="Comfortaa"/>
                <a:ea typeface="Comfortaa"/>
                <a:cs typeface="Comfortaa"/>
                <a:sym typeface="Comfortaa"/>
              </a:rPr>
              <a:t> du point de vue de l’agriculture.</a:t>
            </a:r>
            <a:endParaRPr sz="3000">
              <a:latin typeface="Comfortaa"/>
              <a:ea typeface="Comfortaa"/>
              <a:cs typeface="Comfortaa"/>
              <a:sym typeface="Comfortaa"/>
            </a:endParaRPr>
          </a:p>
          <a:p>
            <a:pPr indent="0" lvl="0" marL="457200" rtl="0" algn="l">
              <a:lnSpc>
                <a:spcPct val="110000"/>
              </a:lnSpc>
              <a:spcBef>
                <a:spcPts val="0"/>
              </a:spcBef>
              <a:spcAft>
                <a:spcPts val="0"/>
              </a:spcAft>
              <a:buSzPts val="2800"/>
              <a:buNone/>
            </a:pPr>
            <a:r>
              <a:t/>
            </a:r>
            <a:endParaRPr sz="1700">
              <a:solidFill>
                <a:schemeClr val="dk1"/>
              </a:solidFill>
              <a:latin typeface="Comfortaa"/>
              <a:ea typeface="Comfortaa"/>
              <a:cs typeface="Comfortaa"/>
              <a:sym typeface="Comfortaa"/>
            </a:endParaRPr>
          </a:p>
          <a:p>
            <a:pPr indent="-336550" lvl="0" marL="457200" rtl="0" algn="l">
              <a:lnSpc>
                <a:spcPct val="110000"/>
              </a:lnSpc>
              <a:spcBef>
                <a:spcPts val="0"/>
              </a:spcBef>
              <a:spcAft>
                <a:spcPts val="0"/>
              </a:spcAft>
              <a:buClr>
                <a:schemeClr val="accent2"/>
              </a:buClr>
              <a:buSzPts val="1700"/>
              <a:buFont typeface="Lato"/>
              <a:buChar char="•"/>
            </a:pPr>
            <a:r>
              <a:rPr b="1" lang="en-US" sz="1700">
                <a:solidFill>
                  <a:schemeClr val="dk1"/>
                </a:solidFill>
                <a:latin typeface="Comfortaa"/>
                <a:ea typeface="Comfortaa"/>
                <a:cs typeface="Comfortaa"/>
                <a:sym typeface="Comfortaa"/>
              </a:rPr>
              <a:t>Dynamiques, informations, et ressources liées au changement climatique.</a:t>
            </a:r>
            <a:endParaRPr b="1" sz="1700">
              <a:solidFill>
                <a:schemeClr val="dk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9a3e6ea50a_2_5"/>
          <p:cNvSpPr txBox="1"/>
          <p:nvPr/>
        </p:nvSpPr>
        <p:spPr>
          <a:xfrm>
            <a:off x="4385625" y="523875"/>
            <a:ext cx="6992700" cy="569400"/>
          </a:xfrm>
          <a:prstGeom prst="rect">
            <a:avLst/>
          </a:prstGeom>
          <a:noFill/>
          <a:ln>
            <a:noFill/>
          </a:ln>
        </p:spPr>
        <p:txBody>
          <a:bodyPr anchorCtr="0" anchor="t" bIns="60925" lIns="121900" spcFirstLastPara="1" rIns="121900" wrap="square" tIns="60925">
            <a:spAutoFit/>
          </a:bodyPr>
          <a:lstStyle/>
          <a:p>
            <a:pPr indent="0" lvl="0" marL="0" marR="0" rtl="0" algn="l">
              <a:lnSpc>
                <a:spcPct val="107000"/>
              </a:lnSpc>
              <a:spcBef>
                <a:spcPts val="0"/>
              </a:spcBef>
              <a:spcAft>
                <a:spcPts val="0"/>
              </a:spcAft>
              <a:buClr>
                <a:srgbClr val="000000"/>
              </a:buClr>
              <a:buSzPts val="2500"/>
              <a:buFont typeface="Arial"/>
              <a:buNone/>
            </a:pPr>
            <a:r>
              <a:rPr b="1" i="0" lang="en-US" sz="2900" u="none" cap="none" strike="noStrike">
                <a:solidFill>
                  <a:schemeClr val="dk1"/>
                </a:solidFill>
                <a:latin typeface="Lato"/>
                <a:ea typeface="Lato"/>
                <a:cs typeface="Lato"/>
                <a:sym typeface="Lato"/>
              </a:rPr>
              <a:t>Qu’est-ce que le changement climatique? </a:t>
            </a:r>
            <a:endParaRPr b="0" i="1" sz="2900" u="none" cap="none" strike="noStrike">
              <a:solidFill>
                <a:schemeClr val="dk1"/>
              </a:solidFill>
              <a:latin typeface="Lato"/>
              <a:ea typeface="Lato"/>
              <a:cs typeface="Lato"/>
              <a:sym typeface="Lato"/>
            </a:endParaRPr>
          </a:p>
        </p:txBody>
      </p:sp>
      <p:sp>
        <p:nvSpPr>
          <p:cNvPr id="68" name="Google Shape;68;g29a3e6ea50a_2_5"/>
          <p:cNvSpPr txBox="1"/>
          <p:nvPr/>
        </p:nvSpPr>
        <p:spPr>
          <a:xfrm>
            <a:off x="3215995" y="1468742"/>
            <a:ext cx="5760000" cy="8466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2000"/>
              <a:buFont typeface="Arial"/>
              <a:buNone/>
            </a:pPr>
            <a:r>
              <a:rPr b="1" i="0" lang="en-US" sz="2300" u="none" cap="none" strike="noStrike">
                <a:solidFill>
                  <a:schemeClr val="lt1"/>
                </a:solidFill>
                <a:latin typeface="Lato"/>
                <a:ea typeface="Lato"/>
                <a:cs typeface="Lato"/>
                <a:sym typeface="Lato"/>
              </a:rPr>
              <a:t>Le changement climatique est le concept de variation globale du climat de la Terre.</a:t>
            </a:r>
            <a:r>
              <a:rPr b="1" i="0" lang="en-US" sz="2400" u="none" cap="none" strike="noStrike">
                <a:solidFill>
                  <a:schemeClr val="lt1"/>
                </a:solidFill>
                <a:latin typeface="Calibri"/>
                <a:ea typeface="Calibri"/>
                <a:cs typeface="Calibri"/>
                <a:sym typeface="Calibri"/>
              </a:rPr>
              <a:t> </a:t>
            </a:r>
            <a:endParaRPr b="1" i="0" sz="2400" u="none" cap="none" strike="noStrike">
              <a:solidFill>
                <a:schemeClr val="lt1"/>
              </a:solidFill>
              <a:latin typeface="Calibri"/>
              <a:ea typeface="Calibri"/>
              <a:cs typeface="Calibri"/>
              <a:sym typeface="Calibri"/>
            </a:endParaRPr>
          </a:p>
        </p:txBody>
      </p:sp>
      <p:sp>
        <p:nvSpPr>
          <p:cNvPr id="69" name="Google Shape;69;g29a3e6ea50a_2_5"/>
          <p:cNvSpPr txBox="1"/>
          <p:nvPr/>
        </p:nvSpPr>
        <p:spPr>
          <a:xfrm>
            <a:off x="3370507" y="2578107"/>
            <a:ext cx="5451000" cy="600300"/>
          </a:xfrm>
          <a:prstGeom prst="rect">
            <a:avLst/>
          </a:prstGeom>
          <a:noFill/>
          <a:ln>
            <a:noFill/>
          </a:ln>
        </p:spPr>
        <p:txBody>
          <a:bodyPr anchorCtr="0" anchor="t" bIns="60925" lIns="121900" spcFirstLastPara="1" rIns="121900" wrap="square" tIns="60925">
            <a:spAutoFit/>
          </a:bodyPr>
          <a:lstStyle/>
          <a:p>
            <a:pPr indent="0" lvl="0" marL="0" marR="0" rtl="0" algn="l">
              <a:lnSpc>
                <a:spcPct val="107000"/>
              </a:lnSpc>
              <a:spcBef>
                <a:spcPts val="0"/>
              </a:spcBef>
              <a:spcAft>
                <a:spcPts val="0"/>
              </a:spcAft>
              <a:buClr>
                <a:srgbClr val="000000"/>
              </a:buClr>
              <a:buSzPts val="3100"/>
              <a:buFont typeface="Arial"/>
              <a:buNone/>
            </a:pPr>
            <a:r>
              <a:rPr b="1" i="0" lang="en-US" sz="3100" u="none" cap="none" strike="noStrike">
                <a:solidFill>
                  <a:schemeClr val="accent2"/>
                </a:solidFill>
                <a:latin typeface="Lato"/>
                <a:ea typeface="Lato"/>
                <a:cs typeface="Lato"/>
                <a:sym typeface="Lato"/>
              </a:rPr>
              <a:t>Mais qu’est-ce que le climat?</a:t>
            </a:r>
            <a:endParaRPr b="1" i="0" sz="3100" u="none" cap="none" strike="noStrike">
              <a:solidFill>
                <a:schemeClr val="accent2"/>
              </a:solidFill>
              <a:latin typeface="Lato"/>
              <a:ea typeface="Lato"/>
              <a:cs typeface="Lato"/>
              <a:sym typeface="Lato"/>
            </a:endParaRPr>
          </a:p>
        </p:txBody>
      </p:sp>
      <p:sp>
        <p:nvSpPr>
          <p:cNvPr id="70" name="Google Shape;70;g29a3e6ea50a_2_5"/>
          <p:cNvSpPr txBox="1"/>
          <p:nvPr/>
        </p:nvSpPr>
        <p:spPr>
          <a:xfrm>
            <a:off x="734600" y="3225776"/>
            <a:ext cx="10203600" cy="12930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200"/>
              <a:buFont typeface="Arial"/>
              <a:buNone/>
            </a:pPr>
            <a:r>
              <a:rPr i="0" lang="en-US" sz="1900" u="none" cap="none" strike="noStrike">
                <a:solidFill>
                  <a:srgbClr val="374151"/>
                </a:solidFill>
                <a:latin typeface="Comfortaa"/>
                <a:ea typeface="Comfortaa"/>
                <a:cs typeface="Comfortaa"/>
                <a:sym typeface="Comfortaa"/>
              </a:rPr>
              <a:t>C’est l’ensemble des </a:t>
            </a:r>
            <a:r>
              <a:rPr b="1" i="0" lang="en-US" sz="1900" u="none" cap="none" strike="noStrike">
                <a:solidFill>
                  <a:srgbClr val="374151"/>
                </a:solidFill>
                <a:latin typeface="Comfortaa"/>
                <a:ea typeface="Comfortaa"/>
                <a:cs typeface="Comfortaa"/>
                <a:sym typeface="Comfortaa"/>
              </a:rPr>
              <a:t>conditions météorologiques</a:t>
            </a:r>
            <a:r>
              <a:rPr i="0" lang="en-US" sz="1900" u="none" cap="none" strike="noStrike">
                <a:solidFill>
                  <a:srgbClr val="374151"/>
                </a:solidFill>
                <a:latin typeface="Comfortaa"/>
                <a:ea typeface="Comfortaa"/>
                <a:cs typeface="Comfortaa"/>
                <a:sym typeface="Comfortaa"/>
              </a:rPr>
              <a:t> propres à une région spécifique de la Terre. Il prévoit des éléments tels que la quantité et la régularité des précipitations, l’humidité, la température, le vent et d’autres facteurs associés aux phénomènes météorologiques dans cette région.</a:t>
            </a:r>
            <a:endParaRPr i="0" sz="2500" u="none" cap="none" strike="noStrike">
              <a:solidFill>
                <a:schemeClr val="dk1"/>
              </a:solidFill>
              <a:latin typeface="Comfortaa"/>
              <a:ea typeface="Comfortaa"/>
              <a:cs typeface="Comfortaa"/>
              <a:sym typeface="Comfortaa"/>
            </a:endParaRPr>
          </a:p>
        </p:txBody>
      </p:sp>
      <p:sp>
        <p:nvSpPr>
          <p:cNvPr id="71" name="Google Shape;71;g29a3e6ea50a_2_5"/>
          <p:cNvSpPr txBox="1"/>
          <p:nvPr/>
        </p:nvSpPr>
        <p:spPr>
          <a:xfrm>
            <a:off x="2249300" y="4734434"/>
            <a:ext cx="7436700" cy="1419000"/>
          </a:xfrm>
          <a:prstGeom prst="rect">
            <a:avLst/>
          </a:prstGeom>
          <a:solidFill>
            <a:schemeClr val="lt1"/>
          </a:solidFill>
          <a:ln cap="flat" cmpd="sng" w="38100">
            <a:solidFill>
              <a:schemeClr val="accent2"/>
            </a:solidFill>
            <a:prstDash val="dash"/>
            <a:round/>
            <a:headEnd len="sm" w="sm" type="none"/>
            <a:tailEnd len="sm" w="sm" type="none"/>
          </a:ln>
        </p:spPr>
        <p:txBody>
          <a:bodyPr anchorCtr="0" anchor="ctr"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1700"/>
              <a:buFont typeface="Arial"/>
              <a:buNone/>
            </a:pPr>
            <a:r>
              <a:rPr b="0" i="0" lang="en-US" sz="2000" u="none" cap="none" strike="noStrike">
                <a:solidFill>
                  <a:srgbClr val="374151"/>
                </a:solidFill>
                <a:latin typeface="Lato"/>
                <a:ea typeface="Lato"/>
                <a:cs typeface="Lato"/>
                <a:sym typeface="Lato"/>
              </a:rPr>
              <a:t>Nous nous concentrons actuellement sur le changement climatique induit par les actions humaines, communément appelé “</a:t>
            </a:r>
            <a:r>
              <a:rPr b="1" i="0" lang="en-US" sz="2000" u="none" cap="none" strike="noStrike">
                <a:solidFill>
                  <a:srgbClr val="374151"/>
                </a:solidFill>
                <a:latin typeface="Lato"/>
                <a:ea typeface="Lato"/>
                <a:cs typeface="Lato"/>
                <a:sym typeface="Lato"/>
              </a:rPr>
              <a:t>changement climatique anthropique.</a:t>
            </a:r>
            <a:r>
              <a:rPr b="0" i="0" lang="en-US" sz="2000" u="none" cap="none" strike="noStrike">
                <a:solidFill>
                  <a:srgbClr val="374151"/>
                </a:solidFill>
                <a:latin typeface="Lato"/>
                <a:ea typeface="Lato"/>
                <a:cs typeface="Lato"/>
                <a:sym typeface="Lato"/>
              </a:rPr>
              <a:t>" Ce phénomène est dû aux activités humaines qui produisent des gaz à effet de serre.</a:t>
            </a:r>
            <a:endParaRPr b="0" i="0" sz="27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9a3e6ea50a_2_326"/>
          <p:cNvSpPr/>
          <p:nvPr/>
        </p:nvSpPr>
        <p:spPr>
          <a:xfrm rot="10800000">
            <a:off x="-15847981" y="3773258"/>
            <a:ext cx="28053938" cy="2171549"/>
          </a:xfrm>
          <a:custGeom>
            <a:rect b="b" l="l" r="r" t="t"/>
            <a:pathLst>
              <a:path extrusionOk="0" h="1629680" w="21053612">
                <a:moveTo>
                  <a:pt x="0" y="1110972"/>
                </a:moveTo>
                <a:cubicBezTo>
                  <a:pt x="568036" y="925321"/>
                  <a:pt x="2124567" y="-19885"/>
                  <a:pt x="3430630" y="49877"/>
                </a:cubicBezTo>
                <a:cubicBezTo>
                  <a:pt x="4736693" y="119639"/>
                  <a:pt x="6270812" y="1510146"/>
                  <a:pt x="7836376" y="1529542"/>
                </a:cubicBezTo>
                <a:cubicBezTo>
                  <a:pt x="9401940" y="1548938"/>
                  <a:pt x="11214114" y="149630"/>
                  <a:pt x="12824012" y="166255"/>
                </a:cubicBezTo>
                <a:cubicBezTo>
                  <a:pt x="14433910" y="182880"/>
                  <a:pt x="16124165" y="1657004"/>
                  <a:pt x="17495765" y="1629295"/>
                </a:cubicBezTo>
                <a:cubicBezTo>
                  <a:pt x="18867365" y="1601586"/>
                  <a:pt x="21053612" y="0"/>
                  <a:pt x="21053612" y="0"/>
                </a:cubicBezTo>
              </a:path>
            </a:pathLst>
          </a:custGeom>
          <a:noFill/>
          <a:ln cap="flat" cmpd="sng" w="12700">
            <a:solidFill>
              <a:srgbClr val="C4E6CE"/>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g29a3e6ea50a_2_326"/>
          <p:cNvSpPr/>
          <p:nvPr/>
        </p:nvSpPr>
        <p:spPr>
          <a:xfrm rot="10800000">
            <a:off x="-296876" y="3952525"/>
            <a:ext cx="32264660" cy="1780425"/>
          </a:xfrm>
          <a:custGeom>
            <a:rect b="b" l="l" r="r" t="t"/>
            <a:pathLst>
              <a:path extrusionOk="0" h="1629680" w="21053612">
                <a:moveTo>
                  <a:pt x="0" y="1110972"/>
                </a:moveTo>
                <a:cubicBezTo>
                  <a:pt x="568036" y="925321"/>
                  <a:pt x="2124567" y="-19885"/>
                  <a:pt x="3430630" y="49877"/>
                </a:cubicBezTo>
                <a:cubicBezTo>
                  <a:pt x="4736693" y="119639"/>
                  <a:pt x="6270812" y="1510146"/>
                  <a:pt x="7836376" y="1529542"/>
                </a:cubicBezTo>
                <a:cubicBezTo>
                  <a:pt x="9401940" y="1548938"/>
                  <a:pt x="11214114" y="149630"/>
                  <a:pt x="12824012" y="166255"/>
                </a:cubicBezTo>
                <a:cubicBezTo>
                  <a:pt x="14433910" y="182880"/>
                  <a:pt x="16124165" y="1657004"/>
                  <a:pt x="17495765" y="1629295"/>
                </a:cubicBezTo>
                <a:cubicBezTo>
                  <a:pt x="18867365" y="1601586"/>
                  <a:pt x="21053612" y="0"/>
                  <a:pt x="21053612" y="0"/>
                </a:cubicBezTo>
              </a:path>
            </a:pathLst>
          </a:custGeom>
          <a:noFill/>
          <a:ln cap="flat" cmpd="sng" w="12700">
            <a:solidFill>
              <a:srgbClr val="A8DAB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g29a3e6ea50a_2_326"/>
          <p:cNvSpPr txBox="1"/>
          <p:nvPr/>
        </p:nvSpPr>
        <p:spPr>
          <a:xfrm>
            <a:off x="1600186" y="1108665"/>
            <a:ext cx="4211700" cy="10467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Lato"/>
                <a:ea typeface="Lato"/>
                <a:cs typeface="Lato"/>
                <a:sym typeface="Lato"/>
              </a:rPr>
              <a:t>Les gaz à effet de serre retiennent la chaleur dans l’atmosphère, ce qui produit l’effet de serre.</a:t>
            </a:r>
            <a:endParaRPr b="1" i="0" sz="2000" u="none" cap="none" strike="noStrike">
              <a:solidFill>
                <a:schemeClr val="lt1"/>
              </a:solidFill>
              <a:latin typeface="Lato"/>
              <a:ea typeface="Lato"/>
              <a:cs typeface="Lato"/>
              <a:sym typeface="Lato"/>
            </a:endParaRPr>
          </a:p>
        </p:txBody>
      </p:sp>
      <p:sp>
        <p:nvSpPr>
          <p:cNvPr id="80" name="Google Shape;80;g29a3e6ea50a_2_326"/>
          <p:cNvSpPr txBox="1"/>
          <p:nvPr/>
        </p:nvSpPr>
        <p:spPr>
          <a:xfrm>
            <a:off x="250025" y="4095125"/>
            <a:ext cx="6912000" cy="2407200"/>
          </a:xfrm>
          <a:prstGeom prst="rect">
            <a:avLst/>
          </a:prstGeom>
          <a:solidFill>
            <a:schemeClr val="lt1"/>
          </a:solidFill>
          <a:ln cap="flat" cmpd="sng" w="38100">
            <a:solidFill>
              <a:schemeClr val="accent2"/>
            </a:solidFill>
            <a:prstDash val="dash"/>
            <a:round/>
            <a:headEnd len="sm" w="sm" type="none"/>
            <a:tailEnd len="sm" w="sm" type="none"/>
          </a:ln>
        </p:spPr>
        <p:txBody>
          <a:bodyPr anchorCtr="0" anchor="ctr"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1700"/>
              <a:buFont typeface="Arial"/>
              <a:buNone/>
            </a:pPr>
            <a:r>
              <a:rPr b="1" i="0" lang="en-US" sz="2000" u="none" cap="none" strike="noStrike">
                <a:solidFill>
                  <a:schemeClr val="dk1"/>
                </a:solidFill>
                <a:latin typeface="Lato"/>
                <a:ea typeface="Lato"/>
                <a:cs typeface="Lato"/>
                <a:sym typeface="Lato"/>
              </a:rPr>
              <a:t>L’effet de serre: </a:t>
            </a:r>
            <a:r>
              <a:rPr b="0" i="0" lang="en-US" sz="2000" u="none" cap="none" strike="noStrike">
                <a:solidFill>
                  <a:schemeClr val="dk1"/>
                </a:solidFill>
                <a:latin typeface="Lato"/>
                <a:ea typeface="Lato"/>
                <a:cs typeface="Lato"/>
                <a:sym typeface="Lato"/>
              </a:rPr>
              <a:t>Lorsque le rayonnement solaire frappe la Terre, une partie traverse l’atmosphère, une autre est réfléchie dans l’espace et une dernière est absorbée par des gaz  atmosphériques tels que le </a:t>
            </a:r>
            <a:r>
              <a:rPr b="1" i="0" lang="en-US" sz="2000" u="none" cap="none" strike="noStrike">
                <a:solidFill>
                  <a:schemeClr val="dk1"/>
                </a:solidFill>
                <a:latin typeface="Lato"/>
                <a:ea typeface="Lato"/>
                <a:cs typeface="Lato"/>
                <a:sym typeface="Lato"/>
              </a:rPr>
              <a:t>CO</a:t>
            </a:r>
            <a:r>
              <a:rPr b="1" baseline="-25000" i="0" lang="en-US" sz="2000" u="none" cap="none" strike="noStrike">
                <a:solidFill>
                  <a:schemeClr val="dk1"/>
                </a:solidFill>
                <a:latin typeface="Lato"/>
                <a:ea typeface="Lato"/>
                <a:cs typeface="Lato"/>
                <a:sym typeface="Lato"/>
              </a:rPr>
              <a:t>2</a:t>
            </a:r>
            <a:r>
              <a:rPr b="0" i="0" lang="en-US" sz="2000" u="none" cap="none" strike="noStrike">
                <a:solidFill>
                  <a:schemeClr val="dk1"/>
                </a:solidFill>
                <a:latin typeface="Lato"/>
                <a:ea typeface="Lato"/>
                <a:cs typeface="Lato"/>
                <a:sym typeface="Lato"/>
              </a:rPr>
              <a:t>, qui la piègent sous forme de chaleur, à la manière d’une serre.  La température de l’atmosphère terrestre augmente car la chaleur ne peut pas s’échapper complètement vers l’espace. </a:t>
            </a:r>
            <a:endParaRPr b="0" i="0" sz="2000" u="none" cap="none" strike="noStrike">
              <a:solidFill>
                <a:schemeClr val="dk1"/>
              </a:solidFill>
              <a:latin typeface="Lato"/>
              <a:ea typeface="Lato"/>
              <a:cs typeface="Lato"/>
              <a:sym typeface="Lato"/>
            </a:endParaRPr>
          </a:p>
        </p:txBody>
      </p:sp>
      <p:sp>
        <p:nvSpPr>
          <p:cNvPr id="81" name="Google Shape;81;g29a3e6ea50a_2_326"/>
          <p:cNvSpPr txBox="1"/>
          <p:nvPr/>
        </p:nvSpPr>
        <p:spPr>
          <a:xfrm>
            <a:off x="575975" y="2704025"/>
            <a:ext cx="6234600" cy="1354200"/>
          </a:xfrm>
          <a:prstGeom prst="rect">
            <a:avLst/>
          </a:prstGeom>
          <a:solidFill>
            <a:schemeClr val="lt1"/>
          </a:solidFill>
          <a:ln cap="flat" cmpd="sng" w="38100">
            <a:solidFill>
              <a:schemeClr val="accent2"/>
            </a:solidFill>
            <a:prstDash val="dash"/>
            <a:round/>
            <a:headEnd len="sm" w="sm" type="none"/>
            <a:tailEnd len="sm" w="sm" type="none"/>
          </a:ln>
        </p:spPr>
        <p:txBody>
          <a:bodyPr anchorCtr="0" anchor="ctr"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1700"/>
              <a:buFont typeface="Arial"/>
              <a:buNone/>
            </a:pPr>
            <a:r>
              <a:rPr b="1" i="0" lang="en-US" sz="1900" u="none" cap="none" strike="noStrike">
                <a:solidFill>
                  <a:schemeClr val="dk1"/>
                </a:solidFill>
                <a:latin typeface="Lato"/>
                <a:ea typeface="Lato"/>
                <a:cs typeface="Lato"/>
                <a:sym typeface="Lato"/>
              </a:rPr>
              <a:t>Les gaz à effet de serre </a:t>
            </a:r>
            <a:r>
              <a:rPr b="0" i="0" lang="en-US" sz="1900" u="none" cap="none" strike="noStrike">
                <a:solidFill>
                  <a:schemeClr val="dk1"/>
                </a:solidFill>
                <a:latin typeface="Lato"/>
                <a:ea typeface="Lato"/>
                <a:cs typeface="Lato"/>
                <a:sym typeface="Lato"/>
              </a:rPr>
              <a:t>comprennent principalement </a:t>
            </a:r>
            <a:r>
              <a:rPr b="1" i="0" lang="en-US" sz="1900" u="none" cap="none" strike="noStrike">
                <a:solidFill>
                  <a:schemeClr val="dk1"/>
                </a:solidFill>
                <a:latin typeface="Lato"/>
                <a:ea typeface="Lato"/>
                <a:cs typeface="Lato"/>
                <a:sym typeface="Lato"/>
              </a:rPr>
              <a:t>le dioxyde de carbone (CO</a:t>
            </a:r>
            <a:r>
              <a:rPr b="1" baseline="-25000" i="0" lang="en-US" sz="1900" u="none" cap="none" strike="noStrike">
                <a:solidFill>
                  <a:schemeClr val="dk1"/>
                </a:solidFill>
                <a:latin typeface="Lato"/>
                <a:ea typeface="Lato"/>
                <a:cs typeface="Lato"/>
                <a:sym typeface="Lato"/>
              </a:rPr>
              <a:t>2</a:t>
            </a:r>
            <a:r>
              <a:rPr b="1" i="0" lang="en-US" sz="1900" u="none" cap="none" strike="noStrike">
                <a:solidFill>
                  <a:schemeClr val="dk1"/>
                </a:solidFill>
                <a:latin typeface="Lato"/>
                <a:ea typeface="Lato"/>
                <a:cs typeface="Lato"/>
                <a:sym typeface="Lato"/>
              </a:rPr>
              <a:t>) </a:t>
            </a:r>
            <a:r>
              <a:rPr b="0" i="0" lang="en-US" sz="1900" u="none" cap="none" strike="noStrike">
                <a:solidFill>
                  <a:schemeClr val="dk1"/>
                </a:solidFill>
                <a:latin typeface="Lato"/>
                <a:ea typeface="Lato"/>
                <a:cs typeface="Lato"/>
                <a:sym typeface="Lato"/>
              </a:rPr>
              <a:t>et </a:t>
            </a:r>
            <a:r>
              <a:rPr b="1" i="0" lang="en-US" sz="1900" u="none" cap="none" strike="noStrike">
                <a:solidFill>
                  <a:schemeClr val="dk1"/>
                </a:solidFill>
                <a:latin typeface="Lato"/>
                <a:ea typeface="Lato"/>
                <a:cs typeface="Lato"/>
                <a:sym typeface="Lato"/>
              </a:rPr>
              <a:t>le</a:t>
            </a:r>
            <a:r>
              <a:rPr b="0" i="0" lang="en-US" sz="1900" u="none" cap="none" strike="noStrike">
                <a:solidFill>
                  <a:schemeClr val="dk1"/>
                </a:solidFill>
                <a:latin typeface="Lato"/>
                <a:ea typeface="Lato"/>
                <a:cs typeface="Lato"/>
                <a:sym typeface="Lato"/>
              </a:rPr>
              <a:t> </a:t>
            </a:r>
            <a:r>
              <a:rPr b="1" i="0" lang="en-US" sz="1900" u="none" cap="none" strike="noStrike">
                <a:solidFill>
                  <a:schemeClr val="dk1"/>
                </a:solidFill>
                <a:latin typeface="Lato"/>
                <a:ea typeface="Lato"/>
                <a:cs typeface="Lato"/>
                <a:sym typeface="Lato"/>
              </a:rPr>
              <a:t>méthane (CH</a:t>
            </a:r>
            <a:r>
              <a:rPr b="1" baseline="-25000" i="0" lang="en-US" sz="1900" u="none" cap="none" strike="noStrike">
                <a:solidFill>
                  <a:schemeClr val="dk1"/>
                </a:solidFill>
                <a:latin typeface="Lato"/>
                <a:ea typeface="Lato"/>
                <a:cs typeface="Lato"/>
                <a:sym typeface="Lato"/>
              </a:rPr>
              <a:t>4</a:t>
            </a:r>
            <a:r>
              <a:rPr b="1" i="0" lang="en-US" sz="1900" u="none" cap="none" strike="noStrike">
                <a:solidFill>
                  <a:schemeClr val="dk1"/>
                </a:solidFill>
                <a:latin typeface="Lato"/>
                <a:ea typeface="Lato"/>
                <a:cs typeface="Lato"/>
                <a:sym typeface="Lato"/>
              </a:rPr>
              <a:t>)</a:t>
            </a:r>
            <a:r>
              <a:rPr b="0" i="0" lang="en-US" sz="1900" u="none" cap="none" strike="noStrike">
                <a:solidFill>
                  <a:schemeClr val="dk1"/>
                </a:solidFill>
                <a:latin typeface="Lato"/>
                <a:ea typeface="Lato"/>
                <a:cs typeface="Lato"/>
                <a:sym typeface="Lato"/>
              </a:rPr>
              <a:t>, ainsi que d’autres gaz tels que le protoxyde d’azote (N</a:t>
            </a:r>
            <a:r>
              <a:rPr b="0" baseline="-25000" i="0" lang="en-US" sz="1900" u="none" cap="none" strike="noStrike">
                <a:solidFill>
                  <a:schemeClr val="dk1"/>
                </a:solidFill>
                <a:latin typeface="Lato"/>
                <a:ea typeface="Lato"/>
                <a:cs typeface="Lato"/>
                <a:sym typeface="Lato"/>
              </a:rPr>
              <a:t>2</a:t>
            </a:r>
            <a:r>
              <a:rPr b="0" i="0" lang="en-US" sz="1900" u="none" cap="none" strike="noStrike">
                <a:solidFill>
                  <a:schemeClr val="dk1"/>
                </a:solidFill>
                <a:latin typeface="Lato"/>
                <a:ea typeface="Lato"/>
                <a:cs typeface="Lato"/>
                <a:sym typeface="Lato"/>
              </a:rPr>
              <a:t>O),l’eau et les gaz fluorés.</a:t>
            </a:r>
            <a:endParaRPr b="0" i="0" sz="1900" u="none" cap="none" strike="noStrike">
              <a:solidFill>
                <a:schemeClr val="dk1"/>
              </a:solidFill>
              <a:latin typeface="Lato"/>
              <a:ea typeface="Lato"/>
              <a:cs typeface="Lato"/>
              <a:sym typeface="Lato"/>
            </a:endParaRPr>
          </a:p>
        </p:txBody>
      </p:sp>
      <p:sp>
        <p:nvSpPr>
          <p:cNvPr id="82" name="Google Shape;82;g29a3e6ea50a_2_326"/>
          <p:cNvSpPr/>
          <p:nvPr/>
        </p:nvSpPr>
        <p:spPr>
          <a:xfrm>
            <a:off x="3604175" y="2155035"/>
            <a:ext cx="203700" cy="512100"/>
          </a:xfrm>
          <a:prstGeom prst="downArrow">
            <a:avLst>
              <a:gd fmla="val 50000" name="adj1"/>
              <a:gd fmla="val 50000" name="adj2"/>
            </a:avLst>
          </a:prstGeom>
          <a:solidFill>
            <a:schemeClr val="accent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g29a3e6ea50a_2_326"/>
          <p:cNvSpPr txBox="1"/>
          <p:nvPr/>
        </p:nvSpPr>
        <p:spPr>
          <a:xfrm>
            <a:off x="8246981" y="6097175"/>
            <a:ext cx="2955600" cy="2847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0"/>
              </a:spcBef>
              <a:spcAft>
                <a:spcPts val="0"/>
              </a:spcAft>
              <a:buClr>
                <a:srgbClr val="000000"/>
              </a:buClr>
              <a:buSzPts val="1100"/>
              <a:buFont typeface="Arial"/>
              <a:buNone/>
            </a:pPr>
            <a:r>
              <a:rPr lang="en-US" sz="1050">
                <a:solidFill>
                  <a:schemeClr val="dk1"/>
                </a:solidFill>
                <a:highlight>
                  <a:srgbClr val="FFFFFF"/>
                </a:highlight>
              </a:rPr>
              <a:t>Mécanisme de l'effet de serre © ADEME</a:t>
            </a:r>
            <a:endParaRPr b="0" i="0" sz="1100" u="none" cap="none" strike="noStrike">
              <a:solidFill>
                <a:schemeClr val="dk1"/>
              </a:solidFill>
              <a:latin typeface="Lato"/>
              <a:ea typeface="Lato"/>
              <a:cs typeface="Lato"/>
              <a:sym typeface="Lato"/>
            </a:endParaRPr>
          </a:p>
        </p:txBody>
      </p:sp>
      <p:sp>
        <p:nvSpPr>
          <p:cNvPr id="84" name="Google Shape;84;g29a3e6ea50a_2_326"/>
          <p:cNvSpPr/>
          <p:nvPr/>
        </p:nvSpPr>
        <p:spPr>
          <a:xfrm rot="-5400000">
            <a:off x="7208353" y="5064485"/>
            <a:ext cx="360000" cy="311100"/>
          </a:xfrm>
          <a:prstGeom prst="downArrow">
            <a:avLst>
              <a:gd fmla="val 50000" name="adj1"/>
              <a:gd fmla="val 50000" name="adj2"/>
            </a:avLst>
          </a:prstGeom>
          <a:solidFill>
            <a:schemeClr val="accent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Lato"/>
              <a:ea typeface="Lato"/>
              <a:cs typeface="Lato"/>
              <a:sym typeface="Lato"/>
            </a:endParaRPr>
          </a:p>
        </p:txBody>
      </p:sp>
      <p:pic>
        <p:nvPicPr>
          <p:cNvPr id="85" name="Google Shape;85;g29a3e6ea50a_2_326"/>
          <p:cNvPicPr preferRelativeResize="0"/>
          <p:nvPr/>
        </p:nvPicPr>
        <p:blipFill>
          <a:blip r:embed="rId3">
            <a:alphaModFix/>
          </a:blip>
          <a:stretch>
            <a:fillRect/>
          </a:stretch>
        </p:blipFill>
        <p:spPr>
          <a:xfrm>
            <a:off x="7614687" y="919125"/>
            <a:ext cx="4393024" cy="51780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g29a3e6ea50a_2_649"/>
          <p:cNvPicPr preferRelativeResize="0"/>
          <p:nvPr/>
        </p:nvPicPr>
        <p:blipFill rotWithShape="1">
          <a:blip r:embed="rId3">
            <a:alphaModFix/>
          </a:blip>
          <a:srcRect b="22828" l="0" r="0" t="50670"/>
          <a:stretch/>
        </p:blipFill>
        <p:spPr>
          <a:xfrm>
            <a:off x="0" y="5459900"/>
            <a:ext cx="12192000" cy="1398099"/>
          </a:xfrm>
          <a:prstGeom prst="rect">
            <a:avLst/>
          </a:prstGeom>
          <a:noFill/>
          <a:ln>
            <a:noFill/>
          </a:ln>
        </p:spPr>
      </p:pic>
      <p:sp>
        <p:nvSpPr>
          <p:cNvPr id="92" name="Google Shape;92;g29a3e6ea50a_2_649"/>
          <p:cNvSpPr txBox="1"/>
          <p:nvPr/>
        </p:nvSpPr>
        <p:spPr>
          <a:xfrm>
            <a:off x="6507831" y="713104"/>
            <a:ext cx="5221500" cy="12930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500"/>
              <a:buFont typeface="Arial"/>
              <a:buNone/>
            </a:pPr>
            <a:r>
              <a:rPr b="0" i="0" lang="en-US" sz="1900" u="none" cap="none" strike="noStrike">
                <a:solidFill>
                  <a:schemeClr val="lt1"/>
                </a:solidFill>
                <a:latin typeface="Lato"/>
                <a:ea typeface="Lato"/>
                <a:cs typeface="Lato"/>
                <a:sym typeface="Lato"/>
              </a:rPr>
              <a:t>Augmentation des températures mondiales (maximales, moyennes et minimales), réduction de la calotte glaciaire, élévation du niveau des océans, etc.</a:t>
            </a:r>
            <a:endParaRPr b="1" i="0" sz="1900" u="none" cap="none" strike="noStrike">
              <a:solidFill>
                <a:schemeClr val="lt1"/>
              </a:solidFill>
              <a:latin typeface="Lato"/>
              <a:ea typeface="Lato"/>
              <a:cs typeface="Lato"/>
              <a:sym typeface="Lato"/>
            </a:endParaRPr>
          </a:p>
        </p:txBody>
      </p:sp>
      <p:sp>
        <p:nvSpPr>
          <p:cNvPr id="93" name="Google Shape;93;g29a3e6ea50a_2_649"/>
          <p:cNvSpPr/>
          <p:nvPr/>
        </p:nvSpPr>
        <p:spPr>
          <a:xfrm rot="-6666572">
            <a:off x="5396584" y="1272747"/>
            <a:ext cx="359848" cy="1462180"/>
          </a:xfrm>
          <a:prstGeom prst="downArrow">
            <a:avLst>
              <a:gd fmla="val 50000" name="adj1"/>
              <a:gd fmla="val 50000" name="adj2"/>
            </a:avLst>
          </a:prstGeom>
          <a:solidFill>
            <a:srgbClr val="C4E6C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4E6CE"/>
              </a:solidFill>
              <a:highlight>
                <a:srgbClr val="C4E6CE"/>
              </a:highlight>
              <a:latin typeface="Calibri"/>
              <a:ea typeface="Calibri"/>
              <a:cs typeface="Calibri"/>
              <a:sym typeface="Calibri"/>
            </a:endParaRPr>
          </a:p>
        </p:txBody>
      </p:sp>
      <p:sp>
        <p:nvSpPr>
          <p:cNvPr id="94" name="Google Shape;94;g29a3e6ea50a_2_649"/>
          <p:cNvSpPr txBox="1"/>
          <p:nvPr/>
        </p:nvSpPr>
        <p:spPr>
          <a:xfrm>
            <a:off x="1154314" y="1944312"/>
            <a:ext cx="3048900" cy="2148403"/>
          </a:xfrm>
          <a:prstGeom prst="rect">
            <a:avLst/>
          </a:prstGeom>
          <a:noFill/>
          <a:ln>
            <a:noFill/>
          </a:ln>
        </p:spPr>
        <p:txBody>
          <a:bodyPr anchorCtr="0" anchor="t"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4100"/>
              <a:buFont typeface="Arial"/>
              <a:buNone/>
            </a:pPr>
            <a:r>
              <a:rPr b="1" i="0" lang="en-US" sz="4100" u="none" cap="none" strike="noStrike">
                <a:solidFill>
                  <a:schemeClr val="accent2"/>
                </a:solidFill>
                <a:latin typeface="Lato"/>
                <a:ea typeface="Lato"/>
                <a:cs typeface="Lato"/>
                <a:sym typeface="Lato"/>
              </a:rPr>
              <a:t>Comment le climat change?</a:t>
            </a:r>
            <a:endParaRPr b="1" i="0" sz="4100" u="none" cap="none" strike="noStrike">
              <a:solidFill>
                <a:schemeClr val="accent2"/>
              </a:solidFill>
              <a:latin typeface="Lato"/>
              <a:ea typeface="Lato"/>
              <a:cs typeface="Lato"/>
              <a:sym typeface="Lato"/>
            </a:endParaRPr>
          </a:p>
        </p:txBody>
      </p:sp>
      <p:sp>
        <p:nvSpPr>
          <p:cNvPr id="95" name="Google Shape;95;g29a3e6ea50a_2_649"/>
          <p:cNvSpPr txBox="1"/>
          <p:nvPr/>
        </p:nvSpPr>
        <p:spPr>
          <a:xfrm>
            <a:off x="6507831" y="2265202"/>
            <a:ext cx="5221500" cy="12930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100"/>
              <a:buFont typeface="Arial"/>
              <a:buNone/>
            </a:pPr>
            <a:r>
              <a:rPr b="0" i="0" lang="en-US" sz="1900" u="none" cap="none" strike="noStrike">
                <a:solidFill>
                  <a:schemeClr val="lt1"/>
                </a:solidFill>
                <a:latin typeface="Lato"/>
                <a:ea typeface="Lato"/>
                <a:cs typeface="Lato"/>
                <a:sym typeface="Lato"/>
              </a:rPr>
              <a:t>L’intensification des phénomènes météorologiques extrêmes tells que les vagues de chaleur,  fortes précipitations, tornades, inondations, sécheresses, etc..</a:t>
            </a:r>
            <a:endParaRPr b="1" i="0" sz="1900" u="none" cap="none" strike="noStrike">
              <a:solidFill>
                <a:schemeClr val="lt1"/>
              </a:solidFill>
              <a:latin typeface="Lato"/>
              <a:ea typeface="Lato"/>
              <a:cs typeface="Lato"/>
              <a:sym typeface="Lato"/>
            </a:endParaRPr>
          </a:p>
        </p:txBody>
      </p:sp>
      <p:sp>
        <p:nvSpPr>
          <p:cNvPr id="96" name="Google Shape;96;g29a3e6ea50a_2_649"/>
          <p:cNvSpPr txBox="1"/>
          <p:nvPr/>
        </p:nvSpPr>
        <p:spPr>
          <a:xfrm>
            <a:off x="6507831" y="3817305"/>
            <a:ext cx="5221500" cy="12930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500"/>
              <a:buFont typeface="Arial"/>
              <a:buNone/>
            </a:pPr>
            <a:r>
              <a:rPr b="0" i="0" lang="en-US" sz="1900" u="none" cap="none" strike="noStrike">
                <a:solidFill>
                  <a:schemeClr val="lt1"/>
                </a:solidFill>
                <a:latin typeface="Lato"/>
                <a:ea typeface="Lato"/>
                <a:cs typeface="Lato"/>
                <a:sym typeface="Lato"/>
              </a:rPr>
              <a:t>Perturbation des écosystèmes et des chaînes trophiques de la Terre, entraînant une diminution de la biodiversité et ayant un impact sur la disponibilité des ressources alimentaires.</a:t>
            </a:r>
            <a:endParaRPr b="1" i="0" sz="1900" u="none" cap="none" strike="noStrike">
              <a:solidFill>
                <a:schemeClr val="lt1"/>
              </a:solidFill>
              <a:latin typeface="Lato"/>
              <a:ea typeface="Lato"/>
              <a:cs typeface="Lato"/>
              <a:sym typeface="Lato"/>
            </a:endParaRPr>
          </a:p>
        </p:txBody>
      </p:sp>
      <p:sp>
        <p:nvSpPr>
          <p:cNvPr id="97" name="Google Shape;97;g29a3e6ea50a_2_649"/>
          <p:cNvSpPr/>
          <p:nvPr/>
        </p:nvSpPr>
        <p:spPr>
          <a:xfrm flipH="1" rot="-4133428">
            <a:off x="5396584" y="3312243"/>
            <a:ext cx="359848" cy="1462180"/>
          </a:xfrm>
          <a:prstGeom prst="downArrow">
            <a:avLst>
              <a:gd fmla="val 50000" name="adj1"/>
              <a:gd fmla="val 50000" name="adj2"/>
            </a:avLst>
          </a:prstGeom>
          <a:solidFill>
            <a:srgbClr val="C4E6C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4E6CE"/>
              </a:solidFill>
              <a:latin typeface="Calibri"/>
              <a:ea typeface="Calibri"/>
              <a:cs typeface="Calibri"/>
              <a:sym typeface="Calibri"/>
            </a:endParaRPr>
          </a:p>
        </p:txBody>
      </p:sp>
      <p:sp>
        <p:nvSpPr>
          <p:cNvPr id="98" name="Google Shape;98;g29a3e6ea50a_2_649"/>
          <p:cNvSpPr/>
          <p:nvPr/>
        </p:nvSpPr>
        <p:spPr>
          <a:xfrm flipH="1" rot="-5400000">
            <a:off x="5380906" y="2265747"/>
            <a:ext cx="360000" cy="1461900"/>
          </a:xfrm>
          <a:prstGeom prst="downArrow">
            <a:avLst>
              <a:gd fmla="val 50000" name="adj1"/>
              <a:gd fmla="val 50000" name="adj2"/>
            </a:avLst>
          </a:prstGeom>
          <a:solidFill>
            <a:srgbClr val="C4E6C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4E6CE"/>
              </a:solidFill>
              <a:latin typeface="Calibri"/>
              <a:ea typeface="Calibri"/>
              <a:cs typeface="Calibri"/>
              <a:sym typeface="Calibri"/>
            </a:endParaRPr>
          </a:p>
        </p:txBody>
      </p:sp>
      <p:sp>
        <p:nvSpPr>
          <p:cNvPr id="99" name="Google Shape;99;g29a3e6ea50a_2_649"/>
          <p:cNvSpPr txBox="1"/>
          <p:nvPr/>
        </p:nvSpPr>
        <p:spPr>
          <a:xfrm>
            <a:off x="389027" y="4272028"/>
            <a:ext cx="4690800" cy="784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Video: </a:t>
            </a:r>
            <a:r>
              <a:rPr b="0" i="0" lang="en-US" sz="1500" u="sng" cap="none" strike="noStrike">
                <a:solidFill>
                  <a:schemeClr val="hlink"/>
                </a:solidFill>
                <a:latin typeface="Lato"/>
                <a:ea typeface="Lato"/>
                <a:cs typeface="Lato"/>
                <a:sym typeface="Lato"/>
                <a:hlinkClick r:id="rId4"/>
              </a:rPr>
              <a:t>Timelapse of the Arctic Sea Ice Extent (1979-2020)</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1" lang="en-US" sz="1300" u="none" cap="none" strike="noStrike">
                <a:solidFill>
                  <a:schemeClr val="dk1"/>
                </a:solidFill>
                <a:latin typeface="Lato"/>
                <a:ea typeface="Lato"/>
                <a:cs typeface="Lato"/>
                <a:sym typeface="Lato"/>
              </a:rPr>
              <a:t>Credit: National Snow and Ice Data Center</a:t>
            </a:r>
            <a:endParaRPr b="0" i="1" sz="1300" u="none" cap="none" strike="noStrike">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9ce3bb48d4_3_996"/>
          <p:cNvSpPr txBox="1"/>
          <p:nvPr>
            <p:ph idx="1" type="body"/>
          </p:nvPr>
        </p:nvSpPr>
        <p:spPr>
          <a:xfrm>
            <a:off x="4267200" y="1280325"/>
            <a:ext cx="7566300" cy="4721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en-US" sz="2300">
                <a:solidFill>
                  <a:schemeClr val="dk1"/>
                </a:solidFill>
              </a:rPr>
              <a:t>Le changement climatique peut affecter les cultures, le bétail, les sols et les ressources en eau, les communautés rurales et les travailleurs agricoles. Cependant, le secteur agricole émet également des gaz à effet de serre dans l'atmosphère qui contribuent au changement climatique.</a:t>
            </a:r>
            <a:endParaRPr sz="2300">
              <a:solidFill>
                <a:schemeClr val="dk1"/>
              </a:solidFill>
            </a:endParaRPr>
          </a:p>
          <a:p>
            <a:pPr indent="0" lvl="0" marL="0" rtl="0" algn="just">
              <a:lnSpc>
                <a:spcPct val="115000"/>
              </a:lnSpc>
              <a:spcBef>
                <a:spcPts val="0"/>
              </a:spcBef>
              <a:spcAft>
                <a:spcPts val="0"/>
              </a:spcAft>
              <a:buSzPts val="1100"/>
              <a:buNone/>
            </a:pPr>
            <a:r>
              <a:t/>
            </a:r>
            <a:endParaRPr sz="2300">
              <a:solidFill>
                <a:schemeClr val="dk1"/>
              </a:solidFill>
              <a:highlight>
                <a:srgbClr val="FFFFFF"/>
              </a:highlight>
            </a:endParaRPr>
          </a:p>
          <a:p>
            <a:pPr indent="0" lvl="0" marL="0" rtl="0" algn="just">
              <a:lnSpc>
                <a:spcPct val="115000"/>
              </a:lnSpc>
              <a:spcBef>
                <a:spcPts val="0"/>
              </a:spcBef>
              <a:spcAft>
                <a:spcPts val="0"/>
              </a:spcAft>
              <a:buClr>
                <a:schemeClr val="dk1"/>
              </a:buClr>
              <a:buSzPts val="2800"/>
              <a:buNone/>
            </a:pPr>
            <a:r>
              <a:rPr lang="en-US" sz="2300">
                <a:solidFill>
                  <a:schemeClr val="dk1"/>
                </a:solidFill>
              </a:rPr>
              <a:t>L'impact du changement climatique sur l'agriculture est global et doit être correctement pris en compte lors de la planification de toute activité dans le domaine agricole.</a:t>
            </a:r>
            <a:br>
              <a:rPr lang="en-US" sz="2300">
                <a:solidFill>
                  <a:schemeClr val="dk1"/>
                </a:solidFill>
              </a:rPr>
            </a:br>
            <a:r>
              <a:rPr lang="en-US" sz="2300">
                <a:solidFill>
                  <a:schemeClr val="dk1"/>
                </a:solidFill>
              </a:rPr>
              <a:t>La température moyenne dans le monde entier ne cesse d'augmenter et, avec cette augmentation, nous assistons à la multiplication d'événements météorologiques dévastateurs.</a:t>
            </a:r>
            <a:endParaRPr sz="2300">
              <a:solidFill>
                <a:schemeClr val="dk1"/>
              </a:solidFill>
            </a:endParaRPr>
          </a:p>
        </p:txBody>
      </p:sp>
      <p:sp>
        <p:nvSpPr>
          <p:cNvPr id="105" name="Google Shape;105;g29ce3bb48d4_3_996"/>
          <p:cNvSpPr txBox="1"/>
          <p:nvPr/>
        </p:nvSpPr>
        <p:spPr>
          <a:xfrm>
            <a:off x="704572" y="1826709"/>
            <a:ext cx="3323400" cy="2780100"/>
          </a:xfrm>
          <a:prstGeom prst="rect">
            <a:avLst/>
          </a:prstGeom>
          <a:noFill/>
          <a:ln>
            <a:noFill/>
          </a:ln>
        </p:spPr>
        <p:txBody>
          <a:bodyPr anchorCtr="0" anchor="t"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4100"/>
              <a:buFont typeface="Arial"/>
              <a:buNone/>
            </a:pPr>
            <a:r>
              <a:rPr b="1" i="0" lang="en-US" sz="4100" u="none" cap="none" strike="noStrike">
                <a:solidFill>
                  <a:schemeClr val="accent2"/>
                </a:solidFill>
                <a:latin typeface="Lato"/>
                <a:ea typeface="Lato"/>
                <a:cs typeface="Lato"/>
                <a:sym typeface="Lato"/>
              </a:rPr>
              <a:t>Agriculture &amp; Changement Climatique</a:t>
            </a:r>
            <a:endParaRPr b="1" i="0" sz="4100" u="none" cap="none" strike="noStrike">
              <a:solidFill>
                <a:schemeClr val="accent2"/>
              </a:solidFill>
              <a:latin typeface="Lato"/>
              <a:ea typeface="Lato"/>
              <a:cs typeface="Lato"/>
              <a:sym typeface="Lato"/>
            </a:endParaRPr>
          </a:p>
        </p:txBody>
      </p:sp>
      <p:pic>
        <p:nvPicPr>
          <p:cNvPr id="106" name="Google Shape;106;g29ce3bb48d4_3_996"/>
          <p:cNvPicPr preferRelativeResize="0"/>
          <p:nvPr/>
        </p:nvPicPr>
        <p:blipFill rotWithShape="1">
          <a:blip r:embed="rId3">
            <a:alphaModFix/>
          </a:blip>
          <a:srcRect b="0" l="0" r="0" t="0"/>
          <a:stretch/>
        </p:blipFill>
        <p:spPr>
          <a:xfrm rot="10800000">
            <a:off x="263875" y="5629575"/>
            <a:ext cx="4204700" cy="567500"/>
          </a:xfrm>
          <a:prstGeom prst="rect">
            <a:avLst/>
          </a:prstGeom>
          <a:noFill/>
          <a:ln>
            <a:noFill/>
          </a:ln>
        </p:spPr>
      </p:pic>
      <p:sp>
        <p:nvSpPr>
          <p:cNvPr id="107" name="Google Shape;107;g29ce3bb48d4_3_996"/>
          <p:cNvSpPr txBox="1"/>
          <p:nvPr/>
        </p:nvSpPr>
        <p:spPr>
          <a:xfrm>
            <a:off x="866275" y="4818038"/>
            <a:ext cx="30000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700"/>
              <a:buFont typeface="Arial"/>
              <a:buNone/>
            </a:pPr>
            <a:r>
              <a:rPr b="0" i="0" lang="en-US" sz="2700" u="sng" cap="none" strike="noStrike">
                <a:solidFill>
                  <a:schemeClr val="hlink"/>
                </a:solidFill>
                <a:highlight>
                  <a:srgbClr val="FFFFFF"/>
                </a:highlight>
                <a:latin typeface="Calibri"/>
                <a:ea typeface="Calibri"/>
                <a:cs typeface="Calibri"/>
                <a:sym typeface="Calibri"/>
                <a:hlinkClick r:id="rId4"/>
              </a:rPr>
              <a:t>VIDEO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9e93ff5fc8_0_28"/>
          <p:cNvSpPr txBox="1"/>
          <p:nvPr>
            <p:ph type="title"/>
          </p:nvPr>
        </p:nvSpPr>
        <p:spPr>
          <a:xfrm>
            <a:off x="715550" y="1214025"/>
            <a:ext cx="55845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Les causes</a:t>
            </a:r>
            <a:endParaRPr/>
          </a:p>
        </p:txBody>
      </p:sp>
      <p:sp>
        <p:nvSpPr>
          <p:cNvPr id="113" name="Google Shape;113;g19e93ff5fc8_0_28"/>
          <p:cNvSpPr txBox="1"/>
          <p:nvPr>
            <p:ph idx="1" type="body"/>
          </p:nvPr>
        </p:nvSpPr>
        <p:spPr>
          <a:xfrm>
            <a:off x="348350" y="2014350"/>
            <a:ext cx="6177300" cy="4730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800"/>
              <a:buNone/>
            </a:pPr>
            <a:r>
              <a:rPr b="1" lang="en-US" sz="2500">
                <a:solidFill>
                  <a:schemeClr val="dk1"/>
                </a:solidFill>
              </a:rPr>
              <a:t>D'un point de vue purement agricole, les causes du changement climatique sont liées à des facteurs tels que la déforestation de vastes territoires pour augmenter les terres cultivables, la diminution de la variété des cultures pratiquées et les émissions causées par l'élevage massif (tant les émissions générées par les animaux que celles créées pour produire leur nourriture).</a:t>
            </a:r>
            <a:endParaRPr b="1" sz="2500">
              <a:solidFill>
                <a:schemeClr val="dk1"/>
              </a:solidFill>
            </a:endParaRPr>
          </a:p>
          <a:p>
            <a:pPr indent="0" lvl="0" marL="0" rtl="0" algn="just">
              <a:lnSpc>
                <a:spcPct val="90000"/>
              </a:lnSpc>
              <a:spcBef>
                <a:spcPts val="0"/>
              </a:spcBef>
              <a:spcAft>
                <a:spcPts val="0"/>
              </a:spcAft>
              <a:buSzPts val="2800"/>
              <a:buNone/>
            </a:pPr>
            <a:r>
              <a:rPr b="1" lang="en-US" sz="2500">
                <a:solidFill>
                  <a:schemeClr val="dk1"/>
                </a:solidFill>
              </a:rPr>
              <a:t>Il y a évidemment d’autres facteurs qui ont un impact sur ce phénomène et qui ne sont pas liés.  </a:t>
            </a:r>
            <a:r>
              <a:rPr b="1" lang="en-US" sz="2300">
                <a:solidFill>
                  <a:schemeClr val="dk1"/>
                </a:solidFill>
              </a:rPr>
              <a:t>    </a:t>
            </a:r>
            <a:r>
              <a:rPr b="1" lang="en-US" sz="2100">
                <a:solidFill>
                  <a:srgbClr val="427B83"/>
                </a:solidFill>
              </a:rPr>
              <a:t>                               </a:t>
            </a:r>
            <a:endParaRPr b="1" sz="2100">
              <a:solidFill>
                <a:srgbClr val="427B83"/>
              </a:solidFill>
            </a:endParaRPr>
          </a:p>
        </p:txBody>
      </p:sp>
      <p:pic>
        <p:nvPicPr>
          <p:cNvPr id="114" name="Google Shape;114;g19e93ff5fc8_0_28"/>
          <p:cNvPicPr preferRelativeResize="0"/>
          <p:nvPr/>
        </p:nvPicPr>
        <p:blipFill rotWithShape="1">
          <a:blip r:embed="rId3">
            <a:alphaModFix/>
          </a:blip>
          <a:srcRect b="0" l="0" r="0" t="0"/>
          <a:stretch/>
        </p:blipFill>
        <p:spPr>
          <a:xfrm>
            <a:off x="7255275" y="1214025"/>
            <a:ext cx="4936723" cy="5238559"/>
          </a:xfrm>
          <a:prstGeom prst="rect">
            <a:avLst/>
          </a:prstGeom>
          <a:noFill/>
          <a:ln>
            <a:noFill/>
          </a:ln>
        </p:spPr>
      </p:pic>
      <p:sp>
        <p:nvSpPr>
          <p:cNvPr id="115" name="Google Shape;115;g19e93ff5fc8_0_28"/>
          <p:cNvSpPr txBox="1"/>
          <p:nvPr/>
        </p:nvSpPr>
        <p:spPr>
          <a:xfrm>
            <a:off x="9372375" y="6350200"/>
            <a:ext cx="1262400" cy="394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800"/>
              <a:buFont typeface="Arial"/>
              <a:buNone/>
            </a:pPr>
            <a:r>
              <a:rPr b="0" i="0" lang="en-US" sz="1400" u="none" cap="none" strike="noStrike">
                <a:solidFill>
                  <a:schemeClr val="dk2"/>
                </a:solidFill>
                <a:latin typeface="Calibri"/>
                <a:ea typeface="Calibri"/>
                <a:cs typeface="Calibri"/>
                <a:sym typeface="Calibri"/>
              </a:rPr>
              <a:t>Credit:</a:t>
            </a:r>
            <a:r>
              <a:rPr b="0" i="0" lang="en-US" sz="1100" u="sng" cap="none" strike="noStrike">
                <a:solidFill>
                  <a:schemeClr val="hlink"/>
                </a:solidFill>
                <a:latin typeface="Arial"/>
                <a:ea typeface="Arial"/>
                <a:cs typeface="Arial"/>
                <a:sym typeface="Arial"/>
                <a:hlinkClick r:id="rId4"/>
              </a:rPr>
              <a:t>: Roy</a:t>
            </a:r>
            <a:r>
              <a:rPr b="1" i="0" lang="en-US" sz="2100" u="none" cap="none" strike="noStrike">
                <a:solidFill>
                  <a:srgbClr val="427B83"/>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9" name="Shape 119"/>
        <p:cNvGrpSpPr/>
        <p:nvPr/>
      </p:nvGrpSpPr>
      <p:grpSpPr>
        <a:xfrm>
          <a:off x="0" y="0"/>
          <a:ext cx="0" cy="0"/>
          <a:chOff x="0" y="0"/>
          <a:chExt cx="0" cy="0"/>
        </a:xfrm>
      </p:grpSpPr>
      <p:sp>
        <p:nvSpPr>
          <p:cNvPr id="120" name="Google Shape;120;g29ce3bb48d4_3_399"/>
          <p:cNvSpPr txBox="1"/>
          <p:nvPr/>
        </p:nvSpPr>
        <p:spPr>
          <a:xfrm>
            <a:off x="1781525" y="2095501"/>
            <a:ext cx="9031500" cy="18732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2"/>
              </a:buClr>
              <a:buSzPts val="8000"/>
              <a:buFont typeface="Impact"/>
              <a:buNone/>
            </a:pPr>
            <a:r>
              <a:rPr b="0" i="0" lang="en-US" sz="8000" u="none" cap="none" strike="noStrike">
                <a:solidFill>
                  <a:schemeClr val="dk2"/>
                </a:solidFill>
                <a:latin typeface="Impact"/>
                <a:ea typeface="Impact"/>
                <a:cs typeface="Impact"/>
                <a:sym typeface="Impact"/>
              </a:rPr>
              <a:t>CONSEQUENCES?</a:t>
            </a:r>
            <a:endParaRPr b="0" i="0" sz="1400" u="none" cap="none" strike="noStrike">
              <a:solidFill>
                <a:srgbClr val="000000"/>
              </a:solidFill>
              <a:latin typeface="Arial"/>
              <a:ea typeface="Arial"/>
              <a:cs typeface="Arial"/>
              <a:sym typeface="Arial"/>
            </a:endParaRPr>
          </a:p>
        </p:txBody>
      </p:sp>
      <p:sp>
        <p:nvSpPr>
          <p:cNvPr id="121" name="Google Shape;121;g29ce3bb48d4_3_399"/>
          <p:cNvSpPr/>
          <p:nvPr/>
        </p:nvSpPr>
        <p:spPr>
          <a:xfrm>
            <a:off x="0" y="5070707"/>
            <a:ext cx="12192000" cy="1787292"/>
          </a:xfrm>
          <a:custGeom>
            <a:rect b="b" l="l" r="r" t="t"/>
            <a:pathLst>
              <a:path extrusionOk="0" h="1787292" w="1219200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