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mYuHi0eJ/46NXOQTuWLAFxt57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494E33-F0F4-49A5-82D2-0F922A41956F}">
  <a:tblStyle styleId="{12494E33-F0F4-49A5-82D2-0F922A4195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mfortaa-regular.fntdata"/><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font" Target="fonts/Comforta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fdf3e23c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19fdf3e23c9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19fdf3e23c9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28bb7749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28bb7749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3028bb77497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a7d5b23ec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a7d5b23ec2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1a7d5b23ec2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a7d5b23ec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a7d5b23ec2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1a7d5b23ec2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a7d5b23ec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a7d5b23ec2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1a7d5b23ec2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35a3cce4c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35a3cce4c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d35a3cce4c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9fdf3e23c9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9fdf3e23c9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19fdf3e23c9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28bb774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28bb7749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028bb7749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a7d5b23e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a7d5b23ec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a7d5b23ec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9579089530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g19579089530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19579089530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316bcd701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316bcd7010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316bcd7010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9fdf3e23c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19fdf3e23c9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19fdf3e23c9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dd40e28ae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 name="Google Shape;67;g1dd40e28ae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1dd40e28ae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dd40e28ae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 name="Google Shape;74;g1dd40e28aeb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dd40e28aeb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b7a6df9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b7a6df9a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1b7a6df9a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28bb7749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28bb7749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3028bb77497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www.anefa.org/metiers/fonctions-supports/conseiller-clientele-banque-et-assurance/" TargetMode="External"/><Relationship Id="rId10" Type="http://schemas.openxmlformats.org/officeDocument/2006/relationships/hyperlink" Target="https://www.anefa.org/metiers/elevage/animaux-delevage-en-troupeaux/controleur-laitier/" TargetMode="External"/><Relationship Id="rId13" Type="http://schemas.openxmlformats.org/officeDocument/2006/relationships/hyperlink" Target="https://www.anefa.org/metiers/elevage/elevage-equin/marechal-ferrant/" TargetMode="External"/><Relationship Id="rId12" Type="http://schemas.openxmlformats.org/officeDocument/2006/relationships/hyperlink" Target="https://www.anefa.org/metiers/paysage-jardin-et-espaces-verts/jardinier-paysagiste-de-terrains-de-spor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anefa.org/metiers/elevage/animaux-delevage-en-troupeaux/agent-delevage-laitier-ou-vacher/" TargetMode="External"/><Relationship Id="rId4" Type="http://schemas.openxmlformats.org/officeDocument/2006/relationships/hyperlink" Target="https://www.anefa.org/metiers/elevage/elevage-danimaux-de-basse-cour/agent-delevage-de-canards/" TargetMode="External"/><Relationship Id="rId9" Type="http://schemas.openxmlformats.org/officeDocument/2006/relationships/hyperlink" Target="https://www.anefa.org/metiers/grandes-cultures/chef-de-silo/" TargetMode="External"/><Relationship Id="rId15" Type="http://schemas.openxmlformats.org/officeDocument/2006/relationships/hyperlink" Target="https://www.anefa.org/metiers/paysage-jardin-et-espaces-verts/reboiseur-reboiseuse/" TargetMode="External"/><Relationship Id="rId14" Type="http://schemas.openxmlformats.org/officeDocument/2006/relationships/hyperlink" Target="https://www.anefa.org/metiers/elevage/elevage-equin/palefrenier/" TargetMode="External"/><Relationship Id="rId17" Type="http://schemas.openxmlformats.org/officeDocument/2006/relationships/hyperlink" Target="https://www.anefa.org/metiers/paysage-jardin-et-espaces-verts/technicien-installateur-de-systeme-declairage/" TargetMode="External"/><Relationship Id="rId16" Type="http://schemas.openxmlformats.org/officeDocument/2006/relationships/hyperlink" Target="https://www.anefa.org/metiers/paysage-jardin-et-espaces-verts/technicien-installateur-de-systeme-darrosage/" TargetMode="External"/><Relationship Id="rId5" Type="http://schemas.openxmlformats.org/officeDocument/2006/relationships/hyperlink" Target="https://www.anefa.org/metiers/viticulture/agent-de-chai/" TargetMode="External"/><Relationship Id="rId6" Type="http://schemas.openxmlformats.org/officeDocument/2006/relationships/hyperlink" Target="https://www.anefa.org/metiers/maraichage/agent-de-cultures-legumieres-sous-serre/" TargetMode="External"/><Relationship Id="rId18" Type="http://schemas.openxmlformats.org/officeDocument/2006/relationships/hyperlink" Target="https://www.anefa.org/metiers/paysage-jardin-et-espaces-verts/technicienne-installateur-de-bassins-piscines-baignades/" TargetMode="External"/><Relationship Id="rId7" Type="http://schemas.openxmlformats.org/officeDocument/2006/relationships/hyperlink" Target="https://www.anefa.org/metiers/maraichage/agent-de-cultures-legumieres-sous-serre/" TargetMode="External"/><Relationship Id="rId8" Type="http://schemas.openxmlformats.org/officeDocument/2006/relationships/hyperlink" Target="https://www.anefa.org/metiers/semences-et-plants/assistant-de-production-de-semen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anefa.org/meti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studyrama.com/formations/specialites/agriculture/capa-certificat-d-aptitude-professionnel-agricole-8292" TargetMode="External"/><Relationship Id="rId4" Type="http://schemas.openxmlformats.org/officeDocument/2006/relationships/hyperlink" Target="https://www.studyrama.com/formations/specialites/agriculture/bepa-brevet-d-aptitude-professionnelle-agricole-829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anefa.org/les-parcours-de-formation-agricole/" TargetMode="External"/><Relationship Id="rId4" Type="http://schemas.openxmlformats.org/officeDocument/2006/relationships/hyperlink" Target="https://www.agrorientatio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dailymotion.com/video/x2pfkwm" TargetMode="External"/><Relationship Id="rId4" Type="http://schemas.openxmlformats.org/officeDocument/2006/relationships/hyperlink" Target="https://www.dailymotion.com/video/x2qt5ww" TargetMode="External"/><Relationship Id="rId5" Type="http://schemas.openxmlformats.org/officeDocument/2006/relationships/hyperlink" Target="https://www.dailymotion.com/video/x2r2tqh" TargetMode="External"/><Relationship Id="rId6" Type="http://schemas.openxmlformats.org/officeDocument/2006/relationships/hyperlink" Target="http://reviensteformer.gouv.fr/" TargetMode="External"/><Relationship Id="rId7" Type="http://schemas.openxmlformats.org/officeDocument/2006/relationships/hyperlink" Target="http://reviensteformer.gouv.fr/" TargetMode="External"/><Relationship Id="rId8" Type="http://schemas.openxmlformats.org/officeDocument/2006/relationships/hyperlink" Target="http://www.education.gouv.fr/cid84501/droit-au-retour-en-formation-initiale-pour-les-16-25-ans-publication-des-decrets-relatifs-a-la-duree-complementaire-de-formation-qualifiante-et-a-la-formation-des-sortants-sans-qualification-professionnell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www.onisep.fr/Ressources/Univers-Metier/Metiers/ingenieur-forestier-ingenieure-forestiere" TargetMode="External"/><Relationship Id="rId10" Type="http://schemas.openxmlformats.org/officeDocument/2006/relationships/hyperlink" Target="https://www.onisep.fr/Ressources/Univers-Metier/Metiers/ingenieur-ingenieure-en-production-et-experimentations-vegetales" TargetMode="External"/><Relationship Id="rId13" Type="http://schemas.openxmlformats.org/officeDocument/2006/relationships/hyperlink" Target="https://www.onisep.fr/Ressources/Univers-Metier/Metiers/mecanicien-mecanicienne-de-maintenance-des-materiels-agricoles-ou-d-espaces-verts" TargetMode="External"/><Relationship Id="rId12" Type="http://schemas.openxmlformats.org/officeDocument/2006/relationships/hyperlink" Target="https://www.onisep.fr/Ressources/Univers-Metier/Metiers/maraicher-maraicher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onisep.fr/Ressources/Univers-Metier/Metiers/agriculteur-agricultrice" TargetMode="External"/><Relationship Id="rId4" Type="http://schemas.openxmlformats.org/officeDocument/2006/relationships/hyperlink" Target="https://www.onisep.fr/Ressources/Univers-Metier/Metiers/aquaculteur-aquacultrice" TargetMode="External"/><Relationship Id="rId9" Type="http://schemas.openxmlformats.org/officeDocument/2006/relationships/hyperlink" Target="https://www.onisep.fr/Ressources/Univers-Metier/Metiers/horticulteur-horticultrice" TargetMode="External"/><Relationship Id="rId15" Type="http://schemas.openxmlformats.org/officeDocument/2006/relationships/hyperlink" Target="https://www.onisep.fr/Ressources/Univers-Metier/Metiers/ouvrier-forestier-ouvriere-forestiere" TargetMode="External"/><Relationship Id="rId14" Type="http://schemas.openxmlformats.org/officeDocument/2006/relationships/hyperlink" Target="https://www.onisep.fr/Ressources/Univers-Metier/Metiers/oenologue" TargetMode="External"/><Relationship Id="rId17" Type="http://schemas.openxmlformats.org/officeDocument/2006/relationships/hyperlink" Target="https://www.onisep.fr/Ressources/Univers-Metier/Metiers/veterinaire" TargetMode="External"/><Relationship Id="rId16" Type="http://schemas.openxmlformats.org/officeDocument/2006/relationships/hyperlink" Target="https://www.onisep.fr/Ressources/Univers-Metier/Metiers/technicien-forestier-technicienne-forestiere" TargetMode="External"/><Relationship Id="rId5" Type="http://schemas.openxmlformats.org/officeDocument/2006/relationships/hyperlink" Target="https://www.onisep.fr/Ressources/Univers-Metier/Metiers/chef-cheffe-de-cultures-legumieres" TargetMode="External"/><Relationship Id="rId6" Type="http://schemas.openxmlformats.org/officeDocument/2006/relationships/hyperlink" Target="https://www.onisep.fr/Ressources/Univers-Metier/Metiers/conducteur-conductrice-de-machines-agricoles" TargetMode="External"/><Relationship Id="rId18" Type="http://schemas.openxmlformats.org/officeDocument/2006/relationships/hyperlink" Target="https://www.onisep.fr/Ressources/Univers-Metier/Metiers/viticulteur-viticultrice" TargetMode="External"/><Relationship Id="rId7" Type="http://schemas.openxmlformats.org/officeDocument/2006/relationships/hyperlink" Target="https://www.onisep.fr/Ressources/Univers-Metier/Metiers/conseiller-conseillere-agricole" TargetMode="External"/><Relationship Id="rId8" Type="http://schemas.openxmlformats.org/officeDocument/2006/relationships/hyperlink" Target="https://www.onisep.fr/Ressources/Univers-Metier/Metiers/controleur-controleuse-de-performanc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L’agriculture et ses métiers</a:t>
            </a:r>
            <a:endParaRPr/>
          </a:p>
        </p:txBody>
      </p:sp>
      <p:sp>
        <p:nvSpPr>
          <p:cNvPr id="32" name="Google Shape;32;p1"/>
          <p:cNvSpPr txBox="1"/>
          <p:nvPr>
            <p:ph idx="1" type="subTitle"/>
          </p:nvPr>
        </p:nvSpPr>
        <p:spPr>
          <a:xfrm>
            <a:off x="6668654" y="5541817"/>
            <a:ext cx="5421745" cy="1192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PROGRAMME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Project ID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Cooperation partnerships in youth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9fdf3e23c9_0_1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 métiers</a:t>
            </a:r>
            <a:endParaRPr/>
          </a:p>
        </p:txBody>
      </p:sp>
      <p:sp>
        <p:nvSpPr>
          <p:cNvPr id="102" name="Google Shape;102;g19fdf3e23c9_0_16"/>
          <p:cNvSpPr txBox="1"/>
          <p:nvPr>
            <p:ph idx="1" type="body"/>
          </p:nvPr>
        </p:nvSpPr>
        <p:spPr>
          <a:xfrm>
            <a:off x="-80350" y="2214250"/>
            <a:ext cx="6402600" cy="4003800"/>
          </a:xfrm>
          <a:prstGeom prst="rect">
            <a:avLst/>
          </a:prstGeom>
        </p:spPr>
        <p:txBody>
          <a:bodyPr anchorCtr="0" anchor="t" bIns="45700" lIns="91425" spcFirstLastPara="1" rIns="91425" wrap="square" tIns="45700">
            <a:noAutofit/>
          </a:bodyPr>
          <a:lstStyle/>
          <a:p>
            <a:pPr indent="-352425" lvl="0" marL="457200" rtl="0" algn="l">
              <a:lnSpc>
                <a:spcPct val="150000"/>
              </a:lnSpc>
              <a:spcBef>
                <a:spcPts val="40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3"/>
              </a:rPr>
              <a:t>Agent d'élevage laitier</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4"/>
              </a:rPr>
              <a:t>Agent d'élevage de canards</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5"/>
              </a:rPr>
              <a:t>Agent de chai (viticulture)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6"/>
              </a:rPr>
              <a:t>Agent de cultures légumières sous serre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7"/>
              </a:rPr>
              <a:t>Agent viticole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8"/>
              </a:rPr>
              <a:t>Assistant de production de semences</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9"/>
              </a:rPr>
              <a:t>Chef de silo</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0"/>
              </a:rPr>
              <a:t>Contrôleur laitier</a:t>
            </a:r>
            <a:endParaRPr sz="1950">
              <a:solidFill>
                <a:srgbClr val="0D7B92"/>
              </a:solidFill>
              <a:highlight>
                <a:srgbClr val="FFFFFF"/>
              </a:highlight>
              <a:latin typeface="Arial"/>
              <a:ea typeface="Arial"/>
              <a:cs typeface="Arial"/>
              <a:sym typeface="Arial"/>
            </a:endParaRPr>
          </a:p>
          <a:p>
            <a:pPr indent="0" lvl="0" marL="457200" rtl="0" algn="l">
              <a:spcBef>
                <a:spcPts val="1000"/>
              </a:spcBef>
              <a:spcAft>
                <a:spcPts val="0"/>
              </a:spcAft>
              <a:buNone/>
            </a:pPr>
            <a:r>
              <a:t/>
            </a:r>
            <a:endParaRPr sz="3500"/>
          </a:p>
        </p:txBody>
      </p:sp>
      <p:sp>
        <p:nvSpPr>
          <p:cNvPr id="103" name="Google Shape;103;g19fdf3e23c9_0_16"/>
          <p:cNvSpPr txBox="1"/>
          <p:nvPr>
            <p:ph idx="1" type="body"/>
          </p:nvPr>
        </p:nvSpPr>
        <p:spPr>
          <a:xfrm>
            <a:off x="6241275" y="2214250"/>
            <a:ext cx="5973900" cy="4003800"/>
          </a:xfrm>
          <a:prstGeom prst="rect">
            <a:avLst/>
          </a:prstGeom>
        </p:spPr>
        <p:txBody>
          <a:bodyPr anchorCtr="0" anchor="t" bIns="45700" lIns="91425" spcFirstLastPara="1" rIns="91425" wrap="square" tIns="45700">
            <a:noAutofit/>
          </a:bodyPr>
          <a:lstStyle/>
          <a:p>
            <a:pPr indent="-352425" lvl="0" marL="457200" rtl="0" algn="l">
              <a:lnSpc>
                <a:spcPct val="150000"/>
              </a:lnSpc>
              <a:spcBef>
                <a:spcPts val="40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1"/>
              </a:rPr>
              <a:t>Conseiller clientèle banque et assurance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2"/>
              </a:rPr>
              <a:t>Jardinier paysagiste de terrains de sport</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3"/>
              </a:rPr>
              <a:t>Maréchal-ferrant</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4"/>
              </a:rPr>
              <a:t>Palefrenier</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5"/>
              </a:rPr>
              <a:t>Reboiseur/reboiseuse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6"/>
              </a:rPr>
              <a:t>Technicien installateur de système d'arrosage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7"/>
              </a:rPr>
              <a:t>Technicien installateur de système d'éclairage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u="sng">
                <a:solidFill>
                  <a:schemeClr val="hlink"/>
                </a:solidFill>
                <a:highlight>
                  <a:srgbClr val="FFFFFF"/>
                </a:highlight>
                <a:latin typeface="Arial"/>
                <a:ea typeface="Arial"/>
                <a:cs typeface="Arial"/>
                <a:sym typeface="Arial"/>
                <a:hlinkClick r:id="rId18"/>
              </a:rPr>
              <a:t>Technicien installateur de bassins, piscines</a:t>
            </a:r>
            <a:endParaRPr sz="1950">
              <a:solidFill>
                <a:srgbClr val="0D7B92"/>
              </a:solidFill>
              <a:highlight>
                <a:srgbClr val="FFFFFF"/>
              </a:highlight>
              <a:latin typeface="Arial"/>
              <a:ea typeface="Arial"/>
              <a:cs typeface="Arial"/>
              <a:sym typeface="Arial"/>
            </a:endParaRPr>
          </a:p>
          <a:p>
            <a:pPr indent="0" lvl="0" marL="0" rtl="0" algn="l">
              <a:lnSpc>
                <a:spcPct val="150000"/>
              </a:lnSpc>
              <a:spcBef>
                <a:spcPts val="1000"/>
              </a:spcBef>
              <a:spcAft>
                <a:spcPts val="0"/>
              </a:spcAft>
              <a:buNone/>
            </a:pPr>
            <a:r>
              <a:t/>
            </a:r>
            <a:endParaRPr sz="2700"/>
          </a:p>
        </p:txBody>
      </p:sp>
      <p:sp>
        <p:nvSpPr>
          <p:cNvPr id="104" name="Google Shape;104;g19fdf3e23c9_0_16"/>
          <p:cNvSpPr txBox="1"/>
          <p:nvPr/>
        </p:nvSpPr>
        <p:spPr>
          <a:xfrm>
            <a:off x="525075" y="5794475"/>
            <a:ext cx="1051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chemeClr val="dk1"/>
                </a:solidFill>
                <a:latin typeface="Calibri"/>
                <a:ea typeface="Calibri"/>
                <a:cs typeface="Calibri"/>
                <a:sym typeface="Calibri"/>
              </a:rPr>
              <a:t>Clique sur les métiers pour découvrir leurs caractéristiques, </a:t>
            </a:r>
            <a:r>
              <a:rPr lang="en-US" sz="2600">
                <a:solidFill>
                  <a:schemeClr val="dk1"/>
                </a:solidFill>
                <a:latin typeface="Calibri"/>
                <a:ea typeface="Calibri"/>
                <a:cs typeface="Calibri"/>
                <a:sym typeface="Calibri"/>
              </a:rPr>
              <a:t>essaye</a:t>
            </a:r>
            <a:r>
              <a:rPr lang="en-US" sz="2600">
                <a:solidFill>
                  <a:schemeClr val="dk1"/>
                </a:solidFill>
                <a:latin typeface="Calibri"/>
                <a:ea typeface="Calibri"/>
                <a:cs typeface="Calibri"/>
                <a:sym typeface="Calibri"/>
              </a:rPr>
              <a:t> d’en trouver trois qui </a:t>
            </a:r>
            <a:r>
              <a:rPr lang="en-US" sz="2600">
                <a:solidFill>
                  <a:schemeClr val="dk1"/>
                </a:solidFill>
                <a:latin typeface="Calibri"/>
                <a:ea typeface="Calibri"/>
                <a:cs typeface="Calibri"/>
                <a:sym typeface="Calibri"/>
              </a:rPr>
              <a:t>pourraient</a:t>
            </a:r>
            <a:r>
              <a:rPr lang="en-US" sz="2600">
                <a:solidFill>
                  <a:schemeClr val="dk1"/>
                </a:solidFill>
                <a:latin typeface="Calibri"/>
                <a:ea typeface="Calibri"/>
                <a:cs typeface="Calibri"/>
                <a:sym typeface="Calibri"/>
              </a:rPr>
              <a:t> te plaire et dis nous pourquoi.</a:t>
            </a:r>
            <a:endParaRPr sz="2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028bb77497_0_1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Les métiers</a:t>
            </a:r>
            <a:endParaRPr/>
          </a:p>
        </p:txBody>
      </p:sp>
      <p:sp>
        <p:nvSpPr>
          <p:cNvPr id="111" name="Google Shape;111;g3028bb77497_0_15"/>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Le </a:t>
            </a:r>
            <a:r>
              <a:rPr lang="en-US"/>
              <a:t>métier</a:t>
            </a:r>
            <a:r>
              <a:rPr lang="en-US"/>
              <a:t> de vos rêves n’était pas dans la liste, allez sur l’</a:t>
            </a:r>
            <a:r>
              <a:rPr lang="en-US" u="sng">
                <a:solidFill>
                  <a:schemeClr val="hlink"/>
                </a:solidFill>
                <a:hlinkClick r:id="rId3"/>
              </a:rPr>
              <a:t>ANEFA-Les métiers</a:t>
            </a:r>
            <a:r>
              <a:rPr lang="en-US"/>
              <a:t> pour essayer de le trouver.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Les possibilités d’emplois dans le milieu agricole sont si diversifiées qu’il  est impossible d’en faire une liste </a:t>
            </a:r>
            <a:r>
              <a:rPr lang="en-US"/>
              <a:t>complète</a:t>
            </a: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a7d5b23ec2_0_11"/>
          <p:cNvSpPr txBox="1"/>
          <p:nvPr>
            <p:ph type="title"/>
          </p:nvPr>
        </p:nvSpPr>
        <p:spPr>
          <a:xfrm>
            <a:off x="838200" y="1285875"/>
            <a:ext cx="3942000" cy="709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 rémunération</a:t>
            </a:r>
            <a:endParaRPr/>
          </a:p>
        </p:txBody>
      </p:sp>
      <p:sp>
        <p:nvSpPr>
          <p:cNvPr id="118" name="Google Shape;118;g1a7d5b23ec2_0_11"/>
          <p:cNvSpPr txBox="1"/>
          <p:nvPr>
            <p:ph idx="1" type="body"/>
          </p:nvPr>
        </p:nvSpPr>
        <p:spPr>
          <a:xfrm>
            <a:off x="838200" y="2482150"/>
            <a:ext cx="39420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En </a:t>
            </a:r>
            <a:r>
              <a:rPr lang="en-US"/>
              <a:t>agriculture, la rémunération</a:t>
            </a:r>
            <a:r>
              <a:rPr lang="en-US"/>
              <a:t> ne dépend pas forcément des diplômes, mais plus de nos compétences.</a:t>
            </a:r>
            <a:endParaRPr/>
          </a:p>
          <a:p>
            <a:pPr indent="0" lvl="0" marL="0" rtl="0" algn="l">
              <a:spcBef>
                <a:spcPts val="1000"/>
              </a:spcBef>
              <a:spcAft>
                <a:spcPts val="0"/>
              </a:spcAft>
              <a:buNone/>
            </a:pPr>
            <a:r>
              <a:rPr lang="en-US"/>
              <a:t>Il est donc facile de progresser et </a:t>
            </a:r>
            <a:r>
              <a:rPr lang="en-US"/>
              <a:t>d'évoluer</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1000"/>
              <a:t>Source:www.legifrance.gouv.fr</a:t>
            </a:r>
            <a:endParaRPr sz="1000"/>
          </a:p>
        </p:txBody>
      </p:sp>
      <p:pic>
        <p:nvPicPr>
          <p:cNvPr id="119" name="Google Shape;119;g1a7d5b23ec2_0_11"/>
          <p:cNvPicPr preferRelativeResize="0"/>
          <p:nvPr/>
        </p:nvPicPr>
        <p:blipFill>
          <a:blip r:embed="rId3">
            <a:alphaModFix/>
          </a:blip>
          <a:stretch>
            <a:fillRect/>
          </a:stretch>
        </p:blipFill>
        <p:spPr>
          <a:xfrm>
            <a:off x="5085000" y="153050"/>
            <a:ext cx="7106999" cy="655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a7d5b23ec2_0_18"/>
          <p:cNvSpPr txBox="1"/>
          <p:nvPr>
            <p:ph type="title"/>
          </p:nvPr>
        </p:nvSpPr>
        <p:spPr>
          <a:xfrm>
            <a:off x="885000" y="1299275"/>
            <a:ext cx="5162700" cy="7500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La rémunération</a:t>
            </a:r>
            <a:endParaRPr/>
          </a:p>
          <a:p>
            <a:pPr indent="0" lvl="0" marL="0" rtl="0" algn="l">
              <a:spcBef>
                <a:spcPts val="0"/>
              </a:spcBef>
              <a:spcAft>
                <a:spcPts val="0"/>
              </a:spcAft>
              <a:buNone/>
            </a:pPr>
            <a:r>
              <a:t/>
            </a:r>
            <a:endParaRPr/>
          </a:p>
        </p:txBody>
      </p:sp>
      <p:sp>
        <p:nvSpPr>
          <p:cNvPr id="126" name="Google Shape;126;g1a7d5b23ec2_0_18"/>
          <p:cNvSpPr txBox="1"/>
          <p:nvPr>
            <p:ph idx="1" type="body"/>
          </p:nvPr>
        </p:nvSpPr>
        <p:spPr>
          <a:xfrm>
            <a:off x="838200" y="3134325"/>
            <a:ext cx="5256300" cy="3083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Plus on gagne en technicité, autonomie et responsabilité et plus notre coefficient de point augmente.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lang="en-US" sz="1000"/>
              <a:t>S</a:t>
            </a:r>
            <a:r>
              <a:rPr lang="en-US" sz="1000"/>
              <a:t>ource:www.legifrance.gouv.fr</a:t>
            </a:r>
            <a:endParaRPr/>
          </a:p>
        </p:txBody>
      </p:sp>
      <p:pic>
        <p:nvPicPr>
          <p:cNvPr id="127" name="Google Shape;127;g1a7d5b23ec2_0_18"/>
          <p:cNvPicPr preferRelativeResize="0"/>
          <p:nvPr/>
        </p:nvPicPr>
        <p:blipFill>
          <a:blip r:embed="rId3">
            <a:alphaModFix/>
          </a:blip>
          <a:stretch>
            <a:fillRect/>
          </a:stretch>
        </p:blipFill>
        <p:spPr>
          <a:xfrm>
            <a:off x="6119863" y="0"/>
            <a:ext cx="5716636"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a7d5b23ec2_0_25"/>
          <p:cNvSpPr txBox="1"/>
          <p:nvPr>
            <p:ph type="title"/>
          </p:nvPr>
        </p:nvSpPr>
        <p:spPr>
          <a:xfrm>
            <a:off x="838200" y="1245500"/>
            <a:ext cx="39420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 rémunération</a:t>
            </a:r>
            <a:endParaRPr/>
          </a:p>
        </p:txBody>
      </p:sp>
      <p:sp>
        <p:nvSpPr>
          <p:cNvPr id="134" name="Google Shape;134;g1a7d5b23ec2_0_25"/>
          <p:cNvSpPr txBox="1"/>
          <p:nvPr>
            <p:ph idx="1" type="body"/>
          </p:nvPr>
        </p:nvSpPr>
        <p:spPr>
          <a:xfrm>
            <a:off x="344900" y="2214250"/>
            <a:ext cx="44352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Notre taux horaire, c’est à dire ce que l’on sera payé pour chaque heure de travail effectuée, </a:t>
            </a:r>
            <a:r>
              <a:rPr lang="en-US"/>
              <a:t>dépendra</a:t>
            </a:r>
            <a:r>
              <a:rPr lang="en-US"/>
              <a:t> de notre niveau et du nombre de </a:t>
            </a:r>
            <a:r>
              <a:rPr lang="en-US"/>
              <a:t>points</a:t>
            </a:r>
            <a:r>
              <a:rPr lang="en-US"/>
              <a:t> qu’il représente, on peut aussi avoir des salaires plus élevés en </a:t>
            </a:r>
            <a:r>
              <a:rPr lang="en-US"/>
              <a:t>maîtrisant</a:t>
            </a:r>
            <a:r>
              <a:rPr lang="en-US"/>
              <a:t> certaines compétences très recherchées..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1000"/>
              <a:t>Source: www.cerfrancedordogne.fr</a:t>
            </a:r>
            <a:endParaRPr sz="1000"/>
          </a:p>
        </p:txBody>
      </p:sp>
      <p:graphicFrame>
        <p:nvGraphicFramePr>
          <p:cNvPr id="135" name="Google Shape;135;g1a7d5b23ec2_0_25"/>
          <p:cNvGraphicFramePr/>
          <p:nvPr/>
        </p:nvGraphicFramePr>
        <p:xfrm>
          <a:off x="4848250" y="0"/>
          <a:ext cx="3000000" cy="3000000"/>
        </p:xfrm>
        <a:graphic>
          <a:graphicData uri="http://schemas.openxmlformats.org/drawingml/2006/table">
            <a:tbl>
              <a:tblPr>
                <a:noFill/>
                <a:tableStyleId>{12494E33-F0F4-49A5-82D2-0F922A41956F}</a:tableStyleId>
              </a:tblPr>
              <a:tblGrid>
                <a:gridCol w="930000"/>
                <a:gridCol w="704025"/>
                <a:gridCol w="776775"/>
                <a:gridCol w="1234225"/>
                <a:gridCol w="3698725"/>
              </a:tblGrid>
              <a:tr h="381000">
                <a:tc rowSpan="2">
                  <a:txBody>
                    <a:bodyPr/>
                    <a:lstStyle/>
                    <a:p>
                      <a:pPr indent="0" lvl="0" marL="0" rtl="0" algn="ctr">
                        <a:spcBef>
                          <a:spcPts val="0"/>
                        </a:spcBef>
                        <a:spcAft>
                          <a:spcPts val="0"/>
                        </a:spcAft>
                        <a:buNone/>
                      </a:pPr>
                      <a:r>
                        <a:rPr b="1" lang="en-US" sz="1450">
                          <a:latin typeface="Comfortaa"/>
                          <a:ea typeface="Comfortaa"/>
                          <a:cs typeface="Comfortaa"/>
                          <a:sym typeface="Comfortaa"/>
                        </a:rPr>
                        <a:t>Paliers</a:t>
                      </a:r>
                      <a:endParaRPr b="1" sz="1450">
                        <a:latin typeface="Comfortaa"/>
                        <a:ea typeface="Comfortaa"/>
                        <a:cs typeface="Comfortaa"/>
                        <a:sym typeface="Comfortaa"/>
                      </a:endParaRPr>
                    </a:p>
                  </a:txBody>
                  <a:tcPr marT="91425" marB="91425" marR="91425" marL="91425" anchor="ctr">
                    <a:solidFill>
                      <a:srgbClr val="CFE2F3"/>
                    </a:solidFill>
                  </a:tcPr>
                </a:tc>
                <a:tc gridSpan="2">
                  <a:txBody>
                    <a:bodyPr/>
                    <a:lstStyle/>
                    <a:p>
                      <a:pPr indent="0" lvl="0" marL="0" rtl="0" algn="ctr">
                        <a:spcBef>
                          <a:spcPts val="0"/>
                        </a:spcBef>
                        <a:spcAft>
                          <a:spcPts val="0"/>
                        </a:spcAft>
                        <a:buNone/>
                      </a:pPr>
                      <a:r>
                        <a:rPr b="1" lang="en-US" sz="1450">
                          <a:latin typeface="Comfortaa"/>
                          <a:ea typeface="Comfortaa"/>
                          <a:cs typeface="Comfortaa"/>
                          <a:sym typeface="Comfortaa"/>
                        </a:rPr>
                        <a:t>Coefficient dans l’emploi</a:t>
                      </a:r>
                      <a:endParaRPr b="1" sz="1450">
                        <a:latin typeface="Comfortaa"/>
                        <a:ea typeface="Comfortaa"/>
                        <a:cs typeface="Comfortaa"/>
                        <a:sym typeface="Comfortaa"/>
                      </a:endParaRPr>
                    </a:p>
                  </a:txBody>
                  <a:tcPr marT="91425" marB="91425" marR="91425" marL="91425" anchor="ctr"/>
                </a:tc>
                <a:tc hMerge="1"/>
                <a:tc rowSpan="2">
                  <a:txBody>
                    <a:bodyPr/>
                    <a:lstStyle/>
                    <a:p>
                      <a:pPr indent="0" lvl="0" marL="0" rtl="0" algn="ctr">
                        <a:spcBef>
                          <a:spcPts val="0"/>
                        </a:spcBef>
                        <a:spcAft>
                          <a:spcPts val="0"/>
                        </a:spcAft>
                        <a:buNone/>
                      </a:pPr>
                      <a:r>
                        <a:rPr b="1" lang="en-US" sz="1450">
                          <a:latin typeface="Comfortaa"/>
                          <a:ea typeface="Comfortaa"/>
                          <a:cs typeface="Comfortaa"/>
                          <a:sym typeface="Comfortaa"/>
                        </a:rPr>
                        <a:t>Taux horaire minimum  au 01/01/2024</a:t>
                      </a:r>
                      <a:endParaRPr b="1" sz="1450">
                        <a:latin typeface="Comfortaa"/>
                        <a:ea typeface="Comfortaa"/>
                        <a:cs typeface="Comfortaa"/>
                        <a:sym typeface="Comfortaa"/>
                      </a:endParaRPr>
                    </a:p>
                  </a:txBody>
                  <a:tcPr marT="91425" marB="91425" marR="91425" marL="91425" anchor="ctr">
                    <a:solidFill>
                      <a:srgbClr val="D9D2E9"/>
                    </a:solidFill>
                  </a:tcPr>
                </a:tc>
                <a:tc rowSpan="2">
                  <a:txBody>
                    <a:bodyPr/>
                    <a:lstStyle/>
                    <a:p>
                      <a:pPr indent="0" lvl="0" marL="0" rtl="0" algn="ctr">
                        <a:spcBef>
                          <a:spcPts val="0"/>
                        </a:spcBef>
                        <a:spcAft>
                          <a:spcPts val="0"/>
                        </a:spcAft>
                        <a:buNone/>
                      </a:pPr>
                      <a:r>
                        <a:rPr b="1" lang="en-US" sz="1450">
                          <a:latin typeface="Comfortaa"/>
                          <a:ea typeface="Comfortaa"/>
                          <a:cs typeface="Comfortaa"/>
                          <a:sym typeface="Comfortaa"/>
                        </a:rPr>
                        <a:t>Catégories socio- professionnelle</a:t>
                      </a:r>
                      <a:endParaRPr b="1" sz="1450">
                        <a:latin typeface="Comfortaa"/>
                        <a:ea typeface="Comfortaa"/>
                        <a:cs typeface="Comfortaa"/>
                        <a:sym typeface="Comfortaa"/>
                      </a:endParaRPr>
                    </a:p>
                  </a:txBody>
                  <a:tcPr marT="91425" marB="91425" marR="91425" marL="91425" anchor="ctr"/>
                </a:tc>
              </a:tr>
              <a:tr h="381000">
                <a:tc vMerge="1"/>
                <a:tc>
                  <a:txBody>
                    <a:bodyPr/>
                    <a:lstStyle/>
                    <a:p>
                      <a:pPr indent="0" lvl="0" marL="0" rtl="0" algn="ctr">
                        <a:spcBef>
                          <a:spcPts val="0"/>
                        </a:spcBef>
                        <a:spcAft>
                          <a:spcPts val="0"/>
                        </a:spcAft>
                        <a:buNone/>
                      </a:pPr>
                      <a:r>
                        <a:rPr b="1" lang="en-US" sz="1450">
                          <a:latin typeface="Comfortaa"/>
                          <a:ea typeface="Comfortaa"/>
                          <a:cs typeface="Comfortaa"/>
                          <a:sym typeface="Comfortaa"/>
                        </a:rPr>
                        <a:t>Entre</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Et</a:t>
                      </a:r>
                      <a:endParaRPr b="1" sz="1450">
                        <a:latin typeface="Comfortaa"/>
                        <a:ea typeface="Comfortaa"/>
                        <a:cs typeface="Comfortaa"/>
                        <a:sym typeface="Comfortaa"/>
                      </a:endParaRPr>
                    </a:p>
                  </a:txBody>
                  <a:tcPr marT="91425" marB="91425" marR="91425" marL="91425" anchor="ctr"/>
                </a:tc>
                <a:tc vMerge="1"/>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1</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9</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11</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11.52</a:t>
                      </a:r>
                      <a:endParaRPr b="1" sz="1450">
                        <a:latin typeface="Comfortaa"/>
                        <a:ea typeface="Comfortaa"/>
                        <a:cs typeface="Comfortaa"/>
                        <a:sym typeface="Comfortaa"/>
                      </a:endParaRPr>
                    </a:p>
                  </a:txBody>
                  <a:tcPr marT="91425" marB="91425" marR="91425" marL="91425" anchor="ctr">
                    <a:solidFill>
                      <a:srgbClr val="D9D2E9"/>
                    </a:solidFill>
                  </a:tcPr>
                </a:tc>
                <a:tc rowSpan="6">
                  <a:txBody>
                    <a:bodyPr/>
                    <a:lstStyle/>
                    <a:p>
                      <a:pPr indent="0" lvl="0" marL="0" rtl="0" algn="ctr">
                        <a:spcBef>
                          <a:spcPts val="0"/>
                        </a:spcBef>
                        <a:spcAft>
                          <a:spcPts val="0"/>
                        </a:spcAft>
                        <a:buNone/>
                      </a:pPr>
                      <a:r>
                        <a:rPr b="1" lang="en-US" sz="1450">
                          <a:latin typeface="Comfortaa"/>
                          <a:ea typeface="Comfortaa"/>
                          <a:cs typeface="Comfortaa"/>
                          <a:sym typeface="Comfortaa"/>
                        </a:rPr>
                        <a:t>Ouvrier</a:t>
                      </a:r>
                      <a:endParaRPr b="1" sz="1450">
                        <a:latin typeface="Comfortaa"/>
                        <a:ea typeface="Comfortaa"/>
                        <a:cs typeface="Comfortaa"/>
                        <a:sym typeface="Comfortaa"/>
                      </a:endParaRPr>
                    </a:p>
                  </a:txBody>
                  <a:tcPr marT="91425" marB="91425" marR="91425" marL="91425" anchor="ctr"/>
                </a:tc>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2</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12</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16</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11.52</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3</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17</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24</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11.53</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4</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25</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35</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11.77</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5</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36</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51</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12.29</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6</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52</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73</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12.87</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7</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74</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104</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13.62</a:t>
                      </a:r>
                      <a:endParaRPr b="1" sz="1450">
                        <a:latin typeface="Comfortaa"/>
                        <a:ea typeface="Comfortaa"/>
                        <a:cs typeface="Comfortaa"/>
                        <a:sym typeface="Comfortaa"/>
                      </a:endParaRPr>
                    </a:p>
                  </a:txBody>
                  <a:tcPr marT="91425" marB="91425" marR="91425" marL="91425" anchor="ctr">
                    <a:solidFill>
                      <a:srgbClr val="D9D2E9"/>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Technicien</a:t>
                      </a:r>
                      <a:endParaRPr b="1"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Degré 4 minimum en technicité</a:t>
                      </a:r>
                      <a:endParaRPr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3 en responsabilité ou autonomie</a:t>
                      </a:r>
                      <a:endParaRPr sz="1450">
                        <a:latin typeface="Comfortaa"/>
                        <a:ea typeface="Comfortaa"/>
                        <a:cs typeface="Comfortaa"/>
                        <a:sym typeface="Comfortaa"/>
                      </a:endParaRPr>
                    </a:p>
                  </a:txBody>
                  <a:tcPr marT="91425" marB="91425" marR="91425" marL="91425"/>
                </a:tc>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8</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105</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143</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14.56</a:t>
                      </a:r>
                      <a:endParaRPr b="1" sz="1450">
                        <a:latin typeface="Comfortaa"/>
                        <a:ea typeface="Comfortaa"/>
                        <a:cs typeface="Comfortaa"/>
                        <a:sym typeface="Comfortaa"/>
                      </a:endParaRPr>
                    </a:p>
                  </a:txBody>
                  <a:tcPr marT="91425" marB="91425" marR="91425" marL="91425" anchor="ctr">
                    <a:solidFill>
                      <a:srgbClr val="D9D2E9"/>
                    </a:solidFill>
                  </a:tcPr>
                </a:tc>
                <a:tc rowSpan="2">
                  <a:txBody>
                    <a:bodyPr/>
                    <a:lstStyle/>
                    <a:p>
                      <a:pPr indent="0" lvl="0" marL="0" rtl="0" algn="ctr">
                        <a:spcBef>
                          <a:spcPts val="0"/>
                        </a:spcBef>
                        <a:spcAft>
                          <a:spcPts val="0"/>
                        </a:spcAft>
                        <a:buNone/>
                      </a:pPr>
                      <a:r>
                        <a:rPr b="1" lang="en-US" sz="1450">
                          <a:latin typeface="Comfortaa"/>
                          <a:ea typeface="Comfortaa"/>
                          <a:cs typeface="Comfortaa"/>
                          <a:sym typeface="Comfortaa"/>
                        </a:rPr>
                        <a:t>Agent de maîtrise</a:t>
                      </a:r>
                      <a:endParaRPr b="1"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a:t>
                      </a:r>
                      <a:r>
                        <a:rPr lang="en-US" sz="1450">
                          <a:solidFill>
                            <a:schemeClr val="dk1"/>
                          </a:solidFill>
                          <a:latin typeface="Comfortaa"/>
                          <a:ea typeface="Comfortaa"/>
                          <a:cs typeface="Comfortaa"/>
                          <a:sym typeface="Comfortaa"/>
                        </a:rPr>
                        <a:t> Degré 3 minimum</a:t>
                      </a:r>
                      <a:r>
                        <a:rPr lang="en-US" sz="1450">
                          <a:latin typeface="Comfortaa"/>
                          <a:ea typeface="Comfortaa"/>
                          <a:cs typeface="Comfortaa"/>
                          <a:sym typeface="Comfortaa"/>
                        </a:rPr>
                        <a:t> en autonomie</a:t>
                      </a:r>
                      <a:endParaRPr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3 en management ou 4 en technicité</a:t>
                      </a:r>
                      <a:endParaRPr sz="1450">
                        <a:latin typeface="Comfortaa"/>
                        <a:ea typeface="Comfortaa"/>
                        <a:cs typeface="Comfortaa"/>
                        <a:sym typeface="Comfortaa"/>
                      </a:endParaRPr>
                    </a:p>
                  </a:txBody>
                  <a:tcPr marT="91425" marB="91425" marR="91425" marL="91425"/>
                </a:tc>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9</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144</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196</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15.76</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10</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197</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270</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17.46</a:t>
                      </a:r>
                      <a:endParaRPr b="1" sz="1450">
                        <a:latin typeface="Comfortaa"/>
                        <a:ea typeface="Comfortaa"/>
                        <a:cs typeface="Comfortaa"/>
                        <a:sym typeface="Comfortaa"/>
                      </a:endParaRPr>
                    </a:p>
                  </a:txBody>
                  <a:tcPr marT="91425" marB="91425" marR="91425" marL="91425" anchor="ctr">
                    <a:solidFill>
                      <a:srgbClr val="D9D2E9"/>
                    </a:solidFill>
                  </a:tcPr>
                </a:tc>
                <a:tc rowSpan="3">
                  <a:txBody>
                    <a:bodyPr/>
                    <a:lstStyle/>
                    <a:p>
                      <a:pPr indent="0" lvl="0" marL="0" rtl="0" algn="ctr">
                        <a:spcBef>
                          <a:spcPts val="0"/>
                        </a:spcBef>
                        <a:spcAft>
                          <a:spcPts val="0"/>
                        </a:spcAft>
                        <a:buNone/>
                      </a:pPr>
                      <a:r>
                        <a:rPr b="1" lang="en-US" sz="1450">
                          <a:latin typeface="Comfortaa"/>
                          <a:ea typeface="Comfortaa"/>
                          <a:cs typeface="Comfortaa"/>
                          <a:sym typeface="Comfortaa"/>
                        </a:rPr>
                        <a:t>Cadre</a:t>
                      </a:r>
                      <a:endParaRPr b="1"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a:t>
                      </a:r>
                      <a:r>
                        <a:rPr lang="en-US" sz="1450">
                          <a:solidFill>
                            <a:schemeClr val="dk1"/>
                          </a:solidFill>
                          <a:latin typeface="Comfortaa"/>
                          <a:ea typeface="Comfortaa"/>
                          <a:cs typeface="Comfortaa"/>
                          <a:sym typeface="Comfortaa"/>
                        </a:rPr>
                        <a:t>Degré 4 minimum</a:t>
                      </a:r>
                      <a:r>
                        <a:rPr lang="en-US" sz="1450">
                          <a:latin typeface="Comfortaa"/>
                          <a:ea typeface="Comfortaa"/>
                          <a:cs typeface="Comfortaa"/>
                          <a:sym typeface="Comfortaa"/>
                        </a:rPr>
                        <a:t> en autonomie</a:t>
                      </a:r>
                      <a:endParaRPr sz="1450">
                        <a:latin typeface="Comfortaa"/>
                        <a:ea typeface="Comfortaa"/>
                        <a:cs typeface="Comfortaa"/>
                        <a:sym typeface="Comfortaa"/>
                      </a:endParaRPr>
                    </a:p>
                    <a:p>
                      <a:pPr indent="0" lvl="0" marL="0" rtl="0" algn="l">
                        <a:spcBef>
                          <a:spcPts val="0"/>
                        </a:spcBef>
                        <a:spcAft>
                          <a:spcPts val="0"/>
                        </a:spcAft>
                        <a:buNone/>
                      </a:pPr>
                      <a:r>
                        <a:rPr lang="en-US" sz="1450">
                          <a:latin typeface="Comfortaa"/>
                          <a:ea typeface="Comfortaa"/>
                          <a:cs typeface="Comfortaa"/>
                          <a:sym typeface="Comfortaa"/>
                        </a:rPr>
                        <a:t>_ 4 en management ou technicité</a:t>
                      </a:r>
                      <a:endParaRPr sz="1450">
                        <a:latin typeface="Comfortaa"/>
                        <a:ea typeface="Comfortaa"/>
                        <a:cs typeface="Comfortaa"/>
                        <a:sym typeface="Comfortaa"/>
                      </a:endParaRPr>
                    </a:p>
                  </a:txBody>
                  <a:tcPr marT="91425" marB="91425" marR="91425" marL="91425"/>
                </a:tc>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11</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271</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399</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19.86</a:t>
                      </a:r>
                      <a:endParaRPr b="1" sz="1450">
                        <a:latin typeface="Comfortaa"/>
                        <a:ea typeface="Comfortaa"/>
                        <a:cs typeface="Comfortaa"/>
                        <a:sym typeface="Comfortaa"/>
                      </a:endParaRPr>
                    </a:p>
                  </a:txBody>
                  <a:tcPr marT="91425" marB="91425" marR="91425" marL="91425" anchor="ctr">
                    <a:solidFill>
                      <a:srgbClr val="D9D2E9"/>
                    </a:solidFill>
                  </a:tcPr>
                </a:tc>
                <a:tc vMerge="1"/>
              </a:tr>
              <a:tr h="381000">
                <a:tc>
                  <a:txBody>
                    <a:bodyPr/>
                    <a:lstStyle/>
                    <a:p>
                      <a:pPr indent="0" lvl="0" marL="0" rtl="0" algn="ctr">
                        <a:spcBef>
                          <a:spcPts val="0"/>
                        </a:spcBef>
                        <a:spcAft>
                          <a:spcPts val="0"/>
                        </a:spcAft>
                        <a:buNone/>
                      </a:pPr>
                      <a:r>
                        <a:rPr b="1" lang="en-US" sz="1450">
                          <a:latin typeface="Comfortaa"/>
                          <a:ea typeface="Comfortaa"/>
                          <a:cs typeface="Comfortaa"/>
                          <a:sym typeface="Comfortaa"/>
                        </a:rPr>
                        <a:t>12</a:t>
                      </a:r>
                      <a:endParaRPr b="1" sz="1450">
                        <a:latin typeface="Comfortaa"/>
                        <a:ea typeface="Comfortaa"/>
                        <a:cs typeface="Comfortaa"/>
                        <a:sym typeface="Comfortaa"/>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US" sz="1450">
                          <a:latin typeface="Comfortaa"/>
                          <a:ea typeface="Comfortaa"/>
                          <a:cs typeface="Comfortaa"/>
                          <a:sym typeface="Comfortaa"/>
                        </a:rPr>
                        <a:t>400</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t/>
                      </a:r>
                      <a:endParaRPr b="1" sz="1450">
                        <a:latin typeface="Comfortaa"/>
                        <a:ea typeface="Comfortaa"/>
                        <a:cs typeface="Comfortaa"/>
                        <a:sym typeface="Comfortaa"/>
                      </a:endParaRPr>
                    </a:p>
                  </a:txBody>
                  <a:tcPr marT="91425" marB="91425" marR="91425" marL="91425" anchor="ctr"/>
                </a:tc>
                <a:tc>
                  <a:txBody>
                    <a:bodyPr/>
                    <a:lstStyle/>
                    <a:p>
                      <a:pPr indent="0" lvl="0" marL="0" rtl="0" algn="ctr">
                        <a:spcBef>
                          <a:spcPts val="0"/>
                        </a:spcBef>
                        <a:spcAft>
                          <a:spcPts val="0"/>
                        </a:spcAft>
                        <a:buNone/>
                      </a:pPr>
                      <a:r>
                        <a:rPr b="1" lang="en-US" sz="1450">
                          <a:latin typeface="Comfortaa"/>
                          <a:ea typeface="Comfortaa"/>
                          <a:cs typeface="Comfortaa"/>
                          <a:sym typeface="Comfortaa"/>
                        </a:rPr>
                        <a:t>22.70</a:t>
                      </a:r>
                      <a:endParaRPr b="1" sz="1450">
                        <a:latin typeface="Comfortaa"/>
                        <a:ea typeface="Comfortaa"/>
                        <a:cs typeface="Comfortaa"/>
                        <a:sym typeface="Comfortaa"/>
                      </a:endParaRPr>
                    </a:p>
                  </a:txBody>
                  <a:tcPr marT="91425" marB="91425" marR="91425" marL="91425" anchor="ctr">
                    <a:solidFill>
                      <a:srgbClr val="D9D2E9"/>
                    </a:solidFill>
                  </a:tcPr>
                </a:tc>
                <a:tc v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d35a3cce4c_0_4"/>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La rémunération</a:t>
            </a:r>
            <a:endParaRPr/>
          </a:p>
        </p:txBody>
      </p:sp>
      <p:sp>
        <p:nvSpPr>
          <p:cNvPr id="142" name="Google Shape;142;g2d35a3cce4c_0_4"/>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A la paye, se rajoute d’autres primes et majorations, comme:</a:t>
            </a:r>
            <a:endParaRPr/>
          </a:p>
          <a:p>
            <a:pPr indent="-406400" lvl="0" marL="457200" rtl="0" algn="l">
              <a:spcBef>
                <a:spcPts val="1000"/>
              </a:spcBef>
              <a:spcAft>
                <a:spcPts val="0"/>
              </a:spcAft>
              <a:buSzPts val="2800"/>
              <a:buChar char="•"/>
            </a:pPr>
            <a:r>
              <a:rPr lang="en-US"/>
              <a:t>Les heures </a:t>
            </a:r>
            <a:r>
              <a:rPr lang="en-US"/>
              <a:t>supplémentaires	</a:t>
            </a:r>
            <a:r>
              <a:rPr lang="en-US"/>
              <a:t>:</a:t>
            </a:r>
            <a:endParaRPr/>
          </a:p>
          <a:p>
            <a:pPr indent="0" lvl="0" marL="0" rtl="0" algn="l">
              <a:spcBef>
                <a:spcPts val="1000"/>
              </a:spcBef>
              <a:spcAft>
                <a:spcPts val="0"/>
              </a:spcAft>
              <a:buNone/>
            </a:pPr>
            <a:r>
              <a:rPr lang="en-US"/>
              <a:t>	_ de la 36ème heure à la 43ème: majoration de 25 %</a:t>
            </a:r>
            <a:endParaRPr/>
          </a:p>
          <a:p>
            <a:pPr indent="0" lvl="0" marL="0" rtl="0" algn="l">
              <a:spcBef>
                <a:spcPts val="1000"/>
              </a:spcBef>
              <a:spcAft>
                <a:spcPts val="0"/>
              </a:spcAft>
              <a:buNone/>
            </a:pPr>
            <a:r>
              <a:rPr lang="en-US"/>
              <a:t>	_ à partir de la 44ème heure: majoration de 50%</a:t>
            </a:r>
            <a:endParaRPr/>
          </a:p>
          <a:p>
            <a:pPr indent="-406400" lvl="0" marL="457200" rtl="0" algn="l">
              <a:spcBef>
                <a:spcPts val="1000"/>
              </a:spcBef>
              <a:spcAft>
                <a:spcPts val="0"/>
              </a:spcAft>
              <a:buSzPts val="2800"/>
              <a:buChar char="•"/>
            </a:pPr>
            <a:r>
              <a:rPr lang="en-US"/>
              <a:t>Le 13ème mois : l’équivalent d’un salaire de plus par an, versé en une ou plusieurs fois.</a:t>
            </a:r>
            <a:endParaRPr/>
          </a:p>
          <a:p>
            <a:pPr indent="-406400" lvl="0" marL="457200" rtl="0" algn="l">
              <a:spcBef>
                <a:spcPts val="0"/>
              </a:spcBef>
              <a:spcAft>
                <a:spcPts val="0"/>
              </a:spcAft>
              <a:buSzPts val="2800"/>
              <a:buChar char="•"/>
            </a:pPr>
            <a:r>
              <a:rPr lang="en-US"/>
              <a:t>La prime d’ancienneté, à partir de la 3ème année.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9fdf3e23c9_0_22"/>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 formations rapides</a:t>
            </a:r>
            <a:endParaRPr/>
          </a:p>
        </p:txBody>
      </p:sp>
      <p:sp>
        <p:nvSpPr>
          <p:cNvPr id="149" name="Google Shape;149;g19fdf3e23c9_0_22"/>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None/>
            </a:pPr>
            <a:r>
              <a:rPr lang="en-US" sz="2300">
                <a:solidFill>
                  <a:schemeClr val="dk2"/>
                </a:solidFill>
                <a:highlight>
                  <a:srgbClr val="FFFFFF"/>
                </a:highlight>
              </a:rPr>
              <a:t>Il est facile d’intégrer une formation dans le domaine de l’agriculture. </a:t>
            </a:r>
            <a:endParaRPr sz="2300">
              <a:solidFill>
                <a:schemeClr val="dk2"/>
              </a:solidFill>
              <a:highlight>
                <a:srgbClr val="FFFFFF"/>
              </a:highlight>
            </a:endParaRPr>
          </a:p>
          <a:p>
            <a:pPr indent="0" lvl="0" marL="0" rtl="0" algn="just">
              <a:lnSpc>
                <a:spcPct val="115000"/>
              </a:lnSpc>
              <a:spcBef>
                <a:spcPts val="1200"/>
              </a:spcBef>
              <a:spcAft>
                <a:spcPts val="0"/>
              </a:spcAft>
              <a:buNone/>
            </a:pPr>
            <a:r>
              <a:rPr lang="en-US" sz="2300">
                <a:solidFill>
                  <a:schemeClr val="dk2"/>
                </a:solidFill>
                <a:highlight>
                  <a:srgbClr val="FFFFFF"/>
                </a:highlight>
              </a:rPr>
              <a:t>Le </a:t>
            </a:r>
            <a:r>
              <a:rPr lang="en-US" sz="2300">
                <a:solidFill>
                  <a:schemeClr val="dk2"/>
                </a:solidFill>
                <a:highlight>
                  <a:srgbClr val="FFFFFF"/>
                </a:highlight>
                <a:uFill>
                  <a:noFill/>
                </a:uFill>
                <a:hlinkClick r:id="rId3">
                  <a:extLst>
                    <a:ext uri="{A12FA001-AC4F-418D-AE19-62706E023703}">
                      <ahyp:hlinkClr val="tx"/>
                    </a:ext>
                  </a:extLst>
                </a:hlinkClick>
              </a:rPr>
              <a:t>CAPA</a:t>
            </a:r>
            <a:r>
              <a:rPr lang="en-US" sz="2300">
                <a:solidFill>
                  <a:schemeClr val="dk2"/>
                </a:solidFill>
                <a:highlight>
                  <a:srgbClr val="FFFFFF"/>
                </a:highlight>
              </a:rPr>
              <a:t> (Certificat d’Aptitude Professionnelle Agricole), d’une durée d’un ou deux </a:t>
            </a:r>
            <a:r>
              <a:rPr lang="en-US" sz="2300">
                <a:solidFill>
                  <a:schemeClr val="dk2"/>
                </a:solidFill>
                <a:highlight>
                  <a:srgbClr val="FFFFFF"/>
                </a:highlight>
              </a:rPr>
              <a:t>ans, permet</a:t>
            </a:r>
            <a:r>
              <a:rPr lang="en-US" sz="2300">
                <a:solidFill>
                  <a:schemeClr val="dk2"/>
                </a:solidFill>
                <a:highlight>
                  <a:srgbClr val="FFFFFF"/>
                </a:highlight>
              </a:rPr>
              <a:t> d’accéder aux emplois d’ouvrier agricole dans une exploitation comme ouvrier qualifié. </a:t>
            </a:r>
            <a:endParaRPr sz="2300">
              <a:solidFill>
                <a:schemeClr val="dk2"/>
              </a:solidFill>
              <a:highlight>
                <a:srgbClr val="FFFFFF"/>
              </a:highlight>
            </a:endParaRPr>
          </a:p>
          <a:p>
            <a:pPr indent="0" lvl="0" marL="0" rtl="0" algn="just">
              <a:lnSpc>
                <a:spcPct val="115000"/>
              </a:lnSpc>
              <a:spcBef>
                <a:spcPts val="1200"/>
              </a:spcBef>
              <a:spcAft>
                <a:spcPts val="0"/>
              </a:spcAft>
              <a:buNone/>
            </a:pPr>
            <a:r>
              <a:rPr lang="en-US" sz="2300">
                <a:solidFill>
                  <a:schemeClr val="dk2"/>
                </a:solidFill>
                <a:highlight>
                  <a:srgbClr val="FFFFFF"/>
                </a:highlight>
              </a:rPr>
              <a:t>Le </a:t>
            </a:r>
            <a:r>
              <a:rPr lang="en-US" sz="2300">
                <a:solidFill>
                  <a:schemeClr val="dk2"/>
                </a:solidFill>
                <a:highlight>
                  <a:srgbClr val="FFFFFF"/>
                </a:highlight>
                <a:uFill>
                  <a:noFill/>
                </a:uFill>
                <a:hlinkClick r:id="rId4">
                  <a:extLst>
                    <a:ext uri="{A12FA001-AC4F-418D-AE19-62706E023703}">
                      <ahyp:hlinkClr val="tx"/>
                    </a:ext>
                  </a:extLst>
                </a:hlinkClick>
              </a:rPr>
              <a:t>BEPA</a:t>
            </a:r>
            <a:r>
              <a:rPr lang="en-US" sz="2300">
                <a:solidFill>
                  <a:schemeClr val="dk2"/>
                </a:solidFill>
                <a:highlight>
                  <a:srgbClr val="FFFFFF"/>
                </a:highlight>
              </a:rPr>
              <a:t> (Brevet d’Etudes Professionnelles Agricole) en deux ans. Après un CAP ou en </a:t>
            </a:r>
            <a:r>
              <a:rPr lang="en-US" sz="2300">
                <a:solidFill>
                  <a:schemeClr val="dk2"/>
                </a:solidFill>
                <a:highlight>
                  <a:srgbClr val="FFFFFF"/>
                </a:highlight>
              </a:rPr>
              <a:t>faisant un BAC.</a:t>
            </a:r>
            <a:r>
              <a:rPr lang="en-US" sz="2300">
                <a:solidFill>
                  <a:schemeClr val="dk2"/>
                </a:solidFill>
                <a:highlight>
                  <a:srgbClr val="FFFFFF"/>
                </a:highlight>
              </a:rPr>
              <a:t> Il atteste d’un niveau d’ouvrier qualifié.</a:t>
            </a:r>
            <a:endParaRPr sz="2300">
              <a:solidFill>
                <a:schemeClr val="dk2"/>
              </a:solidFill>
              <a:highlight>
                <a:srgbClr val="FFFFFF"/>
              </a:highlight>
            </a:endParaRPr>
          </a:p>
          <a:p>
            <a:pPr indent="0" lvl="0" marL="0" rtl="0" algn="just">
              <a:lnSpc>
                <a:spcPct val="115000"/>
              </a:lnSpc>
              <a:spcBef>
                <a:spcPts val="1200"/>
              </a:spcBef>
              <a:spcAft>
                <a:spcPts val="0"/>
              </a:spcAft>
              <a:buNone/>
            </a:pPr>
            <a:r>
              <a:rPr lang="en-US" sz="2300">
                <a:solidFill>
                  <a:schemeClr val="dk2"/>
                </a:solidFill>
                <a:highlight>
                  <a:srgbClr val="FFFFFF"/>
                </a:highlight>
              </a:rPr>
              <a:t>Le BAC professionnel, en trois ans, donne le titre </a:t>
            </a:r>
            <a:r>
              <a:rPr lang="en-US" sz="2300">
                <a:solidFill>
                  <a:schemeClr val="dk2"/>
                </a:solidFill>
                <a:highlight>
                  <a:srgbClr val="FFFFFF"/>
                </a:highlight>
              </a:rPr>
              <a:t>d'ouvrier</a:t>
            </a:r>
            <a:r>
              <a:rPr lang="en-US" sz="2300">
                <a:solidFill>
                  <a:schemeClr val="dk2"/>
                </a:solidFill>
                <a:highlight>
                  <a:srgbClr val="FFFFFF"/>
                </a:highlight>
              </a:rPr>
              <a:t> très qualifié, </a:t>
            </a:r>
            <a:r>
              <a:rPr lang="en-US" sz="2300">
                <a:solidFill>
                  <a:schemeClr val="dk2"/>
                </a:solidFill>
                <a:highlight>
                  <a:srgbClr val="FFFFFF"/>
                </a:highlight>
              </a:rPr>
              <a:t>permettant</a:t>
            </a:r>
            <a:r>
              <a:rPr lang="en-US" sz="2300">
                <a:solidFill>
                  <a:schemeClr val="dk2"/>
                </a:solidFill>
                <a:highlight>
                  <a:srgbClr val="FFFFFF"/>
                </a:highlight>
              </a:rPr>
              <a:t> </a:t>
            </a:r>
            <a:r>
              <a:rPr lang="en-US" sz="2300">
                <a:solidFill>
                  <a:schemeClr val="dk2"/>
                </a:solidFill>
                <a:highlight>
                  <a:srgbClr val="FFFFFF"/>
                </a:highlight>
              </a:rPr>
              <a:t>d'obtenir</a:t>
            </a:r>
            <a:r>
              <a:rPr lang="en-US" sz="2300">
                <a:solidFill>
                  <a:schemeClr val="dk2"/>
                </a:solidFill>
                <a:highlight>
                  <a:srgbClr val="FFFFFF"/>
                </a:highlight>
              </a:rPr>
              <a:t> des </a:t>
            </a:r>
            <a:r>
              <a:rPr lang="en-US" sz="2300">
                <a:solidFill>
                  <a:schemeClr val="dk2"/>
                </a:solidFill>
                <a:highlight>
                  <a:srgbClr val="FFFFFF"/>
                </a:highlight>
              </a:rPr>
              <a:t>postes</a:t>
            </a:r>
            <a:r>
              <a:rPr lang="en-US" sz="2300">
                <a:solidFill>
                  <a:schemeClr val="dk2"/>
                </a:solidFill>
                <a:highlight>
                  <a:srgbClr val="FFFFFF"/>
                </a:highlight>
              </a:rPr>
              <a:t> de chef d’équipe ou de responsable d’atelier.</a:t>
            </a:r>
            <a:endParaRPr sz="2300">
              <a:solidFill>
                <a:schemeClr val="dk2"/>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2300">
                <a:solidFill>
                  <a:schemeClr val="dk2"/>
                </a:solidFill>
                <a:highlight>
                  <a:srgbClr val="FFFFFF"/>
                </a:highlight>
              </a:rPr>
              <a:t>Le </a:t>
            </a:r>
            <a:r>
              <a:rPr b="1" lang="en-US" sz="2300">
                <a:solidFill>
                  <a:schemeClr val="dk2"/>
                </a:solidFill>
                <a:highlight>
                  <a:srgbClr val="FFFFFF"/>
                </a:highlight>
              </a:rPr>
              <a:t>BPA</a:t>
            </a:r>
            <a:r>
              <a:rPr lang="en-US" sz="2300">
                <a:solidFill>
                  <a:schemeClr val="dk2"/>
                </a:solidFill>
                <a:highlight>
                  <a:srgbClr val="FFFFFF"/>
                </a:highlight>
              </a:rPr>
              <a:t> (Brevet P</a:t>
            </a:r>
            <a:r>
              <a:rPr lang="en-US" sz="2300">
                <a:solidFill>
                  <a:schemeClr val="dk2"/>
                </a:solidFill>
                <a:highlight>
                  <a:srgbClr val="FFFFFF"/>
                </a:highlight>
              </a:rPr>
              <a:t>rofessionnel</a:t>
            </a:r>
            <a:r>
              <a:rPr lang="en-US" sz="2300">
                <a:solidFill>
                  <a:schemeClr val="dk2"/>
                </a:solidFill>
                <a:highlight>
                  <a:srgbClr val="FFFFFF"/>
                </a:highlight>
              </a:rPr>
              <a:t> Agricole) en un ou deux ans donne un niveau CAP.</a:t>
            </a:r>
            <a:endParaRPr sz="2300">
              <a:solidFill>
                <a:schemeClr val="dk2"/>
              </a:solidFill>
              <a:highlight>
                <a:srgbClr val="FFFFFF"/>
              </a:highlight>
            </a:endParaRPr>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028bb77497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 formations</a:t>
            </a:r>
            <a:endParaRPr/>
          </a:p>
        </p:txBody>
      </p:sp>
      <p:sp>
        <p:nvSpPr>
          <p:cNvPr id="156" name="Google Shape;156;g3028bb77497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Il existe aussi des formations plus longues ou </a:t>
            </a:r>
            <a:r>
              <a:rPr lang="en-US"/>
              <a:t>nécessitant un certain niveau de diplôme (bac, bac+2,...).</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Si une formation, courte ou longue vous intéresse, vous pouvez explorez vos possibilités</a:t>
            </a:r>
            <a:r>
              <a:rPr lang="en-US"/>
              <a:t> sur ces sites:</a:t>
            </a:r>
            <a:endParaRPr/>
          </a:p>
          <a:p>
            <a:pPr indent="0" lvl="0" marL="0" rtl="0" algn="l">
              <a:spcBef>
                <a:spcPts val="1000"/>
              </a:spcBef>
              <a:spcAft>
                <a:spcPts val="0"/>
              </a:spcAft>
              <a:buNone/>
            </a:pPr>
            <a:r>
              <a:rPr lang="en-US"/>
              <a:t>	_ </a:t>
            </a:r>
            <a:r>
              <a:rPr lang="en-US" u="sng">
                <a:solidFill>
                  <a:schemeClr val="hlink"/>
                </a:solidFill>
                <a:hlinkClick r:id="rId3"/>
              </a:rPr>
              <a:t>ANEFA: les formations agricoles</a:t>
            </a:r>
            <a:endParaRPr/>
          </a:p>
          <a:p>
            <a:pPr indent="0" lvl="0" marL="0" rtl="0" algn="l">
              <a:spcBef>
                <a:spcPts val="1000"/>
              </a:spcBef>
              <a:spcAft>
                <a:spcPts val="0"/>
              </a:spcAft>
              <a:buNone/>
            </a:pPr>
            <a:r>
              <a:rPr lang="en-US"/>
              <a:t>	_ </a:t>
            </a:r>
            <a:r>
              <a:rPr lang="en-US" u="sng">
                <a:solidFill>
                  <a:schemeClr val="hlink"/>
                </a:solidFill>
                <a:hlinkClick r:id="rId4"/>
              </a:rPr>
              <a:t>Agrorientation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a7d5b23ec2_0_0"/>
          <p:cNvSpPr txBox="1"/>
          <p:nvPr>
            <p:ph type="title"/>
          </p:nvPr>
        </p:nvSpPr>
        <p:spPr>
          <a:xfrm>
            <a:off x="838200" y="9910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Retour en formation:</a:t>
            </a:r>
            <a:endParaRPr/>
          </a:p>
        </p:txBody>
      </p:sp>
      <p:sp>
        <p:nvSpPr>
          <p:cNvPr id="163" name="Google Shape;163;g1a7d5b23ec2_0_0"/>
          <p:cNvSpPr txBox="1"/>
          <p:nvPr>
            <p:ph idx="1" type="body"/>
          </p:nvPr>
        </p:nvSpPr>
        <p:spPr>
          <a:xfrm>
            <a:off x="455425" y="1866000"/>
            <a:ext cx="114792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200">
                <a:solidFill>
                  <a:srgbClr val="3A3A3A"/>
                </a:solidFill>
                <a:highlight>
                  <a:srgbClr val="FFFFFF"/>
                </a:highlight>
                <a:latin typeface="Arial"/>
                <a:ea typeface="Arial"/>
                <a:cs typeface="Arial"/>
                <a:sym typeface="Arial"/>
              </a:rPr>
              <a:t>Le droit au retour en formation permet aux jeunes de 16 à 25 ans qui sont sortis du système scolaire sans diplôme ou sans qualification professionnelle d’obtenir une formation qualifiante. Ils peuvent notamment rejoindre l’enseignement agricole.</a:t>
            </a:r>
            <a:endParaRPr sz="2200">
              <a:solidFill>
                <a:srgbClr val="3A3A3A"/>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00">
              <a:solidFill>
                <a:srgbClr val="3A3A3A"/>
              </a:solidFill>
              <a:highlight>
                <a:srgbClr val="FFFFFF"/>
              </a:highlight>
              <a:latin typeface="Arial"/>
              <a:ea typeface="Arial"/>
              <a:cs typeface="Arial"/>
              <a:sym typeface="Arial"/>
            </a:endParaRPr>
          </a:p>
          <a:p>
            <a:pPr indent="0" lvl="0" marL="0" rtl="0" algn="l">
              <a:spcBef>
                <a:spcPts val="1000"/>
              </a:spcBef>
              <a:spcAft>
                <a:spcPts val="0"/>
              </a:spcAft>
              <a:buNone/>
            </a:pPr>
            <a:r>
              <a:rPr lang="en-US" sz="2200">
                <a:solidFill>
                  <a:srgbClr val="3A3A3A"/>
                </a:solidFill>
                <a:highlight>
                  <a:srgbClr val="FFFFFF"/>
                </a:highlight>
                <a:latin typeface="Arial"/>
                <a:ea typeface="Arial"/>
                <a:cs typeface="Arial"/>
                <a:sym typeface="Arial"/>
              </a:rPr>
              <a:t>Vidéos: </a:t>
            </a:r>
            <a:r>
              <a:rPr lang="en-US" sz="1100" u="sng">
                <a:solidFill>
                  <a:schemeClr val="hlink"/>
                </a:solidFill>
                <a:latin typeface="Arial"/>
                <a:ea typeface="Arial"/>
                <a:cs typeface="Arial"/>
                <a:sym typeface="Arial"/>
                <a:hlinkClick r:id="rId3"/>
              </a:rPr>
              <a:t>Le droit au retour en formation : qu'est-ce que c'est ? - Vidéo Dailymotion</a:t>
            </a:r>
            <a:endParaRPr sz="2200">
              <a:solidFill>
                <a:srgbClr val="3A3A3A"/>
              </a:solidFill>
              <a:highlight>
                <a:srgbClr val="FFFFFF"/>
              </a:highlight>
              <a:latin typeface="Arial"/>
              <a:ea typeface="Arial"/>
              <a:cs typeface="Arial"/>
              <a:sym typeface="Arial"/>
            </a:endParaRPr>
          </a:p>
          <a:p>
            <a:pPr indent="0" lvl="0" marL="0" rtl="0" algn="l">
              <a:spcBef>
                <a:spcPts val="1000"/>
              </a:spcBef>
              <a:spcAft>
                <a:spcPts val="0"/>
              </a:spcAft>
              <a:buNone/>
            </a:pPr>
            <a:r>
              <a:rPr lang="en-US" sz="2200">
                <a:solidFill>
                  <a:srgbClr val="3A3A3A"/>
                </a:solidFill>
                <a:highlight>
                  <a:srgbClr val="FFFFFF"/>
                </a:highlight>
                <a:latin typeface="Arial"/>
                <a:ea typeface="Arial"/>
                <a:cs typeface="Arial"/>
                <a:sym typeface="Arial"/>
              </a:rPr>
              <a:t>		 </a:t>
            </a:r>
            <a:r>
              <a:rPr lang="en-US" sz="1100" u="sng">
                <a:solidFill>
                  <a:schemeClr val="hlink"/>
                </a:solidFill>
                <a:latin typeface="Arial"/>
                <a:ea typeface="Arial"/>
                <a:cs typeface="Arial"/>
                <a:sym typeface="Arial"/>
                <a:hlinkClick r:id="rId4"/>
              </a:rPr>
              <a:t>[ARCHIVE] Droit au retour en formation : l'État s'engage aux côtés des jeunes - Vidéo Dailymotion</a:t>
            </a:r>
            <a:endParaRPr sz="2200">
              <a:solidFill>
                <a:srgbClr val="3A3A3A"/>
              </a:solidFill>
              <a:highlight>
                <a:srgbClr val="FFFFFF"/>
              </a:highlight>
              <a:latin typeface="Arial"/>
              <a:ea typeface="Arial"/>
              <a:cs typeface="Arial"/>
              <a:sym typeface="Arial"/>
            </a:endParaRPr>
          </a:p>
          <a:p>
            <a:pPr indent="0" lvl="0" marL="0" rtl="0" algn="l">
              <a:spcBef>
                <a:spcPts val="1000"/>
              </a:spcBef>
              <a:spcAft>
                <a:spcPts val="0"/>
              </a:spcAft>
              <a:buNone/>
            </a:pPr>
            <a:r>
              <a:rPr lang="en-US" sz="2200">
                <a:solidFill>
                  <a:srgbClr val="3A3A3A"/>
                </a:solidFill>
                <a:highlight>
                  <a:srgbClr val="FFFFFF"/>
                </a:highlight>
                <a:latin typeface="Arial"/>
                <a:ea typeface="Arial"/>
                <a:cs typeface="Arial"/>
                <a:sym typeface="Arial"/>
              </a:rPr>
              <a:t>	     	 </a:t>
            </a:r>
            <a:r>
              <a:rPr lang="en-US" sz="1100" u="sng">
                <a:solidFill>
                  <a:schemeClr val="hlink"/>
                </a:solidFill>
                <a:latin typeface="Arial"/>
                <a:ea typeface="Arial"/>
                <a:cs typeface="Arial"/>
                <a:sym typeface="Arial"/>
                <a:hlinkClick r:id="rId5"/>
              </a:rPr>
              <a:t>[ARCHIVE] Droit au retour en formation : "Il faut croire en soi", Najat Vallaud-Belkacem - Vidéo Dailymotion</a:t>
            </a:r>
            <a:endParaRPr sz="2200">
              <a:solidFill>
                <a:srgbClr val="3A3A3A"/>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00">
              <a:solidFill>
                <a:srgbClr val="3A3A3A"/>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500">
                <a:solidFill>
                  <a:srgbClr val="3A3A3A"/>
                </a:solidFill>
                <a:highlight>
                  <a:srgbClr val="FFFFFF"/>
                </a:highlight>
                <a:latin typeface="Arial"/>
                <a:ea typeface="Arial"/>
                <a:cs typeface="Arial"/>
                <a:sym typeface="Arial"/>
              </a:rPr>
              <a:t>À travers les établissements de l’enseignement agricole, le ministère de l’Agriculture et de l'Alimentation est pleinement engagé dans cette démarche.</a:t>
            </a:r>
            <a:endParaRPr sz="1500">
              <a:solidFill>
                <a:srgbClr val="3A3A3A"/>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500">
                <a:solidFill>
                  <a:srgbClr val="3A3A3A"/>
                </a:solidFill>
                <a:highlight>
                  <a:srgbClr val="FFFFFF"/>
                </a:highlight>
                <a:latin typeface="Arial"/>
                <a:ea typeface="Arial"/>
                <a:cs typeface="Arial"/>
                <a:sym typeface="Arial"/>
              </a:rPr>
              <a:t>Les jeunes sans diplôme peuvent demander un entretien avec un représentant du service public régional d’orientation, en laissant leur numéro de téléphone sur le site </a:t>
            </a:r>
            <a:r>
              <a:rPr lang="en-US" sz="1500">
                <a:solidFill>
                  <a:schemeClr val="hlink"/>
                </a:solidFill>
                <a:highlight>
                  <a:srgbClr val="FFFFFF"/>
                </a:highlight>
                <a:uFill>
                  <a:noFill/>
                </a:uFill>
                <a:latin typeface="Arial"/>
                <a:ea typeface="Arial"/>
                <a:cs typeface="Arial"/>
                <a:sym typeface="Arial"/>
                <a:hlinkClick r:id="rId6"/>
              </a:rPr>
              <a:t>reviensteformer.gouv.fr</a:t>
            </a:r>
            <a:r>
              <a:rPr lang="en-US" sz="1500">
                <a:solidFill>
                  <a:srgbClr val="3A3A3A"/>
                </a:solidFill>
                <a:highlight>
                  <a:srgbClr val="FFFFFF"/>
                </a:highlight>
                <a:latin typeface="Arial"/>
                <a:ea typeface="Arial"/>
                <a:cs typeface="Arial"/>
                <a:sym typeface="Arial"/>
              </a:rPr>
              <a:t> ou en contactant le </a:t>
            </a:r>
            <a:r>
              <a:rPr b="1" lang="en-US" sz="1500">
                <a:solidFill>
                  <a:srgbClr val="3A3A3A"/>
                </a:solidFill>
                <a:highlight>
                  <a:srgbClr val="FFFFFF"/>
                </a:highlight>
                <a:latin typeface="Arial"/>
                <a:ea typeface="Arial"/>
                <a:cs typeface="Arial"/>
                <a:sym typeface="Arial"/>
              </a:rPr>
              <a:t>0 800 12 2500</a:t>
            </a:r>
            <a:r>
              <a:rPr lang="en-US" sz="1500">
                <a:solidFill>
                  <a:srgbClr val="3A3A3A"/>
                </a:solidFill>
                <a:highlight>
                  <a:srgbClr val="FFFFFF"/>
                </a:highlight>
                <a:latin typeface="Arial"/>
                <a:ea typeface="Arial"/>
                <a:cs typeface="Arial"/>
                <a:sym typeface="Arial"/>
              </a:rPr>
              <a:t> (entre 10h et 20h).</a:t>
            </a:r>
            <a:endParaRPr sz="1500">
              <a:solidFill>
                <a:srgbClr val="3A3A3A"/>
              </a:solidFill>
              <a:highlight>
                <a:srgbClr val="FFFFFF"/>
              </a:highlight>
              <a:latin typeface="Arial"/>
              <a:ea typeface="Arial"/>
              <a:cs typeface="Arial"/>
              <a:sym typeface="Arial"/>
            </a:endParaRPr>
          </a:p>
          <a:p>
            <a:pPr indent="-323850" lvl="0" marL="457200" rtl="0" algn="l">
              <a:lnSpc>
                <a:spcPct val="115000"/>
              </a:lnSpc>
              <a:spcBef>
                <a:spcPts val="0"/>
              </a:spcBef>
              <a:spcAft>
                <a:spcPts val="0"/>
              </a:spcAft>
              <a:buClr>
                <a:srgbClr val="3A3A3A"/>
              </a:buClr>
              <a:buSzPts val="1500"/>
              <a:buChar char="●"/>
            </a:pPr>
            <a:r>
              <a:rPr lang="en-US" sz="1500">
                <a:solidFill>
                  <a:srgbClr val="3A3A3A"/>
                </a:solidFill>
                <a:highlight>
                  <a:srgbClr val="FFFFFF"/>
                </a:highlight>
                <a:latin typeface="Arial"/>
                <a:ea typeface="Arial"/>
                <a:cs typeface="Arial"/>
                <a:sym typeface="Arial"/>
              </a:rPr>
              <a:t>Plus d’informations sur </a:t>
            </a:r>
            <a:r>
              <a:rPr b="1" lang="en-US" sz="1500">
                <a:solidFill>
                  <a:schemeClr val="hlink"/>
                </a:solidFill>
                <a:highlight>
                  <a:srgbClr val="FFFFFF"/>
                </a:highlight>
                <a:uFill>
                  <a:noFill/>
                </a:uFill>
                <a:latin typeface="Arial"/>
                <a:ea typeface="Arial"/>
                <a:cs typeface="Arial"/>
                <a:sym typeface="Arial"/>
                <a:hlinkClick r:id="rId7"/>
              </a:rPr>
              <a:t>reviensteformer.gouv.fr</a:t>
            </a:r>
            <a:endParaRPr b="1" sz="1500">
              <a:solidFill>
                <a:schemeClr val="hlink"/>
              </a:solidFill>
              <a:highlight>
                <a:srgbClr val="FFFFFF"/>
              </a:highlight>
              <a:latin typeface="Arial"/>
              <a:ea typeface="Arial"/>
              <a:cs typeface="Arial"/>
              <a:sym typeface="Arial"/>
            </a:endParaRPr>
          </a:p>
          <a:p>
            <a:pPr indent="-323850" lvl="0" marL="457200" rtl="0" algn="l">
              <a:lnSpc>
                <a:spcPct val="115000"/>
              </a:lnSpc>
              <a:spcBef>
                <a:spcPts val="0"/>
              </a:spcBef>
              <a:spcAft>
                <a:spcPts val="0"/>
              </a:spcAft>
              <a:buClr>
                <a:srgbClr val="3A3A3A"/>
              </a:buClr>
              <a:buSzPts val="1500"/>
              <a:buChar char="●"/>
            </a:pPr>
            <a:r>
              <a:rPr lang="en-US" sz="1500">
                <a:solidFill>
                  <a:srgbClr val="3A3A3A"/>
                </a:solidFill>
                <a:highlight>
                  <a:srgbClr val="FFFFFF"/>
                </a:highlight>
                <a:latin typeface="Arial"/>
                <a:ea typeface="Arial"/>
                <a:cs typeface="Arial"/>
                <a:sym typeface="Arial"/>
              </a:rPr>
              <a:t>Consulter aussi les décrets relatifs à ce dispositif sur le </a:t>
            </a:r>
            <a:r>
              <a:rPr b="1" lang="en-US" sz="1500">
                <a:solidFill>
                  <a:schemeClr val="hlink"/>
                </a:solidFill>
                <a:highlight>
                  <a:srgbClr val="FFFFFF"/>
                </a:highlight>
                <a:uFill>
                  <a:noFill/>
                </a:uFill>
                <a:latin typeface="Arial"/>
                <a:ea typeface="Arial"/>
                <a:cs typeface="Arial"/>
                <a:sym typeface="Arial"/>
                <a:hlinkClick r:id="rId8"/>
              </a:rPr>
              <a:t>site Internet du ministère de l’éducation nationale</a:t>
            </a:r>
            <a:endParaRPr b="1" sz="1500">
              <a:solidFill>
                <a:schemeClr val="hlink"/>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00">
              <a:solidFill>
                <a:srgbClr val="3A3A3A"/>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Merci de votre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2"/>
          <p:cNvSpPr txBox="1"/>
          <p:nvPr>
            <p:ph type="title"/>
          </p:nvPr>
        </p:nvSpPr>
        <p:spPr>
          <a:xfrm>
            <a:off x="185050" y="1354798"/>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t>L’agriculture en europe</a:t>
            </a:r>
            <a:endParaRPr/>
          </a:p>
        </p:txBody>
      </p:sp>
      <p:sp>
        <p:nvSpPr>
          <p:cNvPr id="38" name="Google Shape;38;p2"/>
          <p:cNvSpPr txBox="1"/>
          <p:nvPr>
            <p:ph idx="1" type="body"/>
          </p:nvPr>
        </p:nvSpPr>
        <p:spPr>
          <a:xfrm>
            <a:off x="495600" y="2422075"/>
            <a:ext cx="5385300" cy="421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rgbClr val="427B83"/>
              </a:buClr>
              <a:buSzPts val="2800"/>
              <a:buChar char="•"/>
            </a:pPr>
            <a:r>
              <a:rPr b="1" lang="en-US">
                <a:solidFill>
                  <a:srgbClr val="427B83"/>
                </a:solidFill>
              </a:rPr>
              <a:t>178,4 milliards d’euros</a:t>
            </a:r>
            <a:endParaRPr b="1">
              <a:solidFill>
                <a:srgbClr val="427B83"/>
              </a:solidFill>
            </a:endParaRPr>
          </a:p>
          <a:p>
            <a:pPr indent="0" lvl="0" marL="0" rtl="0" algn="l">
              <a:lnSpc>
                <a:spcPct val="90000"/>
              </a:lnSpc>
              <a:spcBef>
                <a:spcPts val="0"/>
              </a:spcBef>
              <a:spcAft>
                <a:spcPts val="0"/>
              </a:spcAft>
              <a:buSzPts val="2800"/>
              <a:buNone/>
            </a:pPr>
            <a:r>
              <a:rPr b="1" lang="en-US" sz="2700">
                <a:solidFill>
                  <a:schemeClr val="dk1"/>
                </a:solidFill>
              </a:rPr>
              <a:t>Estimation de la valeur ajouté brute (VAB) du secteur agricole de l’UE en 2020</a:t>
            </a:r>
            <a:endParaRPr b="1" sz="2700">
              <a:solidFill>
                <a:schemeClr val="dk1"/>
              </a:solidFill>
            </a:endParaRPr>
          </a:p>
          <a:p>
            <a:pPr indent="0" lvl="0" marL="0" rtl="0" algn="l">
              <a:lnSpc>
                <a:spcPct val="90000"/>
              </a:lnSpc>
              <a:spcBef>
                <a:spcPts val="0"/>
              </a:spcBef>
              <a:spcAft>
                <a:spcPts val="0"/>
              </a:spcAft>
              <a:buSzPts val="2800"/>
              <a:buNone/>
            </a:pPr>
            <a:r>
              <a:t/>
            </a:r>
            <a:endParaRPr b="1" sz="2700">
              <a:solidFill>
                <a:schemeClr val="dk1"/>
              </a:solidFill>
            </a:endParaRPr>
          </a:p>
          <a:p>
            <a:pPr indent="-406400" lvl="0" marL="457200" rtl="0" algn="l">
              <a:lnSpc>
                <a:spcPct val="90000"/>
              </a:lnSpc>
              <a:spcBef>
                <a:spcPts val="0"/>
              </a:spcBef>
              <a:spcAft>
                <a:spcPts val="0"/>
              </a:spcAft>
              <a:buClr>
                <a:srgbClr val="427B83"/>
              </a:buClr>
              <a:buSzPts val="2800"/>
              <a:buChar char="•"/>
            </a:pPr>
            <a:r>
              <a:rPr b="1" lang="en-US">
                <a:solidFill>
                  <a:srgbClr val="427B83"/>
                </a:solidFill>
              </a:rPr>
              <a:t>1,3% </a:t>
            </a:r>
            <a:endParaRPr b="1">
              <a:solidFill>
                <a:srgbClr val="427B83"/>
              </a:solidFill>
            </a:endParaRPr>
          </a:p>
          <a:p>
            <a:pPr indent="0" lvl="0" marL="0" rtl="0" algn="l">
              <a:lnSpc>
                <a:spcPct val="90000"/>
              </a:lnSpc>
              <a:spcBef>
                <a:spcPts val="0"/>
              </a:spcBef>
              <a:spcAft>
                <a:spcPts val="0"/>
              </a:spcAft>
              <a:buSzPts val="2800"/>
              <a:buNone/>
            </a:pPr>
            <a:r>
              <a:rPr b="1" lang="en-US" sz="2700">
                <a:solidFill>
                  <a:schemeClr val="dk1"/>
                </a:solidFill>
              </a:rPr>
              <a:t>Part de la contribution de l’industrie agricole au produit intérieur brut (PIB) de l’UE en </a:t>
            </a:r>
            <a:r>
              <a:rPr b="1" lang="en-US" sz="2700">
                <a:solidFill>
                  <a:schemeClr val="dk1"/>
                </a:solidFill>
              </a:rPr>
              <a:t> 2020.</a:t>
            </a:r>
            <a:endParaRPr b="1" sz="2700">
              <a:solidFill>
                <a:schemeClr val="dk1"/>
              </a:solidFill>
            </a:endParaRPr>
          </a:p>
        </p:txBody>
      </p:sp>
      <p:pic>
        <p:nvPicPr>
          <p:cNvPr id="39" name="Google Shape;39;p2"/>
          <p:cNvPicPr preferRelativeResize="0"/>
          <p:nvPr/>
        </p:nvPicPr>
        <p:blipFill rotWithShape="1">
          <a:blip r:embed="rId3">
            <a:alphaModFix/>
          </a:blip>
          <a:srcRect b="0" l="0" r="0" t="0"/>
          <a:stretch/>
        </p:blipFill>
        <p:spPr>
          <a:xfrm>
            <a:off x="5880954" y="0"/>
            <a:ext cx="6311043"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9579089530_0_16"/>
          <p:cNvSpPr txBox="1"/>
          <p:nvPr>
            <p:ph type="title"/>
          </p:nvPr>
        </p:nvSpPr>
        <p:spPr>
          <a:xfrm>
            <a:off x="364325" y="1325875"/>
            <a:ext cx="10989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L’agriculture en France</a:t>
            </a:r>
            <a:endParaRPr/>
          </a:p>
        </p:txBody>
      </p:sp>
      <p:sp>
        <p:nvSpPr>
          <p:cNvPr id="46" name="Google Shape;46;g19579089530_0_16"/>
          <p:cNvSpPr txBox="1"/>
          <p:nvPr>
            <p:ph idx="1" type="body"/>
          </p:nvPr>
        </p:nvSpPr>
        <p:spPr>
          <a:xfrm>
            <a:off x="838200" y="5915020"/>
            <a:ext cx="10515600" cy="30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1200">
                <a:latin typeface="Arial"/>
                <a:ea typeface="Arial"/>
                <a:cs typeface="Arial"/>
                <a:sym typeface="Arial"/>
              </a:rPr>
              <a:t>Source: Ministère de l’agriculture et de l’alimentation</a:t>
            </a:r>
            <a:endParaRPr sz="1200">
              <a:latin typeface="Arial"/>
              <a:ea typeface="Arial"/>
              <a:cs typeface="Arial"/>
              <a:sym typeface="Arial"/>
            </a:endParaRPr>
          </a:p>
        </p:txBody>
      </p:sp>
      <p:pic>
        <p:nvPicPr>
          <p:cNvPr id="47" name="Google Shape;47;g19579089530_0_16"/>
          <p:cNvPicPr preferRelativeResize="0"/>
          <p:nvPr/>
        </p:nvPicPr>
        <p:blipFill>
          <a:blip r:embed="rId3">
            <a:alphaModFix/>
          </a:blip>
          <a:stretch>
            <a:fillRect/>
          </a:stretch>
        </p:blipFill>
        <p:spPr>
          <a:xfrm>
            <a:off x="6201675" y="-147350"/>
            <a:ext cx="5990325" cy="7144649"/>
          </a:xfrm>
          <a:prstGeom prst="rect">
            <a:avLst/>
          </a:prstGeom>
          <a:noFill/>
          <a:ln>
            <a:noFill/>
          </a:ln>
        </p:spPr>
      </p:pic>
      <p:sp>
        <p:nvSpPr>
          <p:cNvPr id="48" name="Google Shape;48;g19579089530_0_16"/>
          <p:cNvSpPr txBox="1"/>
          <p:nvPr/>
        </p:nvSpPr>
        <p:spPr>
          <a:xfrm>
            <a:off x="525075" y="2191350"/>
            <a:ext cx="49158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383F4E"/>
                </a:solidFill>
                <a:latin typeface="Calibri"/>
                <a:ea typeface="Calibri"/>
                <a:cs typeface="Calibri"/>
                <a:sym typeface="Calibri"/>
              </a:rPr>
              <a:t>L’agriculture </a:t>
            </a:r>
            <a:r>
              <a:rPr lang="en-US" sz="2800">
                <a:solidFill>
                  <a:srgbClr val="383F4E"/>
                </a:solidFill>
                <a:latin typeface="Calibri"/>
                <a:ea typeface="Calibri"/>
                <a:cs typeface="Calibri"/>
                <a:sym typeface="Calibri"/>
              </a:rPr>
              <a:t>française</a:t>
            </a:r>
            <a:r>
              <a:rPr lang="en-US" sz="2800">
                <a:solidFill>
                  <a:srgbClr val="383F4E"/>
                </a:solidFill>
                <a:latin typeface="Calibri"/>
                <a:ea typeface="Calibri"/>
                <a:cs typeface="Calibri"/>
                <a:sym typeface="Calibri"/>
              </a:rPr>
              <a:t> est très développée et surtout diversifiée.</a:t>
            </a:r>
            <a:endParaRPr sz="2800">
              <a:solidFill>
                <a:srgbClr val="383F4E"/>
              </a:solidFill>
              <a:latin typeface="Calibri"/>
              <a:ea typeface="Calibri"/>
              <a:cs typeface="Calibri"/>
              <a:sym typeface="Calibri"/>
            </a:endParaRPr>
          </a:p>
          <a:p>
            <a:pPr indent="0" lvl="0" marL="0" rtl="0" algn="l">
              <a:spcBef>
                <a:spcPts val="0"/>
              </a:spcBef>
              <a:spcAft>
                <a:spcPts val="0"/>
              </a:spcAft>
              <a:buNone/>
            </a:pPr>
            <a:r>
              <a:t/>
            </a:r>
            <a:endParaRPr sz="2800">
              <a:latin typeface="Calibri"/>
              <a:ea typeface="Calibri"/>
              <a:cs typeface="Calibri"/>
              <a:sym typeface="Calibri"/>
            </a:endParaRPr>
          </a:p>
          <a:p>
            <a:pPr indent="0" lvl="0" marL="0" rtl="0" algn="l">
              <a:spcBef>
                <a:spcPts val="0"/>
              </a:spcBef>
              <a:spcAft>
                <a:spcPts val="0"/>
              </a:spcAft>
              <a:buNone/>
            </a:pPr>
            <a:r>
              <a:rPr lang="en-US" sz="2800">
                <a:solidFill>
                  <a:srgbClr val="4C1130"/>
                </a:solidFill>
                <a:latin typeface="Calibri"/>
                <a:ea typeface="Calibri"/>
                <a:cs typeface="Calibri"/>
                <a:sym typeface="Calibri"/>
              </a:rPr>
              <a:t>Seriez vous capable de nommer les différentes agricultures que l’on trouve en France?</a:t>
            </a:r>
            <a:endParaRPr sz="2800">
              <a:solidFill>
                <a:srgbClr val="4C113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16bcd70109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316bcd70109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9fdf3e23c9_0_9"/>
          <p:cNvSpPr txBox="1"/>
          <p:nvPr>
            <p:ph type="title"/>
          </p:nvPr>
        </p:nvSpPr>
        <p:spPr>
          <a:xfrm>
            <a:off x="0" y="1296325"/>
            <a:ext cx="6884700" cy="140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 femmes en agriculture</a:t>
            </a:r>
            <a:endParaRPr/>
          </a:p>
        </p:txBody>
      </p:sp>
      <p:sp>
        <p:nvSpPr>
          <p:cNvPr id="62" name="Google Shape;62;g19fdf3e23c9_0_9"/>
          <p:cNvSpPr txBox="1"/>
          <p:nvPr>
            <p:ph idx="1" type="body"/>
          </p:nvPr>
        </p:nvSpPr>
        <p:spPr>
          <a:xfrm>
            <a:off x="382800" y="6306121"/>
            <a:ext cx="10515600" cy="407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latin typeface="Arial"/>
                <a:ea typeface="Arial"/>
                <a:cs typeface="Arial"/>
                <a:sym typeface="Arial"/>
              </a:rPr>
              <a:t>Source: Ministère de l’agriculture</a:t>
            </a:r>
            <a:endParaRPr sz="1200">
              <a:latin typeface="Arial"/>
              <a:ea typeface="Arial"/>
              <a:cs typeface="Arial"/>
              <a:sym typeface="Arial"/>
            </a:endParaRPr>
          </a:p>
        </p:txBody>
      </p:sp>
      <p:pic>
        <p:nvPicPr>
          <p:cNvPr id="63" name="Google Shape;63;g19fdf3e23c9_0_9"/>
          <p:cNvPicPr preferRelativeResize="0"/>
          <p:nvPr/>
        </p:nvPicPr>
        <p:blipFill>
          <a:blip r:embed="rId3">
            <a:alphaModFix/>
          </a:blip>
          <a:stretch>
            <a:fillRect/>
          </a:stretch>
        </p:blipFill>
        <p:spPr>
          <a:xfrm>
            <a:off x="6110575" y="-176800"/>
            <a:ext cx="6081425" cy="7171426"/>
          </a:xfrm>
          <a:prstGeom prst="rect">
            <a:avLst/>
          </a:prstGeom>
          <a:noFill/>
          <a:ln>
            <a:noFill/>
          </a:ln>
        </p:spPr>
      </p:pic>
      <p:sp>
        <p:nvSpPr>
          <p:cNvPr id="64" name="Google Shape;64;g19fdf3e23c9_0_9"/>
          <p:cNvSpPr txBox="1"/>
          <p:nvPr/>
        </p:nvSpPr>
        <p:spPr>
          <a:xfrm>
            <a:off x="0" y="2097575"/>
            <a:ext cx="59739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rgbClr val="383F4E"/>
                </a:solidFill>
                <a:latin typeface="Calibri"/>
                <a:ea typeface="Calibri"/>
                <a:cs typeface="Calibri"/>
                <a:sym typeface="Calibri"/>
              </a:rPr>
              <a:t>En France, la place des femmes dans le milieu agricole est bien plus importante que l’on peut imaginer. </a:t>
            </a:r>
            <a:endParaRPr sz="2700">
              <a:solidFill>
                <a:srgbClr val="383F4E"/>
              </a:solidFill>
              <a:latin typeface="Calibri"/>
              <a:ea typeface="Calibri"/>
              <a:cs typeface="Calibri"/>
              <a:sym typeface="Calibri"/>
            </a:endParaRPr>
          </a:p>
          <a:p>
            <a:pPr indent="0" lvl="0" marL="0" rtl="0" algn="l">
              <a:spcBef>
                <a:spcPts val="0"/>
              </a:spcBef>
              <a:spcAft>
                <a:spcPts val="0"/>
              </a:spcAft>
              <a:buNone/>
            </a:pPr>
            <a:r>
              <a:rPr lang="en-US" sz="2700">
                <a:solidFill>
                  <a:srgbClr val="383F4E"/>
                </a:solidFill>
                <a:latin typeface="Calibri"/>
                <a:ea typeface="Calibri"/>
                <a:cs typeface="Calibri"/>
                <a:sym typeface="Calibri"/>
              </a:rPr>
              <a:t>Elles représentent ⅓ des personnes actives dans ce milieu et ¼ des chefs d’exploitations. </a:t>
            </a:r>
            <a:endParaRPr sz="2700">
              <a:solidFill>
                <a:srgbClr val="383F4E"/>
              </a:solidFill>
              <a:latin typeface="Calibri"/>
              <a:ea typeface="Calibri"/>
              <a:cs typeface="Calibri"/>
              <a:sym typeface="Calibri"/>
            </a:endParaRPr>
          </a:p>
          <a:p>
            <a:pPr indent="0" lvl="0" marL="0" rtl="0" algn="l">
              <a:spcBef>
                <a:spcPts val="0"/>
              </a:spcBef>
              <a:spcAft>
                <a:spcPts val="0"/>
              </a:spcAft>
              <a:buNone/>
            </a:pPr>
            <a:r>
              <a:rPr lang="en-US" sz="2700">
                <a:solidFill>
                  <a:srgbClr val="383F4E"/>
                </a:solidFill>
                <a:latin typeface="Calibri"/>
                <a:ea typeface="Calibri"/>
                <a:cs typeface="Calibri"/>
                <a:sym typeface="Calibri"/>
              </a:rPr>
              <a:t>Ces chiffres progressent encore et surtout de plus en plus de fonctions, considérées encore parfois réservées aux hommes, s’ouvrent aux femmes.</a:t>
            </a:r>
            <a:endParaRPr sz="2700">
              <a:solidFill>
                <a:srgbClr val="383F4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dd40e28aeb_0_1"/>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 diminution du nombre d’exploitation</a:t>
            </a:r>
            <a:endParaRPr/>
          </a:p>
        </p:txBody>
      </p:sp>
      <p:sp>
        <p:nvSpPr>
          <p:cNvPr id="71" name="Google Shape;71;g1dd40e28aeb_0_1"/>
          <p:cNvSpPr txBox="1"/>
          <p:nvPr>
            <p:ph idx="1" type="body"/>
          </p:nvPr>
        </p:nvSpPr>
        <p:spPr>
          <a:xfrm>
            <a:off x="838200" y="2214250"/>
            <a:ext cx="10515600" cy="4330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Depuis plusieurs années, la diminution du nombre </a:t>
            </a:r>
            <a:r>
              <a:rPr lang="en-US"/>
              <a:t>d'agriculteurs</a:t>
            </a:r>
            <a:r>
              <a:rPr lang="en-US"/>
              <a:t> et </a:t>
            </a:r>
            <a:r>
              <a:rPr lang="en-US"/>
              <a:t>d'exploitations</a:t>
            </a:r>
            <a:r>
              <a:rPr lang="en-US"/>
              <a:t> </a:t>
            </a:r>
            <a:r>
              <a:rPr lang="en-US"/>
              <a:t>agricoles</a:t>
            </a:r>
            <a:r>
              <a:rPr lang="en-US"/>
              <a:t> est </a:t>
            </a:r>
            <a:r>
              <a:rPr lang="en-US"/>
              <a:t>alarmante</a:t>
            </a:r>
            <a:r>
              <a:rPr lang="en-US"/>
              <a:t>. </a:t>
            </a:r>
            <a:endParaRPr/>
          </a:p>
          <a:p>
            <a:pPr indent="0" lvl="0" marL="0" rtl="0" algn="l">
              <a:spcBef>
                <a:spcPts val="1000"/>
              </a:spcBef>
              <a:spcAft>
                <a:spcPts val="0"/>
              </a:spcAft>
              <a:buNone/>
            </a:pPr>
            <a:r>
              <a:rPr lang="en-US">
                <a:solidFill>
                  <a:srgbClr val="383F4E"/>
                </a:solidFill>
                <a:highlight>
                  <a:srgbClr val="FFFFFF"/>
                </a:highlight>
              </a:rPr>
              <a:t>En une décennie, leur nombre d’exploitation à diminué de 21 %, passant de 490 000 en 2010 à 389 000 en 2020. Cela représente près de 100 000 exploitations en moins.</a:t>
            </a:r>
            <a:endParaRPr>
              <a:solidFill>
                <a:srgbClr val="383F4E"/>
              </a:solidFill>
              <a:highlight>
                <a:srgbClr val="FFFFFF"/>
              </a:highlight>
            </a:endParaRPr>
          </a:p>
          <a:p>
            <a:pPr indent="0" lvl="0" marL="0" rtl="0" algn="l">
              <a:spcBef>
                <a:spcPts val="1000"/>
              </a:spcBef>
              <a:spcAft>
                <a:spcPts val="0"/>
              </a:spcAft>
              <a:buNone/>
            </a:pPr>
            <a:r>
              <a:rPr lang="en-US">
                <a:solidFill>
                  <a:srgbClr val="383F4E"/>
                </a:solidFill>
                <a:highlight>
                  <a:srgbClr val="FFFFFF"/>
                </a:highlight>
              </a:rPr>
              <a:t>Les ouvriers agricoles eux aussi se font plus rares, malgré des conditions de travail améliorées et une meilleure rémunération, l’image du milieu agricole reste peu attirante des l’esprit des gens.</a:t>
            </a:r>
            <a:endParaRPr>
              <a:solidFill>
                <a:srgbClr val="383F4E"/>
              </a:solidFill>
              <a:highlight>
                <a:srgbClr val="FFFFFF"/>
              </a:highlight>
            </a:endParaRPr>
          </a:p>
          <a:p>
            <a:pPr indent="0" lvl="0" marL="0" rtl="0" algn="l">
              <a:spcBef>
                <a:spcPts val="1000"/>
              </a:spcBef>
              <a:spcAft>
                <a:spcPts val="0"/>
              </a:spcAft>
              <a:buNone/>
            </a:pPr>
            <a:r>
              <a:rPr lang="en-US">
                <a:solidFill>
                  <a:srgbClr val="4C1130"/>
                </a:solidFill>
                <a:highlight>
                  <a:srgbClr val="FFFFFF"/>
                </a:highlight>
              </a:rPr>
              <a:t>En parlant de ça, quelle image </a:t>
            </a:r>
            <a:r>
              <a:rPr lang="en-US">
                <a:solidFill>
                  <a:srgbClr val="4C1130"/>
                </a:solidFill>
                <a:highlight>
                  <a:srgbClr val="FFFFFF"/>
                </a:highlight>
              </a:rPr>
              <a:t>avez-vous</a:t>
            </a:r>
            <a:r>
              <a:rPr lang="en-US">
                <a:solidFill>
                  <a:srgbClr val="4C1130"/>
                </a:solidFill>
                <a:highlight>
                  <a:srgbClr val="FFFFFF"/>
                </a:highlight>
              </a:rPr>
              <a:t> de ce </a:t>
            </a:r>
            <a:r>
              <a:rPr lang="en-US">
                <a:solidFill>
                  <a:srgbClr val="4C1130"/>
                </a:solidFill>
                <a:highlight>
                  <a:srgbClr val="FFFFFF"/>
                </a:highlight>
              </a:rPr>
              <a:t>milieu</a:t>
            </a:r>
            <a:r>
              <a:rPr lang="en-US">
                <a:solidFill>
                  <a:srgbClr val="4C1130"/>
                </a:solidFill>
                <a:highlight>
                  <a:srgbClr val="FFFFFF"/>
                </a:highlight>
              </a:rPr>
              <a:t>? Comment le </a:t>
            </a:r>
            <a:r>
              <a:rPr lang="en-US">
                <a:solidFill>
                  <a:srgbClr val="4C1130"/>
                </a:solidFill>
                <a:highlight>
                  <a:srgbClr val="FFFFFF"/>
                </a:highlight>
              </a:rPr>
              <a:t>décririez-vous</a:t>
            </a:r>
            <a:r>
              <a:rPr lang="en-US">
                <a:solidFill>
                  <a:srgbClr val="4C1130"/>
                </a:solidFill>
                <a:highlight>
                  <a:srgbClr val="FFFFFF"/>
                </a:highlight>
              </a:rPr>
              <a:t>?</a:t>
            </a:r>
            <a:endParaRPr>
              <a:solidFill>
                <a:srgbClr val="4C113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dd40e28aeb_0_8"/>
          <p:cNvSpPr txBox="1"/>
          <p:nvPr>
            <p:ph type="title"/>
          </p:nvPr>
        </p:nvSpPr>
        <p:spPr>
          <a:xfrm>
            <a:off x="123225" y="1325875"/>
            <a:ext cx="108822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L’urgence </a:t>
            </a:r>
            <a:endParaRPr/>
          </a:p>
        </p:txBody>
      </p:sp>
      <p:sp>
        <p:nvSpPr>
          <p:cNvPr id="78" name="Google Shape;78;g1dd40e28aeb_0_8"/>
          <p:cNvSpPr txBox="1"/>
          <p:nvPr>
            <p:ph idx="1" type="body"/>
          </p:nvPr>
        </p:nvSpPr>
        <p:spPr>
          <a:xfrm>
            <a:off x="123225" y="2214250"/>
            <a:ext cx="47778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L’urgence de </a:t>
            </a:r>
            <a:r>
              <a:rPr lang="en-US"/>
              <a:t>redynamiser</a:t>
            </a:r>
            <a:r>
              <a:rPr lang="en-US"/>
              <a:t> le milieu agricole tient en deux mots: la </a:t>
            </a:r>
            <a:r>
              <a:rPr b="1" lang="en-US"/>
              <a:t>souveraineté alimentaire</a:t>
            </a:r>
            <a:r>
              <a:rPr lang="en-US"/>
              <a:t>.</a:t>
            </a:r>
            <a:endParaRPr/>
          </a:p>
          <a:p>
            <a:pPr indent="0" lvl="0" marL="0" rtl="0" algn="l">
              <a:spcBef>
                <a:spcPts val="1000"/>
              </a:spcBef>
              <a:spcAft>
                <a:spcPts val="0"/>
              </a:spcAft>
              <a:buNone/>
            </a:pPr>
            <a:r>
              <a:rPr lang="en-US">
                <a:solidFill>
                  <a:srgbClr val="4C1130"/>
                </a:solidFill>
              </a:rPr>
              <a:t>Savez vous ce que c’est ?</a:t>
            </a:r>
            <a:endParaRPr>
              <a:solidFill>
                <a:srgbClr val="4C1130"/>
              </a:solidFill>
            </a:endParaRPr>
          </a:p>
          <a:p>
            <a:pPr indent="0" lvl="0" marL="0" rtl="0" algn="l">
              <a:spcBef>
                <a:spcPts val="1000"/>
              </a:spcBef>
              <a:spcAft>
                <a:spcPts val="0"/>
              </a:spcAft>
              <a:buNone/>
            </a:pPr>
            <a:r>
              <a:rPr lang="en-US">
                <a:solidFill>
                  <a:srgbClr val="4C1130"/>
                </a:solidFill>
              </a:rPr>
              <a:t>Qu’est ce que vous en pensez?</a:t>
            </a:r>
            <a:endParaRPr>
              <a:solidFill>
                <a:srgbClr val="4C1130"/>
              </a:solidFill>
            </a:endParaRPr>
          </a:p>
        </p:txBody>
      </p:sp>
      <p:pic>
        <p:nvPicPr>
          <p:cNvPr id="79" name="Google Shape;79;g1dd40e28aeb_0_8"/>
          <p:cNvPicPr preferRelativeResize="0"/>
          <p:nvPr/>
        </p:nvPicPr>
        <p:blipFill>
          <a:blip r:embed="rId3">
            <a:alphaModFix/>
          </a:blip>
          <a:stretch>
            <a:fillRect/>
          </a:stretch>
        </p:blipFill>
        <p:spPr>
          <a:xfrm>
            <a:off x="4900953" y="0"/>
            <a:ext cx="7291045"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21b7a6df9af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L’image de l’agriculture</a:t>
            </a:r>
            <a:endParaRPr/>
          </a:p>
        </p:txBody>
      </p:sp>
      <p:sp>
        <p:nvSpPr>
          <p:cNvPr id="86" name="Google Shape;86;g21b7a6df9af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L’image négative des agriculteurs et leur sous rémunération ont été des problèmes majeurs pendant les dernières décennies.</a:t>
            </a:r>
            <a:endParaRPr/>
          </a:p>
          <a:p>
            <a:pPr indent="0" lvl="0" marL="0" rtl="0" algn="l">
              <a:spcBef>
                <a:spcPts val="1000"/>
              </a:spcBef>
              <a:spcAft>
                <a:spcPts val="0"/>
              </a:spcAft>
              <a:buClr>
                <a:schemeClr val="dk1"/>
              </a:buClr>
              <a:buSzPts val="1100"/>
              <a:buFont typeface="Arial"/>
              <a:buNone/>
            </a:pPr>
            <a:r>
              <a:rPr lang="en-US"/>
              <a:t>La hausse des rémunérations, la diminution inquiétante du nombre d’exploitation, l'innovation dans les exploitations, le covid avec le besoin soudain d’autonomie alimentaire et le retour des gens de la ville vers les campagnes, ont commencé à faire bouger les opinions.</a:t>
            </a:r>
            <a:endParaRPr/>
          </a:p>
          <a:p>
            <a:pPr indent="0" lvl="0" marL="0" rtl="0" algn="l">
              <a:spcBef>
                <a:spcPts val="1000"/>
              </a:spcBef>
              <a:spcAft>
                <a:spcPts val="0"/>
              </a:spcAft>
              <a:buClr>
                <a:schemeClr val="dk1"/>
              </a:buClr>
              <a:buSzPts val="1100"/>
              <a:buFont typeface="Arial"/>
              <a:buNone/>
            </a:pPr>
            <a:r>
              <a:rPr lang="en-US"/>
              <a:t>Aujourd’hui un agriculteur est aidé par des robots, beaucoup mieux rémunérés et peut se faire remplacer pour partir en vacances.</a:t>
            </a:r>
            <a:endParaRPr/>
          </a:p>
          <a:p>
            <a:pPr indent="0" lvl="0" marL="0" rtl="0" algn="l">
              <a:spcBef>
                <a:spcPts val="1000"/>
              </a:spcBef>
              <a:spcAft>
                <a:spcPts val="0"/>
              </a:spcAft>
              <a:buClr>
                <a:schemeClr val="dk1"/>
              </a:buClr>
              <a:buSzPts val="1100"/>
              <a:buFont typeface="Arial"/>
              <a:buNone/>
            </a:pPr>
            <a:r>
              <a:rPr lang="en-US"/>
              <a:t>Les ouvriers qualifiés sont très recherchés, peuvent progresser vite, être bien rémunéré et avoir des conditions de travail correctes.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028bb77497_0_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Les métiers</a:t>
            </a:r>
            <a:endParaRPr/>
          </a:p>
        </p:txBody>
      </p:sp>
      <p:sp>
        <p:nvSpPr>
          <p:cNvPr id="93" name="Google Shape;93;g3028bb77497_0_6"/>
          <p:cNvSpPr txBox="1"/>
          <p:nvPr/>
        </p:nvSpPr>
        <p:spPr>
          <a:xfrm>
            <a:off x="525075" y="5794475"/>
            <a:ext cx="1051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chemeClr val="dk1"/>
                </a:solidFill>
                <a:latin typeface="Calibri"/>
                <a:ea typeface="Calibri"/>
                <a:cs typeface="Calibri"/>
                <a:sym typeface="Calibri"/>
              </a:rPr>
              <a:t>Clique sur les métiers pour découvrir leurs caractéristiques, essaye d’en trouver trois qui pourraient te plaire et dis nous pourquoi.</a:t>
            </a:r>
            <a:endParaRPr sz="2600">
              <a:solidFill>
                <a:schemeClr val="dk1"/>
              </a:solidFill>
              <a:latin typeface="Calibri"/>
              <a:ea typeface="Calibri"/>
              <a:cs typeface="Calibri"/>
              <a:sym typeface="Calibri"/>
            </a:endParaRPr>
          </a:p>
        </p:txBody>
      </p:sp>
      <p:sp>
        <p:nvSpPr>
          <p:cNvPr id="94" name="Google Shape;94;g3028bb77497_0_6"/>
          <p:cNvSpPr txBox="1"/>
          <p:nvPr>
            <p:ph idx="1" type="body"/>
          </p:nvPr>
        </p:nvSpPr>
        <p:spPr>
          <a:xfrm>
            <a:off x="-80350" y="2214250"/>
            <a:ext cx="6402600" cy="4003800"/>
          </a:xfrm>
          <a:prstGeom prst="rect">
            <a:avLst/>
          </a:prstGeom>
        </p:spPr>
        <p:txBody>
          <a:bodyPr anchorCtr="0" anchor="t" bIns="45700" lIns="91425" spcFirstLastPara="1" rIns="91425" wrap="square" tIns="45700">
            <a:noAutofit/>
          </a:bodyPr>
          <a:lstStyle/>
          <a:p>
            <a:pPr indent="-352425" lvl="0" marL="457200" rtl="0" algn="l">
              <a:lnSpc>
                <a:spcPct val="150000"/>
              </a:lnSpc>
              <a:spcBef>
                <a:spcPts val="40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3">
                  <a:extLst>
                    <a:ext uri="{A12FA001-AC4F-418D-AE19-62706E023703}">
                      <ahyp:hlinkClr val="tx"/>
                    </a:ext>
                  </a:extLst>
                </a:hlinkClick>
              </a:rPr>
              <a:t>Agriculteur / Agricultrice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4">
                  <a:extLst>
                    <a:ext uri="{A12FA001-AC4F-418D-AE19-62706E023703}">
                      <ahyp:hlinkClr val="tx"/>
                    </a:ext>
                  </a:extLst>
                </a:hlinkClick>
              </a:rPr>
              <a:t>Aquaculteur / Aquacultrice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5">
                  <a:extLst>
                    <a:ext uri="{A12FA001-AC4F-418D-AE19-62706E023703}">
                      <ahyp:hlinkClr val="tx"/>
                    </a:ext>
                  </a:extLst>
                </a:hlinkClick>
              </a:rPr>
              <a:t>Chef / Cheffe de cultures légumières</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6">
                  <a:extLst>
                    <a:ext uri="{A12FA001-AC4F-418D-AE19-62706E023703}">
                      <ahyp:hlinkClr val="tx"/>
                    </a:ext>
                  </a:extLst>
                </a:hlinkClick>
              </a:rPr>
              <a:t>Conducteur /Conductrice de machines agricoles</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7">
                  <a:extLst>
                    <a:ext uri="{A12FA001-AC4F-418D-AE19-62706E023703}">
                      <ahyp:hlinkClr val="tx"/>
                    </a:ext>
                  </a:extLst>
                </a:hlinkClick>
              </a:rPr>
              <a:t>Conseiller / Conseillère agricole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8">
                  <a:extLst>
                    <a:ext uri="{A12FA001-AC4F-418D-AE19-62706E023703}">
                      <ahyp:hlinkClr val="tx"/>
                    </a:ext>
                  </a:extLst>
                </a:hlinkClick>
              </a:rPr>
              <a:t>Contrôleur / Contrôleuse de performance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9">
                  <a:extLst>
                    <a:ext uri="{A12FA001-AC4F-418D-AE19-62706E023703}">
                      <ahyp:hlinkClr val="tx"/>
                    </a:ext>
                  </a:extLst>
                </a:hlinkClick>
              </a:rPr>
              <a:t>Horticulteur / Horticultrice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0">
                  <a:extLst>
                    <a:ext uri="{A12FA001-AC4F-418D-AE19-62706E023703}">
                      <ahyp:hlinkClr val="tx"/>
                    </a:ext>
                  </a:extLst>
                </a:hlinkClick>
              </a:rPr>
              <a:t>Ingénieur / Ingénieure en expérimentation végétale</a:t>
            </a:r>
            <a:endParaRPr sz="1950">
              <a:solidFill>
                <a:srgbClr val="0D7B92"/>
              </a:solidFill>
              <a:highlight>
                <a:srgbClr val="FFFFFF"/>
              </a:highlight>
              <a:latin typeface="Arial"/>
              <a:ea typeface="Arial"/>
              <a:cs typeface="Arial"/>
              <a:sym typeface="Arial"/>
            </a:endParaRPr>
          </a:p>
          <a:p>
            <a:pPr indent="0" lvl="0" marL="457200" rtl="0" algn="l">
              <a:spcBef>
                <a:spcPts val="1000"/>
              </a:spcBef>
              <a:spcAft>
                <a:spcPts val="0"/>
              </a:spcAft>
              <a:buNone/>
            </a:pPr>
            <a:r>
              <a:t/>
            </a:r>
            <a:endParaRPr sz="3500"/>
          </a:p>
        </p:txBody>
      </p:sp>
      <p:sp>
        <p:nvSpPr>
          <p:cNvPr id="95" name="Google Shape;95;g3028bb77497_0_6"/>
          <p:cNvSpPr txBox="1"/>
          <p:nvPr>
            <p:ph idx="1" type="body"/>
          </p:nvPr>
        </p:nvSpPr>
        <p:spPr>
          <a:xfrm>
            <a:off x="6218100" y="2214250"/>
            <a:ext cx="5973900" cy="4003800"/>
          </a:xfrm>
          <a:prstGeom prst="rect">
            <a:avLst/>
          </a:prstGeom>
        </p:spPr>
        <p:txBody>
          <a:bodyPr anchorCtr="0" anchor="t" bIns="45700" lIns="91425" spcFirstLastPara="1" rIns="91425" wrap="square" tIns="45700">
            <a:noAutofit/>
          </a:bodyPr>
          <a:lstStyle/>
          <a:p>
            <a:pPr indent="-352425" lvl="0" marL="457200" rtl="0" algn="l">
              <a:lnSpc>
                <a:spcPct val="150000"/>
              </a:lnSpc>
              <a:spcBef>
                <a:spcPts val="40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1">
                  <a:extLst>
                    <a:ext uri="{A12FA001-AC4F-418D-AE19-62706E023703}">
                      <ahyp:hlinkClr val="tx"/>
                    </a:ext>
                  </a:extLst>
                </a:hlinkClick>
              </a:rPr>
              <a:t>Ingénieur forestier / Ingénieure forestière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2">
                  <a:extLst>
                    <a:ext uri="{A12FA001-AC4F-418D-AE19-62706E023703}">
                      <ahyp:hlinkClr val="tx"/>
                    </a:ext>
                  </a:extLst>
                </a:hlinkClick>
              </a:rPr>
              <a:t>Maraîcher / Maraîchère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3">
                  <a:extLst>
                    <a:ext uri="{A12FA001-AC4F-418D-AE19-62706E023703}">
                      <ahyp:hlinkClr val="tx"/>
                    </a:ext>
                  </a:extLst>
                </a:hlinkClick>
              </a:rPr>
              <a:t>Mécanicien / Mécanicienne en matériel agricole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4">
                  <a:extLst>
                    <a:ext uri="{A12FA001-AC4F-418D-AE19-62706E023703}">
                      <ahyp:hlinkClr val="tx"/>
                    </a:ext>
                  </a:extLst>
                </a:hlinkClick>
              </a:rPr>
              <a:t>Œnologue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5">
                  <a:extLst>
                    <a:ext uri="{A12FA001-AC4F-418D-AE19-62706E023703}">
                      <ahyp:hlinkClr val="tx"/>
                    </a:ext>
                  </a:extLst>
                </a:hlinkClick>
              </a:rPr>
              <a:t>Ouvrier forestier / Ouvrière forestière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6">
                  <a:extLst>
                    <a:ext uri="{A12FA001-AC4F-418D-AE19-62706E023703}">
                      <ahyp:hlinkClr val="tx"/>
                    </a:ext>
                  </a:extLst>
                </a:hlinkClick>
              </a:rPr>
              <a:t>Technicien forestier / Technicienne forestière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7">
                  <a:extLst>
                    <a:ext uri="{A12FA001-AC4F-418D-AE19-62706E023703}">
                      <ahyp:hlinkClr val="tx"/>
                    </a:ext>
                  </a:extLst>
                </a:hlinkClick>
              </a:rPr>
              <a:t>Vétérinaire</a:t>
            </a:r>
            <a:endParaRPr sz="1950">
              <a:solidFill>
                <a:srgbClr val="0D7B92"/>
              </a:solidFill>
              <a:highlight>
                <a:srgbClr val="FFFFFF"/>
              </a:highlight>
              <a:latin typeface="Arial"/>
              <a:ea typeface="Arial"/>
              <a:cs typeface="Arial"/>
              <a:sym typeface="Arial"/>
            </a:endParaRPr>
          </a:p>
          <a:p>
            <a:pPr indent="-352425" lvl="0" marL="457200" rtl="0" algn="l">
              <a:lnSpc>
                <a:spcPct val="150000"/>
              </a:lnSpc>
              <a:spcBef>
                <a:spcPts val="0"/>
              </a:spcBef>
              <a:spcAft>
                <a:spcPts val="0"/>
              </a:spcAft>
              <a:buSzPts val="1950"/>
              <a:buFont typeface="Arial"/>
              <a:buChar char="•"/>
            </a:pPr>
            <a:r>
              <a:rPr lang="en-US" sz="1950">
                <a:solidFill>
                  <a:srgbClr val="0D7B92"/>
                </a:solidFill>
                <a:highlight>
                  <a:srgbClr val="FFFFFF"/>
                </a:highlight>
                <a:uFill>
                  <a:noFill/>
                </a:uFill>
                <a:latin typeface="Arial"/>
                <a:ea typeface="Arial"/>
                <a:cs typeface="Arial"/>
                <a:sym typeface="Arial"/>
                <a:hlinkClick r:id="rId18">
                  <a:extLst>
                    <a:ext uri="{A12FA001-AC4F-418D-AE19-62706E023703}">
                      <ahyp:hlinkClr val="tx"/>
                    </a:ext>
                  </a:extLst>
                </a:hlinkClick>
              </a:rPr>
              <a:t>Viticulteur / Viticultrice</a:t>
            </a:r>
            <a:endParaRPr sz="1950">
              <a:solidFill>
                <a:srgbClr val="0D7B92"/>
              </a:solidFill>
              <a:highlight>
                <a:srgbClr val="FFFFFF"/>
              </a:highlight>
              <a:latin typeface="Arial"/>
              <a:ea typeface="Arial"/>
              <a:cs typeface="Arial"/>
              <a:sym typeface="Arial"/>
            </a:endParaRPr>
          </a:p>
          <a:p>
            <a:pPr indent="0" lvl="0" marL="0" rtl="0" algn="l">
              <a:lnSpc>
                <a:spcPct val="150000"/>
              </a:lnSpc>
              <a:spcBef>
                <a:spcPts val="1000"/>
              </a:spcBef>
              <a:spcAft>
                <a:spcPts val="0"/>
              </a:spcAft>
              <a:buNone/>
            </a:pPr>
            <a:r>
              <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