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1" r:id="rId4"/>
    <p:sldMasterId id="2147483652"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DB79080-A2E5-4324-9861-F657D19C4F51}">
  <a:tblStyle styleId="{FDB79080-A2E5-4324-9861-F657D19C4F51}" styleName="Table_0">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fr-F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 name="Google Shape;29;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1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9" name="Google Shape;89;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1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5" name="Google Shape;95;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1" name="Google Shape;101;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1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7" name="Google Shape;107;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3" name="Google Shape;113;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1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9" name="Google Shape;119;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1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6" name="Google Shape;126;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3" name="Google Shape;133;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0" name="Google Shape;140;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1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7" name="Google Shape;147;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 name="Shape 34"/>
        <p:cNvGrpSpPr/>
        <p:nvPr/>
      </p:nvGrpSpPr>
      <p:grpSpPr>
        <a:xfrm>
          <a:off x="0" y="0"/>
          <a:ext cx="0" cy="0"/>
          <a:chOff x="0" y="0"/>
          <a:chExt cx="0" cy="0"/>
        </a:xfrm>
      </p:grpSpPr>
      <p:sp>
        <p:nvSpPr>
          <p:cNvPr id="35" name="Google Shape;35;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6" name="Google Shape;3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2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4" name="Google Shape;154;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2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9" name="Google Shape;159;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4" name="Google Shape;164;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2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9" name="Google Shape;169;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2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4" name="Google Shape;174;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0" name="Google Shape;180;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2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5" name="Google Shape;185;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 name="Shape 41"/>
        <p:cNvGrpSpPr/>
        <p:nvPr/>
      </p:nvGrpSpPr>
      <p:grpSpPr>
        <a:xfrm>
          <a:off x="0" y="0"/>
          <a:ext cx="0" cy="0"/>
          <a:chOff x="0" y="0"/>
          <a:chExt cx="0" cy="0"/>
        </a:xfrm>
      </p:grpSpPr>
      <p:sp>
        <p:nvSpPr>
          <p:cNvPr id="42" name="Google Shape;42;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3" name="Google Shape;4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p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0" name="Google Shape;50;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8" name="Google Shape;58;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4" name="Google Shape;64;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0" name="Google Shape;70;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p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6" name="Google Shape;76;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3" name="Google Shape;8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Layout">
    <p:spTree>
      <p:nvGrpSpPr>
        <p:cNvPr id="12" name="Shape 12"/>
        <p:cNvGrpSpPr/>
        <p:nvPr/>
      </p:nvGrpSpPr>
      <p:grpSpPr>
        <a:xfrm>
          <a:off x="0" y="0"/>
          <a:ext cx="0" cy="0"/>
          <a:chOff x="0" y="0"/>
          <a:chExt cx="0" cy="0"/>
        </a:xfrm>
      </p:grpSpPr>
      <p:sp>
        <p:nvSpPr>
          <p:cNvPr id="13" name="Google Shape;13;p2"/>
          <p:cNvSpPr txBox="1"/>
          <p:nvPr>
            <p:ph type="title"/>
          </p:nvPr>
        </p:nvSpPr>
        <p:spPr>
          <a:xfrm>
            <a:off x="838200" y="3053735"/>
            <a:ext cx="10515600" cy="6311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0"/>
              </a:spcBef>
              <a:spcAft>
                <a:spcPts val="0"/>
              </a:spcAft>
              <a:buClr>
                <a:schemeClr val="dk2"/>
              </a:buClr>
              <a:buSzPts val="4400"/>
              <a:buFont typeface="Calibri"/>
              <a:buNone/>
              <a:defRPr b="0" i="0" sz="4400" u="none" cap="none" strike="noStrike">
                <a:solidFill>
                  <a:schemeClr val="dk2"/>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4" name="Google Shape;14;p2"/>
          <p:cNvSpPr txBox="1"/>
          <p:nvPr>
            <p:ph idx="1" type="subTitle"/>
          </p:nvPr>
        </p:nvSpPr>
        <p:spPr>
          <a:xfrm>
            <a:off x="1524000" y="4245878"/>
            <a:ext cx="9144000" cy="410403"/>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accent1"/>
              </a:buClr>
              <a:buSzPts val="2400"/>
              <a:buFont typeface="Arial"/>
              <a:buNone/>
              <a:defRPr b="0" i="0" sz="2400" u="none" cap="none" strike="noStrike">
                <a:solidFill>
                  <a:schemeClr val="accent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4"/>
          <p:cNvSpPr txBox="1"/>
          <p:nvPr>
            <p:ph type="title"/>
          </p:nvPr>
        </p:nvSpPr>
        <p:spPr>
          <a:xfrm>
            <a:off x="838200" y="1325880"/>
            <a:ext cx="10515600" cy="661988"/>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accent1"/>
              </a:buClr>
              <a:buSzPts val="4400"/>
              <a:buFont typeface="Calibri"/>
              <a:buNone/>
              <a:defRPr b="0" i="0" sz="44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1" name="Google Shape;21;p4"/>
          <p:cNvSpPr txBox="1"/>
          <p:nvPr>
            <p:ph idx="1" type="body"/>
          </p:nvPr>
        </p:nvSpPr>
        <p:spPr>
          <a:xfrm>
            <a:off x="838200" y="2214245"/>
            <a:ext cx="10515600" cy="4003675"/>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accent1"/>
              </a:buClr>
              <a:buSzPts val="2800"/>
              <a:buFont typeface="Arial"/>
              <a:buChar char="•"/>
              <a:defRPr b="0" i="0" sz="2800" u="none" cap="none" strike="noStrike">
                <a:solidFill>
                  <a:schemeClr val="accen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accent2"/>
              </a:buClr>
              <a:buSzPts val="2400"/>
              <a:buFont typeface="Arial"/>
              <a:buChar char="•"/>
              <a:defRPr b="0" i="0" sz="2400" u="none" cap="none" strike="noStrike">
                <a:solidFill>
                  <a:schemeClr val="accent2"/>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2"/>
              </a:buClr>
              <a:buSzPts val="2000"/>
              <a:buFont typeface="Arial"/>
              <a:buChar char="•"/>
              <a:defRPr b="0" i="0" sz="2000" u="none" cap="none" strike="noStrike">
                <a:solidFill>
                  <a:schemeClr val="dk2"/>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accent1"/>
              </a:buClr>
              <a:buSzPts val="1800"/>
              <a:buFont typeface="Arial"/>
              <a:buChar char="•"/>
              <a:defRPr b="0" i="0" sz="1800" u="none" cap="none" strike="noStrike">
                <a:solidFill>
                  <a:schemeClr val="accen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2"/>
              </a:buClr>
              <a:buSzPts val="1800"/>
              <a:buFont typeface="Arial"/>
              <a:buChar char="•"/>
              <a:defRPr b="0" i="0" sz="1800" u="none" cap="none" strike="noStrike">
                <a:solidFill>
                  <a:schemeClr val="dk2"/>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2" name="Google Shape;22;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3" name="Shape 23"/>
        <p:cNvGrpSpPr/>
        <p:nvPr/>
      </p:nvGrpSpPr>
      <p:grpSpPr>
        <a:xfrm>
          <a:off x="0" y="0"/>
          <a:ext cx="0" cy="0"/>
          <a:chOff x="0" y="0"/>
          <a:chExt cx="0" cy="0"/>
        </a:xfrm>
      </p:grpSpPr>
      <p:sp>
        <p:nvSpPr>
          <p:cNvPr id="24" name="Google Shape;24;p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accent1"/>
              </a:buClr>
              <a:buSzPts val="6000"/>
              <a:buFont typeface="Calibri"/>
              <a:buNone/>
              <a:defRPr b="0" i="0" sz="60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5" name="Google Shape;25;p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dk2"/>
              </a:buClr>
              <a:buSzPts val="2400"/>
              <a:buFont typeface="Arial"/>
              <a:buNone/>
              <a:defRPr b="0" i="0" sz="2400" u="none" cap="none" strike="noStrike">
                <a:solidFill>
                  <a:schemeClr val="dk2"/>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4.png"/><Relationship Id="rId3" Type="http://schemas.openxmlformats.org/officeDocument/2006/relationships/slideLayout" Target="../slideLayouts/slideLayout1.xml"/><Relationship Id="rId4"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4.png"/><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A picture containing sitting, knife&#10;&#10;Description automatically generated" id="10" name="Google Shape;10;p1"/>
          <p:cNvPicPr preferRelativeResize="0"/>
          <p:nvPr/>
        </p:nvPicPr>
        <p:blipFill rotWithShape="1">
          <a:blip r:embed="rId1">
            <a:alphaModFix/>
          </a:blip>
          <a:srcRect b="0" l="0" r="0" t="0"/>
          <a:stretch/>
        </p:blipFill>
        <p:spPr>
          <a:xfrm>
            <a:off x="0" y="-1"/>
            <a:ext cx="12192000" cy="1998689"/>
          </a:xfrm>
          <a:prstGeom prst="rect">
            <a:avLst/>
          </a:prstGeom>
          <a:noFill/>
          <a:ln>
            <a:noFill/>
          </a:ln>
        </p:spPr>
      </p:pic>
      <p:pic>
        <p:nvPicPr>
          <p:cNvPr id="11" name="Google Shape;11;p1"/>
          <p:cNvPicPr preferRelativeResize="0"/>
          <p:nvPr/>
        </p:nvPicPr>
        <p:blipFill rotWithShape="1">
          <a:blip r:embed="rId2">
            <a:alphaModFix/>
          </a:blip>
          <a:srcRect b="0" l="0" r="0" t="0"/>
          <a:stretch/>
        </p:blipFill>
        <p:spPr>
          <a:xfrm>
            <a:off x="7661796" y="661120"/>
            <a:ext cx="3897245" cy="157212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 name="Shape 15"/>
        <p:cNvGrpSpPr/>
        <p:nvPr/>
      </p:nvGrpSpPr>
      <p:grpSpPr>
        <a:xfrm>
          <a:off x="0" y="0"/>
          <a:ext cx="0" cy="0"/>
          <a:chOff x="0" y="0"/>
          <a:chExt cx="0" cy="0"/>
        </a:xfrm>
      </p:grpSpPr>
      <p:pic>
        <p:nvPicPr>
          <p:cNvPr descr="A picture containing sitting, knife&#10;&#10;Description automatically generated" id="16" name="Google Shape;16;p3"/>
          <p:cNvPicPr preferRelativeResize="0"/>
          <p:nvPr/>
        </p:nvPicPr>
        <p:blipFill rotWithShape="1">
          <a:blip r:embed="rId1">
            <a:alphaModFix amt="20000"/>
          </a:blip>
          <a:srcRect b="0" l="0" r="0" t="0"/>
          <a:stretch/>
        </p:blipFill>
        <p:spPr>
          <a:xfrm>
            <a:off x="0" y="-1"/>
            <a:ext cx="12192000" cy="1998689"/>
          </a:xfrm>
          <a:prstGeom prst="rect">
            <a:avLst/>
          </a:prstGeom>
          <a:noFill/>
          <a:ln>
            <a:noFill/>
          </a:ln>
        </p:spPr>
      </p:pic>
      <p:sp>
        <p:nvSpPr>
          <p:cNvPr id="17" name="Google Shape;17;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pic>
        <p:nvPicPr>
          <p:cNvPr id="18" name="Google Shape;18;p3"/>
          <p:cNvPicPr preferRelativeResize="0"/>
          <p:nvPr/>
        </p:nvPicPr>
        <p:blipFill rotWithShape="1">
          <a:blip r:embed="rId2">
            <a:alphaModFix/>
          </a:blip>
          <a:srcRect b="0" l="0" r="0" t="0"/>
          <a:stretch/>
        </p:blipFill>
        <p:spPr>
          <a:xfrm>
            <a:off x="606398" y="0"/>
            <a:ext cx="3206804" cy="129360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3"/>
    <p:sldLayoutId id="2147483650"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0.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6.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hyperlink" Target="https://www.mindtools.com/aw8syx6/the-marketing-research-mix" TargetMode="External"/><Relationship Id="rId4" Type="http://schemas.openxmlformats.org/officeDocument/2006/relationships/hyperlink" Target="https://www.investopedia.com/terms/m/market-research.asp"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 name="Shape 30"/>
        <p:cNvGrpSpPr/>
        <p:nvPr/>
      </p:nvGrpSpPr>
      <p:grpSpPr>
        <a:xfrm>
          <a:off x="0" y="0"/>
          <a:ext cx="0" cy="0"/>
          <a:chOff x="0" y="0"/>
          <a:chExt cx="0" cy="0"/>
        </a:xfrm>
      </p:grpSpPr>
      <p:sp>
        <p:nvSpPr>
          <p:cNvPr id="31" name="Google Shape;31;p6"/>
          <p:cNvSpPr txBox="1"/>
          <p:nvPr>
            <p:ph type="title"/>
          </p:nvPr>
        </p:nvSpPr>
        <p:spPr>
          <a:xfrm>
            <a:off x="838200" y="1870335"/>
            <a:ext cx="10515600" cy="63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fr-FR"/>
              <a:t>Marketing &amp; Etude de marché</a:t>
            </a:r>
            <a:endParaRPr/>
          </a:p>
        </p:txBody>
      </p:sp>
      <p:sp>
        <p:nvSpPr>
          <p:cNvPr id="32" name="Google Shape;32;p6"/>
          <p:cNvSpPr txBox="1"/>
          <p:nvPr>
            <p:ph idx="1" type="subTitle"/>
          </p:nvPr>
        </p:nvSpPr>
        <p:spPr>
          <a:xfrm>
            <a:off x="5548225" y="5840475"/>
            <a:ext cx="6542100" cy="11925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2"/>
              </a:buClr>
              <a:buSzPts val="2400"/>
              <a:buNone/>
            </a:pPr>
            <a:r>
              <a:rPr lang="fr-FR">
                <a:solidFill>
                  <a:schemeClr val="dk2"/>
                </a:solidFill>
                <a:latin typeface="Calibri"/>
                <a:ea typeface="Calibri"/>
                <a:cs typeface="Calibri"/>
                <a:sym typeface="Calibri"/>
              </a:rPr>
              <a:t>PROGRAMME ERASMUS+      </a:t>
            </a:r>
            <a:endParaRPr>
              <a:solidFill>
                <a:schemeClr val="dk2"/>
              </a:solidFill>
              <a:latin typeface="Calibri"/>
              <a:ea typeface="Calibri"/>
              <a:cs typeface="Calibri"/>
              <a:sym typeface="Calibri"/>
            </a:endParaRPr>
          </a:p>
          <a:p>
            <a:pPr indent="0" lvl="0" marL="0" marR="312420" rtl="0" algn="ctr">
              <a:lnSpc>
                <a:spcPct val="90000"/>
              </a:lnSpc>
              <a:spcBef>
                <a:spcPts val="0"/>
              </a:spcBef>
              <a:spcAft>
                <a:spcPts val="0"/>
              </a:spcAft>
              <a:buClr>
                <a:schemeClr val="dk2"/>
              </a:buClr>
              <a:buSzPts val="2400"/>
              <a:buNone/>
            </a:pPr>
            <a:r>
              <a:rPr lang="fr-FR">
                <a:solidFill>
                  <a:schemeClr val="dk2"/>
                </a:solidFill>
                <a:latin typeface="Calibri"/>
                <a:ea typeface="Calibri"/>
                <a:cs typeface="Calibri"/>
                <a:sym typeface="Calibri"/>
              </a:rPr>
              <a:t>Project ID KA220-YOU-37C49185</a:t>
            </a:r>
            <a:endParaRPr>
              <a:solidFill>
                <a:schemeClr val="dk2"/>
              </a:solidFill>
              <a:latin typeface="Calibri"/>
              <a:ea typeface="Calibri"/>
              <a:cs typeface="Calibri"/>
              <a:sym typeface="Calibri"/>
            </a:endParaRPr>
          </a:p>
          <a:p>
            <a:pPr indent="0" lvl="0" marL="0" marR="312420" rtl="0" algn="ctr">
              <a:lnSpc>
                <a:spcPct val="90000"/>
              </a:lnSpc>
              <a:spcBef>
                <a:spcPts val="0"/>
              </a:spcBef>
              <a:spcAft>
                <a:spcPts val="0"/>
              </a:spcAft>
              <a:buClr>
                <a:schemeClr val="dk2"/>
              </a:buClr>
              <a:buSzPts val="2400"/>
              <a:buNone/>
            </a:pPr>
            <a:r>
              <a:rPr lang="fr-FR">
                <a:solidFill>
                  <a:schemeClr val="dk2"/>
                </a:solidFill>
                <a:latin typeface="Calibri"/>
                <a:ea typeface="Calibri"/>
                <a:cs typeface="Calibri"/>
                <a:sym typeface="Calibri"/>
              </a:rPr>
              <a:t>Cooperation partnerships in youth Form</a:t>
            </a:r>
            <a:endParaRPr/>
          </a:p>
        </p:txBody>
      </p:sp>
      <p:pic>
        <p:nvPicPr>
          <p:cNvPr id="33" name="Google Shape;33;p6"/>
          <p:cNvPicPr preferRelativeResize="0"/>
          <p:nvPr/>
        </p:nvPicPr>
        <p:blipFill rotWithShape="1">
          <a:blip r:embed="rId3">
            <a:alphaModFix/>
          </a:blip>
          <a:srcRect b="0" l="0" r="0" t="0"/>
          <a:stretch/>
        </p:blipFill>
        <p:spPr>
          <a:xfrm>
            <a:off x="2832875" y="2440060"/>
            <a:ext cx="6172200" cy="34004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5"/>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4400"/>
              <a:buNone/>
            </a:pPr>
            <a:r>
              <a:rPr lang="fr-FR"/>
              <a:t>Les types d’études de marché</a:t>
            </a:r>
            <a:endParaRPr/>
          </a:p>
        </p:txBody>
      </p:sp>
      <p:sp>
        <p:nvSpPr>
          <p:cNvPr id="92" name="Google Shape;92;p15"/>
          <p:cNvSpPr txBox="1"/>
          <p:nvPr>
            <p:ph idx="1" type="body"/>
          </p:nvPr>
        </p:nvSpPr>
        <p:spPr>
          <a:xfrm>
            <a:off x="838200" y="2147256"/>
            <a:ext cx="10734368"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fr-FR" sz="4800">
                <a:solidFill>
                  <a:srgbClr val="427B83"/>
                </a:solidFill>
              </a:rPr>
              <a:t>Groupes de discussion</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fr-FR" sz="2300">
                <a:solidFill>
                  <a:srgbClr val="427B83"/>
                </a:solidFill>
              </a:rPr>
              <a:t>Un groupe de discussion est constitué d'un petit groupe de clients représentatifs qui sont sélectionnés pour visionner une publicité ou tester un produit.</a:t>
            </a:r>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50800" rtl="0" algn="l">
              <a:lnSpc>
                <a:spcPct val="90000"/>
              </a:lnSpc>
              <a:spcBef>
                <a:spcPts val="1000"/>
              </a:spcBef>
              <a:spcAft>
                <a:spcPts val="0"/>
              </a:spcAft>
              <a:buSzPts val="2800"/>
              <a:buNone/>
            </a:pPr>
            <a:r>
              <a:rPr b="1" lang="fr-FR" sz="2300">
                <a:solidFill>
                  <a:srgbClr val="427B83"/>
                </a:solidFill>
              </a:rPr>
              <a:t>Le groupe est ensuite interrogé sur ses opinions concernant le produit, la marque de l'entreprise ou les produits concurrents. Ensuite, l'entreprise examine les informations et décide de lancer le produit ou le service, d'y apporter des ajustements ou de l'abandonner complètement.</a:t>
            </a:r>
            <a:br>
              <a:rPr b="1" lang="fr-FR" sz="2300">
                <a:solidFill>
                  <a:srgbClr val="427B83"/>
                </a:solidFill>
              </a:rPr>
            </a:b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6"/>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4400"/>
              <a:buNone/>
            </a:pPr>
            <a:r>
              <a:rPr lang="fr-FR"/>
              <a:t>Les types d’études de marché</a:t>
            </a:r>
            <a:endParaRPr/>
          </a:p>
        </p:txBody>
      </p:sp>
      <p:sp>
        <p:nvSpPr>
          <p:cNvPr id="98" name="Google Shape;98;p16"/>
          <p:cNvSpPr txBox="1"/>
          <p:nvPr>
            <p:ph idx="1" type="body"/>
          </p:nvPr>
        </p:nvSpPr>
        <p:spPr>
          <a:xfrm>
            <a:off x="521110" y="2147256"/>
            <a:ext cx="1083269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fr-FR" sz="4800">
                <a:solidFill>
                  <a:srgbClr val="427B83"/>
                </a:solidFill>
              </a:rPr>
              <a:t>Recherche par téléphone</a:t>
            </a:r>
            <a:endParaRPr b="1" sz="4800">
              <a:solidFill>
                <a:srgbClr val="427B83"/>
              </a:solidFill>
            </a:endParaRPr>
          </a:p>
          <a:p>
            <a:pPr indent="0" lvl="0" marL="50800" rtl="0" algn="l">
              <a:lnSpc>
                <a:spcPct val="90000"/>
              </a:lnSpc>
              <a:spcBef>
                <a:spcPts val="1000"/>
              </a:spcBef>
              <a:spcAft>
                <a:spcPts val="0"/>
              </a:spcAft>
              <a:buSzPts val="2800"/>
              <a:buNone/>
            </a:pPr>
            <a:r>
              <a:t/>
            </a:r>
            <a:endParaRPr sz="2400"/>
          </a:p>
          <a:p>
            <a:pPr indent="0" lvl="0" marL="50800" rtl="0" algn="l">
              <a:lnSpc>
                <a:spcPct val="90000"/>
              </a:lnSpc>
              <a:spcBef>
                <a:spcPts val="1000"/>
              </a:spcBef>
              <a:spcAft>
                <a:spcPts val="0"/>
              </a:spcAft>
              <a:buSzPts val="2800"/>
              <a:buNone/>
            </a:pPr>
            <a:r>
              <a:rPr b="1" lang="fr-FR" sz="2300">
                <a:solidFill>
                  <a:srgbClr val="427B83"/>
                </a:solidFill>
              </a:rPr>
              <a:t>L'entretien téléphonique a rapidement remplacé la méthode de l'homme de la rue pour interroger les candidats. Un collecteur d'informations par téléphone pouvait faire le travail plus rapidement et à moindre coût.</a:t>
            </a:r>
            <a:br>
              <a:rPr b="1" lang="fr-FR" sz="2300">
                <a:solidFill>
                  <a:srgbClr val="427B83"/>
                </a:solidFill>
              </a:rPr>
            </a:br>
            <a:endParaRPr b="1" sz="2300">
              <a:solidFill>
                <a:srgbClr val="427B83"/>
              </a:solidFill>
            </a:endParaRPr>
          </a:p>
          <a:p>
            <a:pPr indent="0" lvl="0" marL="0" rtl="0" algn="just">
              <a:lnSpc>
                <a:spcPct val="90000"/>
              </a:lnSpc>
              <a:spcBef>
                <a:spcPts val="0"/>
              </a:spcBef>
              <a:spcAft>
                <a:spcPts val="0"/>
              </a:spcAft>
              <a:buSzPts val="2800"/>
              <a:buNone/>
            </a:pPr>
            <a:r>
              <a:rPr b="1" lang="fr-FR" sz="2300">
                <a:solidFill>
                  <a:srgbClr val="427B83"/>
                </a:solidFill>
              </a:rPr>
              <a:t>Pendant de nombreuses années, la méthode privilégiée des études de marché était l'étude par téléphone. Avec la diminution du nombre de lignes fixes et l'augmentation du nombre de personnes utilisant des téléphones portables moins accessibles, cette méthode s'est considérablement compliquée au cours des dernières années.</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7"/>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4400"/>
              <a:buNone/>
            </a:pPr>
            <a:r>
              <a:rPr lang="fr-FR"/>
              <a:t>Les types d’études de marché</a:t>
            </a:r>
            <a:endParaRPr/>
          </a:p>
        </p:txBody>
      </p:sp>
      <p:sp>
        <p:nvSpPr>
          <p:cNvPr id="104" name="Google Shape;104;p17"/>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fr-FR" sz="4800">
                <a:solidFill>
                  <a:srgbClr val="427B83"/>
                </a:solidFill>
              </a:rPr>
              <a:t>Recherche par sondage</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fr-FR" sz="2300">
                <a:solidFill>
                  <a:srgbClr val="427B83"/>
                </a:solidFill>
              </a:rPr>
              <a:t>Les enquêtes sont une option plus abordable que les groupes de discussion pour connaître l'opinion des consommateurs sans avoir à mener des entretiens en personne. Les enquêtes sont envoyées par courrier aux clients, généralement accompagnées d'un code de réduction ou d'un bon d'achat pour les encourager à répondre. Ces sondages permettent de connaître le sentiment des consommateurs à l'égard de la marque, du produit et de la gamme de prix.</a:t>
            </a:r>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8"/>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4400"/>
              <a:buNone/>
            </a:pPr>
            <a:r>
              <a:rPr lang="fr-FR"/>
              <a:t>Les types d’études de marché</a:t>
            </a:r>
            <a:endParaRPr/>
          </a:p>
        </p:txBody>
      </p:sp>
      <p:sp>
        <p:nvSpPr>
          <p:cNvPr id="110" name="Google Shape;110;p18"/>
          <p:cNvSpPr txBox="1"/>
          <p:nvPr>
            <p:ph idx="1" type="body"/>
          </p:nvPr>
        </p:nvSpPr>
        <p:spPr>
          <a:xfrm>
            <a:off x="530941" y="2147256"/>
            <a:ext cx="11031793"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fr-FR" sz="4800">
                <a:solidFill>
                  <a:srgbClr val="427B83"/>
                </a:solidFill>
              </a:rPr>
              <a:t>Etude de marché en ligne</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fr-FR" sz="2300">
                <a:solidFill>
                  <a:srgbClr val="427B83"/>
                </a:solidFill>
              </a:rPr>
              <a:t>Les activités d'étude de marché se sont déplacées en ligne car de plus en plus de personnes passent du temps sur l'internet. Un formulaire de type enquête est toujours utilisé pour la collecte de données. Cependant, les individus peuvent choisir de s'inscrire, de répondre aux enquêtes et de fournir un retour d'information lorsqu'ils en ont le temps, plutôt que les entreprises recherchent activement des participants en les localisant dans la rue ou en les appelant à froid au téléphone.</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50800" rtl="0" algn="l">
              <a:lnSpc>
                <a:spcPct val="90000"/>
              </a:lnSpc>
              <a:spcBef>
                <a:spcPts val="1000"/>
              </a:spcBef>
              <a:spcAft>
                <a:spcPts val="0"/>
              </a:spcAft>
              <a:buSzPts val="2800"/>
              <a:buNone/>
            </a:pPr>
            <a:r>
              <a:rPr b="1" lang="fr-FR" sz="2300">
                <a:solidFill>
                  <a:srgbClr val="427B83"/>
                </a:solidFill>
              </a:rPr>
              <a:t>Les gens peuvent participer à leur rythme et à leur convenance, ce qui rend le processus beaucoup moins contraignant et invasif.</a:t>
            </a:r>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9"/>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fr-FR"/>
              <a:t>Modèle d’étude de marché</a:t>
            </a:r>
            <a:endParaRPr/>
          </a:p>
        </p:txBody>
      </p:sp>
      <p:sp>
        <p:nvSpPr>
          <p:cNvPr id="116" name="Google Shape;116;p19"/>
          <p:cNvSpPr txBox="1"/>
          <p:nvPr>
            <p:ph idx="1" type="body"/>
          </p:nvPr>
        </p:nvSpPr>
        <p:spPr>
          <a:xfrm>
            <a:off x="838200" y="1976284"/>
            <a:ext cx="10515600" cy="4385186"/>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fr-FR" sz="4800">
                <a:solidFill>
                  <a:srgbClr val="427B83"/>
                </a:solidFill>
              </a:rPr>
              <a:t>Mélange d’études de marché</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fr-FR" sz="2300">
                <a:solidFill>
                  <a:srgbClr val="427B83"/>
                </a:solidFill>
              </a:rPr>
              <a:t>Nigel Bradley a développé le Marketing Research Mix en 2004 et l'a expliqué dans son livre de 2007, « </a:t>
            </a:r>
            <a:r>
              <a:rPr b="1" i="1" lang="fr-FR" sz="2300">
                <a:solidFill>
                  <a:srgbClr val="427B83"/>
                </a:solidFill>
              </a:rPr>
              <a:t>Marketing Research</a:t>
            </a:r>
            <a:r>
              <a:rPr b="1" lang="fr-FR" sz="2300">
                <a:solidFill>
                  <a:srgbClr val="427B83"/>
                </a:solidFill>
              </a:rPr>
              <a:t> ». </a:t>
            </a:r>
            <a:endParaRPr b="1" sz="2300">
              <a:solidFill>
                <a:srgbClr val="427B83"/>
              </a:solidFill>
            </a:endParaRPr>
          </a:p>
          <a:p>
            <a:pPr indent="0" lvl="0" marL="0" rtl="0" algn="just">
              <a:lnSpc>
                <a:spcPct val="90000"/>
              </a:lnSpc>
              <a:spcBef>
                <a:spcPts val="0"/>
              </a:spcBef>
              <a:spcAft>
                <a:spcPts val="0"/>
              </a:spcAft>
              <a:buSzPts val="2800"/>
              <a:buNone/>
            </a:pPr>
            <a:r>
              <a:rPr b="1" lang="fr-FR" sz="2300">
                <a:solidFill>
                  <a:srgbClr val="427B83"/>
                </a:solidFill>
              </a:rPr>
              <a:t>Les quatre étapes de Bradley - ses 4 P - sont les suivantes :</a:t>
            </a:r>
            <a:endParaRPr b="1" sz="2300">
              <a:solidFill>
                <a:srgbClr val="427B83"/>
              </a:solidFill>
            </a:endParaRPr>
          </a:p>
          <a:p>
            <a:pPr indent="-374650" lvl="0" marL="457200" rtl="0" algn="just">
              <a:lnSpc>
                <a:spcPct val="90000"/>
              </a:lnSpc>
              <a:spcBef>
                <a:spcPts val="0"/>
              </a:spcBef>
              <a:spcAft>
                <a:spcPts val="0"/>
              </a:spcAft>
              <a:buClr>
                <a:srgbClr val="427B83"/>
              </a:buClr>
              <a:buSzPts val="2300"/>
              <a:buChar char="•"/>
            </a:pPr>
            <a:r>
              <a:rPr b="1" lang="fr-FR" sz="2300">
                <a:solidFill>
                  <a:srgbClr val="427B83"/>
                </a:solidFill>
              </a:rPr>
              <a:t>Objectif.</a:t>
            </a:r>
            <a:endParaRPr b="1" sz="2300">
              <a:solidFill>
                <a:srgbClr val="427B83"/>
              </a:solidFill>
            </a:endParaRPr>
          </a:p>
          <a:p>
            <a:pPr indent="-374650" lvl="0" marL="457200" rtl="0" algn="just">
              <a:lnSpc>
                <a:spcPct val="90000"/>
              </a:lnSpc>
              <a:spcBef>
                <a:spcPts val="0"/>
              </a:spcBef>
              <a:spcAft>
                <a:spcPts val="0"/>
              </a:spcAft>
              <a:buClr>
                <a:srgbClr val="427B83"/>
              </a:buClr>
              <a:buSzPts val="2300"/>
              <a:buChar char="•"/>
            </a:pPr>
            <a:r>
              <a:rPr b="1" lang="fr-FR" sz="2300">
                <a:solidFill>
                  <a:srgbClr val="427B83"/>
                </a:solidFill>
              </a:rPr>
              <a:t>Population.</a:t>
            </a:r>
            <a:endParaRPr b="1" sz="2300">
              <a:solidFill>
                <a:srgbClr val="427B83"/>
              </a:solidFill>
            </a:endParaRPr>
          </a:p>
          <a:p>
            <a:pPr indent="-374650" lvl="0" marL="457200" rtl="0" algn="just">
              <a:lnSpc>
                <a:spcPct val="90000"/>
              </a:lnSpc>
              <a:spcBef>
                <a:spcPts val="0"/>
              </a:spcBef>
              <a:spcAft>
                <a:spcPts val="0"/>
              </a:spcAft>
              <a:buClr>
                <a:srgbClr val="427B83"/>
              </a:buClr>
              <a:buSzPts val="2300"/>
              <a:buChar char="•"/>
            </a:pPr>
            <a:r>
              <a:rPr b="1" lang="fr-FR" sz="2300">
                <a:solidFill>
                  <a:srgbClr val="427B83"/>
                </a:solidFill>
              </a:rPr>
              <a:t>Procédure.</a:t>
            </a:r>
            <a:endParaRPr b="1" sz="2300">
              <a:solidFill>
                <a:srgbClr val="427B83"/>
              </a:solidFill>
            </a:endParaRPr>
          </a:p>
          <a:p>
            <a:pPr indent="-374650" lvl="0" marL="457200" rtl="0" algn="just">
              <a:lnSpc>
                <a:spcPct val="90000"/>
              </a:lnSpc>
              <a:spcBef>
                <a:spcPts val="0"/>
              </a:spcBef>
              <a:spcAft>
                <a:spcPts val="0"/>
              </a:spcAft>
              <a:buClr>
                <a:srgbClr val="427B83"/>
              </a:buClr>
              <a:buSzPts val="2300"/>
              <a:buChar char="•"/>
            </a:pPr>
            <a:r>
              <a:rPr b="1" lang="fr-FR" sz="2300">
                <a:solidFill>
                  <a:srgbClr val="427B83"/>
                </a:solidFill>
              </a:rPr>
              <a:t>Publication.</a:t>
            </a:r>
            <a:endParaRPr/>
          </a:p>
          <a:p>
            <a:pPr indent="-228600" lvl="0" marL="457200" rtl="0" algn="just">
              <a:lnSpc>
                <a:spcPct val="90000"/>
              </a:lnSpc>
              <a:spcBef>
                <a:spcPts val="0"/>
              </a:spcBef>
              <a:spcAft>
                <a:spcPts val="0"/>
              </a:spcAft>
              <a:buClr>
                <a:srgbClr val="427B83"/>
              </a:buClr>
              <a:buSzPts val="2300"/>
              <a:buNone/>
            </a:pPr>
            <a:r>
              <a:t/>
            </a:r>
            <a:endParaRPr b="1" sz="2300">
              <a:solidFill>
                <a:srgbClr val="427B83"/>
              </a:solidFill>
            </a:endParaRPr>
          </a:p>
          <a:p>
            <a:pPr indent="0" lvl="0" marL="0" rtl="0" algn="just">
              <a:lnSpc>
                <a:spcPct val="90000"/>
              </a:lnSpc>
              <a:spcBef>
                <a:spcPts val="0"/>
              </a:spcBef>
              <a:spcAft>
                <a:spcPts val="0"/>
              </a:spcAft>
              <a:buSzPts val="2800"/>
              <a:buNone/>
            </a:pPr>
            <a:r>
              <a:rPr b="1" lang="fr-FR" sz="2300">
                <a:solidFill>
                  <a:srgbClr val="427B83"/>
                </a:solidFill>
              </a:rPr>
              <a:t>Vous pouvez utiliser les 4 P pour concevoir un projet de recherche, pour organiser les résultats de votre recherche et pour remettre en question la recherche afin d'en évaluer la qualité.</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0"/>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fr-FR"/>
              <a:t>Mélange d’études de marché</a:t>
            </a:r>
            <a:endParaRPr/>
          </a:p>
        </p:txBody>
      </p:sp>
      <p:graphicFrame>
        <p:nvGraphicFramePr>
          <p:cNvPr id="122" name="Google Shape;122;p20"/>
          <p:cNvGraphicFramePr/>
          <p:nvPr/>
        </p:nvGraphicFramePr>
        <p:xfrm>
          <a:off x="1985963" y="2205550"/>
          <a:ext cx="3000000" cy="3000000"/>
        </p:xfrm>
        <a:graphic>
          <a:graphicData uri="http://schemas.openxmlformats.org/drawingml/2006/table">
            <a:tbl>
              <a:tblPr>
                <a:noFill/>
                <a:tableStyleId>{FDB79080-A2E5-4324-9861-F657D19C4F51}</a:tableStyleId>
              </a:tblPr>
              <a:tblGrid>
                <a:gridCol w="4105275"/>
                <a:gridCol w="4114800"/>
              </a:tblGrid>
              <a:tr h="2200275">
                <a:tc>
                  <a:txBody>
                    <a:bodyPr/>
                    <a:lstStyle/>
                    <a:p>
                      <a:pPr indent="0" lvl="0" marL="0" marR="0" rtl="0" algn="ctr">
                        <a:lnSpc>
                          <a:spcPct val="115000"/>
                        </a:lnSpc>
                        <a:spcBef>
                          <a:spcPts val="0"/>
                        </a:spcBef>
                        <a:spcAft>
                          <a:spcPts val="0"/>
                        </a:spcAft>
                        <a:buClr>
                          <a:srgbClr val="000000"/>
                        </a:buClr>
                        <a:buSzPts val="4800"/>
                        <a:buFont typeface="Arial"/>
                        <a:buNone/>
                      </a:pPr>
                      <a:r>
                        <a:rPr b="1" lang="fr-FR" sz="4800" u="none" cap="none" strike="noStrike">
                          <a:solidFill>
                            <a:srgbClr val="FFFFFF"/>
                          </a:solidFill>
                          <a:latin typeface="Calibri"/>
                          <a:ea typeface="Calibri"/>
                          <a:cs typeface="Calibri"/>
                          <a:sym typeface="Calibri"/>
                        </a:rPr>
                        <a:t>PRODUIT</a:t>
                      </a:r>
                      <a:endParaRPr b="1" sz="4800" u="none" cap="none" strike="noStrike">
                        <a:solidFill>
                          <a:srgbClr val="FFFFFF"/>
                        </a:solidFill>
                        <a:latin typeface="Calibri"/>
                        <a:ea typeface="Calibri"/>
                        <a:cs typeface="Calibri"/>
                        <a:sym typeface="Calibri"/>
                      </a:endParaRPr>
                    </a:p>
                  </a:txBody>
                  <a:tcPr marT="45725" marB="45725" marR="91450" marL="91450">
                    <a:lnL cap="flat" cmpd="sng" w="9525">
                      <a:solidFill>
                        <a:srgbClr val="4BACC6"/>
                      </a:solidFill>
                      <a:prstDash val="solid"/>
                      <a:round/>
                      <a:headEnd len="sm" w="sm" type="none"/>
                      <a:tailEnd len="sm" w="sm" type="none"/>
                    </a:lnL>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4BACC6"/>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b="1" lang="fr-FR" sz="4800" u="none" cap="none" strike="noStrike">
                          <a:solidFill>
                            <a:srgbClr val="FFFFFF"/>
                          </a:solidFill>
                          <a:latin typeface="Calibri"/>
                          <a:ea typeface="Calibri"/>
                          <a:cs typeface="Calibri"/>
                          <a:sym typeface="Calibri"/>
                        </a:rPr>
                        <a:t>LIEU</a:t>
                      </a:r>
                      <a:endParaRPr b="1" sz="4800" u="none" cap="none" strike="noStrike">
                        <a:solidFill>
                          <a:srgbClr val="FFFFFF"/>
                        </a:solidFill>
                        <a:latin typeface="Calibri"/>
                        <a:ea typeface="Calibri"/>
                        <a:cs typeface="Calibri"/>
                        <a:sym typeface="Calibri"/>
                      </a:endParaRPr>
                    </a:p>
                  </a:txBody>
                  <a:tcPr marT="45725" marB="45725" marR="91450" marL="91450">
                    <a:lnR cap="flat" cmpd="sng" w="9525">
                      <a:solidFill>
                        <a:srgbClr val="4BACC6"/>
                      </a:solidFill>
                      <a:prstDash val="solid"/>
                      <a:round/>
                      <a:headEnd len="sm" w="sm" type="none"/>
                      <a:tailEnd len="sm" w="sm" type="none"/>
                    </a:lnR>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4BACC6"/>
                    </a:solidFill>
                  </a:tcPr>
                </a:tc>
              </a:tr>
              <a:tr h="2200275">
                <a:tc>
                  <a:txBody>
                    <a:bodyPr/>
                    <a:lstStyle/>
                    <a:p>
                      <a:pPr indent="0" lvl="0" marL="0" marR="0" rtl="0" algn="ctr">
                        <a:lnSpc>
                          <a:spcPct val="115000"/>
                        </a:lnSpc>
                        <a:spcBef>
                          <a:spcPts val="0"/>
                        </a:spcBef>
                        <a:spcAft>
                          <a:spcPts val="0"/>
                        </a:spcAft>
                        <a:buClr>
                          <a:srgbClr val="000000"/>
                        </a:buClr>
                        <a:buSzPts val="4800"/>
                        <a:buFont typeface="Arial"/>
                        <a:buNone/>
                      </a:pPr>
                      <a:r>
                        <a:rPr b="1" lang="fr-FR" sz="4800" u="none" cap="none" strike="noStrike">
                          <a:latin typeface="Calibri"/>
                          <a:ea typeface="Calibri"/>
                          <a:cs typeface="Calibri"/>
                          <a:sym typeface="Calibri"/>
                        </a:rPr>
                        <a:t>PRIX</a:t>
                      </a:r>
                      <a:endParaRPr b="1" sz="4800" u="none" cap="none" strike="noStrike">
                        <a:latin typeface="Calibri"/>
                        <a:ea typeface="Calibri"/>
                        <a:cs typeface="Calibri"/>
                        <a:sym typeface="Calibri"/>
                      </a:endParaRPr>
                    </a:p>
                  </a:txBody>
                  <a:tcPr marT="45725" marB="45725" marR="91450" marL="91450">
                    <a:lnL cap="flat" cmpd="sng" w="9525">
                      <a:solidFill>
                        <a:srgbClr val="4BACC6"/>
                      </a:solidFill>
                      <a:prstDash val="solid"/>
                      <a:round/>
                      <a:headEnd len="sm" w="sm" type="none"/>
                      <a:tailEnd len="sm" w="sm" type="none"/>
                    </a:lnL>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E9F1F5"/>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lang="fr-FR" sz="4800" u="none" cap="none" strike="noStrike">
                          <a:latin typeface="Calibri"/>
                          <a:ea typeface="Calibri"/>
                          <a:cs typeface="Calibri"/>
                          <a:sym typeface="Calibri"/>
                        </a:rPr>
                        <a:t>PROMOUVOIR</a:t>
                      </a:r>
                      <a:endParaRPr sz="4800" u="none" cap="none" strike="noStrike">
                        <a:latin typeface="Calibri"/>
                        <a:ea typeface="Calibri"/>
                        <a:cs typeface="Calibri"/>
                        <a:sym typeface="Calibri"/>
                      </a:endParaRPr>
                    </a:p>
                  </a:txBody>
                  <a:tcPr marT="45725" marB="45725" marR="91450" marL="91450">
                    <a:lnR cap="flat" cmpd="sng" w="9525">
                      <a:solidFill>
                        <a:srgbClr val="4BACC6"/>
                      </a:solidFill>
                      <a:prstDash val="solid"/>
                      <a:round/>
                      <a:headEnd len="sm" w="sm" type="none"/>
                      <a:tailEnd len="sm" w="sm" type="none"/>
                    </a:lnR>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E9F1F5"/>
                    </a:solidFill>
                  </a:tcPr>
                </a:tc>
              </a:tr>
            </a:tbl>
          </a:graphicData>
        </a:graphic>
      </p:graphicFrame>
      <p:pic>
        <p:nvPicPr>
          <p:cNvPr id="123" name="Google Shape;123;p20"/>
          <p:cNvPicPr preferRelativeResize="0"/>
          <p:nvPr/>
        </p:nvPicPr>
        <p:blipFill rotWithShape="1">
          <a:blip r:embed="rId3">
            <a:alphaModFix/>
          </a:blip>
          <a:srcRect b="0" l="0" r="0" t="0"/>
          <a:stretch/>
        </p:blipFill>
        <p:spPr>
          <a:xfrm>
            <a:off x="9489150" y="359618"/>
            <a:ext cx="2145200" cy="171185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1"/>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fr-FR"/>
              <a:t>Produit/Service</a:t>
            </a:r>
            <a:endParaRPr/>
          </a:p>
        </p:txBody>
      </p:sp>
      <p:sp>
        <p:nvSpPr>
          <p:cNvPr id="129" name="Google Shape;129;p21"/>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800"/>
              </a:spcBef>
              <a:spcAft>
                <a:spcPts val="0"/>
              </a:spcAft>
              <a:buClr>
                <a:schemeClr val="dk1"/>
              </a:buClr>
              <a:buSzPts val="1100"/>
              <a:buNone/>
            </a:pPr>
            <a:r>
              <a:rPr lang="fr-FR">
                <a:solidFill>
                  <a:schemeClr val="dk1"/>
                </a:solidFill>
              </a:rPr>
              <a:t>•Qu'attend le client du produit/service ? Quels sont les besoins qu'il satisfait ?</a:t>
            </a:r>
            <a:endParaRPr/>
          </a:p>
          <a:p>
            <a:pPr indent="0" lvl="0" marL="0" rtl="0" algn="l">
              <a:lnSpc>
                <a:spcPct val="115000"/>
              </a:lnSpc>
              <a:spcBef>
                <a:spcPts val="800"/>
              </a:spcBef>
              <a:spcAft>
                <a:spcPts val="0"/>
              </a:spcAft>
              <a:buClr>
                <a:schemeClr val="dk1"/>
              </a:buClr>
              <a:buSzPts val="1100"/>
              <a:buNone/>
            </a:pPr>
            <a:r>
              <a:rPr lang="fr-FR">
                <a:solidFill>
                  <a:schemeClr val="dk1"/>
                </a:solidFill>
              </a:rPr>
              <a:t>•Quelles sont les caractéristiques du produit/service qui répondent à ces besoins ?</a:t>
            </a:r>
            <a:endParaRPr/>
          </a:p>
          <a:p>
            <a:pPr indent="0" lvl="0" marL="0" rtl="0" algn="l">
              <a:lnSpc>
                <a:spcPct val="115000"/>
              </a:lnSpc>
              <a:spcBef>
                <a:spcPts val="800"/>
              </a:spcBef>
              <a:spcAft>
                <a:spcPts val="0"/>
              </a:spcAft>
              <a:buClr>
                <a:schemeClr val="dk1"/>
              </a:buClr>
              <a:buSzPts val="1100"/>
              <a:buNone/>
            </a:pPr>
            <a:r>
              <a:rPr lang="fr-FR">
                <a:solidFill>
                  <a:schemeClr val="dk1"/>
                </a:solidFill>
              </a:rPr>
              <a:t>•Y a-t-il des caractéristiques que vous n'avez pas prises en compte ?</a:t>
            </a:r>
            <a:endParaRPr/>
          </a:p>
          <a:p>
            <a:pPr indent="0" lvl="0" marL="0" rtl="0" algn="l">
              <a:lnSpc>
                <a:spcPct val="115000"/>
              </a:lnSpc>
              <a:spcBef>
                <a:spcPts val="800"/>
              </a:spcBef>
              <a:spcAft>
                <a:spcPts val="0"/>
              </a:spcAft>
              <a:buClr>
                <a:schemeClr val="dk1"/>
              </a:buClr>
              <a:buSzPts val="1100"/>
              <a:buNone/>
            </a:pPr>
            <a:r>
              <a:rPr lang="fr-FR">
                <a:solidFill>
                  <a:schemeClr val="dk1"/>
                </a:solidFill>
              </a:rPr>
              <a:t>•Avez-vous inclus des caractéristiques coûteuses que le client n'utilisera pas ?</a:t>
            </a:r>
            <a:endParaRPr/>
          </a:p>
          <a:p>
            <a:pPr indent="0" lvl="0" marL="0" rtl="0" algn="l">
              <a:lnSpc>
                <a:spcPct val="115000"/>
              </a:lnSpc>
              <a:spcBef>
                <a:spcPts val="800"/>
              </a:spcBef>
              <a:spcAft>
                <a:spcPts val="0"/>
              </a:spcAft>
              <a:buClr>
                <a:schemeClr val="dk1"/>
              </a:buClr>
              <a:buSzPts val="1100"/>
              <a:buNone/>
            </a:pPr>
            <a:r>
              <a:rPr lang="fr-FR">
                <a:solidFill>
                  <a:schemeClr val="dk1"/>
                </a:solidFill>
              </a:rPr>
              <a:t>•Comment et où le client l'utilisera-t-il ?</a:t>
            </a:r>
            <a:endParaRPr>
              <a:solidFill>
                <a:schemeClr val="dk1"/>
              </a:solidFill>
            </a:endParaRPr>
          </a:p>
        </p:txBody>
      </p:sp>
      <p:pic>
        <p:nvPicPr>
          <p:cNvPr id="130" name="Google Shape;130;p21"/>
          <p:cNvPicPr preferRelativeResize="0"/>
          <p:nvPr/>
        </p:nvPicPr>
        <p:blipFill rotWithShape="1">
          <a:blip r:embed="rId3">
            <a:alphaModFix/>
          </a:blip>
          <a:srcRect b="0" l="0" r="0" t="0"/>
          <a:stretch/>
        </p:blipFill>
        <p:spPr>
          <a:xfrm>
            <a:off x="9366688" y="4980663"/>
            <a:ext cx="2543175" cy="180022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2"/>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fr-FR"/>
              <a:t>Lieu</a:t>
            </a:r>
            <a:endParaRPr/>
          </a:p>
        </p:txBody>
      </p:sp>
      <p:sp>
        <p:nvSpPr>
          <p:cNvPr id="136" name="Google Shape;136;p22"/>
          <p:cNvSpPr txBox="1"/>
          <p:nvPr>
            <p:ph idx="1" type="body"/>
          </p:nvPr>
        </p:nvSpPr>
        <p:spPr>
          <a:xfrm>
            <a:off x="560439" y="1847698"/>
            <a:ext cx="11002295"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700"/>
              </a:spcBef>
              <a:spcAft>
                <a:spcPts val="0"/>
              </a:spcAft>
              <a:buSzPts val="2800"/>
              <a:buNone/>
            </a:pPr>
            <a:r>
              <a:rPr lang="fr-FR" sz="3000">
                <a:solidFill>
                  <a:schemeClr val="dk1"/>
                </a:solidFill>
              </a:rPr>
              <a:t>•À quoi ressemble-t-il ? Comment les clients vont-ils l'expérimenter ?</a:t>
            </a:r>
            <a:endParaRPr/>
          </a:p>
          <a:p>
            <a:pPr indent="0" lvl="0" marL="0" rtl="0" algn="l">
              <a:lnSpc>
                <a:spcPct val="115000"/>
              </a:lnSpc>
              <a:spcBef>
                <a:spcPts val="700"/>
              </a:spcBef>
              <a:spcAft>
                <a:spcPts val="0"/>
              </a:spcAft>
              <a:buSzPts val="2800"/>
              <a:buNone/>
            </a:pPr>
            <a:r>
              <a:rPr lang="fr-FR" sz="3000">
                <a:solidFill>
                  <a:schemeClr val="dk1"/>
                </a:solidFill>
              </a:rPr>
              <a:t>•Quelle taille, quelle couleur, etc. doit-il avoir ?</a:t>
            </a:r>
            <a:endParaRPr/>
          </a:p>
          <a:p>
            <a:pPr indent="0" lvl="0" marL="0" rtl="0" algn="l">
              <a:lnSpc>
                <a:spcPct val="115000"/>
              </a:lnSpc>
              <a:spcBef>
                <a:spcPts val="700"/>
              </a:spcBef>
              <a:spcAft>
                <a:spcPts val="0"/>
              </a:spcAft>
              <a:buSzPts val="2800"/>
              <a:buNone/>
            </a:pPr>
            <a:r>
              <a:rPr lang="fr-FR" sz="3000">
                <a:solidFill>
                  <a:schemeClr val="dk1"/>
                </a:solidFill>
              </a:rPr>
              <a:t>•Quel doit être son nom ?</a:t>
            </a:r>
            <a:endParaRPr/>
          </a:p>
          <a:p>
            <a:pPr indent="0" lvl="0" marL="0" rtl="0" algn="l">
              <a:lnSpc>
                <a:spcPct val="115000"/>
              </a:lnSpc>
              <a:spcBef>
                <a:spcPts val="700"/>
              </a:spcBef>
              <a:spcAft>
                <a:spcPts val="0"/>
              </a:spcAft>
              <a:buSzPts val="2800"/>
              <a:buNone/>
            </a:pPr>
            <a:r>
              <a:rPr lang="fr-FR" sz="3000">
                <a:solidFill>
                  <a:schemeClr val="dk1"/>
                </a:solidFill>
              </a:rPr>
              <a:t>•Quelle est sa marque?</a:t>
            </a:r>
            <a:endParaRPr sz="3000">
              <a:solidFill>
                <a:schemeClr val="dk1"/>
              </a:solidFill>
            </a:endParaRPr>
          </a:p>
          <a:p>
            <a:pPr indent="0" lvl="0" marL="0" rtl="0" algn="l">
              <a:lnSpc>
                <a:spcPct val="115000"/>
              </a:lnSpc>
              <a:spcBef>
                <a:spcPts val="700"/>
              </a:spcBef>
              <a:spcAft>
                <a:spcPts val="0"/>
              </a:spcAft>
              <a:buSzPts val="2800"/>
              <a:buNone/>
            </a:pPr>
            <a:r>
              <a:rPr lang="fr-FR" sz="3000">
                <a:solidFill>
                  <a:schemeClr val="dk1"/>
                </a:solidFill>
              </a:rPr>
              <a:t>•Comment se différencie-t-il de vos concurrents ?</a:t>
            </a:r>
            <a:endParaRPr sz="3000">
              <a:solidFill>
                <a:schemeClr val="dk1"/>
              </a:solidFill>
            </a:endParaRPr>
          </a:p>
          <a:p>
            <a:pPr indent="0" lvl="0" marL="0" rtl="0" algn="l">
              <a:lnSpc>
                <a:spcPct val="115000"/>
              </a:lnSpc>
              <a:spcBef>
                <a:spcPts val="700"/>
              </a:spcBef>
              <a:spcAft>
                <a:spcPts val="0"/>
              </a:spcAft>
              <a:buSzPts val="2800"/>
              <a:buNone/>
            </a:pPr>
            <a:r>
              <a:rPr lang="fr-FR" sz="3000">
                <a:solidFill>
                  <a:schemeClr val="dk1"/>
                </a:solidFill>
              </a:rPr>
              <a:t>•Quel est le coût maximum qu'il est possible d'engager pour le fournir, tout en le vendant de manière suffisamment rentable ?</a:t>
            </a:r>
            <a:endParaRPr sz="30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pic>
        <p:nvPicPr>
          <p:cNvPr id="137" name="Google Shape;137;p22"/>
          <p:cNvPicPr preferRelativeResize="0"/>
          <p:nvPr/>
        </p:nvPicPr>
        <p:blipFill rotWithShape="1">
          <a:blip r:embed="rId3">
            <a:alphaModFix/>
          </a:blip>
          <a:srcRect b="0" l="0" r="0" t="0"/>
          <a:stretch/>
        </p:blipFill>
        <p:spPr>
          <a:xfrm>
            <a:off x="10168139" y="2675664"/>
            <a:ext cx="1685525" cy="21175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3"/>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fr-FR"/>
              <a:t>PRIX</a:t>
            </a:r>
            <a:endParaRPr/>
          </a:p>
        </p:txBody>
      </p:sp>
      <p:sp>
        <p:nvSpPr>
          <p:cNvPr id="143" name="Google Shape;143;p23"/>
          <p:cNvSpPr txBox="1"/>
          <p:nvPr>
            <p:ph idx="1" type="body"/>
          </p:nvPr>
        </p:nvSpPr>
        <p:spPr>
          <a:xfrm>
            <a:off x="648929" y="1847698"/>
            <a:ext cx="10704871"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700"/>
              </a:spcBef>
              <a:spcAft>
                <a:spcPts val="0"/>
              </a:spcAft>
              <a:buSzPts val="2800"/>
              <a:buNone/>
            </a:pPr>
            <a:r>
              <a:rPr lang="fr-FR" sz="3000">
                <a:solidFill>
                  <a:schemeClr val="dk1"/>
                </a:solidFill>
                <a:latin typeface="Arial"/>
                <a:ea typeface="Arial"/>
                <a:cs typeface="Arial"/>
                <a:sym typeface="Arial"/>
              </a:rPr>
              <a:t>•</a:t>
            </a:r>
            <a:r>
              <a:rPr lang="fr-FR"/>
              <a:t>Quelle est la valeur du produit ou du service pour l'acheteur ?</a:t>
            </a:r>
            <a:endParaRPr/>
          </a:p>
          <a:p>
            <a:pPr indent="0" lvl="0" marL="0" rtl="0" algn="l">
              <a:lnSpc>
                <a:spcPct val="115000"/>
              </a:lnSpc>
              <a:spcBef>
                <a:spcPts val="700"/>
              </a:spcBef>
              <a:spcAft>
                <a:spcPts val="0"/>
              </a:spcAft>
              <a:buSzPts val="2800"/>
              <a:buNone/>
            </a:pPr>
            <a:r>
              <a:rPr lang="fr-FR">
                <a:solidFill>
                  <a:schemeClr val="dk1"/>
                </a:solidFill>
                <a:latin typeface="Arial"/>
                <a:ea typeface="Arial"/>
                <a:cs typeface="Arial"/>
                <a:sym typeface="Arial"/>
              </a:rPr>
              <a:t>•</a:t>
            </a:r>
            <a:r>
              <a:rPr lang="fr-FR"/>
              <a:t>Le client est-il sensible au prix ? Une petite baisse de prix vous permettra-t-elle de gagner des parts de marché supplémentaires ? Ou bien une petite augmentation sera-t-elle indiscernable et vous permettra-t-elle d'augmenter votre marge bénéficiaire ?</a:t>
            </a:r>
            <a:endParaRPr/>
          </a:p>
          <a:p>
            <a:pPr indent="0" lvl="0" marL="0" rtl="0" algn="l">
              <a:lnSpc>
                <a:spcPct val="115000"/>
              </a:lnSpc>
              <a:spcBef>
                <a:spcPts val="700"/>
              </a:spcBef>
              <a:spcAft>
                <a:spcPts val="0"/>
              </a:spcAft>
              <a:buSzPts val="2800"/>
              <a:buNone/>
            </a:pPr>
            <a:r>
              <a:rPr lang="fr-FR">
                <a:solidFill>
                  <a:schemeClr val="dk1"/>
                </a:solidFill>
                <a:latin typeface="Arial"/>
                <a:ea typeface="Arial"/>
                <a:cs typeface="Arial"/>
                <a:sym typeface="Arial"/>
              </a:rPr>
              <a:t>•</a:t>
            </a:r>
            <a:r>
              <a:rPr lang="fr-FR"/>
              <a:t>Quelles sont les remises à offrir aux clients commerciaux ou à d'autres segments spécifiques de votre marché ?</a:t>
            </a:r>
            <a:endParaRPr/>
          </a:p>
          <a:p>
            <a:pPr indent="0" lvl="0" marL="0" rtl="0" algn="l">
              <a:lnSpc>
                <a:spcPct val="115000"/>
              </a:lnSpc>
              <a:spcBef>
                <a:spcPts val="700"/>
              </a:spcBef>
              <a:spcAft>
                <a:spcPts val="0"/>
              </a:spcAft>
              <a:buSzPts val="2800"/>
              <a:buNone/>
            </a:pPr>
            <a:r>
              <a:rPr lang="fr-FR">
                <a:solidFill>
                  <a:schemeClr val="dk1"/>
                </a:solidFill>
                <a:latin typeface="Arial"/>
                <a:ea typeface="Arial"/>
                <a:cs typeface="Arial"/>
                <a:sym typeface="Arial"/>
              </a:rPr>
              <a:t>•</a:t>
            </a:r>
            <a:r>
              <a:rPr lang="fr-FR"/>
              <a:t>Comment votre prix se comparera-t-il à celui de vos concurrents ?</a:t>
            </a:r>
            <a:endParaRPr>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pic>
        <p:nvPicPr>
          <p:cNvPr id="144" name="Google Shape;144;p23"/>
          <p:cNvPicPr preferRelativeResize="0"/>
          <p:nvPr/>
        </p:nvPicPr>
        <p:blipFill rotWithShape="1">
          <a:blip r:embed="rId3">
            <a:alphaModFix/>
          </a:blip>
          <a:srcRect b="0" l="0" r="0" t="0"/>
          <a:stretch/>
        </p:blipFill>
        <p:spPr>
          <a:xfrm>
            <a:off x="10160704" y="519209"/>
            <a:ext cx="1767977" cy="1767977"/>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4"/>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fr-FR"/>
              <a:t>PROMOUVOIR</a:t>
            </a:r>
            <a:endParaRPr/>
          </a:p>
        </p:txBody>
      </p:sp>
      <p:sp>
        <p:nvSpPr>
          <p:cNvPr id="150" name="Google Shape;150;p24"/>
          <p:cNvSpPr txBox="1"/>
          <p:nvPr>
            <p:ph idx="1" type="body"/>
          </p:nvPr>
        </p:nvSpPr>
        <p:spPr>
          <a:xfrm>
            <a:off x="617373" y="173424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600"/>
              </a:spcBef>
              <a:spcAft>
                <a:spcPts val="0"/>
              </a:spcAft>
              <a:buSzPts val="2800"/>
              <a:buNone/>
            </a:pPr>
            <a:r>
              <a:rPr lang="fr-FR" sz="2400">
                <a:solidFill>
                  <a:schemeClr val="dk1"/>
                </a:solidFill>
              </a:rPr>
              <a:t>•Où et quand pouvez-vous transmettre vos messages marketing à votre marché cible ?</a:t>
            </a:r>
            <a:endParaRPr sz="2400">
              <a:solidFill>
                <a:schemeClr val="dk1"/>
              </a:solidFill>
            </a:endParaRPr>
          </a:p>
          <a:p>
            <a:pPr indent="0" lvl="0" marL="0" rtl="0" algn="l">
              <a:lnSpc>
                <a:spcPct val="100000"/>
              </a:lnSpc>
              <a:spcBef>
                <a:spcPts val="600"/>
              </a:spcBef>
              <a:spcAft>
                <a:spcPts val="0"/>
              </a:spcAft>
              <a:buSzPts val="2800"/>
              <a:buNone/>
            </a:pPr>
            <a:r>
              <a:rPr lang="fr-FR" sz="2400">
                <a:solidFill>
                  <a:schemeClr val="dk1"/>
                </a:solidFill>
              </a:rPr>
              <a:t>•Allez-vous atteindre votre public en faisant de la publicité en ligne, dans la presse, à la télévision, à la radio ou sur des panneaux d'affichage ? En recourant au marketing direct par publipostage ? Par le biais des relations publiques ? Sur Internet ?</a:t>
            </a:r>
            <a:endParaRPr/>
          </a:p>
          <a:p>
            <a:pPr indent="0" lvl="0" marL="0" rtl="0" algn="l">
              <a:lnSpc>
                <a:spcPct val="100000"/>
              </a:lnSpc>
              <a:spcBef>
                <a:spcPts val="600"/>
              </a:spcBef>
              <a:spcAft>
                <a:spcPts val="0"/>
              </a:spcAft>
              <a:buSzPts val="2800"/>
              <a:buNone/>
            </a:pPr>
            <a:r>
              <a:rPr lang="fr-FR" sz="2400">
                <a:solidFill>
                  <a:schemeClr val="dk1"/>
                </a:solidFill>
              </a:rPr>
              <a:t>•Quel est le meilleur moment pour faire de la publicité ? Le marché est-il saisonnier ? Existe-t-il des questions environnementales plus larges qui suggèrent ou dictent le moment de votre lancement sur le marché, ou le moment des promotions ultérieures ?</a:t>
            </a:r>
            <a:endParaRPr/>
          </a:p>
          <a:p>
            <a:pPr indent="0" lvl="0" marL="0" rtl="0" algn="l">
              <a:lnSpc>
                <a:spcPct val="100000"/>
              </a:lnSpc>
              <a:spcBef>
                <a:spcPts val="600"/>
              </a:spcBef>
              <a:spcAft>
                <a:spcPts val="0"/>
              </a:spcAft>
              <a:buSzPts val="2800"/>
              <a:buNone/>
            </a:pPr>
            <a:r>
              <a:rPr lang="fr-FR" sz="2400">
                <a:solidFill>
                  <a:schemeClr val="dk1"/>
                </a:solidFill>
              </a:rPr>
              <a:t>•Comment vos concurrents organisent-ils leurs promotions ? Comment vos concurrents font-ils leurs promotions ? Et comment cela influence-t-il votre choix d'activité promotionnelle ?</a:t>
            </a:r>
            <a:endParaRPr sz="2400">
              <a:solidFill>
                <a:schemeClr val="dk1"/>
              </a:solidFill>
            </a:endParaRPr>
          </a:p>
          <a:p>
            <a:pPr indent="0" lvl="0" marL="0" rtl="0" algn="l">
              <a:lnSpc>
                <a:spcPct val="115000"/>
              </a:lnSpc>
              <a:spcBef>
                <a:spcPts val="700"/>
              </a:spcBef>
              <a:spcAft>
                <a:spcPts val="0"/>
              </a:spcAft>
              <a:buSzPts val="2800"/>
              <a:buNone/>
            </a:pPr>
            <a:r>
              <a:t/>
            </a:r>
            <a:endParaRPr sz="3000">
              <a:solidFill>
                <a:schemeClr val="dk1"/>
              </a:solidFill>
            </a:endParaRPr>
          </a:p>
        </p:txBody>
      </p:sp>
      <p:pic>
        <p:nvPicPr>
          <p:cNvPr id="151" name="Google Shape;151;p24"/>
          <p:cNvPicPr preferRelativeResize="0"/>
          <p:nvPr/>
        </p:nvPicPr>
        <p:blipFill rotWithShape="1">
          <a:blip r:embed="rId3">
            <a:alphaModFix/>
          </a:blip>
          <a:srcRect b="0" l="0" r="0" t="0"/>
          <a:stretch/>
        </p:blipFill>
        <p:spPr>
          <a:xfrm>
            <a:off x="10484423" y="228125"/>
            <a:ext cx="1297100" cy="169334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 name="Shape 37"/>
        <p:cNvGrpSpPr/>
        <p:nvPr/>
      </p:nvGrpSpPr>
      <p:grpSpPr>
        <a:xfrm>
          <a:off x="0" y="0"/>
          <a:ext cx="0" cy="0"/>
          <a:chOff x="0" y="0"/>
          <a:chExt cx="0" cy="0"/>
        </a:xfrm>
      </p:grpSpPr>
      <p:sp>
        <p:nvSpPr>
          <p:cNvPr id="38" name="Google Shape;38;p7"/>
          <p:cNvSpPr txBox="1"/>
          <p:nvPr>
            <p:ph type="title"/>
          </p:nvPr>
        </p:nvSpPr>
        <p:spPr>
          <a:xfrm>
            <a:off x="1039600" y="109349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fr-FR"/>
              <a:t>Le Marketing, c’est quoi?</a:t>
            </a:r>
            <a:endParaRPr/>
          </a:p>
        </p:txBody>
      </p:sp>
      <p:sp>
        <p:nvSpPr>
          <p:cNvPr id="39" name="Google Shape;39;p7"/>
          <p:cNvSpPr txBox="1"/>
          <p:nvPr>
            <p:ph idx="1" type="body"/>
          </p:nvPr>
        </p:nvSpPr>
        <p:spPr>
          <a:xfrm>
            <a:off x="838200" y="2632031"/>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115000"/>
              </a:lnSpc>
              <a:spcBef>
                <a:spcPts val="800"/>
              </a:spcBef>
              <a:spcAft>
                <a:spcPts val="0"/>
              </a:spcAft>
              <a:buClr>
                <a:schemeClr val="dk1"/>
              </a:buClr>
              <a:buSzPts val="1100"/>
              <a:buFont typeface="Arial"/>
              <a:buNone/>
            </a:pPr>
            <a:r>
              <a:rPr lang="fr-FR" sz="3200">
                <a:solidFill>
                  <a:schemeClr val="dk1"/>
                </a:solidFill>
              </a:rPr>
              <a:t>“Le processus de gestion par lequel les biens et les services passent du concept au client.”</a:t>
            </a:r>
            <a:endParaRPr sz="3200">
              <a:solidFill>
                <a:schemeClr val="dk1"/>
              </a:solidFill>
            </a:endParaRPr>
          </a:p>
          <a:p>
            <a:pPr indent="0" lvl="0" marL="0" rtl="0" algn="l">
              <a:lnSpc>
                <a:spcPct val="115000"/>
              </a:lnSpc>
              <a:spcBef>
                <a:spcPts val="800"/>
              </a:spcBef>
              <a:spcAft>
                <a:spcPts val="0"/>
              </a:spcAft>
              <a:buClr>
                <a:schemeClr val="dk1"/>
              </a:buClr>
              <a:buSzPts val="1100"/>
              <a:buFont typeface="Arial"/>
              <a:buNone/>
            </a:pPr>
            <a:r>
              <a:t/>
            </a:r>
            <a:endParaRPr sz="3200">
              <a:solidFill>
                <a:schemeClr val="dk1"/>
              </a:solidFill>
            </a:endParaRPr>
          </a:p>
          <a:p>
            <a:pPr indent="0" lvl="0" marL="0" rtl="0" algn="ctr">
              <a:lnSpc>
                <a:spcPct val="115000"/>
              </a:lnSpc>
              <a:spcBef>
                <a:spcPts val="800"/>
              </a:spcBef>
              <a:spcAft>
                <a:spcPts val="0"/>
              </a:spcAft>
              <a:buClr>
                <a:schemeClr val="dk1"/>
              </a:buClr>
              <a:buSzPts val="1100"/>
              <a:buFont typeface="Arial"/>
              <a:buNone/>
            </a:pPr>
            <a:r>
              <a:rPr lang="fr-FR" sz="3200">
                <a:solidFill>
                  <a:schemeClr val="dk1"/>
                </a:solidFill>
              </a:rPr>
              <a:t>“Mettre/promouvoir le bon </a:t>
            </a:r>
            <a:r>
              <a:rPr b="1" lang="fr-FR" sz="3200">
                <a:solidFill>
                  <a:schemeClr val="dk1"/>
                </a:solidFill>
              </a:rPr>
              <a:t>produit</a:t>
            </a:r>
            <a:r>
              <a:rPr lang="fr-FR" sz="3200">
                <a:solidFill>
                  <a:schemeClr val="dk1"/>
                </a:solidFill>
              </a:rPr>
              <a:t> au bon </a:t>
            </a:r>
            <a:r>
              <a:rPr b="1" lang="fr-FR" sz="3200">
                <a:solidFill>
                  <a:schemeClr val="dk1"/>
                </a:solidFill>
              </a:rPr>
              <a:t>endroit</a:t>
            </a:r>
            <a:r>
              <a:rPr lang="fr-FR" sz="3200">
                <a:solidFill>
                  <a:schemeClr val="dk1"/>
                </a:solidFill>
              </a:rPr>
              <a:t>, au bon </a:t>
            </a:r>
            <a:r>
              <a:rPr b="1" lang="fr-FR" sz="3200">
                <a:solidFill>
                  <a:schemeClr val="dk1"/>
                </a:solidFill>
              </a:rPr>
              <a:t>prix</a:t>
            </a:r>
            <a:r>
              <a:rPr lang="fr-FR" sz="3200">
                <a:solidFill>
                  <a:schemeClr val="dk1"/>
                </a:solidFill>
              </a:rPr>
              <a:t> et au bon moment.”</a:t>
            </a:r>
            <a:endParaRPr sz="3200">
              <a:solidFill>
                <a:schemeClr val="dk1"/>
              </a:solidFill>
            </a:endParaRPr>
          </a:p>
          <a:p>
            <a:pPr indent="0" lvl="0" marL="0" rtl="0" algn="l">
              <a:lnSpc>
                <a:spcPct val="115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pic>
        <p:nvPicPr>
          <p:cNvPr id="40" name="Google Shape;40;p7"/>
          <p:cNvPicPr preferRelativeResize="0"/>
          <p:nvPr/>
        </p:nvPicPr>
        <p:blipFill rotWithShape="1">
          <a:blip r:embed="rId3">
            <a:alphaModFix/>
          </a:blip>
          <a:srcRect b="0" l="0" r="0" t="0"/>
          <a:stretch/>
        </p:blipFill>
        <p:spPr>
          <a:xfrm>
            <a:off x="9398574" y="678705"/>
            <a:ext cx="1955226" cy="1953326"/>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5"/>
          <p:cNvSpPr txBox="1"/>
          <p:nvPr>
            <p:ph idx="1" type="body"/>
          </p:nvPr>
        </p:nvSpPr>
        <p:spPr>
          <a:xfrm>
            <a:off x="887361" y="1170159"/>
            <a:ext cx="105156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fr-FR" sz="4800">
                <a:solidFill>
                  <a:srgbClr val="427B83"/>
                </a:solidFill>
              </a:rPr>
              <a:t>Mélange d’études de marché</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fr-FR" sz="3000">
                <a:solidFill>
                  <a:srgbClr val="427B83"/>
                </a:solidFill>
              </a:rPr>
              <a:t>1. Objectif</a:t>
            </a:r>
            <a:endParaRPr b="1" sz="3000">
              <a:solidFill>
                <a:srgbClr val="427B83"/>
              </a:solidFill>
            </a:endParaRPr>
          </a:p>
          <a:p>
            <a:pPr indent="0" lvl="0" marL="0" rtl="0" algn="just">
              <a:lnSpc>
                <a:spcPct val="90000"/>
              </a:lnSpc>
              <a:spcBef>
                <a:spcPts val="0"/>
              </a:spcBef>
              <a:spcAft>
                <a:spcPts val="0"/>
              </a:spcAft>
              <a:buSzPts val="2800"/>
              <a:buNone/>
            </a:pPr>
            <a:r>
              <a:rPr b="1" lang="fr-FR" sz="2100">
                <a:solidFill>
                  <a:srgbClr val="427B83"/>
                </a:solidFill>
              </a:rPr>
              <a:t>Avant de commencer votre recherche, vous devez clarifier la raison pour laquelle vous la faites. Quel est votre objectif final ?</a:t>
            </a:r>
            <a:endParaRPr b="1" sz="2100">
              <a:solidFill>
                <a:srgbClr val="427B83"/>
              </a:solidFill>
            </a:endParaRPr>
          </a:p>
          <a:p>
            <a:pPr indent="0" lvl="0" marL="0" rtl="0" algn="just">
              <a:lnSpc>
                <a:spcPct val="90000"/>
              </a:lnSpc>
              <a:spcBef>
                <a:spcPts val="0"/>
              </a:spcBef>
              <a:spcAft>
                <a:spcPts val="0"/>
              </a:spcAft>
              <a:buSzPts val="2800"/>
              <a:buNone/>
            </a:pPr>
            <a:r>
              <a:t/>
            </a:r>
            <a:endParaRPr b="1" sz="2100">
              <a:solidFill>
                <a:srgbClr val="427B83"/>
              </a:solidFill>
            </a:endParaRPr>
          </a:p>
          <a:p>
            <a:pPr indent="0" lvl="0" marL="0" rtl="0" algn="just">
              <a:lnSpc>
                <a:spcPct val="90000"/>
              </a:lnSpc>
              <a:spcBef>
                <a:spcPts val="0"/>
              </a:spcBef>
              <a:spcAft>
                <a:spcPts val="0"/>
              </a:spcAft>
              <a:buSzPts val="2800"/>
              <a:buNone/>
            </a:pPr>
            <a:r>
              <a:rPr b="1" lang="fr-FR" sz="2100">
                <a:solidFill>
                  <a:srgbClr val="427B83"/>
                </a:solidFill>
              </a:rPr>
              <a:t>Rédigez une hypothèse - une déclaration ou une supposition que vous souhaitez tester dans le cadre de votre recherche. </a:t>
            </a:r>
            <a:endParaRPr b="1" sz="2100">
              <a:solidFill>
                <a:srgbClr val="427B83"/>
              </a:solidFill>
            </a:endParaRPr>
          </a:p>
          <a:p>
            <a:pPr indent="0" lvl="0" marL="0" rtl="0" algn="just">
              <a:lnSpc>
                <a:spcPct val="90000"/>
              </a:lnSpc>
              <a:spcBef>
                <a:spcPts val="0"/>
              </a:spcBef>
              <a:spcAft>
                <a:spcPts val="0"/>
              </a:spcAft>
              <a:buSzPts val="2800"/>
              <a:buNone/>
            </a:pPr>
            <a:r>
              <a:rPr b="1" lang="fr-FR" sz="2100">
                <a:solidFill>
                  <a:srgbClr val="427B83"/>
                </a:solidFill>
              </a:rPr>
              <a:t>Par exemple : « Les clients de ce marché sont prêts à payer plus cher pour un produit de « luxe » </a:t>
            </a:r>
            <a:endParaRPr b="1" sz="2100">
              <a:solidFill>
                <a:srgbClr val="427B83"/>
              </a:solidFill>
            </a:endParaRPr>
          </a:p>
          <a:p>
            <a:pPr indent="0" lvl="0" marL="0" rtl="0" algn="just">
              <a:lnSpc>
                <a:spcPct val="90000"/>
              </a:lnSpc>
              <a:spcBef>
                <a:spcPts val="0"/>
              </a:spcBef>
              <a:spcAft>
                <a:spcPts val="0"/>
              </a:spcAft>
              <a:buSzPts val="2800"/>
              <a:buNone/>
            </a:pPr>
            <a:r>
              <a:t/>
            </a:r>
            <a:endParaRPr b="1" sz="2100">
              <a:solidFill>
                <a:srgbClr val="427B83"/>
              </a:solidFill>
            </a:endParaRPr>
          </a:p>
          <a:p>
            <a:pPr indent="0" lvl="0" marL="0" rtl="0" algn="just">
              <a:lnSpc>
                <a:spcPct val="90000"/>
              </a:lnSpc>
              <a:spcBef>
                <a:spcPts val="0"/>
              </a:spcBef>
              <a:spcAft>
                <a:spcPts val="0"/>
              </a:spcAft>
              <a:buSzPts val="2800"/>
              <a:buNone/>
            </a:pPr>
            <a:r>
              <a:rPr b="1" lang="fr-FR" sz="2100">
                <a:solidFill>
                  <a:srgbClr val="427B83"/>
                </a:solidFill>
              </a:rPr>
              <a:t>Utilisez votre hypothèse pour concevoir votre processus de recherche. Essayez d'être en mesure d'accepter ou de rejeter l'hypothèse à la fin de votre recherche.</a:t>
            </a:r>
            <a:endParaRPr b="1" sz="2100">
              <a:solidFill>
                <a:srgbClr val="427B83"/>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6"/>
          <p:cNvSpPr txBox="1"/>
          <p:nvPr>
            <p:ph idx="1" type="body"/>
          </p:nvPr>
        </p:nvSpPr>
        <p:spPr>
          <a:xfrm>
            <a:off x="838200" y="1111045"/>
            <a:ext cx="10515600" cy="5325053"/>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fr-FR" sz="4800">
                <a:solidFill>
                  <a:srgbClr val="427B83"/>
                </a:solidFill>
              </a:rPr>
              <a:t>Mélange d’études de marché</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fr-FR" sz="3000">
                <a:solidFill>
                  <a:srgbClr val="427B83"/>
                </a:solidFill>
              </a:rPr>
              <a:t>2. Population</a:t>
            </a:r>
            <a:endParaRPr b="1" sz="3000">
              <a:solidFill>
                <a:srgbClr val="427B83"/>
              </a:solidFill>
            </a:endParaRPr>
          </a:p>
          <a:p>
            <a:pPr indent="0" lvl="0" marL="0" rtl="0" algn="just">
              <a:lnSpc>
                <a:spcPct val="90000"/>
              </a:lnSpc>
              <a:spcBef>
                <a:spcPts val="0"/>
              </a:spcBef>
              <a:spcAft>
                <a:spcPts val="0"/>
              </a:spcAft>
              <a:buSzPts val="2800"/>
              <a:buNone/>
            </a:pPr>
            <a:r>
              <a:rPr b="1" lang="fr-FR" sz="2400">
                <a:solidFill>
                  <a:srgbClr val="427B83"/>
                </a:solidFill>
              </a:rPr>
              <a:t>Cette partie du processus de recherche se concentre sur les personnes que vous allez approcher.</a:t>
            </a:r>
            <a:endParaRPr/>
          </a:p>
          <a:p>
            <a:pPr indent="0" lvl="0" marL="0" rtl="0" algn="just">
              <a:lnSpc>
                <a:spcPct val="90000"/>
              </a:lnSpc>
              <a:spcBef>
                <a:spcPts val="0"/>
              </a:spcBef>
              <a:spcAft>
                <a:spcPts val="0"/>
              </a:spcAft>
              <a:buSzPts val="2800"/>
              <a:buNone/>
            </a:pPr>
            <a:br>
              <a:rPr b="1" lang="fr-FR" sz="2400">
                <a:solidFill>
                  <a:srgbClr val="427B83"/>
                </a:solidFill>
              </a:rPr>
            </a:br>
            <a:r>
              <a:rPr b="1" lang="fr-FR" sz="2400">
                <a:solidFill>
                  <a:srgbClr val="427B83"/>
                </a:solidFill>
              </a:rPr>
              <a:t>Réfléchissez aux questions suivantes :</a:t>
            </a:r>
            <a:endParaRPr b="1" sz="2400">
              <a:solidFill>
                <a:srgbClr val="427B83"/>
              </a:solidFill>
            </a:endParaRPr>
          </a:p>
          <a:p>
            <a:pPr indent="0" lvl="0" marL="0" rtl="0" algn="just">
              <a:lnSpc>
                <a:spcPct val="90000"/>
              </a:lnSpc>
              <a:spcBef>
                <a:spcPts val="0"/>
              </a:spcBef>
              <a:spcAft>
                <a:spcPts val="0"/>
              </a:spcAft>
              <a:buSzPts val="2800"/>
              <a:buNone/>
            </a:pPr>
            <a:r>
              <a:rPr b="1" lang="fr-FR" sz="2400">
                <a:solidFill>
                  <a:srgbClr val="427B83"/>
                </a:solidFill>
              </a:rPr>
              <a:t>Quels sont les groupes qui composent ce marché ?</a:t>
            </a:r>
            <a:endParaRPr b="1" sz="2400">
              <a:solidFill>
                <a:srgbClr val="427B83"/>
              </a:solidFill>
            </a:endParaRPr>
          </a:p>
          <a:p>
            <a:pPr indent="0" lvl="0" marL="0" rtl="0" algn="just">
              <a:lnSpc>
                <a:spcPct val="90000"/>
              </a:lnSpc>
              <a:spcBef>
                <a:spcPts val="0"/>
              </a:spcBef>
              <a:spcAft>
                <a:spcPts val="0"/>
              </a:spcAft>
              <a:buSzPts val="2800"/>
              <a:buNone/>
            </a:pPr>
            <a:r>
              <a:rPr b="1" lang="fr-FR" sz="2400">
                <a:solidFill>
                  <a:srgbClr val="427B83"/>
                </a:solidFill>
              </a:rPr>
              <a:t>Quels sont les groupes qui composent ce marché ?</a:t>
            </a:r>
            <a:endParaRPr/>
          </a:p>
          <a:p>
            <a:pPr indent="0" lvl="0" marL="0" rtl="0" algn="just">
              <a:lnSpc>
                <a:spcPct val="90000"/>
              </a:lnSpc>
              <a:spcBef>
                <a:spcPts val="0"/>
              </a:spcBef>
              <a:spcAft>
                <a:spcPts val="0"/>
              </a:spcAft>
              <a:buSzPts val="2800"/>
              <a:buNone/>
            </a:pPr>
            <a:r>
              <a:rPr b="1" lang="fr-FR" sz="2400">
                <a:solidFill>
                  <a:srgbClr val="427B83"/>
                </a:solidFill>
              </a:rPr>
              <a:t>Quels sont les groupes auxquels je pourrai m'adresser de manière suffisamment rentable ?</a:t>
            </a:r>
            <a:endParaRPr/>
          </a:p>
          <a:p>
            <a:pPr indent="0" lvl="0" marL="0" rtl="0" algn="just">
              <a:lnSpc>
                <a:spcPct val="90000"/>
              </a:lnSpc>
              <a:spcBef>
                <a:spcPts val="0"/>
              </a:spcBef>
              <a:spcAft>
                <a:spcPts val="0"/>
              </a:spcAft>
              <a:buSzPts val="2800"/>
              <a:buNone/>
            </a:pPr>
            <a:r>
              <a:rPr b="1" lang="fr-FR" sz="2400">
                <a:solidFill>
                  <a:srgbClr val="427B83"/>
                </a:solidFill>
              </a:rPr>
              <a:t>Comment puis-je accéder au mieux aux points de vue des différents groupes ?</a:t>
            </a:r>
            <a:br>
              <a:rPr b="1" lang="fr-FR" sz="2400">
                <a:solidFill>
                  <a:srgbClr val="427B83"/>
                </a:solidFill>
              </a:rPr>
            </a:br>
            <a:r>
              <a:rPr b="1" lang="fr-FR" sz="2400">
                <a:solidFill>
                  <a:srgbClr val="427B83"/>
                </a:solidFill>
              </a:rPr>
              <a:t>Qui sont les principaux acteurs ou les acheteurs les plus probables au sein de ces groupes ?</a:t>
            </a:r>
            <a:endParaRPr/>
          </a:p>
          <a:p>
            <a:pPr indent="0" lvl="0" marL="0" rtl="0" algn="just">
              <a:lnSpc>
                <a:spcPct val="90000"/>
              </a:lnSpc>
              <a:spcBef>
                <a:spcPts val="0"/>
              </a:spcBef>
              <a:spcAft>
                <a:spcPts val="0"/>
              </a:spcAft>
              <a:buSzPts val="2800"/>
              <a:buNone/>
            </a:pPr>
            <a:r>
              <a:rPr b="1" lang="fr-FR" sz="2400">
                <a:solidFill>
                  <a:srgbClr val="427B83"/>
                </a:solidFill>
              </a:rPr>
              <a:t>Comment sélectionner les participants à la recherche ?</a:t>
            </a:r>
            <a:endParaRPr b="1" sz="2400">
              <a:solidFill>
                <a:srgbClr val="427B83"/>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7"/>
          <p:cNvSpPr txBox="1"/>
          <p:nvPr>
            <p:ph idx="1" type="body"/>
          </p:nvPr>
        </p:nvSpPr>
        <p:spPr>
          <a:xfrm>
            <a:off x="403123" y="1425798"/>
            <a:ext cx="11316929"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fr-FR" sz="4800">
                <a:solidFill>
                  <a:srgbClr val="427B83"/>
                </a:solidFill>
              </a:rPr>
              <a:t>Mélange d’études de marché</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fr-FR" sz="3000">
                <a:solidFill>
                  <a:srgbClr val="427B83"/>
                </a:solidFill>
              </a:rPr>
              <a:t>3. Procédure</a:t>
            </a:r>
            <a:endParaRPr b="1" sz="3000">
              <a:solidFill>
                <a:srgbClr val="427B83"/>
              </a:solidFill>
            </a:endParaRPr>
          </a:p>
          <a:p>
            <a:pPr indent="0" lvl="0" marL="0" rtl="0" algn="l">
              <a:lnSpc>
                <a:spcPct val="90000"/>
              </a:lnSpc>
              <a:spcBef>
                <a:spcPts val="0"/>
              </a:spcBef>
              <a:spcAft>
                <a:spcPts val="0"/>
              </a:spcAft>
              <a:buSzPts val="2800"/>
              <a:buNone/>
            </a:pPr>
            <a:r>
              <a:rPr b="1" lang="fr-FR" sz="2000">
                <a:solidFill>
                  <a:srgbClr val="427B83"/>
                </a:solidFill>
              </a:rPr>
              <a:t>L'étape suivante consiste à décider de l'approche de recherche que vous utiliserez. Vous devrez prendre cette décision en fonction de votre connaissance du marché et des ressources dont vous disposez.</a:t>
            </a:r>
            <a:br>
              <a:rPr b="1" lang="fr-FR" sz="2000">
                <a:solidFill>
                  <a:srgbClr val="427B83"/>
                </a:solidFill>
              </a:rPr>
            </a:br>
            <a:br>
              <a:rPr b="1" lang="fr-FR" sz="2000">
                <a:solidFill>
                  <a:srgbClr val="427B83"/>
                </a:solidFill>
              </a:rPr>
            </a:br>
            <a:r>
              <a:rPr b="1" lang="fr-FR" sz="2000">
                <a:solidFill>
                  <a:srgbClr val="427B83"/>
                </a:solidFill>
              </a:rPr>
              <a:t>Demandez-vous s'il existe des « sources secondaires » que vous pouvez utiliser. D'autres équipes de votre entreprise ou d'autres organisations (y compris vos concurrents) ont-elles effectué des recherches dans ces domaines ? Quelles conclusions ont été tirées ?</a:t>
            </a:r>
            <a:br>
              <a:rPr b="1" lang="fr-FR" sz="2000">
                <a:solidFill>
                  <a:srgbClr val="427B83"/>
                </a:solidFill>
              </a:rPr>
            </a:br>
            <a:br>
              <a:rPr b="1" lang="fr-FR" sz="2000">
                <a:solidFill>
                  <a:srgbClr val="427B83"/>
                </a:solidFill>
              </a:rPr>
            </a:br>
            <a:r>
              <a:rPr b="1" lang="fr-FR" sz="2000">
                <a:solidFill>
                  <a:srgbClr val="427B83"/>
                </a:solidFill>
              </a:rPr>
              <a:t>Des consultants ou des chercheurs externes ont-ils exploré ces domaines ? Quelles ont été leurs conclusions ? (L'achat de ces recherches - ou leur accès par l'intermédiaire d'une bibliothèque d'entreprise - peut vous faire gagner beaucoup de temps, d'efforts et de frais).</a:t>
            </a:r>
            <a:endParaRPr/>
          </a:p>
          <a:p>
            <a:pPr indent="0" lvl="0" marL="0" rtl="0" algn="l">
              <a:lnSpc>
                <a:spcPct val="90000"/>
              </a:lnSpc>
              <a:spcBef>
                <a:spcPts val="0"/>
              </a:spcBef>
              <a:spcAft>
                <a:spcPts val="0"/>
              </a:spcAft>
              <a:buSzPts val="2800"/>
              <a:buNone/>
            </a:pPr>
            <a:r>
              <a:t/>
            </a:r>
            <a:endParaRPr b="1" sz="2000">
              <a:solidFill>
                <a:srgbClr val="427B83"/>
              </a:solidFill>
            </a:endParaRPr>
          </a:p>
          <a:p>
            <a:pPr indent="0" lvl="0" marL="0" rtl="0" algn="just">
              <a:lnSpc>
                <a:spcPct val="90000"/>
              </a:lnSpc>
              <a:spcBef>
                <a:spcPts val="0"/>
              </a:spcBef>
              <a:spcAft>
                <a:spcPts val="0"/>
              </a:spcAft>
              <a:buSzPts val="2800"/>
              <a:buNone/>
            </a:pPr>
            <a:r>
              <a:rPr b="1" lang="fr-FR" sz="2000">
                <a:solidFill>
                  <a:srgbClr val="427B83"/>
                </a:solidFill>
              </a:rPr>
              <a:t>Vous voudrez probablement aussi utiliser des techniques de recherche primaire pour vérifier votre hypothèse.</a:t>
            </a:r>
            <a:endParaRPr b="1" sz="2000">
              <a:solidFill>
                <a:srgbClr val="427B83"/>
              </a:solidFill>
            </a:endParaRPr>
          </a:p>
          <a:p>
            <a:pPr indent="0" lvl="0" marL="0" rtl="0" algn="just">
              <a:lnSpc>
                <a:spcPct val="90000"/>
              </a:lnSpc>
              <a:spcBef>
                <a:spcPts val="0"/>
              </a:spcBef>
              <a:spcAft>
                <a:spcPts val="0"/>
              </a:spcAft>
              <a:buSzPts val="2800"/>
              <a:buNone/>
            </a:pPr>
            <a:r>
              <a:t/>
            </a:r>
            <a:endParaRPr b="1" sz="20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28"/>
          <p:cNvSpPr txBox="1"/>
          <p:nvPr>
            <p:ph idx="1" type="body"/>
          </p:nvPr>
        </p:nvSpPr>
        <p:spPr>
          <a:xfrm>
            <a:off x="838200" y="1425798"/>
            <a:ext cx="105156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fr-FR" sz="4800">
                <a:solidFill>
                  <a:srgbClr val="427B83"/>
                </a:solidFill>
              </a:rPr>
              <a:t>Mélange d’études de marché</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fr-FR" sz="3000">
                <a:solidFill>
                  <a:srgbClr val="427B83"/>
                </a:solidFill>
              </a:rPr>
              <a:t>4. Publication</a:t>
            </a:r>
            <a:endParaRPr b="1" sz="3000">
              <a:solidFill>
                <a:srgbClr val="427B83"/>
              </a:solidFill>
            </a:endParaRPr>
          </a:p>
          <a:p>
            <a:pPr indent="0" lvl="0" marL="0" rtl="0" algn="just">
              <a:lnSpc>
                <a:spcPct val="90000"/>
              </a:lnSpc>
              <a:spcBef>
                <a:spcPts val="0"/>
              </a:spcBef>
              <a:spcAft>
                <a:spcPts val="0"/>
              </a:spcAft>
              <a:buSzPts val="2800"/>
              <a:buNone/>
            </a:pPr>
            <a:r>
              <a:rPr b="1" lang="fr-FR" sz="2300">
                <a:solidFill>
                  <a:srgbClr val="427B83"/>
                </a:solidFill>
              </a:rPr>
              <a:t>La dernière étape de l'utilisation du mélange d'études de marché consiste à décider comment partager les résultats de vos tests et expériences.</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fr-FR" sz="2300">
                <a:solidFill>
                  <a:srgbClr val="427B83"/>
                </a:solidFill>
              </a:rPr>
              <a:t>Qui a besoin de voir ces informations - par exemple, les dirigeants de votre organisation, les responsables des ventes ou les membres de votre équipe ? Comment allez-vous les leur présenter ? Et comment pouvez-vous protéger vos résultats contre vos concurrents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fr-FR" sz="2300">
                <a:solidFill>
                  <a:srgbClr val="427B83"/>
                </a:solidFill>
              </a:rPr>
              <a:t>Bien que cette étape soit assez simple, elle peut nécessiter beaucoup de travail.</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9"/>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fr-FR"/>
              <a:t>Exercice</a:t>
            </a:r>
            <a:endParaRPr/>
          </a:p>
        </p:txBody>
      </p:sp>
      <p:sp>
        <p:nvSpPr>
          <p:cNvPr id="177" name="Google Shape;177;p29"/>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600"/>
              </a:spcBef>
              <a:spcAft>
                <a:spcPts val="0"/>
              </a:spcAft>
              <a:buSzPts val="2800"/>
              <a:buNone/>
            </a:pPr>
            <a:r>
              <a:rPr lang="fr-FR" sz="2400">
                <a:solidFill>
                  <a:schemeClr val="dk1"/>
                </a:solidFill>
              </a:rPr>
              <a:t>Préparez maintenant votre étude de marché avec les agriculteurs et les travailleurs du secteur agricole pour comprendre les besoins du marché selon vous et leurs points de vue. </a:t>
            </a:r>
            <a:endParaRPr sz="2400">
              <a:solidFill>
                <a:schemeClr val="dk1"/>
              </a:solidFill>
            </a:endParaRPr>
          </a:p>
          <a:p>
            <a:pPr indent="0" lvl="0" marL="0" rtl="0" algn="l">
              <a:lnSpc>
                <a:spcPct val="115000"/>
              </a:lnSpc>
              <a:spcBef>
                <a:spcPts val="600"/>
              </a:spcBef>
              <a:spcAft>
                <a:spcPts val="0"/>
              </a:spcAft>
              <a:buSzPts val="2800"/>
              <a:buNone/>
            </a:pPr>
            <a:br>
              <a:rPr lang="fr-FR" sz="2400">
                <a:solidFill>
                  <a:schemeClr val="dk1"/>
                </a:solidFill>
              </a:rPr>
            </a:br>
            <a:r>
              <a:rPr lang="fr-FR" sz="2400">
                <a:solidFill>
                  <a:schemeClr val="dk1"/>
                </a:solidFill>
              </a:rPr>
              <a:t>Préparez une série de questions et assurez-vous que vous ferez un entretien et que vous recueillerez un retour d'information de votre côté après le stage et un retour d'information de la part des agriculteurs qui vous ont accueilli pendant le stage. Une fois cette étape franchie, recueillez les besoins du marché.</a:t>
            </a:r>
            <a:endParaRPr/>
          </a:p>
          <a:p>
            <a:pPr indent="0" lvl="0" marL="0" rtl="0" algn="l">
              <a:lnSpc>
                <a:spcPct val="115000"/>
              </a:lnSpc>
              <a:spcBef>
                <a:spcPts val="600"/>
              </a:spcBef>
              <a:spcAft>
                <a:spcPts val="0"/>
              </a:spcAft>
              <a:buSzPts val="2800"/>
              <a:buNone/>
            </a:pPr>
            <a:br>
              <a:rPr lang="fr-FR" sz="2400"/>
            </a:br>
            <a:r>
              <a:rPr lang="fr-FR" sz="2400">
                <a:solidFill>
                  <a:schemeClr val="dk1"/>
                </a:solidFill>
              </a:rPr>
              <a:t>Profitez-en et assurez-vous d'avoir une vue d'ensemble claire des besoins du marché dans le domaine de l'agriculture. </a:t>
            </a:r>
            <a:endParaRPr sz="2400">
              <a:solidFill>
                <a:schemeClr val="dk1"/>
              </a:solidFill>
            </a:endParaRPr>
          </a:p>
          <a:p>
            <a:pPr indent="0" lvl="0" marL="0" rtl="0" algn="l">
              <a:lnSpc>
                <a:spcPct val="115000"/>
              </a:lnSpc>
              <a:spcBef>
                <a:spcPts val="700"/>
              </a:spcBef>
              <a:spcAft>
                <a:spcPts val="0"/>
              </a:spcAft>
              <a:buSzPts val="2800"/>
              <a:buNone/>
            </a:pPr>
            <a:r>
              <a:t/>
            </a:r>
            <a:endParaRPr sz="30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30"/>
          <p:cNvSpPr txBox="1"/>
          <p:nvPr>
            <p:ph type="title"/>
          </p:nvPr>
        </p:nvSpPr>
        <p:spPr>
          <a:xfrm>
            <a:off x="838200" y="2654535"/>
            <a:ext cx="10515600" cy="63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fr-FR"/>
              <a:t>Références:</a:t>
            </a:r>
            <a:endParaRPr/>
          </a:p>
          <a:p>
            <a:pPr indent="0" lvl="0" marL="0" rtl="0" algn="ctr">
              <a:lnSpc>
                <a:spcPct val="90000"/>
              </a:lnSpc>
              <a:spcBef>
                <a:spcPts val="0"/>
              </a:spcBef>
              <a:spcAft>
                <a:spcPts val="0"/>
              </a:spcAft>
              <a:buClr>
                <a:schemeClr val="dk2"/>
              </a:buClr>
              <a:buSzPts val="4400"/>
              <a:buFont typeface="Calibri"/>
              <a:buNone/>
            </a:pPr>
            <a:r>
              <a:rPr lang="fr-FR"/>
              <a:t> </a:t>
            </a:r>
            <a:endParaRPr/>
          </a:p>
          <a:p>
            <a:pPr indent="0" lvl="0" marL="0" rtl="0" algn="ctr">
              <a:lnSpc>
                <a:spcPct val="90000"/>
              </a:lnSpc>
              <a:spcBef>
                <a:spcPts val="0"/>
              </a:spcBef>
              <a:spcAft>
                <a:spcPts val="0"/>
              </a:spcAft>
              <a:buClr>
                <a:schemeClr val="dk2"/>
              </a:buClr>
              <a:buSzPts val="4400"/>
              <a:buFont typeface="Calibri"/>
              <a:buNone/>
            </a:pPr>
            <a:r>
              <a:rPr lang="fr-FR" sz="2900" u="sng">
                <a:solidFill>
                  <a:schemeClr val="hlink"/>
                </a:solidFill>
                <a:hlinkClick r:id="rId3"/>
              </a:rPr>
              <a:t>https://www.mindtools.com/aw8syx6/the-marketing-research-mix</a:t>
            </a:r>
            <a:r>
              <a:rPr lang="fr-FR" sz="2900"/>
              <a:t> </a:t>
            </a:r>
            <a:endParaRPr sz="2900"/>
          </a:p>
          <a:p>
            <a:pPr indent="0" lvl="0" marL="0" rtl="0" algn="ctr">
              <a:lnSpc>
                <a:spcPct val="90000"/>
              </a:lnSpc>
              <a:spcBef>
                <a:spcPts val="0"/>
              </a:spcBef>
              <a:spcAft>
                <a:spcPts val="0"/>
              </a:spcAft>
              <a:buClr>
                <a:schemeClr val="dk2"/>
              </a:buClr>
              <a:buSzPts val="4400"/>
              <a:buFont typeface="Calibri"/>
              <a:buNone/>
            </a:pPr>
            <a:r>
              <a:t/>
            </a:r>
            <a:endParaRPr sz="2900"/>
          </a:p>
          <a:p>
            <a:pPr indent="0" lvl="0" marL="0" rtl="0" algn="ctr">
              <a:lnSpc>
                <a:spcPct val="90000"/>
              </a:lnSpc>
              <a:spcBef>
                <a:spcPts val="0"/>
              </a:spcBef>
              <a:spcAft>
                <a:spcPts val="0"/>
              </a:spcAft>
              <a:buClr>
                <a:schemeClr val="dk2"/>
              </a:buClr>
              <a:buSzPts val="4400"/>
              <a:buFont typeface="Calibri"/>
              <a:buNone/>
            </a:pPr>
            <a:r>
              <a:rPr lang="fr-FR" sz="2900" u="sng">
                <a:solidFill>
                  <a:schemeClr val="hlink"/>
                </a:solidFill>
                <a:hlinkClick r:id="rId4"/>
              </a:rPr>
              <a:t>https://www.investopedia.com/terms/m/market-research.asp</a:t>
            </a:r>
            <a:endParaRPr sz="2900"/>
          </a:p>
          <a:p>
            <a:pPr indent="0" lvl="0" marL="0" rtl="0" algn="ctr">
              <a:lnSpc>
                <a:spcPct val="90000"/>
              </a:lnSpc>
              <a:spcBef>
                <a:spcPts val="0"/>
              </a:spcBef>
              <a:spcAft>
                <a:spcPts val="0"/>
              </a:spcAft>
              <a:buClr>
                <a:schemeClr val="dk2"/>
              </a:buClr>
              <a:buSzPts val="4400"/>
              <a:buFont typeface="Calibri"/>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31"/>
          <p:cNvSpPr txBox="1"/>
          <p:nvPr>
            <p:ph type="title"/>
          </p:nvPr>
        </p:nvSpPr>
        <p:spPr>
          <a:xfrm>
            <a:off x="838200" y="3053735"/>
            <a:ext cx="10515600" cy="63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fr-FR"/>
              <a:t>Merci pour votre attention!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 name="Shape 44"/>
        <p:cNvGrpSpPr/>
        <p:nvPr/>
      </p:nvGrpSpPr>
      <p:grpSpPr>
        <a:xfrm>
          <a:off x="0" y="0"/>
          <a:ext cx="0" cy="0"/>
          <a:chOff x="0" y="0"/>
          <a:chExt cx="0" cy="0"/>
        </a:xfrm>
      </p:grpSpPr>
      <p:sp>
        <p:nvSpPr>
          <p:cNvPr id="45" name="Google Shape;45;p8"/>
          <p:cNvSpPr txBox="1"/>
          <p:nvPr>
            <p:ph type="title"/>
          </p:nvPr>
        </p:nvSpPr>
        <p:spPr>
          <a:xfrm>
            <a:off x="838200" y="1556923"/>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fr-FR">
                <a:solidFill>
                  <a:schemeClr val="dk1"/>
                </a:solidFill>
              </a:rPr>
              <a:t>Les fondements d’un marketing efficace </a:t>
            </a:r>
            <a:endParaRPr/>
          </a:p>
        </p:txBody>
      </p:sp>
      <p:graphicFrame>
        <p:nvGraphicFramePr>
          <p:cNvPr id="46" name="Google Shape;46;p8"/>
          <p:cNvGraphicFramePr/>
          <p:nvPr/>
        </p:nvGraphicFramePr>
        <p:xfrm>
          <a:off x="1720775" y="2561075"/>
          <a:ext cx="3000000" cy="3000000"/>
        </p:xfrm>
        <a:graphic>
          <a:graphicData uri="http://schemas.openxmlformats.org/drawingml/2006/table">
            <a:tbl>
              <a:tblPr>
                <a:noFill/>
                <a:tableStyleId>{FDB79080-A2E5-4324-9861-F657D19C4F51}</a:tableStyleId>
              </a:tblPr>
              <a:tblGrid>
                <a:gridCol w="4105275"/>
                <a:gridCol w="4114800"/>
              </a:tblGrid>
              <a:tr h="1993600">
                <a:tc>
                  <a:txBody>
                    <a:bodyPr/>
                    <a:lstStyle/>
                    <a:p>
                      <a:pPr indent="0" lvl="0" marL="0" marR="0" rtl="0" algn="ctr">
                        <a:lnSpc>
                          <a:spcPct val="115000"/>
                        </a:lnSpc>
                        <a:spcBef>
                          <a:spcPts val="0"/>
                        </a:spcBef>
                        <a:spcAft>
                          <a:spcPts val="0"/>
                        </a:spcAft>
                        <a:buClr>
                          <a:srgbClr val="000000"/>
                        </a:buClr>
                        <a:buSzPts val="4800"/>
                        <a:buFont typeface="Arial"/>
                        <a:buNone/>
                      </a:pPr>
                      <a:r>
                        <a:rPr b="1" lang="fr-FR" sz="4800" u="none" cap="none" strike="noStrike">
                          <a:solidFill>
                            <a:srgbClr val="FFFFFF"/>
                          </a:solidFill>
                          <a:latin typeface="Calibri"/>
                          <a:ea typeface="Calibri"/>
                          <a:cs typeface="Calibri"/>
                          <a:sym typeface="Calibri"/>
                        </a:rPr>
                        <a:t>PRODUIT</a:t>
                      </a:r>
                      <a:endParaRPr b="1" sz="4800" u="none" cap="none" strike="noStrike">
                        <a:solidFill>
                          <a:srgbClr val="FFFFFF"/>
                        </a:solidFill>
                        <a:latin typeface="Calibri"/>
                        <a:ea typeface="Calibri"/>
                        <a:cs typeface="Calibri"/>
                        <a:sym typeface="Calibri"/>
                      </a:endParaRPr>
                    </a:p>
                  </a:txBody>
                  <a:tcPr marT="45725" marB="45725" marR="91450" marL="91450">
                    <a:lnL cap="flat" cmpd="sng" w="9525">
                      <a:solidFill>
                        <a:srgbClr val="9BBB59"/>
                      </a:solidFill>
                      <a:prstDash val="solid"/>
                      <a:round/>
                      <a:headEnd len="sm" w="sm" type="none"/>
                      <a:tailEnd len="sm" w="sm" type="none"/>
                    </a:lnL>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9BBB59"/>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b="1" lang="fr-FR" sz="4800" u="none" cap="none" strike="noStrike">
                          <a:solidFill>
                            <a:srgbClr val="FFFFFF"/>
                          </a:solidFill>
                          <a:latin typeface="Calibri"/>
                          <a:ea typeface="Calibri"/>
                          <a:cs typeface="Calibri"/>
                          <a:sym typeface="Calibri"/>
                        </a:rPr>
                        <a:t>LIEU</a:t>
                      </a:r>
                      <a:endParaRPr b="1" sz="4800" u="none" cap="none" strike="noStrike">
                        <a:solidFill>
                          <a:srgbClr val="FFFFFF"/>
                        </a:solidFill>
                        <a:latin typeface="Calibri"/>
                        <a:ea typeface="Calibri"/>
                        <a:cs typeface="Calibri"/>
                        <a:sym typeface="Calibri"/>
                      </a:endParaRPr>
                    </a:p>
                  </a:txBody>
                  <a:tcPr marT="45725" marB="45725" marR="91450" marL="91450">
                    <a:lnR cap="flat" cmpd="sng" w="9525">
                      <a:solidFill>
                        <a:srgbClr val="9BBB59"/>
                      </a:solidFill>
                      <a:prstDash val="solid"/>
                      <a:round/>
                      <a:headEnd len="sm" w="sm" type="none"/>
                      <a:tailEnd len="sm" w="sm" type="none"/>
                    </a:lnR>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9BBB59"/>
                    </a:solidFill>
                  </a:tcPr>
                </a:tc>
              </a:tr>
              <a:tr h="1993600">
                <a:tc>
                  <a:txBody>
                    <a:bodyPr/>
                    <a:lstStyle/>
                    <a:p>
                      <a:pPr indent="0" lvl="0" marL="0" marR="0" rtl="0" algn="ctr">
                        <a:lnSpc>
                          <a:spcPct val="115000"/>
                        </a:lnSpc>
                        <a:spcBef>
                          <a:spcPts val="0"/>
                        </a:spcBef>
                        <a:spcAft>
                          <a:spcPts val="0"/>
                        </a:spcAft>
                        <a:buClr>
                          <a:srgbClr val="000000"/>
                        </a:buClr>
                        <a:buSzPts val="4800"/>
                        <a:buFont typeface="Arial"/>
                        <a:buNone/>
                      </a:pPr>
                      <a:r>
                        <a:rPr b="1" lang="fr-FR" sz="4800" u="none" cap="none" strike="noStrike">
                          <a:latin typeface="Calibri"/>
                          <a:ea typeface="Calibri"/>
                          <a:cs typeface="Calibri"/>
                          <a:sym typeface="Calibri"/>
                        </a:rPr>
                        <a:t>PRIX</a:t>
                      </a:r>
                      <a:endParaRPr b="1" sz="4800" u="none" cap="none" strike="noStrike">
                        <a:latin typeface="Calibri"/>
                        <a:ea typeface="Calibri"/>
                        <a:cs typeface="Calibri"/>
                        <a:sym typeface="Calibri"/>
                      </a:endParaRPr>
                    </a:p>
                  </a:txBody>
                  <a:tcPr marT="45725" marB="45725" marR="91450" marL="91450">
                    <a:lnL cap="flat" cmpd="sng" w="9525">
                      <a:solidFill>
                        <a:srgbClr val="9BBB59"/>
                      </a:solidFill>
                      <a:prstDash val="solid"/>
                      <a:round/>
                      <a:headEnd len="sm" w="sm" type="none"/>
                      <a:tailEnd len="sm" w="sm" type="none"/>
                    </a:lnL>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EFF3EA"/>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b="1" lang="fr-FR" sz="4800" u="none" cap="none" strike="noStrike">
                          <a:latin typeface="Calibri"/>
                          <a:ea typeface="Calibri"/>
                          <a:cs typeface="Calibri"/>
                          <a:sym typeface="Calibri"/>
                        </a:rPr>
                        <a:t>PROMOUVOIR</a:t>
                      </a:r>
                      <a:endParaRPr b="1" sz="4800" u="none" cap="none" strike="noStrike">
                        <a:latin typeface="Calibri"/>
                        <a:ea typeface="Calibri"/>
                        <a:cs typeface="Calibri"/>
                        <a:sym typeface="Calibri"/>
                      </a:endParaRPr>
                    </a:p>
                  </a:txBody>
                  <a:tcPr marT="45725" marB="45725" marR="91450" marL="91450">
                    <a:lnR cap="flat" cmpd="sng" w="9525">
                      <a:solidFill>
                        <a:srgbClr val="9BBB59"/>
                      </a:solidFill>
                      <a:prstDash val="solid"/>
                      <a:round/>
                      <a:headEnd len="sm" w="sm" type="none"/>
                      <a:tailEnd len="sm" w="sm" type="none"/>
                    </a:lnR>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EFF3EA"/>
                    </a:solidFill>
                  </a:tcPr>
                </a:tc>
              </a:tr>
            </a:tbl>
          </a:graphicData>
        </a:graphic>
      </p:graphicFrame>
      <p:pic>
        <p:nvPicPr>
          <p:cNvPr id="47" name="Google Shape;47;p8"/>
          <p:cNvPicPr preferRelativeResize="0"/>
          <p:nvPr/>
        </p:nvPicPr>
        <p:blipFill rotWithShape="1">
          <a:blip r:embed="rId3">
            <a:alphaModFix/>
          </a:blip>
          <a:srcRect b="0" l="0" r="0" t="0"/>
          <a:stretch/>
        </p:blipFill>
        <p:spPr>
          <a:xfrm>
            <a:off x="10245650" y="2561073"/>
            <a:ext cx="1946350" cy="19463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p9"/>
          <p:cNvSpPr txBox="1"/>
          <p:nvPr>
            <p:ph type="title"/>
          </p:nvPr>
        </p:nvSpPr>
        <p:spPr>
          <a:xfrm>
            <a:off x="442452" y="1093498"/>
            <a:ext cx="9547122"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fr-FR"/>
              <a:t>L’étude de marché, c’est quoi?</a:t>
            </a:r>
            <a:endParaRPr/>
          </a:p>
        </p:txBody>
      </p:sp>
      <p:sp>
        <p:nvSpPr>
          <p:cNvPr id="53" name="Google Shape;53;p9"/>
          <p:cNvSpPr txBox="1"/>
          <p:nvPr>
            <p:ph idx="1" type="body"/>
          </p:nvPr>
        </p:nvSpPr>
        <p:spPr>
          <a:xfrm>
            <a:off x="895250" y="3533704"/>
            <a:ext cx="10515600" cy="126030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chemeClr val="dk1"/>
              </a:buClr>
              <a:buSzPts val="2800"/>
              <a:buNone/>
            </a:pPr>
            <a:r>
              <a:rPr b="1" lang="fr-FR" sz="2300">
                <a:solidFill>
                  <a:schemeClr val="dk1"/>
                </a:solidFill>
                <a:highlight>
                  <a:srgbClr val="FFFFFF"/>
                </a:highlight>
              </a:rPr>
              <a:t>“</a:t>
            </a:r>
            <a:r>
              <a:rPr b="1" lang="fr-FR" sz="2300">
                <a:solidFill>
                  <a:schemeClr val="dk1"/>
                </a:solidFill>
              </a:rPr>
              <a:t>L'étude de marché est le processus de collecte et d'analyse d'informations sur un groupe de clients cibles, afin de développer des produits de qualité, puis de planifier une approche commerciale et marketing qui réponde aux besoins de ces clients</a:t>
            </a:r>
            <a:r>
              <a:rPr lang="fr-FR" sz="2300">
                <a:solidFill>
                  <a:schemeClr val="dk1"/>
                </a:solidFill>
                <a:highlight>
                  <a:srgbClr val="FFFFFF"/>
                </a:highlight>
              </a:rPr>
              <a:t>“ MINDTOOLS</a:t>
            </a:r>
            <a:endParaRPr sz="1600">
              <a:solidFill>
                <a:schemeClr val="dk1"/>
              </a:solidFill>
              <a:highlight>
                <a:srgbClr val="FFFFFF"/>
              </a:highlight>
            </a:endParaRPr>
          </a:p>
          <a:p>
            <a:pPr indent="0" lvl="0" marL="0" rtl="0" algn="just">
              <a:lnSpc>
                <a:spcPct val="90000"/>
              </a:lnSpc>
              <a:spcBef>
                <a:spcPts val="0"/>
              </a:spcBef>
              <a:spcAft>
                <a:spcPts val="0"/>
              </a:spcAft>
              <a:buSzPts val="2800"/>
              <a:buNone/>
            </a:pPr>
            <a:r>
              <a:t/>
            </a:r>
            <a:endParaRPr sz="3000">
              <a:solidFill>
                <a:schemeClr val="dk1"/>
              </a:solidFill>
              <a:highlight>
                <a:srgbClr val="FFFFFF"/>
              </a:highlight>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sp>
        <p:nvSpPr>
          <p:cNvPr id="54" name="Google Shape;54;p9"/>
          <p:cNvSpPr txBox="1"/>
          <p:nvPr>
            <p:ph idx="1" type="body"/>
          </p:nvPr>
        </p:nvSpPr>
        <p:spPr>
          <a:xfrm>
            <a:off x="895250" y="1963642"/>
            <a:ext cx="10515600" cy="126030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SzPts val="2800"/>
              <a:buNone/>
            </a:pPr>
            <a:r>
              <a:rPr lang="fr-FR" sz="2300">
                <a:solidFill>
                  <a:schemeClr val="dk1"/>
                </a:solidFill>
                <a:highlight>
                  <a:srgbClr val="FFFFFF"/>
                </a:highlight>
              </a:rPr>
              <a:t> “</a:t>
            </a:r>
            <a:r>
              <a:rPr b="1" lang="fr-FR" sz="2300">
                <a:solidFill>
                  <a:schemeClr val="dk1"/>
                </a:solidFill>
              </a:rPr>
              <a:t>La </a:t>
            </a:r>
            <a:r>
              <a:rPr b="1" lang="fr-FR" sz="2300">
                <a:solidFill>
                  <a:srgbClr val="0070C0"/>
                </a:solidFill>
              </a:rPr>
              <a:t>collecte</a:t>
            </a:r>
            <a:r>
              <a:rPr b="1" lang="fr-FR" sz="2300">
                <a:solidFill>
                  <a:schemeClr val="dk1"/>
                </a:solidFill>
              </a:rPr>
              <a:t> et </a:t>
            </a:r>
            <a:r>
              <a:rPr b="1" lang="fr-FR" sz="2300">
                <a:solidFill>
                  <a:srgbClr val="0070C0"/>
                </a:solidFill>
              </a:rPr>
              <a:t>l'examen</a:t>
            </a:r>
            <a:r>
              <a:rPr b="1" lang="fr-FR" sz="2300">
                <a:solidFill>
                  <a:schemeClr val="dk1"/>
                </a:solidFill>
              </a:rPr>
              <a:t> d'</a:t>
            </a:r>
            <a:r>
              <a:rPr b="1" lang="fr-FR" sz="2300">
                <a:solidFill>
                  <a:srgbClr val="0070C0"/>
                </a:solidFill>
              </a:rPr>
              <a:t>informations</a:t>
            </a:r>
            <a:r>
              <a:rPr b="1" lang="fr-FR" sz="2300">
                <a:solidFill>
                  <a:schemeClr val="dk1"/>
                </a:solidFill>
              </a:rPr>
              <a:t> sur les choses que les </a:t>
            </a:r>
            <a:r>
              <a:rPr b="1" lang="fr-FR" sz="2300">
                <a:solidFill>
                  <a:srgbClr val="0070C0"/>
                </a:solidFill>
              </a:rPr>
              <a:t>gens achètent </a:t>
            </a:r>
            <a:r>
              <a:rPr b="1" lang="fr-FR" sz="2300">
                <a:solidFill>
                  <a:schemeClr val="dk1"/>
                </a:solidFill>
              </a:rPr>
              <a:t>ou pourraient </a:t>
            </a:r>
            <a:r>
              <a:rPr b="1" lang="fr-FR" sz="2300">
                <a:solidFill>
                  <a:srgbClr val="0070C0"/>
                </a:solidFill>
              </a:rPr>
              <a:t>acheter</a:t>
            </a:r>
            <a:r>
              <a:rPr b="1" lang="fr-FR" sz="2300">
                <a:solidFill>
                  <a:schemeClr val="dk1"/>
                </a:solidFill>
              </a:rPr>
              <a:t> et sur </a:t>
            </a:r>
            <a:r>
              <a:rPr b="1" lang="fr-FR" sz="2300">
                <a:solidFill>
                  <a:srgbClr val="0070C0"/>
                </a:solidFill>
              </a:rPr>
              <a:t>leurs sentiments </a:t>
            </a:r>
            <a:r>
              <a:rPr b="1" lang="fr-FR" sz="2300">
                <a:solidFill>
                  <a:schemeClr val="dk1"/>
                </a:solidFill>
              </a:rPr>
              <a:t>à l'égard des choses qu'ils ont </a:t>
            </a:r>
            <a:r>
              <a:rPr b="1" lang="fr-FR" sz="2300">
                <a:solidFill>
                  <a:srgbClr val="0070C0"/>
                </a:solidFill>
              </a:rPr>
              <a:t>achetées</a:t>
            </a:r>
            <a:r>
              <a:rPr lang="fr-FR" sz="2300">
                <a:solidFill>
                  <a:schemeClr val="dk1"/>
                </a:solidFill>
                <a:highlight>
                  <a:srgbClr val="FFFFFF"/>
                </a:highlight>
              </a:rPr>
              <a:t> “ DICTIONNAIRE CAMBRIDGE</a:t>
            </a:r>
            <a:r>
              <a:rPr b="1" lang="fr-FR" sz="2300">
                <a:solidFill>
                  <a:schemeClr val="dk1"/>
                </a:solidFill>
              </a:rPr>
              <a:t> </a:t>
            </a:r>
            <a:endParaRPr b="1" sz="2300">
              <a:solidFill>
                <a:schemeClr val="dk1"/>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pic>
        <p:nvPicPr>
          <p:cNvPr id="55" name="Google Shape;55;p9"/>
          <p:cNvPicPr preferRelativeResize="0"/>
          <p:nvPr/>
        </p:nvPicPr>
        <p:blipFill rotWithShape="1">
          <a:blip r:embed="rId3">
            <a:alphaModFix/>
          </a:blip>
          <a:srcRect b="0" l="0" r="0" t="0"/>
          <a:stretch/>
        </p:blipFill>
        <p:spPr>
          <a:xfrm>
            <a:off x="9479975" y="255304"/>
            <a:ext cx="2389146" cy="175919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0"/>
          <p:cNvSpPr txBox="1"/>
          <p:nvPr>
            <p:ph type="title"/>
          </p:nvPr>
        </p:nvSpPr>
        <p:spPr>
          <a:xfrm>
            <a:off x="838200" y="19133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fr-FR"/>
              <a:t>Etude de marché primaire vs. Etude de marché secondaire Research</a:t>
            </a:r>
            <a:endParaRPr/>
          </a:p>
        </p:txBody>
      </p:sp>
      <p:sp>
        <p:nvSpPr>
          <p:cNvPr id="61" name="Google Shape;61;p10"/>
          <p:cNvSpPr txBox="1"/>
          <p:nvPr>
            <p:ph idx="1" type="body"/>
          </p:nvPr>
        </p:nvSpPr>
        <p:spPr>
          <a:xfrm>
            <a:off x="749710" y="3372485"/>
            <a:ext cx="10515600" cy="4003800"/>
          </a:xfrm>
          <a:prstGeom prst="rect">
            <a:avLst/>
          </a:prstGeom>
          <a:noFill/>
          <a:ln>
            <a:noFill/>
          </a:ln>
        </p:spPr>
        <p:txBody>
          <a:bodyPr anchorCtr="0" anchor="t" bIns="45700" lIns="91425" spcFirstLastPara="1" rIns="91425" wrap="square" tIns="45700">
            <a:noAutofit/>
          </a:bodyPr>
          <a:lstStyle/>
          <a:p>
            <a:pPr indent="0" lvl="0" marL="0" rtl="0" algn="just">
              <a:lnSpc>
                <a:spcPct val="115000"/>
              </a:lnSpc>
              <a:spcBef>
                <a:spcPts val="0"/>
              </a:spcBef>
              <a:spcAft>
                <a:spcPts val="0"/>
              </a:spcAft>
              <a:buClr>
                <a:schemeClr val="dk1"/>
              </a:buClr>
              <a:buSzPts val="1100"/>
              <a:buNone/>
            </a:pPr>
            <a:r>
              <a:rPr lang="fr-FR" sz="2150">
                <a:solidFill>
                  <a:srgbClr val="111111"/>
                </a:solidFill>
                <a:highlight>
                  <a:srgbClr val="FFFFFF"/>
                </a:highlight>
              </a:rPr>
              <a:t>L'étude de marché consiste généralement en une combinaison des éléments suivants:</a:t>
            </a:r>
            <a:endParaRPr sz="2150">
              <a:solidFill>
                <a:srgbClr val="111111"/>
              </a:solidFill>
              <a:highlight>
                <a:srgbClr val="FFFFFF"/>
              </a:highlight>
            </a:endParaRPr>
          </a:p>
          <a:p>
            <a:pPr indent="-381000" lvl="0" marL="457200" rtl="0" algn="just">
              <a:lnSpc>
                <a:spcPct val="115000"/>
              </a:lnSpc>
              <a:spcBef>
                <a:spcPts val="2100"/>
              </a:spcBef>
              <a:spcAft>
                <a:spcPts val="0"/>
              </a:spcAft>
              <a:buClr>
                <a:srgbClr val="111111"/>
              </a:buClr>
              <a:buSzPts val="2400"/>
              <a:buFont typeface="Calibri"/>
              <a:buChar char="●"/>
            </a:pPr>
            <a:r>
              <a:rPr lang="fr-FR" sz="2400">
                <a:solidFill>
                  <a:srgbClr val="111111"/>
                </a:solidFill>
                <a:highlight>
                  <a:srgbClr val="FFFFFF"/>
                </a:highlight>
              </a:rPr>
              <a:t>l'étude primaire, réalisée par l'entreprise ou par une société extérieure qu'elle engage</a:t>
            </a:r>
            <a:endParaRPr/>
          </a:p>
          <a:p>
            <a:pPr indent="-381000" lvl="0" marL="457200" rtl="0" algn="just">
              <a:lnSpc>
                <a:spcPct val="115000"/>
              </a:lnSpc>
              <a:spcBef>
                <a:spcPts val="2100"/>
              </a:spcBef>
              <a:spcAft>
                <a:spcPts val="0"/>
              </a:spcAft>
              <a:buClr>
                <a:srgbClr val="111111"/>
              </a:buClr>
              <a:buSzPts val="2400"/>
              <a:buFont typeface="Calibri"/>
              <a:buChar char="●"/>
            </a:pPr>
            <a:r>
              <a:rPr lang="fr-FR" sz="2400">
                <a:solidFill>
                  <a:srgbClr val="111111"/>
                </a:solidFill>
                <a:highlight>
                  <a:srgbClr val="FFFFFF"/>
                </a:highlight>
              </a:rPr>
              <a:t>des études secondaires, qui s'appuient sur des sources de données externes.</a:t>
            </a:r>
            <a:endParaRPr sz="2400">
              <a:solidFill>
                <a:srgbClr val="111111"/>
              </a:solidFill>
              <a:highlight>
                <a:srgbClr val="FFFFFF"/>
              </a:highligh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1"/>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fr-FR"/>
              <a:t>Etude de marché primaire</a:t>
            </a:r>
            <a:endParaRPr/>
          </a:p>
        </p:txBody>
      </p:sp>
      <p:sp>
        <p:nvSpPr>
          <p:cNvPr id="67" name="Google Shape;67;p11"/>
          <p:cNvSpPr txBox="1"/>
          <p:nvPr>
            <p:ph idx="1" type="body"/>
          </p:nvPr>
        </p:nvSpPr>
        <p:spPr>
          <a:xfrm>
            <a:off x="186813" y="2147256"/>
            <a:ext cx="11166987" cy="4003800"/>
          </a:xfrm>
          <a:prstGeom prst="rect">
            <a:avLst/>
          </a:prstGeom>
          <a:noFill/>
          <a:ln>
            <a:noFill/>
          </a:ln>
        </p:spPr>
        <p:txBody>
          <a:bodyPr anchorCtr="0" anchor="t" bIns="45700" lIns="91425" spcFirstLastPara="1" rIns="91425" wrap="square" tIns="45700">
            <a:noAutofit/>
          </a:bodyPr>
          <a:lstStyle/>
          <a:p>
            <a:pPr indent="-419100" lvl="0" marL="457200" rtl="0" algn="just">
              <a:lnSpc>
                <a:spcPct val="90000"/>
              </a:lnSpc>
              <a:spcBef>
                <a:spcPts val="0"/>
              </a:spcBef>
              <a:spcAft>
                <a:spcPts val="0"/>
              </a:spcAft>
              <a:buClr>
                <a:schemeClr val="dk1"/>
              </a:buClr>
              <a:buSzPts val="3000"/>
              <a:buChar char="-"/>
            </a:pPr>
            <a:r>
              <a:rPr lang="fr-FR" sz="3000">
                <a:solidFill>
                  <a:schemeClr val="dk1"/>
                </a:solidFill>
                <a:highlight>
                  <a:srgbClr val="FFFFFF"/>
                </a:highlight>
              </a:rPr>
              <a:t>Les questions ouvertes sont utilisées dans les recherches exploratoires moins structurées. Les questions peuvent être posées au moyen de questionnaires, d'entretiens téléphoniques ou de groupes de discussion. Elles débouchent sur des questions ou des problèmes concernant un produit que l'entreprise est en train de développer et qu'elle doit résoudre.</a:t>
            </a:r>
            <a:endParaRPr sz="3000">
              <a:solidFill>
                <a:schemeClr val="dk1"/>
              </a:solidFill>
              <a:highlight>
                <a:srgbClr val="FFFFFF"/>
              </a:highlight>
            </a:endParaRPr>
          </a:p>
          <a:p>
            <a:pPr indent="0" lvl="0" marL="0" rtl="0" algn="just">
              <a:lnSpc>
                <a:spcPct val="90000"/>
              </a:lnSpc>
              <a:spcBef>
                <a:spcPts val="0"/>
              </a:spcBef>
              <a:spcAft>
                <a:spcPts val="0"/>
              </a:spcAft>
              <a:buClr>
                <a:schemeClr val="dk1"/>
              </a:buClr>
              <a:buSzPts val="1100"/>
              <a:buFont typeface="Arial"/>
              <a:buNone/>
            </a:pPr>
            <a:r>
              <a:t/>
            </a:r>
            <a:endParaRPr sz="3000">
              <a:solidFill>
                <a:schemeClr val="dk1"/>
              </a:solidFill>
              <a:highlight>
                <a:srgbClr val="FFFFFF"/>
              </a:highlight>
            </a:endParaRPr>
          </a:p>
          <a:p>
            <a:pPr indent="-419100" lvl="0" marL="457200" rtl="0" algn="just">
              <a:lnSpc>
                <a:spcPct val="90000"/>
              </a:lnSpc>
              <a:spcBef>
                <a:spcPts val="0"/>
              </a:spcBef>
              <a:spcAft>
                <a:spcPts val="0"/>
              </a:spcAft>
              <a:buClr>
                <a:schemeClr val="dk1"/>
              </a:buClr>
              <a:buSzPts val="3000"/>
              <a:buChar char="-"/>
            </a:pPr>
            <a:r>
              <a:rPr lang="fr-FR" sz="3000">
                <a:solidFill>
                  <a:schemeClr val="dk1"/>
                </a:solidFill>
                <a:highlight>
                  <a:srgbClr val="FFFFFF"/>
                </a:highlight>
              </a:rPr>
              <a:t>Les difficultés ou défis rencontrés dans le cadre de la recherche exploratoire sont examinés plus en détail dans l'étude spécifique.</a:t>
            </a:r>
            <a:endParaRPr sz="3000">
              <a:solidFill>
                <a:schemeClr val="dk1"/>
              </a:solidFill>
              <a:highlight>
                <a:srgbClr val="FFFFFF"/>
              </a:highlight>
            </a:endParaRPr>
          </a:p>
          <a:p>
            <a:pPr indent="0" lvl="0" marL="457200" rtl="0" algn="l">
              <a:lnSpc>
                <a:spcPct val="90000"/>
              </a:lnSpc>
              <a:spcBef>
                <a:spcPts val="0"/>
              </a:spcBef>
              <a:spcAft>
                <a:spcPts val="0"/>
              </a:spcAft>
              <a:buSzPts val="2800"/>
              <a:buNone/>
            </a:pPr>
            <a:r>
              <a:t/>
            </a:r>
            <a:endParaRPr b="1">
              <a:solidFill>
                <a:srgbClr val="427B83"/>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2"/>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fr-FR"/>
              <a:t>Etude de marché secondaire</a:t>
            </a:r>
            <a:endParaRPr/>
          </a:p>
        </p:txBody>
      </p:sp>
      <p:sp>
        <p:nvSpPr>
          <p:cNvPr id="73" name="Google Shape;73;p12"/>
          <p:cNvSpPr txBox="1"/>
          <p:nvPr>
            <p:ph idx="1" type="body"/>
          </p:nvPr>
        </p:nvSpPr>
        <p:spPr>
          <a:xfrm>
            <a:off x="393289" y="2147256"/>
            <a:ext cx="11228439" cy="400380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SzPts val="1100"/>
              <a:buNone/>
            </a:pPr>
            <a:r>
              <a:rPr lang="fr-FR" sz="3000">
                <a:solidFill>
                  <a:srgbClr val="111111"/>
                </a:solidFill>
                <a:highlight>
                  <a:srgbClr val="FFFFFF"/>
                </a:highlight>
              </a:rPr>
              <a:t>Les conclusions d'autres chercheurs concernant les exigences et les préférences des consommateurs constituent la base de toute étude de marché. Une grande partie de ces études est déjà disponible en ligne.</a:t>
            </a:r>
            <a:endParaRPr/>
          </a:p>
          <a:p>
            <a:pPr indent="0" lvl="0" marL="0" rtl="0" algn="just">
              <a:lnSpc>
                <a:spcPct val="90000"/>
              </a:lnSpc>
              <a:spcBef>
                <a:spcPts val="0"/>
              </a:spcBef>
              <a:spcAft>
                <a:spcPts val="0"/>
              </a:spcAft>
              <a:buSzPts val="1100"/>
              <a:buNone/>
            </a:pPr>
            <a:r>
              <a:t/>
            </a:r>
            <a:endParaRPr sz="3000">
              <a:solidFill>
                <a:schemeClr val="dk1"/>
              </a:solidFill>
              <a:highlight>
                <a:srgbClr val="FFFFFF"/>
              </a:highlight>
            </a:endParaRPr>
          </a:p>
          <a:p>
            <a:pPr indent="0" lvl="0" marL="0" rtl="0" algn="just">
              <a:lnSpc>
                <a:spcPct val="90000"/>
              </a:lnSpc>
              <a:spcBef>
                <a:spcPts val="0"/>
              </a:spcBef>
              <a:spcAft>
                <a:spcPts val="0"/>
              </a:spcAft>
              <a:buSzPts val="1100"/>
              <a:buNone/>
            </a:pPr>
            <a:r>
              <a:rPr lang="fr-FR" sz="3000">
                <a:solidFill>
                  <a:srgbClr val="111111"/>
                </a:solidFill>
                <a:highlight>
                  <a:srgbClr val="FFFFFF"/>
                </a:highlight>
              </a:rPr>
              <a:t>La recherche secondaire peut inclure des informations sur la population provenant de données de recensement gouvernementales, des rapports de recherche d'associations commerciales, des résultats de sondages et des recherches menées par d'autres entreprises opérant dans le même secteur de marché.</a:t>
            </a:r>
            <a:endParaRPr sz="3000">
              <a:solidFill>
                <a:srgbClr val="111111"/>
              </a:solidFill>
              <a:highlight>
                <a:srgbClr val="FFFFFF"/>
              </a:highlight>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3"/>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fr-FR"/>
              <a:t>Les types d’études de marché</a:t>
            </a:r>
            <a:endParaRPr/>
          </a:p>
        </p:txBody>
      </p:sp>
      <p:sp>
        <p:nvSpPr>
          <p:cNvPr id="79" name="Google Shape;79;p13"/>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457200" lvl="0" marL="457200" rtl="0" algn="just">
              <a:lnSpc>
                <a:spcPct val="90000"/>
              </a:lnSpc>
              <a:spcBef>
                <a:spcPts val="0"/>
              </a:spcBef>
              <a:spcAft>
                <a:spcPts val="0"/>
              </a:spcAft>
              <a:buClr>
                <a:srgbClr val="427B83"/>
              </a:buClr>
              <a:buSzPts val="4800"/>
              <a:buChar char="•"/>
            </a:pPr>
            <a:r>
              <a:rPr b="1" lang="fr-FR" sz="4800">
                <a:solidFill>
                  <a:srgbClr val="427B83"/>
                </a:solidFill>
              </a:rPr>
              <a:t>Interviews en face à face</a:t>
            </a:r>
            <a:endParaRPr/>
          </a:p>
          <a:p>
            <a:pPr indent="-457200" lvl="0" marL="457200" rtl="0" algn="just">
              <a:lnSpc>
                <a:spcPct val="90000"/>
              </a:lnSpc>
              <a:spcBef>
                <a:spcPts val="0"/>
              </a:spcBef>
              <a:spcAft>
                <a:spcPts val="0"/>
              </a:spcAft>
              <a:buClr>
                <a:srgbClr val="427B83"/>
              </a:buClr>
              <a:buSzPts val="4800"/>
              <a:buChar char="•"/>
            </a:pPr>
            <a:r>
              <a:rPr b="1" lang="fr-FR" sz="4800">
                <a:solidFill>
                  <a:srgbClr val="427B83"/>
                </a:solidFill>
              </a:rPr>
              <a:t>Groupes de discussion</a:t>
            </a:r>
            <a:endParaRPr/>
          </a:p>
          <a:p>
            <a:pPr indent="-457200" lvl="0" marL="457200" rtl="0" algn="just">
              <a:lnSpc>
                <a:spcPct val="90000"/>
              </a:lnSpc>
              <a:spcBef>
                <a:spcPts val="0"/>
              </a:spcBef>
              <a:spcAft>
                <a:spcPts val="0"/>
              </a:spcAft>
              <a:buClr>
                <a:srgbClr val="427B83"/>
              </a:buClr>
              <a:buSzPts val="4800"/>
              <a:buChar char="•"/>
            </a:pPr>
            <a:r>
              <a:rPr b="1" lang="fr-FR" sz="4800">
                <a:solidFill>
                  <a:srgbClr val="427B83"/>
                </a:solidFill>
              </a:rPr>
              <a:t>Recherche par téléphone</a:t>
            </a:r>
            <a:endParaRPr/>
          </a:p>
          <a:p>
            <a:pPr indent="-457200" lvl="0" marL="457200" rtl="0" algn="just">
              <a:lnSpc>
                <a:spcPct val="90000"/>
              </a:lnSpc>
              <a:spcBef>
                <a:spcPts val="0"/>
              </a:spcBef>
              <a:spcAft>
                <a:spcPts val="0"/>
              </a:spcAft>
              <a:buClr>
                <a:srgbClr val="427B83"/>
              </a:buClr>
              <a:buSzPts val="4800"/>
              <a:buChar char="•"/>
            </a:pPr>
            <a:r>
              <a:rPr b="1" lang="fr-FR" sz="4800">
                <a:solidFill>
                  <a:srgbClr val="427B83"/>
                </a:solidFill>
              </a:rPr>
              <a:t>Recherche par sondage</a:t>
            </a:r>
            <a:endParaRPr/>
          </a:p>
          <a:p>
            <a:pPr indent="-457200" lvl="0" marL="457200" rtl="0" algn="just">
              <a:lnSpc>
                <a:spcPct val="90000"/>
              </a:lnSpc>
              <a:spcBef>
                <a:spcPts val="0"/>
              </a:spcBef>
              <a:spcAft>
                <a:spcPts val="0"/>
              </a:spcAft>
              <a:buClr>
                <a:srgbClr val="427B83"/>
              </a:buClr>
              <a:buSzPts val="4800"/>
              <a:buChar char="•"/>
            </a:pPr>
            <a:r>
              <a:rPr b="1" lang="fr-FR" sz="4800">
                <a:solidFill>
                  <a:srgbClr val="427B83"/>
                </a:solidFill>
              </a:rPr>
              <a:t>Etude de marché en ligne</a:t>
            </a:r>
            <a:endParaRPr b="1" sz="4800">
              <a:solidFill>
                <a:srgbClr val="427B83"/>
              </a:solidFill>
            </a:endParaRPr>
          </a:p>
        </p:txBody>
      </p:sp>
      <p:pic>
        <p:nvPicPr>
          <p:cNvPr id="80" name="Google Shape;80;p13"/>
          <p:cNvPicPr preferRelativeResize="0"/>
          <p:nvPr/>
        </p:nvPicPr>
        <p:blipFill rotWithShape="1">
          <a:blip r:embed="rId3">
            <a:alphaModFix/>
          </a:blip>
          <a:srcRect b="0" l="0" r="0" t="0"/>
          <a:stretch/>
        </p:blipFill>
        <p:spPr>
          <a:xfrm>
            <a:off x="8127725" y="1967575"/>
            <a:ext cx="3630300" cy="36303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4"/>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4400"/>
              <a:buNone/>
            </a:pPr>
            <a:r>
              <a:rPr lang="fr-FR"/>
              <a:t>Les types d’études de marché</a:t>
            </a:r>
            <a:endParaRPr/>
          </a:p>
        </p:txBody>
      </p:sp>
      <p:sp>
        <p:nvSpPr>
          <p:cNvPr id="86" name="Google Shape;86;p14"/>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rgbClr val="427B83"/>
              </a:buClr>
              <a:buSzPts val="4800"/>
              <a:buNone/>
            </a:pPr>
            <a:r>
              <a:rPr b="1" lang="fr-FR" sz="4800">
                <a:solidFill>
                  <a:srgbClr val="427B83"/>
                </a:solidFill>
              </a:rPr>
              <a:t>		Interviews en face à face</a:t>
            </a:r>
            <a:endParaRPr/>
          </a:p>
          <a:p>
            <a:pPr indent="0" lvl="0" marL="0" rtl="0" algn="just">
              <a:lnSpc>
                <a:spcPct val="90000"/>
              </a:lnSpc>
              <a:spcBef>
                <a:spcPts val="0"/>
              </a:spcBef>
              <a:spcAft>
                <a:spcPts val="0"/>
              </a:spcAft>
              <a:buClr>
                <a:schemeClr val="dk1"/>
              </a:buClr>
              <a:buSzPts val="1100"/>
              <a:buNone/>
            </a:pPr>
            <a:r>
              <a:t/>
            </a:r>
            <a:endParaRPr b="1" sz="2300">
              <a:solidFill>
                <a:srgbClr val="427B83"/>
              </a:solidFill>
            </a:endParaRPr>
          </a:p>
          <a:p>
            <a:pPr indent="0" lvl="0" marL="0" rtl="0" algn="just">
              <a:lnSpc>
                <a:spcPct val="90000"/>
              </a:lnSpc>
              <a:spcBef>
                <a:spcPts val="0"/>
              </a:spcBef>
              <a:spcAft>
                <a:spcPts val="0"/>
              </a:spcAft>
              <a:buClr>
                <a:schemeClr val="dk1"/>
              </a:buClr>
              <a:buSzPts val="1100"/>
              <a:buNone/>
            </a:pPr>
            <a:r>
              <a:rPr b="1" lang="fr-FR" sz="2300">
                <a:solidFill>
                  <a:srgbClr val="427B83"/>
                </a:solidFill>
              </a:rPr>
              <a:t>Au début de leur activité, les organismes d'études de marché interrogeaient des personnes choisies au hasard dans la rue sur les périodiques et les journaux qu'elles avaient l'habitude de lire et leur demandaient si elles se souvenaient des publicités ou des marques qui y figuraient. Pour vérifier l'efficacité de ces publicités, les informations recueillies lors de ces entretiens étaient comparées à la diffusion de la publication.</a:t>
            </a:r>
            <a:endParaRPr b="1" sz="2300">
              <a:solidFill>
                <a:srgbClr val="427B83"/>
              </a:solidFill>
            </a:endParaRPr>
          </a:p>
          <a:p>
            <a:pPr indent="0" lvl="0" marL="0" rtl="0" algn="just">
              <a:lnSpc>
                <a:spcPct val="90000"/>
              </a:lnSpc>
              <a:spcBef>
                <a:spcPts val="0"/>
              </a:spcBef>
              <a:spcAft>
                <a:spcPts val="0"/>
              </a:spcAft>
              <a:buClr>
                <a:schemeClr val="dk1"/>
              </a:buClr>
              <a:buSzPts val="1100"/>
              <a:buFont typeface="Arial"/>
              <a:buNone/>
            </a:pPr>
            <a:r>
              <a:t/>
            </a:r>
            <a:endParaRPr b="1" sz="2300">
              <a:solidFill>
                <a:srgbClr val="427B83"/>
              </a:solidFill>
            </a:endParaRPr>
          </a:p>
          <a:p>
            <a:pPr indent="0" lvl="0" marL="0" rtl="0" algn="just">
              <a:lnSpc>
                <a:spcPct val="90000"/>
              </a:lnSpc>
              <a:spcBef>
                <a:spcPts val="0"/>
              </a:spcBef>
              <a:spcAft>
                <a:spcPts val="0"/>
              </a:spcAft>
              <a:buClr>
                <a:schemeClr val="dk1"/>
              </a:buClr>
              <a:buSzPts val="1100"/>
              <a:buNone/>
            </a:pPr>
            <a:r>
              <a:rPr b="1" lang="fr-FR" sz="2300">
                <a:solidFill>
                  <a:srgbClr val="427B83"/>
                </a:solidFill>
              </a:rPr>
              <a:t>Les enquêtes et les études de marché ont été modifiées à partir de ces méthodes préliminaires.</a:t>
            </a:r>
            <a:endParaRPr b="1" sz="2300">
              <a:solidFill>
                <a:srgbClr val="427B83"/>
              </a:solidFill>
            </a:endParaRPr>
          </a:p>
          <a:p>
            <a:pPr indent="0" lvl="0" marL="0" rtl="0" algn="just">
              <a:lnSpc>
                <a:spcPct val="90000"/>
              </a:lnSpc>
              <a:spcBef>
                <a:spcPts val="0"/>
              </a:spcBef>
              <a:spcAft>
                <a:spcPts val="0"/>
              </a:spcAft>
              <a:buClr>
                <a:schemeClr val="dk1"/>
              </a:buClr>
              <a:buSzPts val="1100"/>
              <a:buFont typeface="Arial"/>
              <a:buNone/>
            </a:pPr>
            <a:r>
              <a:t/>
            </a:r>
            <a:endParaRPr b="1" sz="48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EntRenew Regular Slides">
  <a:themeElements>
    <a:clrScheme name="EntRenew">
      <a:dk1>
        <a:srgbClr val="000000"/>
      </a:dk1>
      <a:lt1>
        <a:srgbClr val="FFFFFF"/>
      </a:lt1>
      <a:dk2>
        <a:srgbClr val="44546A"/>
      </a:dk2>
      <a:lt2>
        <a:srgbClr val="E7E6E6"/>
      </a:lt2>
      <a:accent1>
        <a:srgbClr val="3C4556"/>
      </a:accent1>
      <a:accent2>
        <a:srgbClr val="5CA3AC"/>
      </a:accent2>
      <a:accent3>
        <a:srgbClr val="98C461"/>
      </a:accent3>
      <a:accent4>
        <a:srgbClr val="8CBD76"/>
      </a:accent4>
      <a:accent5>
        <a:srgbClr val="F8B040"/>
      </a:accent5>
      <a:accent6>
        <a:srgbClr val="ED6E5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EntRenew Presentation Slid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