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DrYGA7HA0KLUDvQje0y8jiHP6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mfortaa-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Comfortaa-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ba5c9d3c3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93" name="Google Shape;93;g29ba5c9d3c3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ba5c9d3c3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99" name="Google Shape;99;g29ba5c9d3c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9ba5c9d3c3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29ba5c9d3c3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29ba5c9d3c3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9ba5c9d3c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29ba5c9d3c3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29ba5c9d3c3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9ba5c9d3c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g29ba5c9d3c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9ba5c9d3c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29ba5c9d3c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ba5c9d3c3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29ba5c9d3c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ba5c9d3c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9ba5c9d3c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ba5c9d3c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300">
                <a:latin typeface="Arial"/>
                <a:ea typeface="Arial"/>
                <a:cs typeface="Arial"/>
                <a:sym typeface="Arial"/>
              </a:rPr>
              <a:t>PROBLEM: </a:t>
            </a:r>
            <a:r>
              <a:rPr lang="en-US">
                <a:solidFill>
                  <a:srgbClr val="242424"/>
                </a:solidFill>
                <a:highlight>
                  <a:srgbClr val="EBF2FF"/>
                </a:highlight>
                <a:latin typeface="Arial"/>
                <a:ea typeface="Arial"/>
                <a:cs typeface="Arial"/>
                <a:sym typeface="Arial"/>
              </a:rPr>
              <a:t>The pitch video should start by highlighting the problem that the startup is trying to solve. It should be clear and concise, and the founders should explain why this problem is worth solving. The video should demonstrate that the problem is significant and that it affects a large number of people. By explaining the problem, the founders can grab the investors' attention and make them interested in the solution.</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rPr b="1" lang="en-US" sz="1300">
                <a:solidFill>
                  <a:srgbClr val="242424"/>
                </a:solidFill>
                <a:highlight>
                  <a:srgbClr val="EBF2FF"/>
                </a:highlight>
                <a:latin typeface="Arial"/>
                <a:ea typeface="Arial"/>
                <a:cs typeface="Arial"/>
                <a:sym typeface="Arial"/>
              </a:rPr>
              <a:t>SOLUTION: </a:t>
            </a:r>
            <a:r>
              <a:rPr lang="en-US">
                <a:solidFill>
                  <a:srgbClr val="242424"/>
                </a:solidFill>
                <a:highlight>
                  <a:srgbClr val="EBF2FF"/>
                </a:highlight>
                <a:latin typeface="Arial"/>
                <a:ea typeface="Arial"/>
                <a:cs typeface="Arial"/>
                <a:sym typeface="Arial"/>
              </a:rPr>
              <a:t>After explaining the problem, the pitch video should introduce the solution that the startup is offering. The solution should be innovative and unique, and the video should explain how it solves the problem. It should also highlight the benefits of the solution and how it can make a difference in people's lives. The founders should also explain why their solution is better than the existing solutions in the market.</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rPr b="1" lang="en-US" sz="1300">
                <a:solidFill>
                  <a:srgbClr val="242424"/>
                </a:solidFill>
                <a:highlight>
                  <a:srgbClr val="EBF2FF"/>
                </a:highlight>
                <a:latin typeface="Arial"/>
                <a:ea typeface="Arial"/>
                <a:cs typeface="Arial"/>
                <a:sym typeface="Arial"/>
              </a:rPr>
              <a:t>PRODUCT: </a:t>
            </a:r>
            <a:r>
              <a:rPr lang="en-US">
                <a:solidFill>
                  <a:srgbClr val="242424"/>
                </a:solidFill>
                <a:highlight>
                  <a:srgbClr val="EBF2FF"/>
                </a:highlight>
                <a:latin typeface="Arial"/>
                <a:ea typeface="Arial"/>
                <a:cs typeface="Arial"/>
                <a:sym typeface="Arial"/>
              </a:rPr>
              <a:t>The pitch video should showcase the product and explain how it works. The founders should demonstrate the product's features and how it can solve the problem. They should also highlight the product's uniqueness and how it stands out in the market. The video should also explain how the product can be scaled and how it can generate revenue.</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1" lang="en-US" sz="1300">
                <a:solidFill>
                  <a:srgbClr val="242424"/>
                </a:solidFill>
                <a:highlight>
                  <a:srgbClr val="EBF2FF"/>
                </a:highlight>
                <a:latin typeface="Arial"/>
                <a:ea typeface="Arial"/>
                <a:cs typeface="Arial"/>
                <a:sym typeface="Arial"/>
              </a:rPr>
              <a:t>PRODUCT-MARKET FIT: </a:t>
            </a:r>
            <a:r>
              <a:rPr lang="en-US">
                <a:solidFill>
                  <a:srgbClr val="242424"/>
                </a:solidFill>
                <a:highlight>
                  <a:srgbClr val="EBF2FF"/>
                </a:highlight>
                <a:latin typeface="Arial"/>
                <a:ea typeface="Arial"/>
                <a:cs typeface="Arial"/>
                <a:sym typeface="Arial"/>
              </a:rPr>
              <a:t>The pitch video should demonstrate the startup's product-market fit and how it has identified its target audience. The founders should explain how they have validated their solution with their target audience and how they have received feedback. They should also highlight how they plan to expand their reach and how they can cater to different customer segments.</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72" name="Google Shape;72;g29ba5c9d3c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ba5c9d3c3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80" name="Google Shape;80;g29ba5c9d3c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ba5c9d3c3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87" name="Google Shape;87;g29ba5c9d3c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nshot.com/" TargetMode="External"/><Relationship Id="rId4" Type="http://schemas.openxmlformats.org/officeDocument/2006/relationships/hyperlink" Target="https://capcut.com/" TargetMode="External"/><Relationship Id="rId5" Type="http://schemas.openxmlformats.org/officeDocument/2006/relationships/hyperlink" Target="https://kinemaster.com/" TargetMode="External"/><Relationship Id="rId6"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pitchdrive.com/academy/tips-guide-effective-investor-pitch-video-startup" TargetMode="External"/><Relationship Id="rId4" Type="http://schemas.openxmlformats.org/officeDocument/2006/relationships/hyperlink" Target="https://www.editmate.com/how-to-make-a-business-pitch-video-for-your-startup/" TargetMode="External"/><Relationship Id="rId5" Type="http://schemas.openxmlformats.org/officeDocument/2006/relationships/hyperlink" Target="https://viktori.co/agriculture-pitch-deck-presentation-gu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838200" y="3053734"/>
            <a:ext cx="10515600" cy="128966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COMMENT CREER UNE VIDEO DE PRESENTATION?</a:t>
            </a:r>
            <a:endParaRPr/>
          </a:p>
        </p:txBody>
      </p:sp>
      <p:sp>
        <p:nvSpPr>
          <p:cNvPr id="32" name="Google Shape;32;p1"/>
          <p:cNvSpPr txBox="1"/>
          <p:nvPr>
            <p:ph idx="1" type="subTitle"/>
          </p:nvPr>
        </p:nvSpPr>
        <p:spPr>
          <a:xfrm>
            <a:off x="6668654" y="5541817"/>
            <a:ext cx="5421745" cy="119264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PROGRAMME ERASMUS+      </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Project ID KA220-YOU-37C49185</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Cooperation partnerships in youth 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9ba5c9d3c3_0_67"/>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EXEMPLES </a:t>
            </a:r>
            <a:endParaRPr/>
          </a:p>
        </p:txBody>
      </p:sp>
      <p:sp>
        <p:nvSpPr>
          <p:cNvPr id="96" name="Google Shape;96;g29ba5c9d3c3_0_67"/>
          <p:cNvSpPr txBox="1"/>
          <p:nvPr>
            <p:ph idx="1" type="body"/>
          </p:nvPr>
        </p:nvSpPr>
        <p:spPr>
          <a:xfrm>
            <a:off x="823210" y="2497119"/>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b="1" lang="en-US" sz="1900">
                <a:solidFill>
                  <a:srgbClr val="3A3A3A"/>
                </a:solidFill>
                <a:highlight>
                  <a:srgbClr val="FFFFFF"/>
                </a:highlight>
                <a:latin typeface="Arial"/>
                <a:ea typeface="Arial"/>
                <a:cs typeface="Arial"/>
                <a:sym typeface="Arial"/>
              </a:rPr>
              <a:t>AquaPure Solutions</a:t>
            </a:r>
            <a:endParaRPr b="1" sz="19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Créneau : </a:t>
            </a:r>
            <a:r>
              <a:rPr lang="en-US" sz="1700">
                <a:solidFill>
                  <a:srgbClr val="3A3A3A"/>
                </a:solidFill>
                <a:highlight>
                  <a:srgbClr val="FFFFFF"/>
                </a:highlight>
                <a:latin typeface="Arial"/>
                <a:ea typeface="Arial"/>
                <a:cs typeface="Arial"/>
                <a:sym typeface="Arial"/>
              </a:rPr>
              <a:t>Systèmes de culture aquaponiques durables</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Diapositive 1 - Le problème : </a:t>
            </a:r>
            <a:r>
              <a:rPr lang="en-US" sz="1700">
                <a:solidFill>
                  <a:srgbClr val="3A3A3A"/>
                </a:solidFill>
                <a:highlight>
                  <a:srgbClr val="FFFFFF"/>
                </a:highlight>
                <a:latin typeface="Arial"/>
                <a:ea typeface="Arial"/>
                <a:cs typeface="Arial"/>
                <a:sym typeface="Arial"/>
              </a:rPr>
              <a:t>La surpêche et les pratiques agricoles non durables épuisent les ressources et nuisent aux écosystèmes.</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Diapositive 2 - Notre solution : </a:t>
            </a:r>
            <a:r>
              <a:rPr lang="en-US" sz="1700">
                <a:solidFill>
                  <a:srgbClr val="3A3A3A"/>
                </a:solidFill>
                <a:highlight>
                  <a:srgbClr val="FFFFFF"/>
                </a:highlight>
                <a:latin typeface="Arial"/>
                <a:ea typeface="Arial"/>
                <a:cs typeface="Arial"/>
                <a:sym typeface="Arial"/>
              </a:rPr>
              <a:t>Systèmes aquaponiques intégrés pour une pisciculture et une culture maraîchère durables.</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Diapositive 3 - Opportunité de marché : </a:t>
            </a:r>
            <a:r>
              <a:rPr lang="en-US" sz="1700">
                <a:solidFill>
                  <a:srgbClr val="3A3A3A"/>
                </a:solidFill>
                <a:highlight>
                  <a:srgbClr val="FFFFFF"/>
                </a:highlight>
                <a:latin typeface="Arial"/>
                <a:ea typeface="Arial"/>
                <a:cs typeface="Arial"/>
                <a:sym typeface="Arial"/>
              </a:rPr>
              <a:t>Données montrant la diminution de l'offre de poisson et la demande croissante de solutions d'élevage respectueuses de l'environnement.</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Diapositive 4 - Modèle d'entreprise : </a:t>
            </a:r>
            <a:r>
              <a:rPr lang="en-US" sz="1700">
                <a:solidFill>
                  <a:srgbClr val="3A3A3A"/>
                </a:solidFill>
                <a:highlight>
                  <a:srgbClr val="FFFFFF"/>
                </a:highlight>
                <a:latin typeface="Arial"/>
                <a:ea typeface="Arial"/>
                <a:cs typeface="Arial"/>
                <a:sym typeface="Arial"/>
              </a:rPr>
              <a:t>Vente d'installations aquaponiques, de programmes de formation et de services de conseil.</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Diapositive 5 - Traction : </a:t>
            </a:r>
            <a:r>
              <a:rPr lang="en-US" sz="1700">
                <a:solidFill>
                  <a:srgbClr val="3A3A3A"/>
                </a:solidFill>
                <a:highlight>
                  <a:srgbClr val="FFFFFF"/>
                </a:highlight>
                <a:latin typeface="Arial"/>
                <a:ea typeface="Arial"/>
                <a:cs typeface="Arial"/>
                <a:sym typeface="Arial"/>
              </a:rPr>
              <a:t>plus de 200 installations installées, avec 5 programmes de formation menés à travers le pays.</a:t>
            </a:r>
            <a:endParaRPr sz="1700">
              <a:solidFill>
                <a:srgbClr val="3A3A3A"/>
              </a:solidFill>
              <a:highlight>
                <a:srgbClr val="FFFFFF"/>
              </a:highlight>
              <a:latin typeface="Arial"/>
              <a:ea typeface="Arial"/>
              <a:cs typeface="Arial"/>
              <a:sym typeface="Arial"/>
            </a:endParaRPr>
          </a:p>
          <a:p>
            <a:pPr indent="0" lvl="0" marL="0" rtl="0" algn="l">
              <a:lnSpc>
                <a:spcPct val="115000"/>
              </a:lnSpc>
              <a:spcBef>
                <a:spcPts val="1900"/>
              </a:spcBef>
              <a:spcAft>
                <a:spcPts val="0"/>
              </a:spcAft>
              <a:buSzPts val="2800"/>
              <a:buNone/>
            </a:pPr>
            <a:r>
              <a:t/>
            </a:r>
            <a:endParaRPr b="1" sz="1500">
              <a:solidFill>
                <a:srgbClr val="3A3A3A"/>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9ba5c9d3c3_0_72"/>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EXEMPLES </a:t>
            </a:r>
            <a:endParaRPr/>
          </a:p>
        </p:txBody>
      </p:sp>
      <p:sp>
        <p:nvSpPr>
          <p:cNvPr id="102" name="Google Shape;102;g29ba5c9d3c3_0_72"/>
          <p:cNvSpPr txBox="1"/>
          <p:nvPr>
            <p:ph idx="1" type="body"/>
          </p:nvPr>
        </p:nvSpPr>
        <p:spPr>
          <a:xfrm>
            <a:off x="749710" y="2032264"/>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b="1" lang="en-US" sz="2000">
                <a:latin typeface="Arial"/>
                <a:ea typeface="Arial"/>
                <a:cs typeface="Arial"/>
                <a:sym typeface="Arial"/>
              </a:rPr>
              <a:t>FarmBuddy : Gestion des cultures assistée par drone</a:t>
            </a:r>
            <a:endParaRPr/>
          </a:p>
          <a:p>
            <a:pPr indent="0" lvl="0" marL="0" rtl="0" algn="l">
              <a:lnSpc>
                <a:spcPct val="120000"/>
              </a:lnSpc>
              <a:spcBef>
                <a:spcPts val="0"/>
              </a:spcBef>
              <a:spcAft>
                <a:spcPts val="0"/>
              </a:spcAft>
              <a:buSzPts val="2800"/>
              <a:buNone/>
            </a:pPr>
            <a:r>
              <a:t/>
            </a:r>
            <a:endParaRPr b="1" sz="19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Diapositive 1 - Introduction </a:t>
            </a:r>
            <a:r>
              <a:rPr lang="en-US" sz="1700">
                <a:solidFill>
                  <a:srgbClr val="3A3A3A"/>
                </a:solidFill>
                <a:highlight>
                  <a:srgbClr val="FFFFFF"/>
                </a:highlight>
                <a:latin typeface="Arial"/>
                <a:ea typeface="Arial"/>
                <a:cs typeface="Arial"/>
                <a:sym typeface="Arial"/>
              </a:rPr>
              <a:t>: Image sereine d'une vaste terre agricole sur laquelle plane un drone, légendée « L'avenir de l'agriculture ».</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Diapositive 2 - Le problème : </a:t>
            </a:r>
            <a:r>
              <a:rPr lang="en-US" sz="1700">
                <a:solidFill>
                  <a:srgbClr val="3A3A3A"/>
                </a:solidFill>
                <a:highlight>
                  <a:srgbClr val="FFFFFF"/>
                </a:highlight>
                <a:latin typeface="Arial"/>
                <a:ea typeface="Arial"/>
                <a:cs typeface="Arial"/>
                <a:sym typeface="Arial"/>
              </a:rPr>
              <a:t>écran partagé montrant un agriculteur travaillant dur dans une moitié, et une récolte flétrie et sans surveillance dans l'autre.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Diapositive 3 - Notre solution : </a:t>
            </a:r>
            <a:r>
              <a:rPr lang="en-US" sz="1700">
                <a:solidFill>
                  <a:srgbClr val="3A3A3A"/>
                </a:solidFill>
                <a:highlight>
                  <a:srgbClr val="FFFFFF"/>
                </a:highlight>
                <a:latin typeface="Arial"/>
                <a:ea typeface="Arial"/>
                <a:cs typeface="Arial"/>
                <a:sym typeface="Arial"/>
              </a:rPr>
              <a:t>Clip vidéo montrant un drone FarmBuddy en train d'arpenter les champs, d'analyser le sol et d'effectuer des tâches de base.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Diapositive 3 - Notre solution : </a:t>
            </a:r>
            <a:r>
              <a:rPr lang="en-US" sz="1700">
                <a:solidFill>
                  <a:srgbClr val="3A3A3A"/>
                </a:solidFill>
                <a:highlight>
                  <a:srgbClr val="FFFFFF"/>
                </a:highlight>
                <a:latin typeface="Arial"/>
                <a:ea typeface="Arial"/>
                <a:cs typeface="Arial"/>
                <a:sym typeface="Arial"/>
              </a:rPr>
              <a:t>Clip vidéo montrant un drone FarmBuddy en train d'arpenter les champs, d'analyser le sol et d'effectuer des tâches de base.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Diapositive 5 - Proposition de vente unique </a:t>
            </a:r>
            <a:r>
              <a:rPr lang="en-US" sz="1700">
                <a:solidFill>
                  <a:srgbClr val="3A3A3A"/>
                </a:solidFill>
                <a:highlight>
                  <a:srgbClr val="FFFFFF"/>
                </a:highlight>
                <a:latin typeface="Arial"/>
                <a:ea typeface="Arial"/>
                <a:cs typeface="Arial"/>
                <a:sym typeface="Arial"/>
              </a:rPr>
              <a:t>: Icônes illustrant l'analyse des données en temps réel, la gestion automatisée des cultures et la réduction des coûts de main-d'œuvre.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Diapositive 6 - Témoignages : </a:t>
            </a:r>
            <a:r>
              <a:rPr lang="en-US" sz="1700">
                <a:solidFill>
                  <a:srgbClr val="3A3A3A"/>
                </a:solidFill>
                <a:highlight>
                  <a:srgbClr val="FFFFFF"/>
                </a:highlight>
                <a:latin typeface="Arial"/>
                <a:ea typeface="Arial"/>
                <a:cs typeface="Arial"/>
                <a:sym typeface="Arial"/>
              </a:rPr>
              <a:t>Citations de testeurs de prototypes et d'investisseurs initiaux.</a:t>
            </a:r>
            <a:endParaRPr sz="1700">
              <a:solidFill>
                <a:srgbClr val="3A3A3A"/>
              </a:solidFill>
              <a:highlight>
                <a:srgbClr val="FFFFFF"/>
              </a:highlight>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9ba5c9d3c3_0_83"/>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EXEMPLE DE STORYBOARD</a:t>
            </a:r>
            <a:endParaRPr/>
          </a:p>
        </p:txBody>
      </p:sp>
      <p:pic>
        <p:nvPicPr>
          <p:cNvPr id="109" name="Google Shape;109;g29ba5c9d3c3_0_83"/>
          <p:cNvPicPr preferRelativeResize="0"/>
          <p:nvPr/>
        </p:nvPicPr>
        <p:blipFill rotWithShape="1">
          <a:blip r:embed="rId3">
            <a:alphaModFix/>
          </a:blip>
          <a:srcRect b="0" l="0" r="0" t="0"/>
          <a:stretch/>
        </p:blipFill>
        <p:spPr>
          <a:xfrm>
            <a:off x="3058363" y="2256725"/>
            <a:ext cx="6075277" cy="4601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9ba5c9d3c3_0_77"/>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SOURCES DE MONTAGE VIDEOS</a:t>
            </a:r>
            <a:endParaRPr/>
          </a:p>
        </p:txBody>
      </p:sp>
      <p:sp>
        <p:nvSpPr>
          <p:cNvPr id="116" name="Google Shape;116;g29ba5c9d3c3_0_77"/>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520700" lvl="0" marL="914400" rtl="0" algn="l">
              <a:lnSpc>
                <a:spcPct val="107916"/>
              </a:lnSpc>
              <a:spcBef>
                <a:spcPts val="0"/>
              </a:spcBef>
              <a:spcAft>
                <a:spcPts val="0"/>
              </a:spcAft>
              <a:buClr>
                <a:schemeClr val="dk1"/>
              </a:buClr>
              <a:buSzPts val="4600"/>
              <a:buAutoNum type="arabicParenR"/>
            </a:pPr>
            <a:r>
              <a:rPr lang="en-US" sz="4600" u="sng">
                <a:solidFill>
                  <a:srgbClr val="1155CC"/>
                </a:solidFill>
                <a:latin typeface="Arial"/>
                <a:ea typeface="Arial"/>
                <a:cs typeface="Arial"/>
                <a:sym typeface="Arial"/>
                <a:hlinkClick r:id="rId3">
                  <a:extLst>
                    <a:ext uri="{A12FA001-AC4F-418D-AE19-62706E023703}">
                      <ahyp:hlinkClr val="tx"/>
                    </a:ext>
                  </a:extLst>
                </a:hlinkClick>
              </a:rPr>
              <a:t>https://inshot.com/</a:t>
            </a:r>
            <a:endParaRPr sz="4600">
              <a:solidFill>
                <a:schemeClr val="dk1"/>
              </a:solidFill>
              <a:latin typeface="Arial"/>
              <a:ea typeface="Arial"/>
              <a:cs typeface="Arial"/>
              <a:sym typeface="Arial"/>
            </a:endParaRPr>
          </a:p>
          <a:p>
            <a:pPr indent="-520700" lvl="0" marL="914400" rtl="0" algn="l">
              <a:lnSpc>
                <a:spcPct val="107916"/>
              </a:lnSpc>
              <a:spcBef>
                <a:spcPts val="0"/>
              </a:spcBef>
              <a:spcAft>
                <a:spcPts val="0"/>
              </a:spcAft>
              <a:buClr>
                <a:schemeClr val="dk1"/>
              </a:buClr>
              <a:buSzPts val="4600"/>
              <a:buAutoNum type="arabicParenR"/>
            </a:pPr>
            <a:r>
              <a:rPr lang="en-US" sz="4600" u="sng">
                <a:solidFill>
                  <a:srgbClr val="1155CC"/>
                </a:solidFill>
                <a:latin typeface="Arial"/>
                <a:ea typeface="Arial"/>
                <a:cs typeface="Arial"/>
                <a:sym typeface="Arial"/>
                <a:hlinkClick r:id="rId4">
                  <a:extLst>
                    <a:ext uri="{A12FA001-AC4F-418D-AE19-62706E023703}">
                      <ahyp:hlinkClr val="tx"/>
                    </a:ext>
                  </a:extLst>
                </a:hlinkClick>
              </a:rPr>
              <a:t>https://capcut.com/</a:t>
            </a:r>
            <a:endParaRPr sz="4600">
              <a:solidFill>
                <a:schemeClr val="dk1"/>
              </a:solidFill>
              <a:latin typeface="Arial"/>
              <a:ea typeface="Arial"/>
              <a:cs typeface="Arial"/>
              <a:sym typeface="Arial"/>
            </a:endParaRPr>
          </a:p>
          <a:p>
            <a:pPr indent="-520700" lvl="0" marL="914400" rtl="0" algn="l">
              <a:lnSpc>
                <a:spcPct val="107916"/>
              </a:lnSpc>
              <a:spcBef>
                <a:spcPts val="0"/>
              </a:spcBef>
              <a:spcAft>
                <a:spcPts val="0"/>
              </a:spcAft>
              <a:buClr>
                <a:schemeClr val="dk1"/>
              </a:buClr>
              <a:buSzPts val="4600"/>
              <a:buAutoNum type="arabicParenR"/>
            </a:pPr>
            <a:r>
              <a:rPr lang="en-US" sz="4600" u="sng">
                <a:solidFill>
                  <a:srgbClr val="1155CC"/>
                </a:solidFill>
                <a:latin typeface="Arial"/>
                <a:ea typeface="Arial"/>
                <a:cs typeface="Arial"/>
                <a:sym typeface="Arial"/>
                <a:hlinkClick r:id="rId5">
                  <a:extLst>
                    <a:ext uri="{A12FA001-AC4F-418D-AE19-62706E023703}">
                      <ahyp:hlinkClr val="tx"/>
                    </a:ext>
                  </a:extLst>
                </a:hlinkClick>
              </a:rPr>
              <a:t>https://kinemaster.com/</a:t>
            </a:r>
            <a:r>
              <a:rPr lang="en-US" sz="4600">
                <a:solidFill>
                  <a:schemeClr val="dk1"/>
                </a:solidFill>
                <a:latin typeface="Arial"/>
                <a:ea typeface="Arial"/>
                <a:cs typeface="Arial"/>
                <a:sym typeface="Arial"/>
              </a:rPr>
              <a:t> </a:t>
            </a:r>
            <a:endParaRPr sz="6300">
              <a:latin typeface="Arial"/>
              <a:ea typeface="Arial"/>
              <a:cs typeface="Arial"/>
              <a:sym typeface="Arial"/>
            </a:endParaRPr>
          </a:p>
        </p:txBody>
      </p:sp>
      <p:pic>
        <p:nvPicPr>
          <p:cNvPr id="117" name="Google Shape;117;g29ba5c9d3c3_0_77"/>
          <p:cNvPicPr preferRelativeResize="0"/>
          <p:nvPr/>
        </p:nvPicPr>
        <p:blipFill rotWithShape="1">
          <a:blip r:embed="rId6">
            <a:alphaModFix/>
          </a:blip>
          <a:srcRect b="0" l="0" r="0" t="0"/>
          <a:stretch/>
        </p:blipFill>
        <p:spPr>
          <a:xfrm>
            <a:off x="8286750" y="2309800"/>
            <a:ext cx="285750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9e93ff5fc8_0_28"/>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Références:</a:t>
            </a:r>
            <a:endParaRPr/>
          </a:p>
          <a:p>
            <a:pPr indent="0" lvl="0" marL="0" rtl="0" algn="l">
              <a:lnSpc>
                <a:spcPct val="90000"/>
              </a:lnSpc>
              <a:spcBef>
                <a:spcPts val="0"/>
              </a:spcBef>
              <a:spcAft>
                <a:spcPts val="0"/>
              </a:spcAft>
              <a:buClr>
                <a:schemeClr val="accent1"/>
              </a:buClr>
              <a:buSzPts val="4400"/>
              <a:buFont typeface="Calibri"/>
              <a:buNone/>
            </a:pPr>
            <a:r>
              <a:t/>
            </a:r>
            <a:endParaRPr/>
          </a:p>
        </p:txBody>
      </p:sp>
      <p:sp>
        <p:nvSpPr>
          <p:cNvPr id="123" name="Google Shape;123;g19e93ff5fc8_0_28"/>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b="1" lang="en-US" sz="2100" u="sng">
                <a:solidFill>
                  <a:schemeClr val="hlink"/>
                </a:solidFill>
                <a:hlinkClick r:id="rId3"/>
              </a:rPr>
              <a:t>https://www.pitchdrive.com/academy/tips-guide-effective-investor-pitch-video-startup</a:t>
            </a:r>
            <a:endParaRPr b="1" sz="2100">
              <a:solidFill>
                <a:srgbClr val="427B83"/>
              </a:solidFill>
            </a:endParaRPr>
          </a:p>
          <a:p>
            <a:pPr indent="0" lvl="0" marL="0" rtl="0" algn="l">
              <a:lnSpc>
                <a:spcPct val="90000"/>
              </a:lnSpc>
              <a:spcBef>
                <a:spcPts val="0"/>
              </a:spcBef>
              <a:spcAft>
                <a:spcPts val="0"/>
              </a:spcAft>
              <a:buSzPts val="2800"/>
              <a:buNone/>
            </a:pPr>
            <a:r>
              <a:rPr b="1" lang="en-US" sz="2100" u="sng">
                <a:solidFill>
                  <a:schemeClr val="hlink"/>
                </a:solidFill>
                <a:hlinkClick r:id="rId4"/>
              </a:rPr>
              <a:t>https://www.editmate.com/how-to-make-a-business-pitch-video-for-your-startup/</a:t>
            </a:r>
            <a:endParaRPr b="1" sz="2100">
              <a:solidFill>
                <a:srgbClr val="427B83"/>
              </a:solidFill>
            </a:endParaRPr>
          </a:p>
          <a:p>
            <a:pPr indent="0" lvl="0" marL="0" rtl="0" algn="l">
              <a:lnSpc>
                <a:spcPct val="90000"/>
              </a:lnSpc>
              <a:spcBef>
                <a:spcPts val="0"/>
              </a:spcBef>
              <a:spcAft>
                <a:spcPts val="0"/>
              </a:spcAft>
              <a:buSzPts val="2800"/>
              <a:buNone/>
            </a:pPr>
            <a:r>
              <a:rPr b="1" lang="en-US" sz="2100" u="sng">
                <a:solidFill>
                  <a:schemeClr val="hlink"/>
                </a:solidFill>
                <a:hlinkClick r:id="rId5"/>
              </a:rPr>
              <a:t>https://viktori.co/agriculture-pitch-deck-presentation-guide/</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838200" y="1899098"/>
            <a:ext cx="10515600" cy="6619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VOUS POUVEZ ENFIN COMMENCER VOTRE PITCH VIDÉO DE 60 SECONDES !</a:t>
            </a:r>
            <a:endParaRPr/>
          </a:p>
          <a:p>
            <a:pPr indent="0" lvl="0" marL="0" rtl="0" algn="l">
              <a:lnSpc>
                <a:spcPct val="90000"/>
              </a:lnSpc>
              <a:spcBef>
                <a:spcPts val="0"/>
              </a:spcBef>
              <a:spcAft>
                <a:spcPts val="0"/>
              </a:spcAft>
              <a:buClr>
                <a:schemeClr val="accent1"/>
              </a:buClr>
              <a:buSzPts val="4400"/>
              <a:buFont typeface="Calibri"/>
              <a:buNone/>
            </a:pPr>
            <a:r>
              <a:t/>
            </a:r>
            <a:endParaRPr/>
          </a:p>
          <a:p>
            <a:pPr indent="0" lvl="0" marL="0" rtl="0" algn="l">
              <a:lnSpc>
                <a:spcPct val="90000"/>
              </a:lnSpc>
              <a:spcBef>
                <a:spcPts val="0"/>
              </a:spcBef>
              <a:spcAft>
                <a:spcPts val="0"/>
              </a:spcAft>
              <a:buClr>
                <a:schemeClr val="accent1"/>
              </a:buClr>
              <a:buSzPts val="4400"/>
              <a:buFont typeface="Calibri"/>
              <a:buNone/>
            </a:pPr>
            <a:r>
              <a:rPr lang="en-US"/>
              <a:t>BONNE CHANCE!</a:t>
            </a:r>
            <a:endParaRPr/>
          </a:p>
        </p:txBody>
      </p:sp>
      <p:pic>
        <p:nvPicPr>
          <p:cNvPr id="129" name="Google Shape;129;p3"/>
          <p:cNvPicPr preferRelativeResize="0"/>
          <p:nvPr/>
        </p:nvPicPr>
        <p:blipFill rotWithShape="1">
          <a:blip r:embed="rId3">
            <a:alphaModFix/>
          </a:blip>
          <a:srcRect b="0" l="0" r="0" t="0"/>
          <a:stretch/>
        </p:blipFill>
        <p:spPr>
          <a:xfrm>
            <a:off x="8772525" y="3452800"/>
            <a:ext cx="2871800" cy="287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Merci pour votre participation!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g29ba5c9d3c3_0_5"/>
          <p:cNvSpPr txBox="1"/>
          <p:nvPr>
            <p:ph type="title"/>
          </p:nvPr>
        </p:nvSpPr>
        <p:spPr>
          <a:xfrm>
            <a:off x="2620187" y="486875"/>
            <a:ext cx="10515600" cy="7572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accent1"/>
              </a:buClr>
              <a:buSzPts val="4400"/>
              <a:buFont typeface="Calibri"/>
              <a:buNone/>
            </a:pPr>
            <a:r>
              <a:rPr b="1" lang="en-US" sz="2400">
                <a:latin typeface="Comfortaa"/>
                <a:ea typeface="Comfortaa"/>
                <a:cs typeface="Comfortaa"/>
                <a:sym typeface="Comfortaa"/>
              </a:rPr>
              <a:t>COMMENT CRÉER UNE </a:t>
            </a:r>
            <a:r>
              <a:rPr b="1" lang="en-US" sz="2400">
                <a:latin typeface="Comfortaa"/>
                <a:ea typeface="Comfortaa"/>
                <a:cs typeface="Comfortaa"/>
                <a:sym typeface="Comfortaa"/>
              </a:rPr>
              <a:t>VIDÉO</a:t>
            </a:r>
            <a:r>
              <a:rPr b="1" lang="en-US" sz="2400">
                <a:latin typeface="Comfortaa"/>
                <a:ea typeface="Comfortaa"/>
                <a:cs typeface="Comfortaa"/>
                <a:sym typeface="Comfortaa"/>
              </a:rPr>
              <a:t> DE </a:t>
            </a:r>
            <a:r>
              <a:rPr b="1" lang="en-US" sz="2400">
                <a:latin typeface="Comfortaa"/>
                <a:ea typeface="Comfortaa"/>
                <a:cs typeface="Comfortaa"/>
                <a:sym typeface="Comfortaa"/>
              </a:rPr>
              <a:t>PRÉSENTATION</a:t>
            </a:r>
            <a:r>
              <a:rPr b="1" lang="en-US" sz="2400">
                <a:latin typeface="Comfortaa"/>
                <a:ea typeface="Comfortaa"/>
                <a:cs typeface="Comfortaa"/>
                <a:sym typeface="Comfortaa"/>
              </a:rPr>
              <a:t> D’ENTREPRISE, ÉTAPE PAR ÉTAPE?</a:t>
            </a:r>
            <a:endParaRPr b="1" sz="2400">
              <a:latin typeface="Comfortaa"/>
              <a:ea typeface="Comfortaa"/>
              <a:cs typeface="Comfortaa"/>
              <a:sym typeface="Comfortaa"/>
            </a:endParaRPr>
          </a:p>
        </p:txBody>
      </p:sp>
      <p:sp>
        <p:nvSpPr>
          <p:cNvPr id="38" name="Google Shape;38;g29ba5c9d3c3_0_5"/>
          <p:cNvSpPr txBox="1"/>
          <p:nvPr>
            <p:ph idx="1" type="body"/>
          </p:nvPr>
        </p:nvSpPr>
        <p:spPr>
          <a:xfrm>
            <a:off x="838200" y="2664956"/>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b="1" lang="en-US" sz="2100">
                <a:solidFill>
                  <a:schemeClr val="dk1"/>
                </a:solidFill>
                <a:highlight>
                  <a:srgbClr val="FFFFFF"/>
                </a:highlight>
                <a:latin typeface="Comfortaa"/>
                <a:ea typeface="Comfortaa"/>
                <a:cs typeface="Comfortaa"/>
                <a:sym typeface="Comfortaa"/>
              </a:rPr>
              <a:t>Le Storyboard de votre vidéo de présentation</a:t>
            </a:r>
            <a:endParaRPr b="1" sz="2900">
              <a:latin typeface="Comfortaa"/>
              <a:ea typeface="Comfortaa"/>
              <a:cs typeface="Comfortaa"/>
              <a:sym typeface="Comfortaa"/>
            </a:endParaRPr>
          </a:p>
          <a:p>
            <a:pPr indent="0" lvl="0" marL="0" rtl="0" algn="just">
              <a:lnSpc>
                <a:spcPct val="115000"/>
              </a:lnSpc>
              <a:spcBef>
                <a:spcPts val="1500"/>
              </a:spcBef>
              <a:spcAft>
                <a:spcPts val="0"/>
              </a:spcAft>
              <a:buSzPts val="1100"/>
              <a:buNone/>
            </a:pPr>
            <a:r>
              <a:rPr lang="en-US" sz="2100">
                <a:solidFill>
                  <a:schemeClr val="dk1"/>
                </a:solidFill>
                <a:latin typeface="Comfortaa"/>
                <a:ea typeface="Comfortaa"/>
                <a:cs typeface="Comfortaa"/>
                <a:sym typeface="Comfortaa"/>
              </a:rPr>
              <a:t>La création d'un story-board est l'une des étapes les plus importantes de votre présentation vidéo. Il s'agit d'un </a:t>
            </a:r>
            <a:r>
              <a:rPr b="1" lang="en-US" sz="2100">
                <a:solidFill>
                  <a:schemeClr val="dk1"/>
                </a:solidFill>
                <a:latin typeface="Comfortaa"/>
                <a:ea typeface="Comfortaa"/>
                <a:cs typeface="Comfortaa"/>
                <a:sym typeface="Comfortaa"/>
              </a:rPr>
              <a:t>guide visuel</a:t>
            </a:r>
            <a:r>
              <a:rPr lang="en-US" sz="2100">
                <a:solidFill>
                  <a:schemeClr val="dk1"/>
                </a:solidFill>
                <a:latin typeface="Comfortaa"/>
                <a:ea typeface="Comfortaa"/>
                <a:cs typeface="Comfortaa"/>
                <a:sym typeface="Comfortaa"/>
              </a:rPr>
              <a:t> qui vous aidera à déterminer les plans dont vous avez besoin, ainsi que la séquence de votre vidéo</a:t>
            </a:r>
            <a:r>
              <a:rPr lang="en-US" sz="1950">
                <a:solidFill>
                  <a:schemeClr val="dk1"/>
                </a:solidFill>
                <a:highlight>
                  <a:srgbClr val="FFFFFF"/>
                </a:highlight>
                <a:latin typeface="Comfortaa"/>
                <a:ea typeface="Comfortaa"/>
                <a:cs typeface="Comfortaa"/>
                <a:sym typeface="Comfortaa"/>
              </a:rPr>
              <a:t>.</a:t>
            </a:r>
            <a:endParaRPr sz="1950">
              <a:solidFill>
                <a:schemeClr val="dk1"/>
              </a:solidFill>
              <a:highlight>
                <a:srgbClr val="FFFFFF"/>
              </a:highlight>
              <a:latin typeface="Comfortaa"/>
              <a:ea typeface="Comfortaa"/>
              <a:cs typeface="Comfortaa"/>
              <a:sym typeface="Comfortaa"/>
            </a:endParaRPr>
          </a:p>
          <a:p>
            <a:pPr indent="0" lvl="0" marL="0" rtl="0" algn="just">
              <a:lnSpc>
                <a:spcPct val="115000"/>
              </a:lnSpc>
              <a:spcBef>
                <a:spcPts val="900"/>
              </a:spcBef>
              <a:spcAft>
                <a:spcPts val="0"/>
              </a:spcAft>
              <a:buSzPts val="1100"/>
              <a:buNone/>
            </a:pPr>
            <a:r>
              <a:rPr lang="en-US" sz="2100">
                <a:solidFill>
                  <a:schemeClr val="dk1"/>
                </a:solidFill>
                <a:latin typeface="Comfortaa"/>
                <a:ea typeface="Comfortaa"/>
                <a:cs typeface="Comfortaa"/>
                <a:sym typeface="Comfortaa"/>
              </a:rPr>
              <a:t>Lorsque vous créez votre story-board, gardez à l'esprit les points suivants:</a:t>
            </a:r>
            <a:endParaRPr sz="1950">
              <a:solidFill>
                <a:schemeClr val="dk1"/>
              </a:solidFill>
              <a:highlight>
                <a:srgbClr val="FFFFFF"/>
              </a:highlight>
              <a:latin typeface="Comfortaa"/>
              <a:ea typeface="Comfortaa"/>
              <a:cs typeface="Comfortaa"/>
              <a:sym typeface="Comfortaa"/>
            </a:endParaRPr>
          </a:p>
          <a:p>
            <a:pPr indent="-352425" lvl="0" marL="876300" rtl="0" algn="just">
              <a:lnSpc>
                <a:spcPct val="115000"/>
              </a:lnSpc>
              <a:spcBef>
                <a:spcPts val="900"/>
              </a:spcBef>
              <a:spcAft>
                <a:spcPts val="0"/>
              </a:spcAft>
              <a:buClr>
                <a:schemeClr val="dk1"/>
              </a:buClr>
              <a:buSzPts val="1950"/>
              <a:buFont typeface="Comfortaa"/>
              <a:buChar char="●"/>
            </a:pPr>
            <a:r>
              <a:rPr lang="en-US" sz="2100">
                <a:solidFill>
                  <a:schemeClr val="dk1"/>
                </a:solidFill>
                <a:latin typeface="Comfortaa"/>
                <a:ea typeface="Comfortaa"/>
                <a:cs typeface="Comfortaa"/>
                <a:sym typeface="Comfortaa"/>
              </a:rPr>
              <a:t>Votre présentation doit avoir un début, un milieu et une fin</a:t>
            </a:r>
            <a:endParaRPr sz="2900">
              <a:latin typeface="Comfortaa"/>
              <a:ea typeface="Comfortaa"/>
              <a:cs typeface="Comfortaa"/>
              <a:sym typeface="Comfortaa"/>
            </a:endParaRPr>
          </a:p>
          <a:p>
            <a:pPr indent="-352425" lvl="0" marL="876300" rtl="0" algn="just">
              <a:lnSpc>
                <a:spcPct val="115000"/>
              </a:lnSpc>
              <a:spcBef>
                <a:spcPts val="900"/>
              </a:spcBef>
              <a:spcAft>
                <a:spcPts val="0"/>
              </a:spcAft>
              <a:buClr>
                <a:schemeClr val="dk1"/>
              </a:buClr>
              <a:buSzPts val="1950"/>
              <a:buFont typeface="Comfortaa"/>
              <a:buChar char="●"/>
            </a:pPr>
            <a:r>
              <a:rPr lang="en-US" sz="2100">
                <a:solidFill>
                  <a:schemeClr val="dk1"/>
                </a:solidFill>
                <a:latin typeface="Comfortaa"/>
                <a:ea typeface="Comfortaa"/>
                <a:cs typeface="Comfortaa"/>
                <a:sym typeface="Comfortaa"/>
              </a:rPr>
              <a:t>Chaque scène doit avoir un but précis</a:t>
            </a:r>
            <a:endParaRPr sz="2900">
              <a:latin typeface="Comfortaa"/>
              <a:ea typeface="Comfortaa"/>
              <a:cs typeface="Comfortaa"/>
              <a:sym typeface="Comfortaa"/>
            </a:endParaRPr>
          </a:p>
          <a:p>
            <a:pPr indent="0" lvl="0" marL="530225" rtl="0" algn="just">
              <a:lnSpc>
                <a:spcPct val="115000"/>
              </a:lnSpc>
              <a:spcBef>
                <a:spcPts val="900"/>
              </a:spcBef>
              <a:spcAft>
                <a:spcPts val="0"/>
              </a:spcAft>
              <a:buClr>
                <a:schemeClr val="dk1"/>
              </a:buClr>
              <a:buSzPts val="1850"/>
              <a:buNone/>
            </a:pPr>
            <a:r>
              <a:t/>
            </a:r>
            <a:endParaRPr b="1" sz="2500">
              <a:solidFill>
                <a:srgbClr val="427B83"/>
              </a:solidFill>
            </a:endParaRPr>
          </a:p>
        </p:txBody>
      </p:sp>
      <p:sp>
        <p:nvSpPr>
          <p:cNvPr id="39" name="Google Shape;39;g29ba5c9d3c3_0_5"/>
          <p:cNvSpPr txBox="1"/>
          <p:nvPr>
            <p:ph type="title"/>
          </p:nvPr>
        </p:nvSpPr>
        <p:spPr>
          <a:xfrm>
            <a:off x="729437" y="1638919"/>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t>É</a:t>
            </a:r>
            <a:r>
              <a:rPr lang="en-US" sz="4000"/>
              <a:t>tape 1: avant le tournage de la vidéo</a:t>
            </a:r>
            <a:endParaRPr sz="4000"/>
          </a:p>
        </p:txBody>
      </p:sp>
      <p:pic>
        <p:nvPicPr>
          <p:cNvPr id="40" name="Google Shape;40;g29ba5c9d3c3_0_5"/>
          <p:cNvPicPr preferRelativeResize="0"/>
          <p:nvPr/>
        </p:nvPicPr>
        <p:blipFill rotWithShape="1">
          <a:blip r:embed="rId3">
            <a:alphaModFix/>
          </a:blip>
          <a:srcRect b="0" l="0" r="0" t="0"/>
          <a:stretch/>
        </p:blipFill>
        <p:spPr>
          <a:xfrm>
            <a:off x="10500099" y="1244070"/>
            <a:ext cx="1793175" cy="1928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9e93ff5fc8_0_22"/>
          <p:cNvSpPr txBox="1"/>
          <p:nvPr>
            <p:ph idx="1" type="body"/>
          </p:nvPr>
        </p:nvSpPr>
        <p:spPr>
          <a:xfrm>
            <a:off x="838200" y="1705281"/>
            <a:ext cx="10515600" cy="4003800"/>
          </a:xfrm>
          <a:prstGeom prst="rect">
            <a:avLst/>
          </a:prstGeom>
          <a:noFill/>
          <a:ln>
            <a:noFill/>
          </a:ln>
        </p:spPr>
        <p:txBody>
          <a:bodyPr anchorCtr="0" anchor="t" bIns="45700" lIns="91425" spcFirstLastPara="1" rIns="91425" wrap="square" tIns="45700">
            <a:noAutofit/>
          </a:bodyPr>
          <a:lstStyle/>
          <a:p>
            <a:pPr indent="0" lvl="0" marL="457200" rtl="0" algn="ctr">
              <a:lnSpc>
                <a:spcPct val="115000"/>
              </a:lnSpc>
              <a:spcBef>
                <a:spcPts val="0"/>
              </a:spcBef>
              <a:spcAft>
                <a:spcPts val="0"/>
              </a:spcAft>
              <a:buSzPts val="2800"/>
              <a:buNone/>
            </a:pPr>
            <a:r>
              <a:rPr b="1" lang="en-US" sz="2500">
                <a:solidFill>
                  <a:schemeClr val="dk1"/>
                </a:solidFill>
                <a:highlight>
                  <a:srgbClr val="FFFFFF"/>
                </a:highlight>
                <a:latin typeface="Comfortaa"/>
                <a:ea typeface="Comfortaa"/>
                <a:cs typeface="Comfortaa"/>
                <a:sym typeface="Comfortaa"/>
              </a:rPr>
              <a:t>Scénarisez votre vidéo</a:t>
            </a:r>
            <a:endParaRPr b="1" sz="2500">
              <a:solidFill>
                <a:schemeClr val="dk1"/>
              </a:solidFill>
              <a:highlight>
                <a:srgbClr val="FFFFFF"/>
              </a:highlight>
              <a:latin typeface="Comfortaa"/>
              <a:ea typeface="Comfortaa"/>
              <a:cs typeface="Comfortaa"/>
              <a:sym typeface="Comfortaa"/>
            </a:endParaRPr>
          </a:p>
          <a:p>
            <a:pPr indent="0" lvl="0" marL="0" rtl="0" algn="l">
              <a:lnSpc>
                <a:spcPct val="115000"/>
              </a:lnSpc>
              <a:spcBef>
                <a:spcPts val="1500"/>
              </a:spcBef>
              <a:spcAft>
                <a:spcPts val="0"/>
              </a:spcAft>
              <a:buSzPts val="2800"/>
              <a:buNone/>
            </a:pPr>
            <a:r>
              <a:rPr lang="en-US" sz="2100">
                <a:solidFill>
                  <a:schemeClr val="dk1"/>
                </a:solidFill>
                <a:latin typeface="Comfortaa"/>
                <a:ea typeface="Comfortaa"/>
                <a:cs typeface="Comfortaa"/>
                <a:sym typeface="Comfortaa"/>
              </a:rPr>
              <a:t>Une fois votre story-board créé, il est temps de commencer à rédiger votre scénario. C'est là que vous déterminerez ce que vous direz exactement dans chaque scène</a:t>
            </a:r>
            <a:r>
              <a:rPr lang="en-US" sz="2050">
                <a:solidFill>
                  <a:schemeClr val="dk1"/>
                </a:solidFill>
                <a:highlight>
                  <a:srgbClr val="FFFFFF"/>
                </a:highlight>
                <a:latin typeface="Comfortaa"/>
                <a:ea typeface="Comfortaa"/>
                <a:cs typeface="Comfortaa"/>
                <a:sym typeface="Comfortaa"/>
              </a:rPr>
              <a:t>.</a:t>
            </a:r>
            <a:endParaRPr sz="2050">
              <a:solidFill>
                <a:schemeClr val="dk1"/>
              </a:solidFill>
              <a:highlight>
                <a:srgbClr val="FFFFFF"/>
              </a:highlight>
              <a:latin typeface="Comfortaa"/>
              <a:ea typeface="Comfortaa"/>
              <a:cs typeface="Comfortaa"/>
              <a:sym typeface="Comfortaa"/>
            </a:endParaRPr>
          </a:p>
          <a:p>
            <a:pPr indent="0" lvl="0" marL="0" rtl="0" algn="l">
              <a:lnSpc>
                <a:spcPct val="115000"/>
              </a:lnSpc>
              <a:spcBef>
                <a:spcPts val="900"/>
              </a:spcBef>
              <a:spcAft>
                <a:spcPts val="0"/>
              </a:spcAft>
              <a:buSzPts val="2800"/>
              <a:buNone/>
            </a:pPr>
            <a:r>
              <a:rPr lang="en-US" sz="2100">
                <a:solidFill>
                  <a:schemeClr val="dk1"/>
                </a:solidFill>
                <a:latin typeface="Comfortaa"/>
                <a:ea typeface="Comfortaa"/>
                <a:cs typeface="Comfortaa"/>
                <a:sym typeface="Comfortaa"/>
              </a:rPr>
              <a:t>Lorsque vous rédigez votre script, gardez à l'esprit les points suivants:</a:t>
            </a:r>
            <a:endParaRPr sz="2050">
              <a:solidFill>
                <a:schemeClr val="dk1"/>
              </a:solidFill>
              <a:highlight>
                <a:srgbClr val="FFFFFF"/>
              </a:highlight>
              <a:latin typeface="Comfortaa"/>
              <a:ea typeface="Comfortaa"/>
              <a:cs typeface="Comfortaa"/>
              <a:sym typeface="Comfortaa"/>
            </a:endParaRPr>
          </a:p>
          <a:p>
            <a:pPr indent="-358775" lvl="0" marL="876300" rtl="0" algn="l">
              <a:lnSpc>
                <a:spcPct val="115000"/>
              </a:lnSpc>
              <a:spcBef>
                <a:spcPts val="900"/>
              </a:spcBef>
              <a:spcAft>
                <a:spcPts val="0"/>
              </a:spcAft>
              <a:buClr>
                <a:schemeClr val="dk1"/>
              </a:buClr>
              <a:buSzPts val="2050"/>
              <a:buFont typeface="Comfortaa"/>
              <a:buChar char="●"/>
            </a:pPr>
            <a:r>
              <a:rPr lang="en-US" sz="2050">
                <a:solidFill>
                  <a:schemeClr val="dk1"/>
                </a:solidFill>
                <a:highlight>
                  <a:srgbClr val="FFFFFF"/>
                </a:highlight>
                <a:latin typeface="Comfortaa"/>
                <a:ea typeface="Comfortaa"/>
                <a:cs typeface="Comfortaa"/>
                <a:sym typeface="Comfortaa"/>
              </a:rPr>
              <a:t>Votre discours doit être clair et concis.</a:t>
            </a:r>
            <a:endParaRPr sz="2050">
              <a:solidFill>
                <a:schemeClr val="dk1"/>
              </a:solidFill>
              <a:highlight>
                <a:srgbClr val="FFFFFF"/>
              </a:highlight>
              <a:latin typeface="Comfortaa"/>
              <a:ea typeface="Comfortaa"/>
              <a:cs typeface="Comfortaa"/>
              <a:sym typeface="Comfortaa"/>
            </a:endParaRPr>
          </a:p>
          <a:p>
            <a:pPr indent="-358775" lvl="0" marL="876300" rtl="0" algn="l">
              <a:lnSpc>
                <a:spcPct val="115000"/>
              </a:lnSpc>
              <a:spcBef>
                <a:spcPts val="900"/>
              </a:spcBef>
              <a:spcAft>
                <a:spcPts val="0"/>
              </a:spcAft>
              <a:buClr>
                <a:schemeClr val="dk1"/>
              </a:buClr>
              <a:buSzPts val="2050"/>
              <a:buFont typeface="Comfortaa"/>
              <a:buChar char="●"/>
            </a:pPr>
            <a:r>
              <a:rPr lang="en-US" sz="2050">
                <a:solidFill>
                  <a:schemeClr val="dk1"/>
                </a:solidFill>
                <a:highlight>
                  <a:srgbClr val="FFFFFF"/>
                </a:highlight>
                <a:latin typeface="Comfortaa"/>
                <a:ea typeface="Comfortaa"/>
                <a:cs typeface="Comfortaa"/>
                <a:sym typeface="Comfortaa"/>
              </a:rPr>
              <a:t>Vous devez éviter d'utiliser le jargon du secteur.</a:t>
            </a:r>
            <a:endParaRPr sz="2050">
              <a:solidFill>
                <a:schemeClr val="dk1"/>
              </a:solidFill>
              <a:highlight>
                <a:srgbClr val="FFFFFF"/>
              </a:highlight>
              <a:latin typeface="Comfortaa"/>
              <a:ea typeface="Comfortaa"/>
              <a:cs typeface="Comfortaa"/>
              <a:sym typeface="Comfortaa"/>
            </a:endParaRPr>
          </a:p>
          <a:p>
            <a:pPr indent="-358775" lvl="0" marL="876300" rtl="0" algn="l">
              <a:lnSpc>
                <a:spcPct val="115000"/>
              </a:lnSpc>
              <a:spcBef>
                <a:spcPts val="900"/>
              </a:spcBef>
              <a:spcAft>
                <a:spcPts val="0"/>
              </a:spcAft>
              <a:buClr>
                <a:schemeClr val="dk1"/>
              </a:buClr>
              <a:buSzPts val="2050"/>
              <a:buFont typeface="Comfortaa"/>
              <a:buChar char="●"/>
            </a:pPr>
            <a:r>
              <a:rPr lang="en-US" sz="2050">
                <a:solidFill>
                  <a:schemeClr val="dk1"/>
                </a:solidFill>
                <a:highlight>
                  <a:srgbClr val="FFFFFF"/>
                </a:highlight>
                <a:latin typeface="Comfortaa"/>
                <a:ea typeface="Comfortaa"/>
                <a:cs typeface="Comfortaa"/>
                <a:sym typeface="Comfortaa"/>
              </a:rPr>
              <a:t>Votre pitch doit raconter une histoire.</a:t>
            </a:r>
            <a:endParaRPr sz="2050">
              <a:solidFill>
                <a:schemeClr val="dk1"/>
              </a:solidFill>
              <a:highlight>
                <a:srgbClr val="FFFFFF"/>
              </a:highlight>
              <a:latin typeface="Comfortaa"/>
              <a:ea typeface="Comfortaa"/>
              <a:cs typeface="Comfortaa"/>
              <a:sym typeface="Comfortaa"/>
            </a:endParaRPr>
          </a:p>
          <a:p>
            <a:pPr indent="0" lvl="0" marL="457200" rtl="0" algn="just">
              <a:lnSpc>
                <a:spcPct val="115000"/>
              </a:lnSpc>
              <a:spcBef>
                <a:spcPts val="2000"/>
              </a:spcBef>
              <a:spcAft>
                <a:spcPts val="2000"/>
              </a:spcAft>
              <a:buSzPts val="2800"/>
              <a:buNone/>
            </a:pPr>
            <a:r>
              <a:t/>
            </a:r>
            <a:endParaRPr sz="1750">
              <a:solidFill>
                <a:schemeClr val="dk1"/>
              </a:solidFill>
              <a:highlight>
                <a:srgbClr val="FFFFFF"/>
              </a:highlight>
              <a:latin typeface="Arial"/>
              <a:ea typeface="Arial"/>
              <a:cs typeface="Arial"/>
              <a:sym typeface="Arial"/>
            </a:endParaRPr>
          </a:p>
        </p:txBody>
      </p:sp>
      <p:pic>
        <p:nvPicPr>
          <p:cNvPr id="46" name="Google Shape;46;g19e93ff5fc8_0_22"/>
          <p:cNvPicPr preferRelativeResize="0"/>
          <p:nvPr/>
        </p:nvPicPr>
        <p:blipFill rotWithShape="1">
          <a:blip r:embed="rId3">
            <a:alphaModFix/>
          </a:blip>
          <a:srcRect b="0" l="0" r="0" t="0"/>
          <a:stretch/>
        </p:blipFill>
        <p:spPr>
          <a:xfrm>
            <a:off x="8096250" y="3524250"/>
            <a:ext cx="3595699" cy="3595699"/>
          </a:xfrm>
          <a:prstGeom prst="rect">
            <a:avLst/>
          </a:prstGeom>
          <a:noFill/>
          <a:ln>
            <a:noFill/>
          </a:ln>
        </p:spPr>
      </p:pic>
      <p:sp>
        <p:nvSpPr>
          <p:cNvPr id="47" name="Google Shape;47;g19e93ff5fc8_0_22"/>
          <p:cNvSpPr txBox="1"/>
          <p:nvPr>
            <p:ph type="title"/>
          </p:nvPr>
        </p:nvSpPr>
        <p:spPr>
          <a:xfrm>
            <a:off x="2620187" y="486875"/>
            <a:ext cx="10515600" cy="7572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accent1"/>
              </a:buClr>
              <a:buSzPts val="4400"/>
              <a:buFont typeface="Calibri"/>
              <a:buNone/>
            </a:pPr>
            <a:r>
              <a:rPr b="1" lang="en-US" sz="2400">
                <a:latin typeface="Comfortaa"/>
                <a:ea typeface="Comfortaa"/>
                <a:cs typeface="Comfortaa"/>
                <a:sym typeface="Comfortaa"/>
              </a:rPr>
              <a:t>COMMENT CRÉER UNE VIDÉO DE PRÉSENTATION D’ENTREPRISE, ÉTAPE PAR ÉTAPE?</a:t>
            </a:r>
            <a:endParaRPr b="1" sz="24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9ba5c9d3c3_0_11"/>
          <p:cNvSpPr txBox="1"/>
          <p:nvPr>
            <p:ph idx="1" type="body"/>
          </p:nvPr>
        </p:nvSpPr>
        <p:spPr>
          <a:xfrm>
            <a:off x="645000" y="1970450"/>
            <a:ext cx="10902000" cy="4003800"/>
          </a:xfrm>
          <a:prstGeom prst="rect">
            <a:avLst/>
          </a:prstGeom>
          <a:noFill/>
          <a:ln>
            <a:noFill/>
          </a:ln>
        </p:spPr>
        <p:txBody>
          <a:bodyPr anchorCtr="0" anchor="t" bIns="45700" lIns="91425" spcFirstLastPara="1" rIns="91425" wrap="square" tIns="45700">
            <a:noAutofit/>
          </a:bodyPr>
          <a:lstStyle/>
          <a:p>
            <a:pPr indent="0" lvl="0" marL="457200" rtl="0" algn="ctr">
              <a:lnSpc>
                <a:spcPct val="115000"/>
              </a:lnSpc>
              <a:spcBef>
                <a:spcPts val="0"/>
              </a:spcBef>
              <a:spcAft>
                <a:spcPts val="0"/>
              </a:spcAft>
              <a:buSzPts val="2800"/>
              <a:buNone/>
            </a:pPr>
            <a:r>
              <a:rPr lang="en-US" sz="2500">
                <a:solidFill>
                  <a:schemeClr val="dk1"/>
                </a:solidFill>
                <a:highlight>
                  <a:srgbClr val="FFFFFF"/>
                </a:highlight>
                <a:latin typeface="Comfortaa"/>
                <a:ea typeface="Comfortaa"/>
                <a:cs typeface="Comfortaa"/>
                <a:sym typeface="Comfortaa"/>
              </a:rPr>
              <a:t>Racontez votre histoire</a:t>
            </a:r>
            <a:endParaRPr sz="3100">
              <a:solidFill>
                <a:schemeClr val="dk1"/>
              </a:solidFill>
              <a:latin typeface="Comfortaa"/>
              <a:ea typeface="Comfortaa"/>
              <a:cs typeface="Comfortaa"/>
              <a:sym typeface="Comfortaa"/>
            </a:endParaRPr>
          </a:p>
          <a:p>
            <a:pPr indent="-390525" lvl="0" marL="457200" rtl="0" algn="just">
              <a:lnSpc>
                <a:spcPct val="115000"/>
              </a:lnSpc>
              <a:spcBef>
                <a:spcPts val="1500"/>
              </a:spcBef>
              <a:spcAft>
                <a:spcPts val="0"/>
              </a:spcAft>
              <a:buClr>
                <a:schemeClr val="dk1"/>
              </a:buClr>
              <a:buSzPts val="2550"/>
              <a:buFont typeface="Comfortaa"/>
              <a:buChar char="●"/>
            </a:pPr>
            <a:r>
              <a:rPr lang="en-US" sz="2050">
                <a:solidFill>
                  <a:schemeClr val="dk1"/>
                </a:solidFill>
                <a:latin typeface="Comfortaa"/>
                <a:ea typeface="Comfortaa"/>
                <a:cs typeface="Comfortaa"/>
                <a:sym typeface="Comfortaa"/>
              </a:rPr>
              <a:t>Les premières secondes doivent commencer par une salutation, puis votre nom, votre fonction dans l’entreprise, le nom de l’entreprise et le type de production.</a:t>
            </a:r>
            <a:r>
              <a:rPr lang="en-US" sz="2050">
                <a:solidFill>
                  <a:schemeClr val="dk1"/>
                </a:solidFill>
                <a:highlight>
                  <a:srgbClr val="FFFFFF"/>
                </a:highlight>
                <a:latin typeface="Comfortaa"/>
                <a:ea typeface="Comfortaa"/>
                <a:cs typeface="Comfortaa"/>
                <a:sym typeface="Comfortaa"/>
              </a:rPr>
              <a:t>.</a:t>
            </a:r>
            <a:endParaRPr sz="2050">
              <a:solidFill>
                <a:schemeClr val="dk1"/>
              </a:solidFill>
              <a:highlight>
                <a:srgbClr val="FFFFFF"/>
              </a:highlight>
              <a:latin typeface="Comfortaa"/>
              <a:ea typeface="Comfortaa"/>
              <a:cs typeface="Comfortaa"/>
              <a:sym typeface="Comfortaa"/>
            </a:endParaRPr>
          </a:p>
          <a:p>
            <a:pPr indent="-390525" lvl="0" marL="457200" rtl="0" algn="just">
              <a:lnSpc>
                <a:spcPct val="115000"/>
              </a:lnSpc>
              <a:spcBef>
                <a:spcPts val="0"/>
              </a:spcBef>
              <a:spcAft>
                <a:spcPts val="0"/>
              </a:spcAft>
              <a:buClr>
                <a:schemeClr val="dk1"/>
              </a:buClr>
              <a:buSzPts val="2550"/>
              <a:buFont typeface="Comfortaa"/>
              <a:buChar char="●"/>
            </a:pPr>
            <a:r>
              <a:rPr lang="en-US" sz="2050">
                <a:solidFill>
                  <a:schemeClr val="dk1"/>
                </a:solidFill>
                <a:latin typeface="Comfortaa"/>
                <a:ea typeface="Comfortaa"/>
                <a:cs typeface="Comfortaa"/>
                <a:sym typeface="Comfortaa"/>
              </a:rPr>
              <a:t>Par exemple, "Hey, je suis Anthony Dupon, </a:t>
            </a:r>
            <a:r>
              <a:rPr lang="en-US" sz="2050">
                <a:solidFill>
                  <a:schemeClr val="dk1"/>
                </a:solidFill>
                <a:latin typeface="Comfortaa"/>
                <a:ea typeface="Comfortaa"/>
                <a:cs typeface="Comfortaa"/>
                <a:sym typeface="Comfortaa"/>
              </a:rPr>
              <a:t>employé chez</a:t>
            </a:r>
            <a:r>
              <a:rPr lang="en-US" sz="2050">
                <a:solidFill>
                  <a:schemeClr val="dk1"/>
                </a:solidFill>
                <a:latin typeface="Comfortaa"/>
                <a:ea typeface="Comfortaa"/>
                <a:cs typeface="Comfortaa"/>
                <a:sym typeface="Comfortaa"/>
              </a:rPr>
              <a:t>  AgroThink". Nous </a:t>
            </a:r>
            <a:r>
              <a:rPr lang="en-US" sz="2050">
                <a:solidFill>
                  <a:schemeClr val="dk1"/>
                </a:solidFill>
                <a:latin typeface="Comfortaa"/>
                <a:ea typeface="Comfortaa"/>
                <a:cs typeface="Comfortaa"/>
                <a:sym typeface="Comfortaa"/>
              </a:rPr>
              <a:t>développons</a:t>
            </a:r>
            <a:r>
              <a:rPr lang="en-US" sz="2050">
                <a:solidFill>
                  <a:schemeClr val="dk1"/>
                </a:solidFill>
                <a:latin typeface="Comfortaa"/>
                <a:ea typeface="Comfortaa"/>
                <a:cs typeface="Comfortaa"/>
                <a:sym typeface="Comfortaa"/>
              </a:rPr>
              <a:t> de nouvelles technologie pour une agriculture plus respectueuse de l’environnement</a:t>
            </a:r>
            <a:r>
              <a:rPr lang="en-US" sz="2050">
                <a:solidFill>
                  <a:schemeClr val="dk1"/>
                </a:solidFill>
                <a:highlight>
                  <a:srgbClr val="FFFFFF"/>
                </a:highlight>
                <a:latin typeface="Comfortaa"/>
                <a:ea typeface="Comfortaa"/>
                <a:cs typeface="Comfortaa"/>
                <a:sym typeface="Comfortaa"/>
              </a:rPr>
              <a:t>.</a:t>
            </a:r>
            <a:endParaRPr sz="2050">
              <a:solidFill>
                <a:schemeClr val="dk1"/>
              </a:solidFill>
              <a:highlight>
                <a:srgbClr val="FFFFFF"/>
              </a:highlight>
              <a:latin typeface="Comfortaa"/>
              <a:ea typeface="Comfortaa"/>
              <a:cs typeface="Comfortaa"/>
              <a:sym typeface="Comfortaa"/>
            </a:endParaRPr>
          </a:p>
          <a:p>
            <a:pPr indent="-371475" lvl="0" marL="457200" rtl="0" algn="just">
              <a:lnSpc>
                <a:spcPct val="115000"/>
              </a:lnSpc>
              <a:spcBef>
                <a:spcPts val="0"/>
              </a:spcBef>
              <a:spcAft>
                <a:spcPts val="0"/>
              </a:spcAft>
              <a:buClr>
                <a:schemeClr val="dk1"/>
              </a:buClr>
              <a:buSzPts val="2250"/>
              <a:buFont typeface="Comfortaa"/>
              <a:buChar char="●"/>
            </a:pPr>
            <a:r>
              <a:rPr lang="en-US" sz="2050">
                <a:solidFill>
                  <a:schemeClr val="dk1"/>
                </a:solidFill>
                <a:latin typeface="Comfortaa"/>
                <a:ea typeface="Comfortaa"/>
                <a:cs typeface="Comfortaa"/>
                <a:sym typeface="Comfortaa"/>
              </a:rPr>
              <a:t>C'est ici que vous devez développer les valeurs de l’entreprise. Il existe d'innombrables entreprises de biens et services. Qu'est-ce qui vous rend unique ? Cela permettra de vous démarquer de la concurrence</a:t>
            </a:r>
            <a:r>
              <a:rPr lang="en-US" sz="2150">
                <a:solidFill>
                  <a:schemeClr val="dk1"/>
                </a:solidFill>
                <a:highlight>
                  <a:srgbClr val="FFFFFF"/>
                </a:highlight>
                <a:latin typeface="Comfortaa"/>
                <a:ea typeface="Comfortaa"/>
                <a:cs typeface="Comfortaa"/>
                <a:sym typeface="Comfortaa"/>
              </a:rPr>
              <a:t>.</a:t>
            </a:r>
            <a:endParaRPr sz="2150">
              <a:solidFill>
                <a:schemeClr val="dk1"/>
              </a:solidFill>
              <a:highlight>
                <a:srgbClr val="FFFFFF"/>
              </a:highlight>
              <a:latin typeface="Comfortaa"/>
              <a:ea typeface="Comfortaa"/>
              <a:cs typeface="Comfortaa"/>
              <a:sym typeface="Comfortaa"/>
            </a:endParaRPr>
          </a:p>
          <a:p>
            <a:pPr indent="0" lvl="0" marL="457200" rtl="0" algn="l">
              <a:lnSpc>
                <a:spcPct val="115000"/>
              </a:lnSpc>
              <a:spcBef>
                <a:spcPts val="900"/>
              </a:spcBef>
              <a:spcAft>
                <a:spcPts val="0"/>
              </a:spcAft>
              <a:buSzPts val="2800"/>
              <a:buNone/>
            </a:pPr>
            <a:r>
              <a:t/>
            </a:r>
            <a:endParaRPr sz="1550">
              <a:solidFill>
                <a:schemeClr val="dk1"/>
              </a:solidFill>
              <a:highlight>
                <a:srgbClr val="FFFFFF"/>
              </a:highlight>
              <a:latin typeface="Comfortaa"/>
              <a:ea typeface="Comfortaa"/>
              <a:cs typeface="Comfortaa"/>
              <a:sym typeface="Comfortaa"/>
            </a:endParaRPr>
          </a:p>
          <a:p>
            <a:pPr indent="0" lvl="0" marL="457200" rtl="0" algn="l">
              <a:lnSpc>
                <a:spcPct val="115000"/>
              </a:lnSpc>
              <a:spcBef>
                <a:spcPts val="900"/>
              </a:spcBef>
              <a:spcAft>
                <a:spcPts val="0"/>
              </a:spcAft>
              <a:buSzPts val="2800"/>
              <a:buNone/>
            </a:pPr>
            <a:r>
              <a:t/>
            </a:r>
            <a:endParaRPr sz="2400">
              <a:solidFill>
                <a:schemeClr val="dk1"/>
              </a:solidFill>
              <a:highlight>
                <a:srgbClr val="FFFFFF"/>
              </a:highlight>
              <a:latin typeface="Comfortaa"/>
              <a:ea typeface="Comfortaa"/>
              <a:cs typeface="Comfortaa"/>
              <a:sym typeface="Comfortaa"/>
            </a:endParaRPr>
          </a:p>
          <a:p>
            <a:pPr indent="0" lvl="0" marL="457200" rtl="0" algn="just">
              <a:lnSpc>
                <a:spcPct val="115000"/>
              </a:lnSpc>
              <a:spcBef>
                <a:spcPts val="2000"/>
              </a:spcBef>
              <a:spcAft>
                <a:spcPts val="2000"/>
              </a:spcAft>
              <a:buSzPts val="2800"/>
              <a:buNone/>
            </a:pPr>
            <a:r>
              <a:t/>
            </a:r>
            <a:endParaRPr sz="1750">
              <a:solidFill>
                <a:schemeClr val="dk1"/>
              </a:solidFill>
              <a:highlight>
                <a:srgbClr val="FFFFFF"/>
              </a:highlight>
              <a:latin typeface="Comfortaa"/>
              <a:ea typeface="Comfortaa"/>
              <a:cs typeface="Comfortaa"/>
              <a:sym typeface="Comfortaa"/>
            </a:endParaRPr>
          </a:p>
        </p:txBody>
      </p:sp>
      <p:sp>
        <p:nvSpPr>
          <p:cNvPr id="53" name="Google Shape;53;g29ba5c9d3c3_0_11"/>
          <p:cNvSpPr txBox="1"/>
          <p:nvPr>
            <p:ph type="title"/>
          </p:nvPr>
        </p:nvSpPr>
        <p:spPr>
          <a:xfrm>
            <a:off x="838200" y="1339243"/>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t>É</a:t>
            </a:r>
            <a:r>
              <a:rPr lang="en-US" sz="4000"/>
              <a:t>tape 2: pendant la vidéo</a:t>
            </a:r>
            <a:endParaRPr sz="4000"/>
          </a:p>
        </p:txBody>
      </p:sp>
      <p:pic>
        <p:nvPicPr>
          <p:cNvPr id="54" name="Google Shape;54;g29ba5c9d3c3_0_11"/>
          <p:cNvPicPr preferRelativeResize="0"/>
          <p:nvPr/>
        </p:nvPicPr>
        <p:blipFill rotWithShape="1">
          <a:blip r:embed="rId3">
            <a:alphaModFix/>
          </a:blip>
          <a:srcRect b="0" l="0" r="0" t="0"/>
          <a:stretch/>
        </p:blipFill>
        <p:spPr>
          <a:xfrm>
            <a:off x="122550" y="739275"/>
            <a:ext cx="1831125" cy="1831125"/>
          </a:xfrm>
          <a:prstGeom prst="rect">
            <a:avLst/>
          </a:prstGeom>
          <a:noFill/>
          <a:ln>
            <a:noFill/>
          </a:ln>
        </p:spPr>
      </p:pic>
      <p:sp>
        <p:nvSpPr>
          <p:cNvPr id="55" name="Google Shape;55;g29ba5c9d3c3_0_11"/>
          <p:cNvSpPr txBox="1"/>
          <p:nvPr>
            <p:ph type="title"/>
          </p:nvPr>
        </p:nvSpPr>
        <p:spPr>
          <a:xfrm>
            <a:off x="2620187" y="486875"/>
            <a:ext cx="10515600" cy="7572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accent1"/>
              </a:buClr>
              <a:buSzPts val="4400"/>
              <a:buFont typeface="Calibri"/>
              <a:buNone/>
            </a:pPr>
            <a:r>
              <a:rPr b="1" lang="en-US" sz="2400">
                <a:latin typeface="Comfortaa"/>
                <a:ea typeface="Comfortaa"/>
                <a:cs typeface="Comfortaa"/>
                <a:sym typeface="Comfortaa"/>
              </a:rPr>
              <a:t>COMMENT CRÉER UNE VIDÉO DE PRÉSENTATION D’ENTREPRISE, ÉTAPE PAR ÉTAPE?</a:t>
            </a:r>
            <a:endParaRPr b="1" sz="240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g29ba5c9d3c3_0_20"/>
          <p:cNvPicPr preferRelativeResize="0"/>
          <p:nvPr/>
        </p:nvPicPr>
        <p:blipFill rotWithShape="1">
          <a:blip r:embed="rId3">
            <a:alphaModFix/>
          </a:blip>
          <a:srcRect b="0" l="0" r="0" t="0"/>
          <a:stretch/>
        </p:blipFill>
        <p:spPr>
          <a:xfrm>
            <a:off x="10106102" y="2998439"/>
            <a:ext cx="1911873" cy="2284917"/>
          </a:xfrm>
          <a:prstGeom prst="rect">
            <a:avLst/>
          </a:prstGeom>
          <a:noFill/>
          <a:ln>
            <a:noFill/>
          </a:ln>
        </p:spPr>
      </p:pic>
      <p:sp>
        <p:nvSpPr>
          <p:cNvPr id="61" name="Google Shape;61;g29ba5c9d3c3_0_20"/>
          <p:cNvSpPr txBox="1"/>
          <p:nvPr>
            <p:ph idx="1" type="body"/>
          </p:nvPr>
        </p:nvSpPr>
        <p:spPr>
          <a:xfrm>
            <a:off x="4" y="2039241"/>
            <a:ext cx="10515600" cy="32442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lang="en-US" sz="2600">
                <a:solidFill>
                  <a:schemeClr val="dk1"/>
                </a:solidFill>
                <a:highlight>
                  <a:srgbClr val="FFFFFF"/>
                </a:highlight>
                <a:latin typeface="Comfortaa"/>
                <a:ea typeface="Comfortaa"/>
                <a:cs typeface="Comfortaa"/>
                <a:sym typeface="Comfortaa"/>
              </a:rPr>
              <a:t>Définir le problème</a:t>
            </a:r>
            <a:endParaRPr sz="2600">
              <a:solidFill>
                <a:schemeClr val="dk1"/>
              </a:solidFill>
              <a:highlight>
                <a:srgbClr val="FFFFFF"/>
              </a:highlight>
              <a:latin typeface="Comfortaa"/>
              <a:ea typeface="Comfortaa"/>
              <a:cs typeface="Comfortaa"/>
              <a:sym typeface="Comfortaa"/>
            </a:endParaRPr>
          </a:p>
          <a:p>
            <a:pPr indent="0" lvl="0" marL="0" rtl="0" algn="ctr">
              <a:lnSpc>
                <a:spcPct val="115000"/>
              </a:lnSpc>
              <a:spcBef>
                <a:spcPts val="0"/>
              </a:spcBef>
              <a:spcAft>
                <a:spcPts val="0"/>
              </a:spcAft>
              <a:buSzPts val="2800"/>
              <a:buNone/>
            </a:pPr>
            <a:r>
              <a:t/>
            </a:r>
            <a:endParaRPr sz="2600">
              <a:solidFill>
                <a:schemeClr val="dk1"/>
              </a:solidFill>
              <a:highlight>
                <a:srgbClr val="FFFFFF"/>
              </a:highlight>
              <a:latin typeface="Comfortaa"/>
              <a:ea typeface="Comfortaa"/>
              <a:cs typeface="Comfortaa"/>
              <a:sym typeface="Comfortaa"/>
            </a:endParaRPr>
          </a:p>
          <a:p>
            <a:pPr indent="-320675" lvl="0" marL="876300" rtl="0" algn="just">
              <a:lnSpc>
                <a:spcPct val="115000"/>
              </a:lnSpc>
              <a:spcBef>
                <a:spcPts val="1500"/>
              </a:spcBef>
              <a:spcAft>
                <a:spcPts val="0"/>
              </a:spcAft>
              <a:buClr>
                <a:schemeClr val="dk1"/>
              </a:buClr>
              <a:buSzPts val="1450"/>
              <a:buFont typeface="Comfortaa"/>
              <a:buChar char="●"/>
            </a:pPr>
            <a:r>
              <a:rPr lang="en-US" sz="2000">
                <a:solidFill>
                  <a:schemeClr val="dk1"/>
                </a:solidFill>
                <a:latin typeface="Comfortaa"/>
                <a:ea typeface="Comfortaa"/>
                <a:cs typeface="Comfortaa"/>
                <a:sym typeface="Comfortaa"/>
              </a:rPr>
              <a:t>Expliquez</a:t>
            </a:r>
            <a:r>
              <a:rPr lang="en-US" sz="2000">
                <a:solidFill>
                  <a:schemeClr val="dk1"/>
                </a:solidFill>
                <a:latin typeface="Comfortaa"/>
                <a:ea typeface="Comfortaa"/>
                <a:cs typeface="Comfortaa"/>
                <a:sym typeface="Comfortaa"/>
              </a:rPr>
              <a:t> les difficultés rencontrées par le secteur agricole, et comment vous ou votre entreprise agissez au </a:t>
            </a:r>
            <a:r>
              <a:rPr lang="en-US" sz="2000">
                <a:solidFill>
                  <a:schemeClr val="dk1"/>
                </a:solidFill>
                <a:latin typeface="Comfortaa"/>
                <a:ea typeface="Comfortaa"/>
                <a:cs typeface="Comfortaa"/>
                <a:sym typeface="Comfortaa"/>
              </a:rPr>
              <a:t>quotidien</a:t>
            </a:r>
            <a:r>
              <a:rPr lang="en-US" sz="2000">
                <a:solidFill>
                  <a:schemeClr val="dk1"/>
                </a:solidFill>
                <a:latin typeface="Comfortaa"/>
                <a:ea typeface="Comfortaa"/>
                <a:cs typeface="Comfortaa"/>
                <a:sym typeface="Comfortaa"/>
              </a:rPr>
              <a:t> pour y pallier.</a:t>
            </a:r>
            <a:endParaRPr sz="2000">
              <a:solidFill>
                <a:schemeClr val="dk1"/>
              </a:solidFill>
              <a:latin typeface="Comfortaa"/>
              <a:ea typeface="Comfortaa"/>
              <a:cs typeface="Comfortaa"/>
              <a:sym typeface="Comfortaa"/>
            </a:endParaRPr>
          </a:p>
          <a:p>
            <a:pPr indent="0" lvl="0" marL="457200" rtl="0" algn="just">
              <a:lnSpc>
                <a:spcPct val="115000"/>
              </a:lnSpc>
              <a:spcBef>
                <a:spcPts val="1500"/>
              </a:spcBef>
              <a:spcAft>
                <a:spcPts val="0"/>
              </a:spcAft>
              <a:buNone/>
            </a:pPr>
            <a:r>
              <a:rPr lang="en-US" sz="2000">
                <a:solidFill>
                  <a:schemeClr val="dk1"/>
                </a:solidFill>
                <a:latin typeface="Comfortaa"/>
                <a:ea typeface="Comfortaa"/>
                <a:cs typeface="Comfortaa"/>
                <a:sym typeface="Comfortaa"/>
              </a:rPr>
              <a:t>Exemple: </a:t>
            </a:r>
            <a:endParaRPr sz="2000">
              <a:solidFill>
                <a:schemeClr val="dk1"/>
              </a:solidFill>
              <a:latin typeface="Comfortaa"/>
              <a:ea typeface="Comfortaa"/>
              <a:cs typeface="Comfortaa"/>
              <a:sym typeface="Comfortaa"/>
            </a:endParaRPr>
          </a:p>
          <a:p>
            <a:pPr indent="0" lvl="0" marL="457200" rtl="0" algn="just">
              <a:lnSpc>
                <a:spcPct val="115000"/>
              </a:lnSpc>
              <a:spcBef>
                <a:spcPts val="1500"/>
              </a:spcBef>
              <a:spcAft>
                <a:spcPts val="0"/>
              </a:spcAft>
              <a:buNone/>
            </a:pPr>
            <a:r>
              <a:rPr lang="en-US" sz="2000">
                <a:solidFill>
                  <a:schemeClr val="dk1"/>
                </a:solidFill>
                <a:latin typeface="Comfortaa"/>
                <a:ea typeface="Comfortaa"/>
                <a:cs typeface="Comfortaa"/>
                <a:sym typeface="Comfortaa"/>
              </a:rPr>
              <a:t>_ La production d’un lait de qualité pour palier à la diminution des fermes laitières sur le </a:t>
            </a:r>
            <a:r>
              <a:rPr lang="en-US" sz="2000">
                <a:solidFill>
                  <a:schemeClr val="dk1"/>
                </a:solidFill>
                <a:latin typeface="Comfortaa"/>
                <a:ea typeface="Comfortaa"/>
                <a:cs typeface="Comfortaa"/>
                <a:sym typeface="Comfortaa"/>
              </a:rPr>
              <a:t>territoire</a:t>
            </a:r>
            <a:r>
              <a:rPr lang="en-US" sz="2000">
                <a:solidFill>
                  <a:schemeClr val="dk1"/>
                </a:solidFill>
                <a:latin typeface="Comfortaa"/>
                <a:ea typeface="Comfortaa"/>
                <a:cs typeface="Comfortaa"/>
                <a:sym typeface="Comfortaa"/>
              </a:rPr>
              <a:t>.</a:t>
            </a:r>
            <a:endParaRPr sz="2000">
              <a:solidFill>
                <a:schemeClr val="dk1"/>
              </a:solidFill>
              <a:latin typeface="Comfortaa"/>
              <a:ea typeface="Comfortaa"/>
              <a:cs typeface="Comfortaa"/>
              <a:sym typeface="Comfortaa"/>
            </a:endParaRPr>
          </a:p>
          <a:p>
            <a:pPr indent="0" lvl="0" marL="457200" rtl="0" algn="just">
              <a:lnSpc>
                <a:spcPct val="115000"/>
              </a:lnSpc>
              <a:spcBef>
                <a:spcPts val="1500"/>
              </a:spcBef>
              <a:spcAft>
                <a:spcPts val="0"/>
              </a:spcAft>
              <a:buNone/>
            </a:pPr>
            <a:r>
              <a:rPr lang="en-US" sz="2000">
                <a:solidFill>
                  <a:schemeClr val="dk1"/>
                </a:solidFill>
                <a:latin typeface="Comfortaa"/>
                <a:ea typeface="Comfortaa"/>
                <a:cs typeface="Comfortaa"/>
                <a:sym typeface="Comfortaa"/>
              </a:rPr>
              <a:t>_ Une agriculture respectueuse de l’environnement avec la diminution des produits phytosanitaires dans les champs.</a:t>
            </a:r>
            <a:endParaRPr sz="2000">
              <a:solidFill>
                <a:schemeClr val="dk1"/>
              </a:solidFill>
              <a:latin typeface="Comfortaa"/>
              <a:ea typeface="Comfortaa"/>
              <a:cs typeface="Comfortaa"/>
              <a:sym typeface="Comfortaa"/>
            </a:endParaRPr>
          </a:p>
          <a:p>
            <a:pPr indent="0" lvl="0" marL="457200" rtl="0" algn="just">
              <a:lnSpc>
                <a:spcPct val="115000"/>
              </a:lnSpc>
              <a:spcBef>
                <a:spcPts val="1500"/>
              </a:spcBef>
              <a:spcAft>
                <a:spcPts val="0"/>
              </a:spcAft>
              <a:buNone/>
            </a:pPr>
            <a:r>
              <a:t/>
            </a:r>
            <a:endParaRPr sz="2000">
              <a:solidFill>
                <a:schemeClr val="dk1"/>
              </a:solidFill>
              <a:latin typeface="Comfortaa"/>
              <a:ea typeface="Comfortaa"/>
              <a:cs typeface="Comfortaa"/>
              <a:sym typeface="Comfortaa"/>
            </a:endParaRPr>
          </a:p>
        </p:txBody>
      </p:sp>
      <p:sp>
        <p:nvSpPr>
          <p:cNvPr id="62" name="Google Shape;62;g29ba5c9d3c3_0_20"/>
          <p:cNvSpPr txBox="1"/>
          <p:nvPr>
            <p:ph type="title"/>
          </p:nvPr>
        </p:nvSpPr>
        <p:spPr>
          <a:xfrm>
            <a:off x="2620187" y="486875"/>
            <a:ext cx="10515600" cy="7572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accent1"/>
              </a:buClr>
              <a:buSzPts val="4400"/>
              <a:buFont typeface="Calibri"/>
              <a:buNone/>
            </a:pPr>
            <a:r>
              <a:rPr b="1" lang="en-US" sz="2400">
                <a:latin typeface="Comfortaa"/>
                <a:ea typeface="Comfortaa"/>
                <a:cs typeface="Comfortaa"/>
                <a:sym typeface="Comfortaa"/>
              </a:rPr>
              <a:t>COMMENT CRÉER UNE VIDÉO DE PRÉSENTATION D’ENTREPRISE, ÉTAPE PAR ÉTAPE?</a:t>
            </a:r>
            <a:endParaRPr b="1" sz="24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g29ba5c9d3c3_0_30"/>
          <p:cNvPicPr preferRelativeResize="0"/>
          <p:nvPr/>
        </p:nvPicPr>
        <p:blipFill rotWithShape="1">
          <a:blip r:embed="rId3">
            <a:alphaModFix/>
          </a:blip>
          <a:srcRect b="0" l="0" r="0" t="0"/>
          <a:stretch/>
        </p:blipFill>
        <p:spPr>
          <a:xfrm>
            <a:off x="9210325" y="4429225"/>
            <a:ext cx="2780708" cy="2540083"/>
          </a:xfrm>
          <a:prstGeom prst="rect">
            <a:avLst/>
          </a:prstGeom>
          <a:noFill/>
          <a:ln>
            <a:noFill/>
          </a:ln>
        </p:spPr>
      </p:pic>
      <p:sp>
        <p:nvSpPr>
          <p:cNvPr id="68" name="Google Shape;68;g29ba5c9d3c3_0_30"/>
          <p:cNvSpPr txBox="1"/>
          <p:nvPr>
            <p:ph idx="1" type="body"/>
          </p:nvPr>
        </p:nvSpPr>
        <p:spPr>
          <a:xfrm>
            <a:off x="504725" y="2226056"/>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lang="en-US" sz="2900">
                <a:solidFill>
                  <a:schemeClr val="dk1"/>
                </a:solidFill>
                <a:highlight>
                  <a:srgbClr val="FFFFFF"/>
                </a:highlight>
                <a:latin typeface="Comfortaa"/>
                <a:ea typeface="Comfortaa"/>
                <a:cs typeface="Comfortaa"/>
                <a:sym typeface="Comfortaa"/>
              </a:rPr>
              <a:t>Appuyez vos affirmations</a:t>
            </a:r>
            <a:endParaRPr sz="2900">
              <a:solidFill>
                <a:schemeClr val="dk1"/>
              </a:solidFill>
              <a:highlight>
                <a:srgbClr val="FFFFFF"/>
              </a:highlight>
              <a:latin typeface="Comfortaa"/>
              <a:ea typeface="Comfortaa"/>
              <a:cs typeface="Comfortaa"/>
              <a:sym typeface="Comfortaa"/>
            </a:endParaRPr>
          </a:p>
          <a:p>
            <a:pPr indent="-371475" lvl="0" marL="457200" rtl="0" algn="just">
              <a:lnSpc>
                <a:spcPct val="115000"/>
              </a:lnSpc>
              <a:spcBef>
                <a:spcPts val="1500"/>
              </a:spcBef>
              <a:spcAft>
                <a:spcPts val="0"/>
              </a:spcAft>
              <a:buClr>
                <a:schemeClr val="dk1"/>
              </a:buClr>
              <a:buSzPts val="2250"/>
              <a:buFont typeface="Comfortaa"/>
              <a:buChar char="●"/>
            </a:pPr>
            <a:r>
              <a:rPr lang="en-US" sz="2250">
                <a:solidFill>
                  <a:schemeClr val="dk1"/>
                </a:solidFill>
                <a:highlight>
                  <a:srgbClr val="FFFFFF"/>
                </a:highlight>
                <a:latin typeface="Comfortaa"/>
                <a:ea typeface="Comfortaa"/>
                <a:cs typeface="Comfortaa"/>
                <a:sym typeface="Comfortaa"/>
              </a:rPr>
              <a:t>Utilisez des statistiques pour appuyer votre solution et attirer l'attention des téléspectateurs. Assurez-vous que les données leur expliquent la raison d'être de votre entreprise et l’utilité de la solution que vous proposez.</a:t>
            </a:r>
            <a:endParaRPr sz="2250">
              <a:solidFill>
                <a:schemeClr val="dk1"/>
              </a:solidFill>
              <a:highlight>
                <a:srgbClr val="FFFFFF"/>
              </a:highlight>
              <a:latin typeface="Comfortaa"/>
              <a:ea typeface="Comfortaa"/>
              <a:cs typeface="Comfortaa"/>
              <a:sym typeface="Comfortaa"/>
            </a:endParaRPr>
          </a:p>
          <a:p>
            <a:pPr indent="-371475" lvl="0" marL="457200" rtl="0" algn="just">
              <a:lnSpc>
                <a:spcPct val="115000"/>
              </a:lnSpc>
              <a:spcBef>
                <a:spcPts val="0"/>
              </a:spcBef>
              <a:spcAft>
                <a:spcPts val="0"/>
              </a:spcAft>
              <a:buClr>
                <a:schemeClr val="dk1"/>
              </a:buClr>
              <a:buSzPts val="2250"/>
              <a:buFont typeface="Comfortaa"/>
              <a:buChar char="●"/>
            </a:pPr>
            <a:r>
              <a:rPr lang="en-US" sz="2250">
                <a:solidFill>
                  <a:schemeClr val="dk1"/>
                </a:solidFill>
                <a:highlight>
                  <a:srgbClr val="FFFFFF"/>
                </a:highlight>
                <a:latin typeface="Comfortaa"/>
                <a:ea typeface="Comfortaa"/>
                <a:cs typeface="Comfortaa"/>
                <a:sym typeface="Comfortaa"/>
              </a:rPr>
              <a:t>N'oubliez pas d'ajouter les détails suivants:</a:t>
            </a:r>
            <a:endParaRPr sz="2250">
              <a:solidFill>
                <a:schemeClr val="dk1"/>
              </a:solidFill>
              <a:highlight>
                <a:srgbClr val="FFFFFF"/>
              </a:highlight>
              <a:latin typeface="Comfortaa"/>
              <a:ea typeface="Comfortaa"/>
              <a:cs typeface="Comfortaa"/>
              <a:sym typeface="Comfortaa"/>
            </a:endParaRPr>
          </a:p>
          <a:p>
            <a:pPr indent="-371475" lvl="1" marL="914400" rtl="0" algn="just">
              <a:lnSpc>
                <a:spcPct val="115000"/>
              </a:lnSpc>
              <a:spcBef>
                <a:spcPts val="0"/>
              </a:spcBef>
              <a:spcAft>
                <a:spcPts val="0"/>
              </a:spcAft>
              <a:buClr>
                <a:schemeClr val="dk1"/>
              </a:buClr>
              <a:buSzPts val="2250"/>
              <a:buFont typeface="Comfortaa"/>
              <a:buChar char="●"/>
            </a:pPr>
            <a:r>
              <a:rPr lang="en-US" sz="2250">
                <a:solidFill>
                  <a:schemeClr val="dk1"/>
                </a:solidFill>
                <a:highlight>
                  <a:srgbClr val="FFFFFF"/>
                </a:highlight>
                <a:latin typeface="Comfortaa"/>
                <a:ea typeface="Comfortaa"/>
                <a:cs typeface="Comfortaa"/>
                <a:sym typeface="Comfortaa"/>
              </a:rPr>
              <a:t>Le respect de la nature et/ou des animaux</a:t>
            </a:r>
            <a:endParaRPr sz="2900">
              <a:latin typeface="Comfortaa"/>
              <a:ea typeface="Comfortaa"/>
              <a:cs typeface="Comfortaa"/>
              <a:sym typeface="Comfortaa"/>
            </a:endParaRPr>
          </a:p>
          <a:p>
            <a:pPr indent="-371475" lvl="1" marL="914400" rtl="0" algn="just">
              <a:lnSpc>
                <a:spcPct val="115000"/>
              </a:lnSpc>
              <a:spcBef>
                <a:spcPts val="0"/>
              </a:spcBef>
              <a:spcAft>
                <a:spcPts val="0"/>
              </a:spcAft>
              <a:buClr>
                <a:schemeClr val="dk1"/>
              </a:buClr>
              <a:buSzPts val="2250"/>
              <a:buFont typeface="Comfortaa"/>
              <a:buChar char="●"/>
            </a:pPr>
            <a:r>
              <a:rPr lang="en-US" sz="2250">
                <a:solidFill>
                  <a:schemeClr val="dk1"/>
                </a:solidFill>
                <a:highlight>
                  <a:srgbClr val="FFFFFF"/>
                </a:highlight>
                <a:latin typeface="Comfortaa"/>
                <a:ea typeface="Comfortaa"/>
                <a:cs typeface="Comfortaa"/>
                <a:sym typeface="Comfortaa"/>
              </a:rPr>
              <a:t>Vos objectifs futurs</a:t>
            </a:r>
            <a:endParaRPr sz="2250">
              <a:solidFill>
                <a:schemeClr val="dk1"/>
              </a:solidFill>
              <a:highlight>
                <a:srgbClr val="FFFFFF"/>
              </a:highlight>
              <a:latin typeface="Comfortaa"/>
              <a:ea typeface="Comfortaa"/>
              <a:cs typeface="Comfortaa"/>
              <a:sym typeface="Comfortaa"/>
            </a:endParaRPr>
          </a:p>
        </p:txBody>
      </p:sp>
      <p:sp>
        <p:nvSpPr>
          <p:cNvPr id="69" name="Google Shape;69;g29ba5c9d3c3_0_30"/>
          <p:cNvSpPr txBox="1"/>
          <p:nvPr>
            <p:ph type="title"/>
          </p:nvPr>
        </p:nvSpPr>
        <p:spPr>
          <a:xfrm>
            <a:off x="2620187" y="486875"/>
            <a:ext cx="10515600" cy="7572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accent1"/>
              </a:buClr>
              <a:buSzPts val="4400"/>
              <a:buFont typeface="Calibri"/>
              <a:buNone/>
            </a:pPr>
            <a:r>
              <a:rPr b="1" lang="en-US" sz="2400">
                <a:latin typeface="Comfortaa"/>
                <a:ea typeface="Comfortaa"/>
                <a:cs typeface="Comfortaa"/>
                <a:sym typeface="Comfortaa"/>
              </a:rPr>
              <a:t>COMMENT CRÉER UNE VIDÉO DE PRÉSENTATION D’ENTREPRISE, ÉTAPE PAR ÉTAPE?</a:t>
            </a:r>
            <a:endParaRPr b="1" sz="24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9ba5c9d3c3_0_38"/>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t>Eléments essentiels d’une vidéo de présentation…</a:t>
            </a:r>
            <a:endParaRPr sz="4000"/>
          </a:p>
        </p:txBody>
      </p:sp>
      <p:sp>
        <p:nvSpPr>
          <p:cNvPr id="75" name="Google Shape;75;g29ba5c9d3c3_0_38"/>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Clr>
                <a:schemeClr val="dk1"/>
              </a:buClr>
              <a:buSzPts val="3800"/>
              <a:buFont typeface="Arial"/>
              <a:buChar char="●"/>
            </a:pPr>
            <a:r>
              <a:rPr b="1" lang="en-US" sz="3600">
                <a:solidFill>
                  <a:schemeClr val="dk1"/>
                </a:solidFill>
                <a:highlight>
                  <a:srgbClr val="FFFFFF"/>
                </a:highlight>
                <a:latin typeface="Arial"/>
                <a:ea typeface="Arial"/>
                <a:cs typeface="Arial"/>
                <a:sym typeface="Arial"/>
              </a:rPr>
              <a:t>Problème</a:t>
            </a:r>
            <a:endParaRPr/>
          </a:p>
          <a:p>
            <a:pPr indent="-457200" lvl="0" marL="457200" rtl="0" algn="ctr">
              <a:lnSpc>
                <a:spcPct val="115000"/>
              </a:lnSpc>
              <a:spcBef>
                <a:spcPts val="0"/>
              </a:spcBef>
              <a:spcAft>
                <a:spcPts val="0"/>
              </a:spcAft>
              <a:buClr>
                <a:schemeClr val="dk1"/>
              </a:buClr>
              <a:buSzPts val="3800"/>
              <a:buFont typeface="Arial"/>
              <a:buChar char="●"/>
            </a:pPr>
            <a:r>
              <a:rPr b="1" lang="en-US" sz="3600">
                <a:solidFill>
                  <a:schemeClr val="dk1"/>
                </a:solidFill>
                <a:highlight>
                  <a:srgbClr val="FFFFFF"/>
                </a:highlight>
                <a:latin typeface="Arial"/>
                <a:ea typeface="Arial"/>
                <a:cs typeface="Arial"/>
                <a:sym typeface="Arial"/>
              </a:rPr>
              <a:t>Solution</a:t>
            </a:r>
            <a:endParaRPr/>
          </a:p>
          <a:p>
            <a:pPr indent="-457200" lvl="0" marL="457200" rtl="0" algn="ctr">
              <a:lnSpc>
                <a:spcPct val="115000"/>
              </a:lnSpc>
              <a:spcBef>
                <a:spcPts val="0"/>
              </a:spcBef>
              <a:spcAft>
                <a:spcPts val="0"/>
              </a:spcAft>
              <a:buClr>
                <a:schemeClr val="dk1"/>
              </a:buClr>
              <a:buSzPts val="3800"/>
              <a:buFont typeface="Arial"/>
              <a:buChar char="●"/>
            </a:pPr>
            <a:r>
              <a:rPr b="1" lang="en-US" sz="3600">
                <a:solidFill>
                  <a:schemeClr val="dk1"/>
                </a:solidFill>
                <a:highlight>
                  <a:srgbClr val="FFFFFF"/>
                </a:highlight>
                <a:latin typeface="Arial"/>
                <a:ea typeface="Arial"/>
                <a:cs typeface="Arial"/>
                <a:sym typeface="Arial"/>
              </a:rPr>
              <a:t>Produit</a:t>
            </a:r>
            <a:endParaRPr/>
          </a:p>
          <a:p>
            <a:pPr indent="-457200" lvl="0" marL="457200" rtl="0" algn="ctr">
              <a:lnSpc>
                <a:spcPct val="115000"/>
              </a:lnSpc>
              <a:spcBef>
                <a:spcPts val="0"/>
              </a:spcBef>
              <a:spcAft>
                <a:spcPts val="0"/>
              </a:spcAft>
              <a:buClr>
                <a:schemeClr val="dk1"/>
              </a:buClr>
              <a:buSzPts val="3800"/>
              <a:buFont typeface="Arial"/>
              <a:buChar char="●"/>
            </a:pPr>
            <a:r>
              <a:rPr b="1" lang="en-US" sz="3600">
                <a:solidFill>
                  <a:schemeClr val="dk1"/>
                </a:solidFill>
                <a:highlight>
                  <a:srgbClr val="FFFFFF"/>
                </a:highlight>
                <a:latin typeface="Arial"/>
                <a:ea typeface="Arial"/>
                <a:cs typeface="Arial"/>
                <a:sym typeface="Arial"/>
              </a:rPr>
              <a:t>Adéquation production-écologie</a:t>
            </a:r>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76" name="Google Shape;76;g29ba5c9d3c3_0_38"/>
          <p:cNvPicPr preferRelativeResize="0"/>
          <p:nvPr/>
        </p:nvPicPr>
        <p:blipFill rotWithShape="1">
          <a:blip r:embed="rId3">
            <a:alphaModFix/>
          </a:blip>
          <a:srcRect b="0" l="0" r="0" t="0"/>
          <a:stretch/>
        </p:blipFill>
        <p:spPr>
          <a:xfrm>
            <a:off x="1143000" y="2381250"/>
            <a:ext cx="1524000" cy="3657575"/>
          </a:xfrm>
          <a:prstGeom prst="rect">
            <a:avLst/>
          </a:prstGeom>
          <a:noFill/>
          <a:ln>
            <a:noFill/>
          </a:ln>
        </p:spPr>
      </p:pic>
      <p:pic>
        <p:nvPicPr>
          <p:cNvPr id="77" name="Google Shape;77;g29ba5c9d3c3_0_38"/>
          <p:cNvPicPr preferRelativeResize="0"/>
          <p:nvPr/>
        </p:nvPicPr>
        <p:blipFill rotWithShape="1">
          <a:blip r:embed="rId3">
            <a:alphaModFix/>
          </a:blip>
          <a:srcRect b="0" l="0" r="0" t="0"/>
          <a:stretch/>
        </p:blipFill>
        <p:spPr>
          <a:xfrm>
            <a:off x="9605950" y="2381250"/>
            <a:ext cx="1524000" cy="365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9ba5c9d3c3_0_49"/>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Les 3 Pourquoi?</a:t>
            </a:r>
            <a:endParaRPr/>
          </a:p>
        </p:txBody>
      </p:sp>
      <p:sp>
        <p:nvSpPr>
          <p:cNvPr id="83" name="Google Shape;83;g29ba5c9d3c3_0_49"/>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Clr>
                <a:schemeClr val="dk1"/>
              </a:buClr>
              <a:buSzPts val="3900"/>
              <a:buFont typeface="Arial"/>
              <a:buChar char="●"/>
            </a:pPr>
            <a:r>
              <a:rPr b="1" lang="en-US" sz="3900">
                <a:solidFill>
                  <a:schemeClr val="dk1"/>
                </a:solidFill>
                <a:highlight>
                  <a:srgbClr val="FFFFFF"/>
                </a:highlight>
                <a:latin typeface="Arial"/>
                <a:ea typeface="Arial"/>
                <a:cs typeface="Arial"/>
                <a:sym typeface="Arial"/>
              </a:rPr>
              <a:t>Pourquoi ce problème?</a:t>
            </a:r>
            <a:endParaRPr/>
          </a:p>
          <a:p>
            <a:pPr indent="-457200" lvl="0" marL="457200" rtl="0" algn="ctr">
              <a:lnSpc>
                <a:spcPct val="115000"/>
              </a:lnSpc>
              <a:spcBef>
                <a:spcPts val="0"/>
              </a:spcBef>
              <a:spcAft>
                <a:spcPts val="0"/>
              </a:spcAft>
              <a:buClr>
                <a:schemeClr val="dk1"/>
              </a:buClr>
              <a:buSzPts val="3900"/>
              <a:buFont typeface="Arial"/>
              <a:buChar char="●"/>
            </a:pPr>
            <a:r>
              <a:rPr b="1" lang="en-US" sz="3900">
                <a:solidFill>
                  <a:schemeClr val="dk1"/>
                </a:solidFill>
                <a:highlight>
                  <a:srgbClr val="FFFFFF"/>
                </a:highlight>
                <a:latin typeface="Arial"/>
                <a:ea typeface="Arial"/>
                <a:cs typeface="Arial"/>
                <a:sym typeface="Arial"/>
              </a:rPr>
              <a:t>Pourquoi cette solution?</a:t>
            </a:r>
            <a:endParaRPr/>
          </a:p>
          <a:p>
            <a:pPr indent="-457200" lvl="0" marL="457200" rtl="0" algn="ctr">
              <a:lnSpc>
                <a:spcPct val="115000"/>
              </a:lnSpc>
              <a:spcBef>
                <a:spcPts val="0"/>
              </a:spcBef>
              <a:spcAft>
                <a:spcPts val="0"/>
              </a:spcAft>
              <a:buClr>
                <a:schemeClr val="dk1"/>
              </a:buClr>
              <a:buSzPts val="3900"/>
              <a:buFont typeface="Arial"/>
              <a:buChar char="●"/>
            </a:pPr>
            <a:r>
              <a:rPr b="1" lang="en-US" sz="3900">
                <a:solidFill>
                  <a:schemeClr val="dk1"/>
                </a:solidFill>
                <a:highlight>
                  <a:srgbClr val="FFFFFF"/>
                </a:highlight>
                <a:latin typeface="Arial"/>
                <a:ea typeface="Arial"/>
                <a:cs typeface="Arial"/>
                <a:sym typeface="Arial"/>
              </a:rPr>
              <a:t>Pourquoi cette équipe?</a:t>
            </a:r>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84" name="Google Shape;84;g29ba5c9d3c3_0_49"/>
          <p:cNvPicPr preferRelativeResize="0"/>
          <p:nvPr/>
        </p:nvPicPr>
        <p:blipFill rotWithShape="1">
          <a:blip r:embed="rId3">
            <a:alphaModFix/>
          </a:blip>
          <a:srcRect b="0" l="0" r="0" t="0"/>
          <a:stretch/>
        </p:blipFill>
        <p:spPr>
          <a:xfrm>
            <a:off x="9444025" y="1281100"/>
            <a:ext cx="1638300" cy="1200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9ba5c9d3c3_0_55"/>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EXEMPLES </a:t>
            </a:r>
            <a:endParaRPr/>
          </a:p>
        </p:txBody>
      </p:sp>
      <p:sp>
        <p:nvSpPr>
          <p:cNvPr id="90" name="Google Shape;90;g29ba5c9d3c3_0_55"/>
          <p:cNvSpPr txBox="1"/>
          <p:nvPr>
            <p:ph idx="1" type="body"/>
          </p:nvPr>
        </p:nvSpPr>
        <p:spPr>
          <a:xfrm>
            <a:off x="751200" y="1878106"/>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b="1" lang="en-US" sz="2100">
                <a:solidFill>
                  <a:srgbClr val="3A3A3A"/>
                </a:solidFill>
                <a:highlight>
                  <a:srgbClr val="FFFFFF"/>
                </a:highlight>
                <a:latin typeface="Arial"/>
                <a:ea typeface="Arial"/>
                <a:cs typeface="Arial"/>
                <a:sym typeface="Arial"/>
              </a:rPr>
              <a:t>Délices biologiques</a:t>
            </a:r>
            <a:endParaRPr sz="3000"/>
          </a:p>
          <a:p>
            <a:pPr indent="-349250" lvl="0" marL="876300" rtl="0" algn="l">
              <a:lnSpc>
                <a:spcPct val="115000"/>
              </a:lnSpc>
              <a:spcBef>
                <a:spcPts val="1500"/>
              </a:spcBef>
              <a:spcAft>
                <a:spcPts val="0"/>
              </a:spcAft>
              <a:buClr>
                <a:srgbClr val="3A3A3A"/>
              </a:buClr>
              <a:buSzPts val="1900"/>
              <a:buFont typeface="Times New Roman"/>
              <a:buChar char="●"/>
            </a:pPr>
            <a:r>
              <a:rPr b="1" lang="en-US" sz="1900">
                <a:solidFill>
                  <a:srgbClr val="3A3A3A"/>
                </a:solidFill>
                <a:highlight>
                  <a:srgbClr val="FFFFFF"/>
                </a:highlight>
                <a:latin typeface="Arial"/>
                <a:ea typeface="Arial"/>
                <a:cs typeface="Arial"/>
                <a:sym typeface="Arial"/>
              </a:rPr>
              <a:t>Créneau : </a:t>
            </a:r>
            <a:r>
              <a:rPr lang="en-US" sz="1900">
                <a:solidFill>
                  <a:srgbClr val="3A3A3A"/>
                </a:solidFill>
                <a:highlight>
                  <a:srgbClr val="FFFFFF"/>
                </a:highlight>
                <a:latin typeface="Arial"/>
                <a:ea typeface="Arial"/>
                <a:cs typeface="Arial"/>
                <a:sym typeface="Arial"/>
              </a:rPr>
              <a:t>Livraison de produits biologiques de la ferme à la table. </a:t>
            </a:r>
            <a:endParaRPr sz="1900">
              <a:solidFill>
                <a:srgbClr val="3A3A3A"/>
              </a:solidFill>
              <a:highlight>
                <a:srgbClr val="FFFFFF"/>
              </a:highlight>
              <a:latin typeface="Arial"/>
              <a:ea typeface="Arial"/>
              <a:cs typeface="Arial"/>
              <a:sym typeface="Arial"/>
            </a:endParaRPr>
          </a:p>
          <a:p>
            <a:pPr indent="-349250" lvl="0" marL="876300" rtl="0" algn="l">
              <a:lnSpc>
                <a:spcPct val="115000"/>
              </a:lnSpc>
              <a:spcBef>
                <a:spcPts val="0"/>
              </a:spcBef>
              <a:spcAft>
                <a:spcPts val="0"/>
              </a:spcAft>
              <a:buClr>
                <a:srgbClr val="3A3A3A"/>
              </a:buClr>
              <a:buSzPts val="1900"/>
              <a:buFont typeface="Times New Roman"/>
              <a:buChar char="●"/>
            </a:pPr>
            <a:r>
              <a:rPr b="1" lang="en-US" sz="1900">
                <a:solidFill>
                  <a:srgbClr val="3A3A3A"/>
                </a:solidFill>
                <a:highlight>
                  <a:srgbClr val="FFFFFF"/>
                </a:highlight>
                <a:latin typeface="Arial"/>
                <a:ea typeface="Arial"/>
                <a:cs typeface="Arial"/>
                <a:sym typeface="Arial"/>
              </a:rPr>
              <a:t>Diapositive 1 – Le Problème : </a:t>
            </a:r>
            <a:r>
              <a:rPr lang="en-US" sz="1900">
                <a:solidFill>
                  <a:srgbClr val="3A3A3A"/>
                </a:solidFill>
                <a:highlight>
                  <a:srgbClr val="FFFFFF"/>
                </a:highlight>
                <a:latin typeface="Arial"/>
                <a:ea typeface="Arial"/>
                <a:cs typeface="Arial"/>
                <a:sym typeface="Arial"/>
              </a:rPr>
              <a:t>Une demande croissante d'aliments biologiques, mais un accès et une fraîcheur limités dans les zones urbaines.</a:t>
            </a:r>
            <a:endParaRPr sz="1900">
              <a:solidFill>
                <a:srgbClr val="3A3A3A"/>
              </a:solidFill>
              <a:highlight>
                <a:srgbClr val="FFFFFF"/>
              </a:highlight>
              <a:latin typeface="Arial"/>
              <a:ea typeface="Arial"/>
              <a:cs typeface="Arial"/>
              <a:sym typeface="Arial"/>
            </a:endParaRPr>
          </a:p>
          <a:p>
            <a:pPr indent="-349250" lvl="0" marL="876300" rtl="0" algn="l">
              <a:lnSpc>
                <a:spcPct val="115000"/>
              </a:lnSpc>
              <a:spcBef>
                <a:spcPts val="0"/>
              </a:spcBef>
              <a:spcAft>
                <a:spcPts val="0"/>
              </a:spcAft>
              <a:buClr>
                <a:srgbClr val="3A3A3A"/>
              </a:buClr>
              <a:buSzPts val="1900"/>
              <a:buFont typeface="Times New Roman"/>
              <a:buChar char="●"/>
            </a:pPr>
            <a:r>
              <a:rPr b="1" lang="en-US" sz="1900">
                <a:solidFill>
                  <a:srgbClr val="3A3A3A"/>
                </a:solidFill>
                <a:highlight>
                  <a:srgbClr val="FFFFFF"/>
                </a:highlight>
                <a:latin typeface="Arial"/>
                <a:ea typeface="Arial"/>
                <a:cs typeface="Arial"/>
                <a:sym typeface="Arial"/>
              </a:rPr>
              <a:t>Diapositive 2 - Notre solution : </a:t>
            </a:r>
            <a:r>
              <a:rPr lang="en-US" sz="1900">
                <a:solidFill>
                  <a:srgbClr val="3A3A3A"/>
                </a:solidFill>
                <a:highlight>
                  <a:srgbClr val="FFFFFF"/>
                </a:highlight>
                <a:latin typeface="Arial"/>
                <a:ea typeface="Arial"/>
                <a:cs typeface="Arial"/>
                <a:sym typeface="Arial"/>
              </a:rPr>
              <a:t>Des produits biologiques de source directe, livrés à votre porte dans les 24 heures suivant la récolte.</a:t>
            </a:r>
            <a:endParaRPr sz="1900">
              <a:solidFill>
                <a:srgbClr val="3A3A3A"/>
              </a:solidFill>
              <a:highlight>
                <a:srgbClr val="FFFFFF"/>
              </a:highlight>
              <a:latin typeface="Arial"/>
              <a:ea typeface="Arial"/>
              <a:cs typeface="Arial"/>
              <a:sym typeface="Arial"/>
            </a:endParaRPr>
          </a:p>
          <a:p>
            <a:pPr indent="-349250" lvl="0" marL="876300" rtl="0" algn="l">
              <a:lnSpc>
                <a:spcPct val="115000"/>
              </a:lnSpc>
              <a:spcBef>
                <a:spcPts val="0"/>
              </a:spcBef>
              <a:spcAft>
                <a:spcPts val="0"/>
              </a:spcAft>
              <a:buClr>
                <a:srgbClr val="3A3A3A"/>
              </a:buClr>
              <a:buSzPts val="1900"/>
              <a:buFont typeface="Times New Roman"/>
              <a:buChar char="●"/>
            </a:pPr>
            <a:r>
              <a:rPr b="1" lang="en-US" sz="1900">
                <a:solidFill>
                  <a:srgbClr val="3A3A3A"/>
                </a:solidFill>
                <a:highlight>
                  <a:srgbClr val="FFFFFF"/>
                </a:highlight>
                <a:latin typeface="Arial"/>
                <a:ea typeface="Arial"/>
                <a:cs typeface="Arial"/>
                <a:sym typeface="Arial"/>
              </a:rPr>
              <a:t>Diapositive 3 - Opportunité de marché </a:t>
            </a:r>
            <a:r>
              <a:rPr lang="en-US" sz="1900">
                <a:solidFill>
                  <a:srgbClr val="3A3A3A"/>
                </a:solidFill>
                <a:highlight>
                  <a:srgbClr val="FFFFFF"/>
                </a:highlight>
                <a:latin typeface="Arial"/>
                <a:ea typeface="Arial"/>
                <a:cs typeface="Arial"/>
                <a:sym typeface="Arial"/>
              </a:rPr>
              <a:t>: En citant des études montrant une augmentation de la consommation d'aliments biologiques et de la vente directe.</a:t>
            </a:r>
            <a:endParaRPr sz="1900">
              <a:solidFill>
                <a:srgbClr val="3A3A3A"/>
              </a:solidFill>
              <a:highlight>
                <a:srgbClr val="FFFFFF"/>
              </a:highlight>
              <a:latin typeface="Arial"/>
              <a:ea typeface="Arial"/>
              <a:cs typeface="Arial"/>
              <a:sym typeface="Arial"/>
            </a:endParaRPr>
          </a:p>
          <a:p>
            <a:pPr indent="-349250" lvl="0" marL="876300" rtl="0" algn="l">
              <a:lnSpc>
                <a:spcPct val="115000"/>
              </a:lnSpc>
              <a:spcBef>
                <a:spcPts val="0"/>
              </a:spcBef>
              <a:spcAft>
                <a:spcPts val="0"/>
              </a:spcAft>
              <a:buClr>
                <a:srgbClr val="3A3A3A"/>
              </a:buClr>
              <a:buSzPts val="1900"/>
              <a:buFont typeface="Times New Roman"/>
              <a:buChar char="●"/>
            </a:pPr>
            <a:r>
              <a:rPr b="1" lang="en-US" sz="1900">
                <a:solidFill>
                  <a:srgbClr val="3A3A3A"/>
                </a:solidFill>
                <a:highlight>
                  <a:srgbClr val="FFFFFF"/>
                </a:highlight>
                <a:latin typeface="Arial"/>
                <a:ea typeface="Arial"/>
                <a:cs typeface="Arial"/>
                <a:sym typeface="Arial"/>
              </a:rPr>
              <a:t>Diapositive 4 - Modèle d'entreprise : </a:t>
            </a:r>
            <a:r>
              <a:rPr lang="en-US" sz="1900">
                <a:solidFill>
                  <a:srgbClr val="3A3A3A"/>
                </a:solidFill>
                <a:highlight>
                  <a:srgbClr val="FFFFFF"/>
                </a:highlight>
                <a:latin typeface="Arial"/>
                <a:ea typeface="Arial"/>
                <a:cs typeface="Arial"/>
                <a:sym typeface="Arial"/>
              </a:rPr>
              <a:t>A</a:t>
            </a:r>
            <a:r>
              <a:rPr lang="en-US" sz="1900">
                <a:solidFill>
                  <a:srgbClr val="3A3A3A"/>
                </a:solidFill>
                <a:highlight>
                  <a:srgbClr val="FFFFFF"/>
                </a:highlight>
                <a:latin typeface="Arial"/>
                <a:ea typeface="Arial"/>
                <a:cs typeface="Arial"/>
                <a:sym typeface="Arial"/>
              </a:rPr>
              <a:t>bonnement avec différentes tailles de panier et avec des options de personnalisation (miel, produits laitiers, légumes, viande, …).</a:t>
            </a:r>
            <a:endParaRPr sz="1900">
              <a:solidFill>
                <a:srgbClr val="3A3A3A"/>
              </a:solidFill>
              <a:highlight>
                <a:srgbClr val="FFFFFF"/>
              </a:highlight>
              <a:latin typeface="Arial"/>
              <a:ea typeface="Arial"/>
              <a:cs typeface="Arial"/>
              <a:sym typeface="Arial"/>
            </a:endParaRPr>
          </a:p>
          <a:p>
            <a:pPr indent="-349250" lvl="0" marL="876300" rtl="0" algn="l">
              <a:lnSpc>
                <a:spcPct val="115000"/>
              </a:lnSpc>
              <a:spcBef>
                <a:spcPts val="0"/>
              </a:spcBef>
              <a:spcAft>
                <a:spcPts val="0"/>
              </a:spcAft>
              <a:buClr>
                <a:srgbClr val="3A3A3A"/>
              </a:buClr>
              <a:buSzPts val="1900"/>
              <a:buFont typeface="Times New Roman"/>
              <a:buChar char="●"/>
            </a:pPr>
            <a:r>
              <a:rPr b="1" lang="en-US" sz="1900">
                <a:solidFill>
                  <a:srgbClr val="3A3A3A"/>
                </a:solidFill>
                <a:highlight>
                  <a:srgbClr val="FFFFFF"/>
                </a:highlight>
                <a:latin typeface="Arial"/>
                <a:ea typeface="Arial"/>
                <a:cs typeface="Arial"/>
                <a:sym typeface="Arial"/>
              </a:rPr>
              <a:t>Diapositive 5 - Traction : </a:t>
            </a:r>
            <a:r>
              <a:rPr lang="en-US" sz="1900">
                <a:solidFill>
                  <a:srgbClr val="3A3A3A"/>
                </a:solidFill>
                <a:highlight>
                  <a:srgbClr val="FFFFFF"/>
                </a:highlight>
                <a:latin typeface="Arial"/>
                <a:ea typeface="Arial"/>
                <a:cs typeface="Arial"/>
                <a:sym typeface="Arial"/>
              </a:rPr>
              <a:t>Plus de 3 000 abonnés actifs et des partenariats avec plus de 50 fermes biologiques locales.</a:t>
            </a:r>
            <a:endParaRPr sz="1900">
              <a:solidFill>
                <a:srgbClr val="3A3A3A"/>
              </a:solidFill>
              <a:highlight>
                <a:srgbClr val="FFFFFF"/>
              </a:highlight>
              <a:latin typeface="Arial"/>
              <a:ea typeface="Arial"/>
              <a:cs typeface="Arial"/>
              <a:sym typeface="Arial"/>
            </a:endParaRPr>
          </a:p>
          <a:p>
            <a:pPr indent="0" lvl="0" marL="0" rtl="0" algn="l">
              <a:lnSpc>
                <a:spcPct val="115000"/>
              </a:lnSpc>
              <a:spcBef>
                <a:spcPts val="1900"/>
              </a:spcBef>
              <a:spcAft>
                <a:spcPts val="0"/>
              </a:spcAft>
              <a:buSzPts val="2800"/>
              <a:buNone/>
            </a:pPr>
            <a:r>
              <a:t/>
            </a:r>
            <a:endParaRPr b="1" sz="39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31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600">
              <a:solidFill>
                <a:schemeClr val="dk1"/>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