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6858000" cx="12192000"/>
  <p:notesSz cx="6858000" cy="9144000"/>
  <p:embeddedFontLst>
    <p:embeddedFont>
      <p:font typeface="Lato"/>
      <p:regular r:id="rId46"/>
      <p:bold r:id="rId47"/>
      <p:italic r:id="rId48"/>
      <p:boldItalic r:id="rId49"/>
    </p:embeddedFont>
    <p:embeddedFont>
      <p:font typeface="Lato Black"/>
      <p:bold r:id="rId50"/>
      <p:boldItalic r:id="rId51"/>
    </p:embeddedFont>
    <p:embeddedFont>
      <p:font typeface="Comfortaa"/>
      <p:regular r:id="rId52"/>
      <p:bold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4" roundtripDataSignature="AMtx7mjDcsZ46r/4p30tXdLS463DrSPI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Lato-regular.fntdata"/><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Lato-italic.fntdata"/><Relationship Id="rId47" Type="http://schemas.openxmlformats.org/officeDocument/2006/relationships/font" Target="fonts/Lato-bold.fntdata"/><Relationship Id="rId49"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LatoBlack-boldItalic.fntdata"/><Relationship Id="rId50" Type="http://schemas.openxmlformats.org/officeDocument/2006/relationships/font" Target="fonts/LatoBlack-bold.fntdata"/><Relationship Id="rId53" Type="http://schemas.openxmlformats.org/officeDocument/2006/relationships/font" Target="fonts/Comfortaa-bold.fntdata"/><Relationship Id="rId52" Type="http://schemas.openxmlformats.org/officeDocument/2006/relationships/font" Target="fonts/Comfortaa-regular.fntdata"/><Relationship Id="rId11" Type="http://schemas.openxmlformats.org/officeDocument/2006/relationships/slide" Target="slides/slide6.xml"/><Relationship Id="rId10" Type="http://schemas.openxmlformats.org/officeDocument/2006/relationships/slide" Target="slides/slide5.xml"/><Relationship Id="rId54"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 name="Google Shape;3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fe27a9380c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fe27a9380c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g2fe27a9380c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80755cdd44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80755cdd44_0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g180755cdd44_0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fe27a9380c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fe27a9380c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g2fe27a9380c_0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5b63a46e3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5b63a46e3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g25b63a46e3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5ba3fce1d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5ba3fce1d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g25ba3fce1d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5ba3fce1da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5ba3fce1da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g25ba3fce1da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fe27a9380c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fe27a9380c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g2fe27a9380c_0_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5ba3fce1da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5ba3fce1da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g25ba3fce1da_0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fe27a9380c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fe27a9380c_0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2fe27a9380c_0_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5ba3fce1da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5ba3fce1da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g25ba3fce1da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g3010f691a8d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 name="Google Shape;38;g3010f691a8d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fe27a9380c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fe27a9380c_0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g2fe27a9380c_0_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dd42da29d8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dd42da29d8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g1dd42da29d8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5ba3fce1da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5ba3fce1da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g25ba3fce1da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fe27a9380c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fe27a9380c_0_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g2fe27a9380c_0_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80755cdd44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80755cdd44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g180755cdd44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fe27a9380c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fe27a9380c_0_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g2fe27a9380c_0_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5b63a46e38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5b63a46e38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g25b63a46e38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80755cdd44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80755cdd44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g180755cdd44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1b718e6ed4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1b718e6ed4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g21b718e6ed4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fe7524b51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fe7524b51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g2fe7524b51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g25ba3fce1da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 name="Google Shape;51;g25ba3fce1da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 name="Google Shape;52;g25ba3fce1da_0_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e4e9e26ae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e4e9e26ae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g1e4e9e26aee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80755cdd44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80755cdd44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g180755cdd44_0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590e764dc2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590e764dc2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g2590e764dc2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fe7524b51f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fe7524b51f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g2fe7524b51f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80755cdd44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180755cdd44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g180755cdd44_0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590e764dc2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590e764dc2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g2590e764dc2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80755cdd44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80755cdd44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g180755cdd44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1b718e6ed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1b718e6ed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g21b718e6ed4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9e93ff5fc8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8" name="Google Shape;308;g19e93ff5fc8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5ba3fce1da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8" name="Google Shape;58;g25ba3fce1da_0_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g25ba3fce1da_0_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9e93ff5fc8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 name="Google Shape;64;g19e93ff5fc8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fe27a9380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1" name="Google Shape;71;g2fe27a9380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g2fe27a9380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80755cdd4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9" name="Google Shape;79;g180755cdd4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 name="Google Shape;80;g180755cdd44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fe27a9380c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7" name="Google Shape;87;g2fe27a9380c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g2fe27a9380c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5b63a46e38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4" name="Google Shape;94;g25b63a46e38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g25b63a46e38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 name="Shape 12"/>
        <p:cNvGrpSpPr/>
        <p:nvPr/>
      </p:nvGrpSpPr>
      <p:grpSpPr>
        <a:xfrm>
          <a:off x="0" y="0"/>
          <a:ext cx="0" cy="0"/>
          <a:chOff x="0" y="0"/>
          <a:chExt cx="0" cy="0"/>
        </a:xfrm>
      </p:grpSpPr>
      <p:sp>
        <p:nvSpPr>
          <p:cNvPr id="13" name="Google Shape;13;p6"/>
          <p:cNvSpPr txBox="1"/>
          <p:nvPr>
            <p:ph type="title"/>
          </p:nvPr>
        </p:nvSpPr>
        <p:spPr>
          <a:xfrm>
            <a:off x="838200" y="3053735"/>
            <a:ext cx="10515600" cy="6311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Calibri"/>
              <a:buNone/>
              <a:defRPr b="0" i="0" sz="4400" u="none" cap="none" strike="noStrike">
                <a:solidFill>
                  <a:schemeClr val="dk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6"/>
          <p:cNvSpPr txBox="1"/>
          <p:nvPr>
            <p:ph idx="1" type="subTitle"/>
          </p:nvPr>
        </p:nvSpPr>
        <p:spPr>
          <a:xfrm>
            <a:off x="1524000" y="4245878"/>
            <a:ext cx="9144000" cy="410403"/>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ex">
  <p:cSld name="index">
    <p:spTree>
      <p:nvGrpSpPr>
        <p:cNvPr id="15" name="Shape 15"/>
        <p:cNvGrpSpPr/>
        <p:nvPr/>
      </p:nvGrpSpPr>
      <p:grpSpPr>
        <a:xfrm>
          <a:off x="0" y="0"/>
          <a:ext cx="0" cy="0"/>
          <a:chOff x="0" y="0"/>
          <a:chExt cx="0" cy="0"/>
        </a:xfrm>
      </p:grpSpPr>
      <p:sp>
        <p:nvSpPr>
          <p:cNvPr id="16" name="Google Shape;16;g3010f691a8d_0_33"/>
          <p:cNvSpPr txBox="1"/>
          <p:nvPr>
            <p:ph idx="1" type="body"/>
          </p:nvPr>
        </p:nvSpPr>
        <p:spPr>
          <a:xfrm>
            <a:off x="3657600" y="1295400"/>
            <a:ext cx="4876800" cy="330300"/>
          </a:xfrm>
          <a:prstGeom prst="rect">
            <a:avLst/>
          </a:prstGeom>
          <a:noFill/>
          <a:ln>
            <a:noFill/>
          </a:ln>
        </p:spPr>
        <p:txBody>
          <a:bodyPr anchorCtr="0" anchor="b" bIns="60925" lIns="121900" spcFirstLastPara="1" rIns="121900" wrap="square" tIns="60925">
            <a:noAutofit/>
          </a:bodyPr>
          <a:lstStyle>
            <a:lvl1pPr indent="-228600" lvl="0" marL="457200" marR="0" rtl="0" algn="ctr">
              <a:lnSpc>
                <a:spcPct val="90000"/>
              </a:lnSpc>
              <a:spcBef>
                <a:spcPts val="1000"/>
              </a:spcBef>
              <a:spcAft>
                <a:spcPts val="0"/>
              </a:spcAft>
              <a:buClr>
                <a:schemeClr val="accent2"/>
              </a:buClr>
              <a:buSzPts val="1300"/>
              <a:buFont typeface="Arial"/>
              <a:buNone/>
              <a:defRPr b="1" i="0" sz="1300" u="none" cap="none" strike="noStrike">
                <a:solidFill>
                  <a:schemeClr val="accent2"/>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 name="Google Shape;17;g3010f691a8d_0_33"/>
          <p:cNvSpPr txBox="1"/>
          <p:nvPr>
            <p:ph idx="2" type="body"/>
          </p:nvPr>
        </p:nvSpPr>
        <p:spPr>
          <a:xfrm>
            <a:off x="3657600" y="685800"/>
            <a:ext cx="4876800" cy="609600"/>
          </a:xfrm>
          <a:prstGeom prst="rect">
            <a:avLst/>
          </a:prstGeom>
          <a:noFill/>
          <a:ln>
            <a:noFill/>
          </a:ln>
        </p:spPr>
        <p:txBody>
          <a:bodyPr anchorCtr="0" anchor="ctr" bIns="0" lIns="0" spcFirstLastPara="1" rIns="0" wrap="square" tIns="0">
            <a:noAutofit/>
          </a:bodyPr>
          <a:lstStyle>
            <a:lvl1pPr indent="-228600" lvl="0" marL="457200" marR="0" rtl="0" algn="ctr">
              <a:lnSpc>
                <a:spcPct val="90000"/>
              </a:lnSpc>
              <a:spcBef>
                <a:spcPts val="1000"/>
              </a:spcBef>
              <a:spcAft>
                <a:spcPts val="0"/>
              </a:spcAft>
              <a:buClr>
                <a:srgbClr val="3F3F3F"/>
              </a:buClr>
              <a:buSzPts val="4000"/>
              <a:buFont typeface="Arial"/>
              <a:buNone/>
              <a:defRPr b="1" i="0" sz="4000" u="none" cap="none" strike="noStrike">
                <a:solidFill>
                  <a:srgbClr val="3F3F3F"/>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8"/>
          <p:cNvSpPr txBox="1"/>
          <p:nvPr>
            <p:ph type="title"/>
          </p:nvPr>
        </p:nvSpPr>
        <p:spPr>
          <a:xfrm>
            <a:off x="838200" y="1325880"/>
            <a:ext cx="10515600" cy="66198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4" name="Google Shape;24;p8"/>
          <p:cNvSpPr txBox="1"/>
          <p:nvPr>
            <p:ph idx="1" type="body"/>
          </p:nvPr>
        </p:nvSpPr>
        <p:spPr>
          <a:xfrm>
            <a:off x="838200" y="2214245"/>
            <a:ext cx="10515600" cy="4003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 name="Google Shape;2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accent1"/>
              </a:buClr>
              <a:buSzPts val="6000"/>
              <a:buFont typeface="Calibri"/>
              <a:buNone/>
              <a:defRPr b="0" i="0" sz="60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 name="Google Shape;28;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2"/>
              </a:buClr>
              <a:buSzPts val="2400"/>
              <a:buFont typeface="Arial"/>
              <a:buNone/>
              <a:defRPr b="0" i="0" sz="2400" u="none" cap="none" strike="noStrike">
                <a:solidFill>
                  <a:schemeClr val="dk2"/>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9" name="Google Shape;29;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3.png"/><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sitting, knife&#10;&#10;Description automatically generated" id="10" name="Google Shape;10;p5"/>
          <p:cNvPicPr preferRelativeResize="0"/>
          <p:nvPr/>
        </p:nvPicPr>
        <p:blipFill rotWithShape="1">
          <a:blip r:embed="rId1">
            <a:alphaModFix/>
          </a:blip>
          <a:srcRect b="0" l="0" r="0" t="0"/>
          <a:stretch/>
        </p:blipFill>
        <p:spPr>
          <a:xfrm>
            <a:off x="0" y="-1"/>
            <a:ext cx="12192000" cy="1998689"/>
          </a:xfrm>
          <a:prstGeom prst="rect">
            <a:avLst/>
          </a:prstGeom>
          <a:noFill/>
          <a:ln>
            <a:noFill/>
          </a:ln>
        </p:spPr>
      </p:pic>
      <p:pic>
        <p:nvPicPr>
          <p:cNvPr id="11" name="Google Shape;11;p5"/>
          <p:cNvPicPr preferRelativeResize="0"/>
          <p:nvPr/>
        </p:nvPicPr>
        <p:blipFill rotWithShape="1">
          <a:blip r:embed="rId2">
            <a:alphaModFix/>
          </a:blip>
          <a:srcRect b="0" l="0" r="0" t="0"/>
          <a:stretch/>
        </p:blipFill>
        <p:spPr>
          <a:xfrm>
            <a:off x="7661796" y="661120"/>
            <a:ext cx="3897245" cy="157212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pic>
        <p:nvPicPr>
          <p:cNvPr descr="A picture containing sitting, knife&#10;&#10;Description automatically generated" id="19" name="Google Shape;19;p7"/>
          <p:cNvPicPr preferRelativeResize="0"/>
          <p:nvPr/>
        </p:nvPicPr>
        <p:blipFill rotWithShape="1">
          <a:blip r:embed="rId1">
            <a:alphaModFix amt="20000"/>
          </a:blip>
          <a:srcRect b="0" l="0" r="0" t="0"/>
          <a:stretch/>
        </p:blipFill>
        <p:spPr>
          <a:xfrm>
            <a:off x="0" y="-1"/>
            <a:ext cx="12192000" cy="1998689"/>
          </a:xfrm>
          <a:prstGeom prst="rect">
            <a:avLst/>
          </a:prstGeom>
          <a:noFill/>
          <a:ln>
            <a:noFill/>
          </a:ln>
        </p:spPr>
      </p:pic>
      <p:sp>
        <p:nvSpPr>
          <p:cNvPr id="20" name="Google Shape;2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21" name="Google Shape;21;p7"/>
          <p:cNvPicPr preferRelativeResize="0"/>
          <p:nvPr/>
        </p:nvPicPr>
        <p:blipFill rotWithShape="1">
          <a:blip r:embed="rId2">
            <a:alphaModFix/>
          </a:blip>
          <a:srcRect b="0" l="0" r="0" t="0"/>
          <a:stretch/>
        </p:blipFill>
        <p:spPr>
          <a:xfrm>
            <a:off x="606398" y="0"/>
            <a:ext cx="3206804" cy="129360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3"/>
    <p:sldLayoutId id="2147483653"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youtube.com/watch?v=_tnRhZytE8Y"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youtube.com/watch?v=MA72sphWWa8" TargetMode="Externa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2.png"/><Relationship Id="rId4" Type="http://schemas.openxmlformats.org/officeDocument/2006/relationships/hyperlink" Target="https://www.youtube.com/watch?v=qtiNAKNG_W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7.png"/><Relationship Id="rId4" Type="http://schemas.openxmlformats.org/officeDocument/2006/relationships/hyperlink" Target="https://www.youtube.com/watch?v=507OuqE_rAI" TargetMode="External"/><Relationship Id="rId5" Type="http://schemas.openxmlformats.org/officeDocument/2006/relationships/hyperlink" Target="https://www.youtube.com/watch?v=fKlB3MzbJZo"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www.youtube.com/watch?v=D5JRiqEXQNc" TargetMode="Externa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www.saveol.com/fr/nos-engagements/vos-questions-nos-reponses/notre-garantie-sans-residus-de-pesticides.html" TargetMode="External"/><Relationship Id="rId4" Type="http://schemas.openxmlformats.org/officeDocument/2006/relationships/hyperlink" Target="https://youtu.be/75u_5BHYqa8" TargetMode="External"/><Relationship Id="rId5"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sp>
        <p:nvSpPr>
          <p:cNvPr id="34" name="Google Shape;34;p1"/>
          <p:cNvSpPr txBox="1"/>
          <p:nvPr>
            <p:ph type="title"/>
          </p:nvPr>
        </p:nvSpPr>
        <p:spPr>
          <a:xfrm>
            <a:off x="1286050" y="3053725"/>
            <a:ext cx="9562500" cy="631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US"/>
              <a:t>L’écologie et le développement durable  en agriculture</a:t>
            </a:r>
            <a:endParaRPr/>
          </a:p>
        </p:txBody>
      </p:sp>
      <p:sp>
        <p:nvSpPr>
          <p:cNvPr id="35" name="Google Shape;35;p1"/>
          <p:cNvSpPr txBox="1"/>
          <p:nvPr>
            <p:ph idx="1" type="subTitle"/>
          </p:nvPr>
        </p:nvSpPr>
        <p:spPr>
          <a:xfrm>
            <a:off x="6682454" y="5445217"/>
            <a:ext cx="5421600" cy="11925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2400"/>
              <a:buNone/>
            </a:pPr>
            <a:r>
              <a:rPr lang="en-US">
                <a:solidFill>
                  <a:schemeClr val="dk2"/>
                </a:solidFill>
                <a:latin typeface="Calibri"/>
                <a:ea typeface="Calibri"/>
                <a:cs typeface="Calibri"/>
                <a:sym typeface="Calibri"/>
              </a:rPr>
              <a:t>PROGRAMME ERASMUS+      </a:t>
            </a:r>
            <a:endParaRPr>
              <a:solidFill>
                <a:schemeClr val="dk2"/>
              </a:solidFill>
              <a:latin typeface="Calibri"/>
              <a:ea typeface="Calibri"/>
              <a:cs typeface="Calibri"/>
              <a:sym typeface="Calibri"/>
            </a:endParaRPr>
          </a:p>
          <a:p>
            <a:pPr indent="0" lvl="0" marL="0" marR="312420" rtl="0" algn="ctr">
              <a:lnSpc>
                <a:spcPct val="90000"/>
              </a:lnSpc>
              <a:spcBef>
                <a:spcPts val="0"/>
              </a:spcBef>
              <a:spcAft>
                <a:spcPts val="0"/>
              </a:spcAft>
              <a:buClr>
                <a:schemeClr val="dk2"/>
              </a:buClr>
              <a:buSzPts val="2400"/>
              <a:buNone/>
            </a:pPr>
            <a:r>
              <a:rPr lang="en-US">
                <a:solidFill>
                  <a:schemeClr val="dk2"/>
                </a:solidFill>
                <a:latin typeface="Calibri"/>
                <a:ea typeface="Calibri"/>
                <a:cs typeface="Calibri"/>
                <a:sym typeface="Calibri"/>
              </a:rPr>
              <a:t>Project ID KA220-YOU-37C49185</a:t>
            </a:r>
            <a:endParaRPr>
              <a:solidFill>
                <a:schemeClr val="dk2"/>
              </a:solidFill>
              <a:latin typeface="Calibri"/>
              <a:ea typeface="Calibri"/>
              <a:cs typeface="Calibri"/>
              <a:sym typeface="Calibri"/>
            </a:endParaRPr>
          </a:p>
          <a:p>
            <a:pPr indent="0" lvl="0" marL="0" marR="312420" rtl="0" algn="ctr">
              <a:lnSpc>
                <a:spcPct val="90000"/>
              </a:lnSpc>
              <a:spcBef>
                <a:spcPts val="0"/>
              </a:spcBef>
              <a:spcAft>
                <a:spcPts val="0"/>
              </a:spcAft>
              <a:buClr>
                <a:schemeClr val="dk2"/>
              </a:buClr>
              <a:buSzPts val="2400"/>
              <a:buNone/>
            </a:pPr>
            <a:r>
              <a:rPr lang="en-US">
                <a:solidFill>
                  <a:schemeClr val="dk2"/>
                </a:solidFill>
                <a:latin typeface="Calibri"/>
                <a:ea typeface="Calibri"/>
                <a:cs typeface="Calibri"/>
                <a:sym typeface="Calibri"/>
              </a:rPr>
              <a:t>Cooperation partnerships in youth Form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2fe27a9380c_0_13"/>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latin typeface="Comfortaa"/>
                <a:ea typeface="Comfortaa"/>
                <a:cs typeface="Comfortaa"/>
                <a:sym typeface="Comfortaa"/>
              </a:rPr>
              <a:t>L’urgence climatique</a:t>
            </a:r>
            <a:endParaRPr/>
          </a:p>
        </p:txBody>
      </p:sp>
      <p:sp>
        <p:nvSpPr>
          <p:cNvPr id="105" name="Google Shape;105;g2fe27a9380c_0_13"/>
          <p:cNvSpPr txBox="1"/>
          <p:nvPr>
            <p:ph idx="1" type="body"/>
          </p:nvPr>
        </p:nvSpPr>
        <p:spPr>
          <a:xfrm>
            <a:off x="838200" y="1987970"/>
            <a:ext cx="105156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sz="2700">
              <a:solidFill>
                <a:schemeClr val="dk1"/>
              </a:solidFill>
              <a:latin typeface="Comfortaa"/>
              <a:ea typeface="Comfortaa"/>
              <a:cs typeface="Comfortaa"/>
              <a:sym typeface="Comfortaa"/>
            </a:endParaRPr>
          </a:p>
          <a:p>
            <a:pPr indent="0" lvl="0" marL="0" rtl="0" algn="l">
              <a:spcBef>
                <a:spcPts val="1000"/>
              </a:spcBef>
              <a:spcAft>
                <a:spcPts val="0"/>
              </a:spcAft>
              <a:buNone/>
            </a:pPr>
            <a:r>
              <a:rPr lang="en-US" sz="2700">
                <a:solidFill>
                  <a:schemeClr val="dk1"/>
                </a:solidFill>
                <a:latin typeface="Comfortaa"/>
                <a:ea typeface="Comfortaa"/>
                <a:cs typeface="Comfortaa"/>
                <a:sym typeface="Comfortaa"/>
              </a:rPr>
              <a:t>Chaque variation à un impact sur leurs choix, leurs activités et leur avenir, même lorsque les changements sont à l’autre bout du monde.</a:t>
            </a:r>
            <a:endParaRPr sz="2700">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sz="2700">
              <a:solidFill>
                <a:schemeClr val="dk1"/>
              </a:solidFill>
              <a:latin typeface="Comfortaa"/>
              <a:ea typeface="Comfortaa"/>
              <a:cs typeface="Comfortaa"/>
              <a:sym typeface="Comfortaa"/>
            </a:endParaRPr>
          </a:p>
          <a:p>
            <a:pPr indent="0" lvl="0" marL="0" rtl="0" algn="l">
              <a:spcBef>
                <a:spcPts val="1000"/>
              </a:spcBef>
              <a:spcAft>
                <a:spcPts val="0"/>
              </a:spcAft>
              <a:buClr>
                <a:schemeClr val="dk1"/>
              </a:buClr>
              <a:buSzPts val="1100"/>
              <a:buFont typeface="Arial"/>
              <a:buNone/>
            </a:pPr>
            <a:r>
              <a:rPr lang="en-US" sz="2700">
                <a:solidFill>
                  <a:schemeClr val="dk1"/>
                </a:solidFill>
                <a:latin typeface="Comfortaa"/>
                <a:ea typeface="Comfortaa"/>
                <a:cs typeface="Comfortaa"/>
                <a:sym typeface="Comfortaa"/>
              </a:rPr>
              <a:t>Les prix des produits et matières premières étant mondialisés, une sécheresse en Russie provoquera une baisse de rendement sur le blé et aura pour conséquence l’augmentation de son prix sur tout le globe terrestre.</a:t>
            </a:r>
            <a:endParaRPr sz="2700">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180755cdd44_0_36"/>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Comfortaa"/>
                <a:ea typeface="Comfortaa"/>
                <a:cs typeface="Comfortaa"/>
                <a:sym typeface="Comfortaa"/>
              </a:rPr>
              <a:t>L’évolution de l’agriculture</a:t>
            </a:r>
            <a:endParaRPr>
              <a:latin typeface="Comfortaa"/>
              <a:ea typeface="Comfortaa"/>
              <a:cs typeface="Comfortaa"/>
              <a:sym typeface="Comfortaa"/>
            </a:endParaRPr>
          </a:p>
        </p:txBody>
      </p:sp>
      <p:sp>
        <p:nvSpPr>
          <p:cNvPr id="112" name="Google Shape;112;g180755cdd44_0_36"/>
          <p:cNvSpPr txBox="1"/>
          <p:nvPr>
            <p:ph idx="1" type="body"/>
          </p:nvPr>
        </p:nvSpPr>
        <p:spPr>
          <a:xfrm>
            <a:off x="838200" y="2214250"/>
            <a:ext cx="109212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sz="2700">
              <a:solidFill>
                <a:schemeClr val="dk1"/>
              </a:solidFill>
              <a:latin typeface="Comfortaa"/>
              <a:ea typeface="Comfortaa"/>
              <a:cs typeface="Comfortaa"/>
              <a:sym typeface="Comfortaa"/>
            </a:endParaRPr>
          </a:p>
          <a:p>
            <a:pPr indent="0" lvl="0" marL="0" rtl="0" algn="l">
              <a:spcBef>
                <a:spcPts val="1000"/>
              </a:spcBef>
              <a:spcAft>
                <a:spcPts val="0"/>
              </a:spcAft>
              <a:buNone/>
            </a:pPr>
            <a:r>
              <a:rPr lang="en-US" sz="2700">
                <a:solidFill>
                  <a:schemeClr val="dk1"/>
                </a:solidFill>
                <a:latin typeface="Comfortaa"/>
                <a:ea typeface="Comfortaa"/>
                <a:cs typeface="Comfortaa"/>
                <a:sym typeface="Comfortaa"/>
              </a:rPr>
              <a:t>Le monde agricole doit évoluer vite pour pouvoir produire assez tout en respectant la nature et l’homme.</a:t>
            </a:r>
            <a:endParaRPr sz="2700">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sz="2700">
              <a:solidFill>
                <a:schemeClr val="dk1"/>
              </a:solidFill>
              <a:latin typeface="Comfortaa"/>
              <a:ea typeface="Comfortaa"/>
              <a:cs typeface="Comfortaa"/>
              <a:sym typeface="Comfortaa"/>
            </a:endParaRPr>
          </a:p>
          <a:p>
            <a:pPr indent="0" lvl="0" marL="0" rtl="0" algn="l">
              <a:spcBef>
                <a:spcPts val="1000"/>
              </a:spcBef>
              <a:spcAft>
                <a:spcPts val="0"/>
              </a:spcAft>
              <a:buNone/>
            </a:pPr>
            <a:r>
              <a:rPr lang="en-US" sz="2700">
                <a:solidFill>
                  <a:schemeClr val="dk1"/>
                </a:solidFill>
                <a:latin typeface="Comfortaa"/>
                <a:ea typeface="Comfortaa"/>
                <a:cs typeface="Comfortaa"/>
                <a:sym typeface="Comfortaa"/>
              </a:rPr>
              <a:t>L’image que l’on a de l’agriculture est à revoir. </a:t>
            </a:r>
            <a:endParaRPr sz="2700">
              <a:solidFill>
                <a:schemeClr val="dk1"/>
              </a:solidFill>
              <a:latin typeface="Comfortaa"/>
              <a:ea typeface="Comfortaa"/>
              <a:cs typeface="Comfortaa"/>
              <a:sym typeface="Comfortaa"/>
            </a:endParaRPr>
          </a:p>
          <a:p>
            <a:pPr indent="0" lvl="0" marL="0" rtl="0" algn="l">
              <a:spcBef>
                <a:spcPts val="1000"/>
              </a:spcBef>
              <a:spcAft>
                <a:spcPts val="0"/>
              </a:spcAft>
              <a:buNone/>
            </a:pPr>
            <a:r>
              <a:rPr lang="en-US" sz="2700">
                <a:solidFill>
                  <a:schemeClr val="dk1"/>
                </a:solidFill>
                <a:latin typeface="Comfortaa"/>
                <a:ea typeface="Comfortaa"/>
                <a:cs typeface="Comfortaa"/>
                <a:sym typeface="Comfortaa"/>
              </a:rPr>
              <a:t>L’agriculteur d’aujourd’hui </a:t>
            </a:r>
            <a:r>
              <a:rPr lang="en-US" sz="2700">
                <a:solidFill>
                  <a:schemeClr val="dk1"/>
                </a:solidFill>
                <a:latin typeface="Comfortaa"/>
                <a:ea typeface="Comfortaa"/>
                <a:cs typeface="Comfortaa"/>
                <a:sym typeface="Comfortaa"/>
              </a:rPr>
              <a:t>travaille</a:t>
            </a:r>
            <a:r>
              <a:rPr lang="en-US" sz="2700">
                <a:solidFill>
                  <a:schemeClr val="dk1"/>
                </a:solidFill>
                <a:latin typeface="Comfortaa"/>
                <a:ea typeface="Comfortaa"/>
                <a:cs typeface="Comfortaa"/>
                <a:sym typeface="Comfortaa"/>
              </a:rPr>
              <a:t> avec des outils de plus en plus </a:t>
            </a:r>
            <a:r>
              <a:rPr lang="en-US" sz="2700">
                <a:solidFill>
                  <a:schemeClr val="dk1"/>
                </a:solidFill>
                <a:latin typeface="Comfortaa"/>
                <a:ea typeface="Comfortaa"/>
                <a:cs typeface="Comfortaa"/>
                <a:sym typeface="Comfortaa"/>
              </a:rPr>
              <a:t>développés</a:t>
            </a:r>
            <a:r>
              <a:rPr lang="en-US" sz="2700">
                <a:solidFill>
                  <a:schemeClr val="dk1"/>
                </a:solidFill>
                <a:latin typeface="Comfortaa"/>
                <a:ea typeface="Comfortaa"/>
                <a:cs typeface="Comfortaa"/>
                <a:sym typeface="Comfortaa"/>
              </a:rPr>
              <a:t> mais aussi avec une connaissance de la nature et une </a:t>
            </a:r>
            <a:r>
              <a:rPr lang="en-US" sz="2700">
                <a:solidFill>
                  <a:schemeClr val="dk1"/>
                </a:solidFill>
                <a:latin typeface="Comfortaa"/>
                <a:ea typeface="Comfortaa"/>
                <a:cs typeface="Comfortaa"/>
                <a:sym typeface="Comfortaa"/>
              </a:rPr>
              <a:t>conscience</a:t>
            </a:r>
            <a:r>
              <a:rPr lang="en-US" sz="2700">
                <a:solidFill>
                  <a:schemeClr val="dk1"/>
                </a:solidFill>
                <a:latin typeface="Comfortaa"/>
                <a:ea typeface="Comfortaa"/>
                <a:cs typeface="Comfortaa"/>
                <a:sym typeface="Comfortaa"/>
              </a:rPr>
              <a:t> de son </a:t>
            </a:r>
            <a:r>
              <a:rPr lang="en-US" sz="2700">
                <a:solidFill>
                  <a:schemeClr val="dk1"/>
                </a:solidFill>
                <a:latin typeface="Comfortaa"/>
                <a:ea typeface="Comfortaa"/>
                <a:cs typeface="Comfortaa"/>
                <a:sym typeface="Comfortaa"/>
              </a:rPr>
              <a:t>impact,</a:t>
            </a:r>
            <a:r>
              <a:rPr lang="en-US" sz="2700">
                <a:solidFill>
                  <a:schemeClr val="dk1"/>
                </a:solidFill>
                <a:latin typeface="Comfortaa"/>
                <a:ea typeface="Comfortaa"/>
                <a:cs typeface="Comfortaa"/>
                <a:sym typeface="Comfortaa"/>
              </a:rPr>
              <a:t> de plus en plus grande.</a:t>
            </a:r>
            <a:endParaRPr sz="2700">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sz="2700">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sz="2900">
              <a:solidFill>
                <a:schemeClr val="dk1"/>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2fe27a9380c_0_19"/>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latin typeface="Comfortaa"/>
                <a:ea typeface="Comfortaa"/>
                <a:cs typeface="Comfortaa"/>
                <a:sym typeface="Comfortaa"/>
              </a:rPr>
              <a:t>L’évolution de l’agriculture</a:t>
            </a:r>
            <a:endParaRPr/>
          </a:p>
        </p:txBody>
      </p:sp>
      <p:sp>
        <p:nvSpPr>
          <p:cNvPr id="119" name="Google Shape;119;g2fe27a9380c_0_19"/>
          <p:cNvSpPr txBox="1"/>
          <p:nvPr>
            <p:ph idx="1" type="body"/>
          </p:nvPr>
        </p:nvSpPr>
        <p:spPr>
          <a:xfrm>
            <a:off x="838200" y="1819470"/>
            <a:ext cx="105156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sz="2700">
              <a:solidFill>
                <a:schemeClr val="dk1"/>
              </a:solidFill>
              <a:latin typeface="Comfortaa"/>
              <a:ea typeface="Comfortaa"/>
              <a:cs typeface="Comfortaa"/>
              <a:sym typeface="Comfortaa"/>
            </a:endParaRPr>
          </a:p>
          <a:p>
            <a:pPr indent="0" lvl="0" marL="0" rtl="0" algn="l">
              <a:spcBef>
                <a:spcPts val="1000"/>
              </a:spcBef>
              <a:spcAft>
                <a:spcPts val="0"/>
              </a:spcAft>
              <a:buNone/>
            </a:pPr>
            <a:r>
              <a:rPr lang="en-US" sz="2700">
                <a:solidFill>
                  <a:schemeClr val="dk1"/>
                </a:solidFill>
                <a:latin typeface="Comfortaa"/>
                <a:ea typeface="Comfortaa"/>
                <a:cs typeface="Comfortaa"/>
                <a:sym typeface="Comfortaa"/>
              </a:rPr>
              <a:t>Le respect de la biodiversité, de la nature et de son cycle est devenu normal. Il est même obligatoire pour obtenir certaines subventions de la PAC (Politique Agricole commune).</a:t>
            </a:r>
            <a:endParaRPr sz="2700">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sz="2700">
              <a:solidFill>
                <a:schemeClr val="dk1"/>
              </a:solidFill>
              <a:latin typeface="Comfortaa"/>
              <a:ea typeface="Comfortaa"/>
              <a:cs typeface="Comfortaa"/>
              <a:sym typeface="Comfortaa"/>
            </a:endParaRPr>
          </a:p>
          <a:p>
            <a:pPr indent="0" lvl="0" marL="0" rtl="0" algn="l">
              <a:spcBef>
                <a:spcPts val="1000"/>
              </a:spcBef>
              <a:spcAft>
                <a:spcPts val="0"/>
              </a:spcAft>
              <a:buClr>
                <a:schemeClr val="dk1"/>
              </a:buClr>
              <a:buSzPts val="1100"/>
              <a:buFont typeface="Arial"/>
              <a:buNone/>
            </a:pPr>
            <a:r>
              <a:rPr lang="en-US">
                <a:solidFill>
                  <a:schemeClr val="dk1"/>
                </a:solidFill>
                <a:latin typeface="Comfortaa"/>
                <a:ea typeface="Comfortaa"/>
                <a:cs typeface="Comfortaa"/>
                <a:sym typeface="Comfortaa"/>
              </a:rPr>
              <a:t>L’utilisation de pesticide est de plus en plus limitée, les traitements sont localisés. Grâce à la technologie on peut cibler plante par plante, celles qui ont besoin ou non d’un traitement ou d’engrais. </a:t>
            </a:r>
            <a:endParaRPr sz="2700">
              <a:solidFill>
                <a:schemeClr val="dk1"/>
              </a:solidFill>
              <a:latin typeface="Comfortaa"/>
              <a:ea typeface="Comfortaa"/>
              <a:cs typeface="Comfortaa"/>
              <a:sym typeface="Comforta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25b63a46e38_0_0"/>
          <p:cNvSpPr txBox="1"/>
          <p:nvPr>
            <p:ph type="title"/>
          </p:nvPr>
        </p:nvSpPr>
        <p:spPr>
          <a:xfrm>
            <a:off x="838200" y="1339680"/>
            <a:ext cx="105156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latin typeface="Comfortaa"/>
                <a:ea typeface="Comfortaa"/>
                <a:cs typeface="Comfortaa"/>
                <a:sym typeface="Comfortaa"/>
              </a:rPr>
              <a:t>L’évolution de l’agriculture</a:t>
            </a:r>
            <a:endParaRPr/>
          </a:p>
        </p:txBody>
      </p:sp>
      <p:sp>
        <p:nvSpPr>
          <p:cNvPr id="126" name="Google Shape;126;g25b63a46e38_0_0"/>
          <p:cNvSpPr txBox="1"/>
          <p:nvPr>
            <p:ph idx="1" type="body"/>
          </p:nvPr>
        </p:nvSpPr>
        <p:spPr>
          <a:xfrm>
            <a:off x="838200" y="2448820"/>
            <a:ext cx="105156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solidFill>
                <a:schemeClr val="dk1"/>
              </a:solidFill>
              <a:latin typeface="Comfortaa"/>
              <a:ea typeface="Comfortaa"/>
              <a:cs typeface="Comfortaa"/>
              <a:sym typeface="Comfortaa"/>
            </a:endParaRPr>
          </a:p>
          <a:p>
            <a:pPr indent="0" lvl="0" marL="0" rtl="0" algn="l">
              <a:spcBef>
                <a:spcPts val="1000"/>
              </a:spcBef>
              <a:spcAft>
                <a:spcPts val="0"/>
              </a:spcAft>
              <a:buClr>
                <a:schemeClr val="dk1"/>
              </a:buClr>
              <a:buSzPts val="1100"/>
              <a:buFont typeface="Arial"/>
              <a:buNone/>
            </a:pPr>
            <a:r>
              <a:rPr lang="en-US">
                <a:solidFill>
                  <a:schemeClr val="dk1"/>
                </a:solidFill>
                <a:latin typeface="Comfortaa"/>
                <a:ea typeface="Comfortaa"/>
                <a:cs typeface="Comfortaa"/>
                <a:sym typeface="Comfortaa"/>
              </a:rPr>
              <a:t>Les tracteurs sont reliés par GPS à des satellites qui peuvent en temps réel voir les zones de carence dans un champ. </a:t>
            </a:r>
            <a:endParaRPr>
              <a:solidFill>
                <a:schemeClr val="dk1"/>
              </a:solidFill>
              <a:latin typeface="Comfortaa"/>
              <a:ea typeface="Comfortaa"/>
              <a:cs typeface="Comfortaa"/>
              <a:sym typeface="Comfortaa"/>
            </a:endParaRPr>
          </a:p>
          <a:p>
            <a:pPr indent="0" lvl="0" marL="0" rtl="0" algn="l">
              <a:spcBef>
                <a:spcPts val="1000"/>
              </a:spcBef>
              <a:spcAft>
                <a:spcPts val="0"/>
              </a:spcAft>
              <a:buClr>
                <a:schemeClr val="dk1"/>
              </a:buClr>
              <a:buSzPts val="1100"/>
              <a:buFont typeface="Arial"/>
              <a:buNone/>
            </a:pPr>
            <a:r>
              <a:rPr lang="en-US">
                <a:solidFill>
                  <a:schemeClr val="dk1"/>
                </a:solidFill>
                <a:latin typeface="Comfortaa"/>
                <a:ea typeface="Comfortaa"/>
                <a:cs typeface="Comfortaa"/>
                <a:sym typeface="Comfortaa"/>
              </a:rPr>
              <a:t>L'épandeur est directement relié à l’ordinateur de bord qui déclenche et règle automatiquement son débit en fonction du besoin des plantes.</a:t>
            </a:r>
            <a:endParaRPr>
              <a:solidFill>
                <a:schemeClr val="dk1"/>
              </a:solidFill>
              <a:latin typeface="Comfortaa"/>
              <a:ea typeface="Comfortaa"/>
              <a:cs typeface="Comfortaa"/>
              <a:sym typeface="Comforta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25ba3fce1da_0_0"/>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latin typeface="Comfortaa"/>
                <a:ea typeface="Comfortaa"/>
                <a:cs typeface="Comfortaa"/>
                <a:sym typeface="Comfortaa"/>
              </a:rPr>
              <a:t>L’évolution de l’agriculture: l’Europe</a:t>
            </a:r>
            <a:endParaRPr>
              <a:latin typeface="Comfortaa"/>
              <a:ea typeface="Comfortaa"/>
              <a:cs typeface="Comfortaa"/>
              <a:sym typeface="Comfortaa"/>
            </a:endParaRPr>
          </a:p>
        </p:txBody>
      </p:sp>
      <p:sp>
        <p:nvSpPr>
          <p:cNvPr id="133" name="Google Shape;133;g25ba3fce1da_0_0"/>
          <p:cNvSpPr txBox="1"/>
          <p:nvPr>
            <p:ph idx="1" type="body"/>
          </p:nvPr>
        </p:nvSpPr>
        <p:spPr>
          <a:xfrm>
            <a:off x="678600" y="2214250"/>
            <a:ext cx="109527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500">
                <a:solidFill>
                  <a:schemeClr val="dk1"/>
                </a:solidFill>
                <a:latin typeface="Comfortaa"/>
                <a:ea typeface="Comfortaa"/>
                <a:cs typeface="Comfortaa"/>
                <a:sym typeface="Comfortaa"/>
              </a:rPr>
              <a:t>L’Europe, à travers son Pacte vert, prévoit d’ici 2030 de réduire de:</a:t>
            </a:r>
            <a:endParaRPr sz="2500">
              <a:solidFill>
                <a:schemeClr val="dk1"/>
              </a:solidFill>
              <a:latin typeface="Comfortaa"/>
              <a:ea typeface="Comfortaa"/>
              <a:cs typeface="Comfortaa"/>
              <a:sym typeface="Comfortaa"/>
            </a:endParaRPr>
          </a:p>
          <a:p>
            <a:pPr indent="457200" lvl="0" marL="0" rtl="0" algn="l">
              <a:spcBef>
                <a:spcPts val="1000"/>
              </a:spcBef>
              <a:spcAft>
                <a:spcPts val="0"/>
              </a:spcAft>
              <a:buNone/>
            </a:pPr>
            <a:r>
              <a:rPr lang="en-US" sz="2500">
                <a:solidFill>
                  <a:schemeClr val="dk1"/>
                </a:solidFill>
                <a:latin typeface="Comfortaa"/>
                <a:ea typeface="Comfortaa"/>
                <a:cs typeface="Comfortaa"/>
                <a:sym typeface="Comfortaa"/>
              </a:rPr>
              <a:t>_ 55% ses émissions de CO2</a:t>
            </a:r>
            <a:endParaRPr sz="2500">
              <a:solidFill>
                <a:schemeClr val="dk1"/>
              </a:solidFill>
              <a:latin typeface="Comfortaa"/>
              <a:ea typeface="Comfortaa"/>
              <a:cs typeface="Comfortaa"/>
              <a:sym typeface="Comfortaa"/>
            </a:endParaRPr>
          </a:p>
          <a:p>
            <a:pPr indent="457200" lvl="0" marL="0" rtl="0" algn="l">
              <a:spcBef>
                <a:spcPts val="1000"/>
              </a:spcBef>
              <a:spcAft>
                <a:spcPts val="0"/>
              </a:spcAft>
              <a:buNone/>
            </a:pPr>
            <a:r>
              <a:rPr lang="en-US" sz="2500">
                <a:solidFill>
                  <a:schemeClr val="dk1"/>
                </a:solidFill>
                <a:latin typeface="Comfortaa"/>
                <a:ea typeface="Comfortaa"/>
                <a:cs typeface="Comfortaa"/>
                <a:sym typeface="Comfortaa"/>
              </a:rPr>
              <a:t>_ 50% de pesticides utilisés</a:t>
            </a:r>
            <a:endParaRPr sz="2500">
              <a:solidFill>
                <a:schemeClr val="dk1"/>
              </a:solidFill>
              <a:latin typeface="Comfortaa"/>
              <a:ea typeface="Comfortaa"/>
              <a:cs typeface="Comfortaa"/>
              <a:sym typeface="Comfortaa"/>
            </a:endParaRPr>
          </a:p>
          <a:p>
            <a:pPr indent="0" lvl="0" marL="0" rtl="0" algn="l">
              <a:spcBef>
                <a:spcPts val="1000"/>
              </a:spcBef>
              <a:spcAft>
                <a:spcPts val="0"/>
              </a:spcAft>
              <a:buNone/>
            </a:pPr>
            <a:r>
              <a:rPr lang="en-US" sz="2500">
                <a:solidFill>
                  <a:schemeClr val="dk1"/>
                </a:solidFill>
                <a:latin typeface="Comfortaa"/>
                <a:ea typeface="Comfortaa"/>
                <a:cs typeface="Comfortaa"/>
                <a:sym typeface="Comfortaa"/>
              </a:rPr>
              <a:t>et une augmentation jusqu’à un quart des terres cultivés en bio.</a:t>
            </a:r>
            <a:endParaRPr sz="2500">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sz="2500">
              <a:solidFill>
                <a:schemeClr val="dk1"/>
              </a:solidFill>
              <a:latin typeface="Comfortaa"/>
              <a:ea typeface="Comfortaa"/>
              <a:cs typeface="Comfortaa"/>
              <a:sym typeface="Comfortaa"/>
            </a:endParaRPr>
          </a:p>
          <a:p>
            <a:pPr indent="0" lvl="0" marL="0" rtl="0" algn="l">
              <a:spcBef>
                <a:spcPts val="1000"/>
              </a:spcBef>
              <a:spcAft>
                <a:spcPts val="0"/>
              </a:spcAft>
              <a:buNone/>
            </a:pPr>
            <a:r>
              <a:rPr lang="en-US" sz="2500">
                <a:solidFill>
                  <a:schemeClr val="dk1"/>
                </a:solidFill>
                <a:latin typeface="Comfortaa"/>
                <a:ea typeface="Comfortaa"/>
                <a:cs typeface="Comfortaa"/>
                <a:sym typeface="Comfortaa"/>
              </a:rPr>
              <a:t>Pour cela, une augmentation des subventions de PAC et une évolution dans son système d’attribution a été mis en place.</a:t>
            </a:r>
            <a:endParaRPr sz="2500">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sz="2500">
              <a:latin typeface="Comfortaa"/>
              <a:ea typeface="Comfortaa"/>
              <a:cs typeface="Comfortaa"/>
              <a:sym typeface="Comfortaa"/>
            </a:endParaRPr>
          </a:p>
          <a:p>
            <a:pPr indent="0" lvl="0" marL="0" rtl="0" algn="l">
              <a:spcBef>
                <a:spcPts val="1000"/>
              </a:spcBef>
              <a:spcAft>
                <a:spcPts val="0"/>
              </a:spcAft>
              <a:buNone/>
            </a:pPr>
            <a:r>
              <a:rPr lang="en-US" sz="2500">
                <a:solidFill>
                  <a:srgbClr val="741B47"/>
                </a:solidFill>
                <a:latin typeface="Comfortaa"/>
                <a:ea typeface="Comfortaa"/>
                <a:cs typeface="Comfortaa"/>
                <a:sym typeface="Comfortaa"/>
              </a:rPr>
              <a:t>Mais savez vous exactement ce qu’est la PAC?</a:t>
            </a:r>
            <a:endParaRPr sz="2500">
              <a:solidFill>
                <a:srgbClr val="741B47"/>
              </a:solidFill>
              <a:latin typeface="Comfortaa"/>
              <a:ea typeface="Comfortaa"/>
              <a:cs typeface="Comfortaa"/>
              <a:sym typeface="Comfortaa"/>
            </a:endParaRPr>
          </a:p>
          <a:p>
            <a:pPr indent="0" lvl="0" marL="0" rtl="0" algn="l">
              <a:spcBef>
                <a:spcPts val="1000"/>
              </a:spcBef>
              <a:spcAft>
                <a:spcPts val="0"/>
              </a:spcAft>
              <a:buNone/>
            </a:pPr>
            <a:r>
              <a:t/>
            </a:r>
            <a:endParaRPr sz="2500">
              <a:latin typeface="Comfortaa"/>
              <a:ea typeface="Comfortaa"/>
              <a:cs typeface="Comfortaa"/>
              <a:sym typeface="Comfortaa"/>
            </a:endParaRPr>
          </a:p>
          <a:p>
            <a:pPr indent="0" lvl="0" marL="0" rtl="0" algn="l">
              <a:spcBef>
                <a:spcPts val="1000"/>
              </a:spcBef>
              <a:spcAft>
                <a:spcPts val="0"/>
              </a:spcAft>
              <a:buNone/>
            </a:pPr>
            <a:r>
              <a:t/>
            </a:r>
            <a:endParaRPr sz="2500">
              <a:latin typeface="Comfortaa"/>
              <a:ea typeface="Comfortaa"/>
              <a:cs typeface="Comfortaa"/>
              <a:sym typeface="Comfortaa"/>
            </a:endParaRPr>
          </a:p>
          <a:p>
            <a:pPr indent="0" lvl="0" marL="0" rtl="0" algn="l">
              <a:spcBef>
                <a:spcPts val="1000"/>
              </a:spcBef>
              <a:spcAft>
                <a:spcPts val="0"/>
              </a:spcAft>
              <a:buNone/>
            </a:pPr>
            <a:r>
              <a:t/>
            </a:r>
            <a:endParaRPr sz="2500">
              <a:latin typeface="Comfortaa"/>
              <a:ea typeface="Comfortaa"/>
              <a:cs typeface="Comfortaa"/>
              <a:sym typeface="Comfortaa"/>
            </a:endParaRPr>
          </a:p>
          <a:p>
            <a:pPr indent="0" lvl="0" marL="0" rtl="0" algn="l">
              <a:spcBef>
                <a:spcPts val="1000"/>
              </a:spcBef>
              <a:spcAft>
                <a:spcPts val="0"/>
              </a:spcAft>
              <a:buNone/>
            </a:pPr>
            <a:r>
              <a:rPr lang="en-US" sz="1050">
                <a:solidFill>
                  <a:srgbClr val="424242"/>
                </a:solidFill>
                <a:highlight>
                  <a:srgbClr val="FFFFFF"/>
                </a:highlight>
                <a:latin typeface="Comfortaa"/>
                <a:ea typeface="Comfortaa"/>
                <a:cs typeface="Comfortaa"/>
                <a:sym typeface="Comfortaa"/>
              </a:rPr>
              <a:t>le Pacte vert prévoit que l'UE réduise ses émissions de CO2 de 55 % d'ici 2030 − et l'objectif de baisse de 50% des pesticides d'ici 2030, avec un quart des terres réservées au bio.</a:t>
            </a:r>
            <a:endParaRPr sz="2500">
              <a:latin typeface="Comfortaa"/>
              <a:ea typeface="Comfortaa"/>
              <a:cs typeface="Comfortaa"/>
              <a:sym typeface="Comforta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25ba3fce1da_0_7"/>
          <p:cNvSpPr txBox="1"/>
          <p:nvPr>
            <p:ph type="title"/>
          </p:nvPr>
        </p:nvSpPr>
        <p:spPr>
          <a:xfrm>
            <a:off x="838200" y="1146505"/>
            <a:ext cx="105156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latin typeface="Comfortaa"/>
                <a:ea typeface="Comfortaa"/>
                <a:cs typeface="Comfortaa"/>
                <a:sym typeface="Comfortaa"/>
              </a:rPr>
              <a:t>L’évolution de l’agriculture: la PAC</a:t>
            </a:r>
            <a:endParaRPr>
              <a:latin typeface="Comfortaa"/>
              <a:ea typeface="Comfortaa"/>
              <a:cs typeface="Comfortaa"/>
              <a:sym typeface="Comfortaa"/>
            </a:endParaRPr>
          </a:p>
        </p:txBody>
      </p:sp>
      <p:sp>
        <p:nvSpPr>
          <p:cNvPr id="140" name="Google Shape;140;g25ba3fce1da_0_7"/>
          <p:cNvSpPr txBox="1"/>
          <p:nvPr>
            <p:ph idx="1" type="body"/>
          </p:nvPr>
        </p:nvSpPr>
        <p:spPr>
          <a:xfrm>
            <a:off x="661750" y="1427100"/>
            <a:ext cx="110031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solidFill>
                <a:schemeClr val="dk1"/>
              </a:solidFill>
              <a:latin typeface="Comfortaa"/>
              <a:ea typeface="Comfortaa"/>
              <a:cs typeface="Comfortaa"/>
              <a:sym typeface="Comfortaa"/>
            </a:endParaRPr>
          </a:p>
          <a:p>
            <a:pPr indent="0" lvl="0" marL="0" rtl="0" algn="l">
              <a:spcBef>
                <a:spcPts val="1000"/>
              </a:spcBef>
              <a:spcAft>
                <a:spcPts val="0"/>
              </a:spcAft>
              <a:buNone/>
            </a:pPr>
            <a:r>
              <a:rPr b="1" lang="en-US">
                <a:solidFill>
                  <a:schemeClr val="dk1"/>
                </a:solidFill>
                <a:latin typeface="Comfortaa"/>
                <a:ea typeface="Comfortaa"/>
                <a:cs typeface="Comfortaa"/>
                <a:sym typeface="Comfortaa"/>
              </a:rPr>
              <a:t>La PAC</a:t>
            </a:r>
            <a:r>
              <a:rPr lang="en-US">
                <a:solidFill>
                  <a:schemeClr val="dk1"/>
                </a:solidFill>
                <a:latin typeface="Comfortaa"/>
                <a:ea typeface="Comfortaa"/>
                <a:cs typeface="Comfortaa"/>
                <a:sym typeface="Comfortaa"/>
              </a:rPr>
              <a:t> (Politique Agricole Commune) est une politique commune en matière d’agriculture à tous les pays de l’Union Européenne. </a:t>
            </a:r>
            <a:endParaRPr>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a:solidFill>
                <a:schemeClr val="dk1"/>
              </a:solidFill>
              <a:latin typeface="Comfortaa"/>
              <a:ea typeface="Comfortaa"/>
              <a:cs typeface="Comfortaa"/>
              <a:sym typeface="Comfortaa"/>
            </a:endParaRPr>
          </a:p>
          <a:p>
            <a:pPr indent="0" lvl="0" marL="0" rtl="0" algn="l">
              <a:spcBef>
                <a:spcPts val="1000"/>
              </a:spcBef>
              <a:spcAft>
                <a:spcPts val="0"/>
              </a:spcAft>
              <a:buNone/>
            </a:pPr>
            <a:r>
              <a:rPr lang="en-US">
                <a:solidFill>
                  <a:schemeClr val="dk1"/>
                </a:solidFill>
                <a:latin typeface="Comfortaa"/>
                <a:ea typeface="Comfortaa"/>
                <a:cs typeface="Comfortaa"/>
                <a:sym typeface="Comfortaa"/>
              </a:rPr>
              <a:t>Créée en 1962, elle a pour but de moderniser l’agriculture, réguler les prix et les productions agricoles afin d’éviter les </a:t>
            </a:r>
            <a:r>
              <a:rPr lang="en-US">
                <a:solidFill>
                  <a:schemeClr val="dk1"/>
                </a:solidFill>
                <a:latin typeface="Comfortaa"/>
                <a:ea typeface="Comfortaa"/>
                <a:cs typeface="Comfortaa"/>
                <a:sym typeface="Comfortaa"/>
              </a:rPr>
              <a:t>excès</a:t>
            </a:r>
            <a:r>
              <a:rPr lang="en-US">
                <a:solidFill>
                  <a:schemeClr val="dk1"/>
                </a:solidFill>
                <a:latin typeface="Comfortaa"/>
                <a:ea typeface="Comfortaa"/>
                <a:cs typeface="Comfortaa"/>
                <a:sym typeface="Comfortaa"/>
              </a:rPr>
              <a:t> de production ou les risques de famine.</a:t>
            </a:r>
            <a:endParaRPr>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a:solidFill>
                <a:schemeClr val="dk1"/>
              </a:solidFill>
              <a:latin typeface="Comfortaa"/>
              <a:ea typeface="Comfortaa"/>
              <a:cs typeface="Comfortaa"/>
              <a:sym typeface="Comfortaa"/>
            </a:endParaRPr>
          </a:p>
          <a:p>
            <a:pPr indent="0" lvl="0" marL="0" rtl="0" algn="l">
              <a:spcBef>
                <a:spcPts val="1000"/>
              </a:spcBef>
              <a:spcAft>
                <a:spcPts val="0"/>
              </a:spcAft>
              <a:buClr>
                <a:schemeClr val="dk1"/>
              </a:buClr>
              <a:buSzPts val="1100"/>
              <a:buFont typeface="Arial"/>
              <a:buNone/>
            </a:pPr>
            <a:r>
              <a:rPr lang="en-US">
                <a:solidFill>
                  <a:schemeClr val="dk1"/>
                </a:solidFill>
                <a:latin typeface="Comfortaa"/>
                <a:ea typeface="Comfortaa"/>
                <a:cs typeface="Comfortaa"/>
                <a:sym typeface="Comfortaa"/>
              </a:rPr>
              <a:t>L</a:t>
            </a:r>
            <a:r>
              <a:rPr lang="en-US">
                <a:solidFill>
                  <a:schemeClr val="dk1"/>
                </a:solidFill>
                <a:latin typeface="Comfortaa"/>
                <a:ea typeface="Comfortaa"/>
                <a:cs typeface="Comfortaa"/>
                <a:sym typeface="Comfortaa"/>
              </a:rPr>
              <a:t>es agriculteurs dépendent beaucoup de ses subventions, qui sont versées sous certaines conditions. </a:t>
            </a:r>
            <a:endParaRPr>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a:solidFill>
                <a:schemeClr val="dk1"/>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2fe27a9380c_0_27"/>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latin typeface="Comfortaa"/>
                <a:ea typeface="Comfortaa"/>
                <a:cs typeface="Comfortaa"/>
                <a:sym typeface="Comfortaa"/>
              </a:rPr>
              <a:t>L’évolution de l’agriculture: la PAC</a:t>
            </a:r>
            <a:endParaRPr/>
          </a:p>
        </p:txBody>
      </p:sp>
      <p:sp>
        <p:nvSpPr>
          <p:cNvPr id="147" name="Google Shape;147;g2fe27a9380c_0_27"/>
          <p:cNvSpPr txBox="1"/>
          <p:nvPr>
            <p:ph idx="1" type="body"/>
          </p:nvPr>
        </p:nvSpPr>
        <p:spPr>
          <a:xfrm>
            <a:off x="838200" y="2214245"/>
            <a:ext cx="105156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solidFill>
                <a:schemeClr val="dk1"/>
              </a:solidFill>
              <a:latin typeface="Comfortaa"/>
              <a:ea typeface="Comfortaa"/>
              <a:cs typeface="Comfortaa"/>
              <a:sym typeface="Comfortaa"/>
            </a:endParaRPr>
          </a:p>
          <a:p>
            <a:pPr indent="0" lvl="0" marL="0" rtl="0" algn="l">
              <a:spcBef>
                <a:spcPts val="1000"/>
              </a:spcBef>
              <a:spcAft>
                <a:spcPts val="0"/>
              </a:spcAft>
              <a:buNone/>
            </a:pPr>
            <a:r>
              <a:rPr lang="en-US">
                <a:solidFill>
                  <a:schemeClr val="dk1"/>
                </a:solidFill>
                <a:latin typeface="Comfortaa"/>
                <a:ea typeface="Comfortaa"/>
                <a:cs typeface="Comfortaa"/>
                <a:sym typeface="Comfortaa"/>
              </a:rPr>
              <a:t>Aujourd’hui la PAC se veut plus verte. Près d’un tiers de son budget de 387 milliards va aux “paiements verts”.</a:t>
            </a:r>
            <a:endParaRPr>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a:solidFill>
                <a:schemeClr val="dk1"/>
              </a:solidFill>
              <a:latin typeface="Comfortaa"/>
              <a:ea typeface="Comfortaa"/>
              <a:cs typeface="Comfortaa"/>
              <a:sym typeface="Comfortaa"/>
            </a:endParaRPr>
          </a:p>
          <a:p>
            <a:pPr indent="0" lvl="0" marL="0" rtl="0" algn="l">
              <a:spcBef>
                <a:spcPts val="1000"/>
              </a:spcBef>
              <a:spcAft>
                <a:spcPts val="0"/>
              </a:spcAft>
              <a:buClr>
                <a:schemeClr val="dk1"/>
              </a:buClr>
              <a:buSzPts val="1100"/>
              <a:buFont typeface="Arial"/>
              <a:buNone/>
            </a:pPr>
            <a:r>
              <a:rPr lang="en-US">
                <a:solidFill>
                  <a:schemeClr val="dk1"/>
                </a:solidFill>
                <a:latin typeface="Comfortaa"/>
                <a:ea typeface="Comfortaa"/>
                <a:cs typeface="Comfortaa"/>
                <a:sym typeface="Comfortaa"/>
              </a:rPr>
              <a:t>C’est à dire aux agriculteurs qui appliquent des pratiques agricoles respectueuses de l’environnement, comme la variation des cultures, la quantité de prairie permanente, le respect des zones humides, la création et le maintien des haies…</a:t>
            </a:r>
            <a:endParaRPr>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25ba3fce1da_0_22"/>
          <p:cNvSpPr txBox="1"/>
          <p:nvPr>
            <p:ph type="title"/>
          </p:nvPr>
        </p:nvSpPr>
        <p:spPr>
          <a:xfrm>
            <a:off x="173100" y="1325875"/>
            <a:ext cx="118791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4200">
                <a:latin typeface="Comfortaa"/>
                <a:ea typeface="Comfortaa"/>
                <a:cs typeface="Comfortaa"/>
                <a:sym typeface="Comfortaa"/>
              </a:rPr>
              <a:t>L’évolution de l’agriculture: l’agroécologie</a:t>
            </a:r>
            <a:endParaRPr sz="4200">
              <a:latin typeface="Comfortaa"/>
              <a:ea typeface="Comfortaa"/>
              <a:cs typeface="Comfortaa"/>
              <a:sym typeface="Comfortaa"/>
            </a:endParaRPr>
          </a:p>
        </p:txBody>
      </p:sp>
      <p:sp>
        <p:nvSpPr>
          <p:cNvPr id="154" name="Google Shape;154;g25ba3fce1da_0_22"/>
          <p:cNvSpPr txBox="1"/>
          <p:nvPr>
            <p:ph idx="1" type="body"/>
          </p:nvPr>
        </p:nvSpPr>
        <p:spPr>
          <a:xfrm>
            <a:off x="838200" y="2214245"/>
            <a:ext cx="105156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solidFill>
                  <a:schemeClr val="dk1"/>
                </a:solidFill>
                <a:latin typeface="Comfortaa"/>
                <a:ea typeface="Comfortaa"/>
                <a:cs typeface="Comfortaa"/>
                <a:sym typeface="Comfortaa"/>
              </a:rPr>
              <a:t>L’agroécologie est la prise en compte du fonctionnement de l’écosystème dans le système d’exploitation agricole.</a:t>
            </a:r>
            <a:endParaRPr>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a:solidFill>
                <a:schemeClr val="dk1"/>
              </a:solidFill>
              <a:latin typeface="Comfortaa"/>
              <a:ea typeface="Comfortaa"/>
              <a:cs typeface="Comfortaa"/>
              <a:sym typeface="Comfortaa"/>
            </a:endParaRPr>
          </a:p>
          <a:p>
            <a:pPr indent="0" lvl="0" marL="0" rtl="0" algn="l">
              <a:spcBef>
                <a:spcPts val="1000"/>
              </a:spcBef>
              <a:spcAft>
                <a:spcPts val="0"/>
              </a:spcAft>
              <a:buNone/>
            </a:pPr>
            <a:r>
              <a:rPr lang="en-US">
                <a:solidFill>
                  <a:schemeClr val="dk1"/>
                </a:solidFill>
                <a:latin typeface="Comfortaa"/>
                <a:ea typeface="Comfortaa"/>
                <a:cs typeface="Comfortaa"/>
                <a:sym typeface="Comfortaa"/>
              </a:rPr>
              <a:t>Un </a:t>
            </a:r>
            <a:r>
              <a:rPr b="1" lang="en-US">
                <a:solidFill>
                  <a:schemeClr val="dk1"/>
                </a:solidFill>
                <a:latin typeface="Comfortaa"/>
                <a:ea typeface="Comfortaa"/>
                <a:cs typeface="Comfortaa"/>
                <a:sym typeface="Comfortaa"/>
              </a:rPr>
              <a:t>écosystème</a:t>
            </a:r>
            <a:r>
              <a:rPr lang="en-US">
                <a:solidFill>
                  <a:schemeClr val="dk1"/>
                </a:solidFill>
                <a:latin typeface="Comfortaa"/>
                <a:ea typeface="Comfortaa"/>
                <a:cs typeface="Comfortaa"/>
                <a:sym typeface="Comfortaa"/>
              </a:rPr>
              <a:t> c’est: </a:t>
            </a:r>
            <a:endParaRPr>
              <a:solidFill>
                <a:schemeClr val="dk1"/>
              </a:solidFill>
              <a:latin typeface="Comfortaa"/>
              <a:ea typeface="Comfortaa"/>
              <a:cs typeface="Comfortaa"/>
              <a:sym typeface="Comfortaa"/>
            </a:endParaRPr>
          </a:p>
          <a:p>
            <a:pPr indent="457200" lvl="0" marL="0" rtl="0" algn="l">
              <a:spcBef>
                <a:spcPts val="1000"/>
              </a:spcBef>
              <a:spcAft>
                <a:spcPts val="0"/>
              </a:spcAft>
              <a:buNone/>
            </a:pPr>
            <a:r>
              <a:rPr lang="en-US">
                <a:solidFill>
                  <a:schemeClr val="dk1"/>
                </a:solidFill>
                <a:latin typeface="Comfortaa"/>
                <a:ea typeface="Comfortaa"/>
                <a:cs typeface="Comfortaa"/>
                <a:sym typeface="Comfortaa"/>
              </a:rPr>
              <a:t>_un </a:t>
            </a:r>
            <a:r>
              <a:rPr b="1" lang="en-US">
                <a:solidFill>
                  <a:schemeClr val="dk1"/>
                </a:solidFill>
                <a:latin typeface="Comfortaa"/>
                <a:ea typeface="Comfortaa"/>
                <a:cs typeface="Comfortaa"/>
                <a:sym typeface="Comfortaa"/>
              </a:rPr>
              <a:t>biotope</a:t>
            </a:r>
            <a:r>
              <a:rPr lang="en-US">
                <a:solidFill>
                  <a:schemeClr val="dk1"/>
                </a:solidFill>
                <a:latin typeface="Comfortaa"/>
                <a:ea typeface="Comfortaa"/>
                <a:cs typeface="Comfortaa"/>
                <a:sym typeface="Comfortaa"/>
              </a:rPr>
              <a:t> (tout le non vivant: le pH, la température, la </a:t>
            </a:r>
            <a:r>
              <a:rPr lang="en-US">
                <a:solidFill>
                  <a:schemeClr val="dk1"/>
                </a:solidFill>
                <a:latin typeface="Comfortaa"/>
                <a:ea typeface="Comfortaa"/>
                <a:cs typeface="Comfortaa"/>
                <a:sym typeface="Comfortaa"/>
              </a:rPr>
              <a:t>composition</a:t>
            </a:r>
            <a:r>
              <a:rPr lang="en-US">
                <a:solidFill>
                  <a:schemeClr val="dk1"/>
                </a:solidFill>
                <a:latin typeface="Comfortaa"/>
                <a:ea typeface="Comfortaa"/>
                <a:cs typeface="Comfortaa"/>
                <a:sym typeface="Comfortaa"/>
              </a:rPr>
              <a:t> du sol,..) </a:t>
            </a:r>
            <a:endParaRPr>
              <a:solidFill>
                <a:schemeClr val="dk1"/>
              </a:solidFill>
              <a:latin typeface="Comfortaa"/>
              <a:ea typeface="Comfortaa"/>
              <a:cs typeface="Comfortaa"/>
              <a:sym typeface="Comfortaa"/>
            </a:endParaRPr>
          </a:p>
          <a:p>
            <a:pPr indent="0" lvl="0" marL="457200" rtl="0" algn="l">
              <a:spcBef>
                <a:spcPts val="1000"/>
              </a:spcBef>
              <a:spcAft>
                <a:spcPts val="0"/>
              </a:spcAft>
              <a:buNone/>
            </a:pPr>
            <a:r>
              <a:rPr lang="en-US">
                <a:solidFill>
                  <a:schemeClr val="dk1"/>
                </a:solidFill>
                <a:latin typeface="Comfortaa"/>
                <a:ea typeface="Comfortaa"/>
                <a:cs typeface="Comfortaa"/>
                <a:sym typeface="Comfortaa"/>
              </a:rPr>
              <a:t>_et la </a:t>
            </a:r>
            <a:r>
              <a:rPr b="1" lang="en-US">
                <a:solidFill>
                  <a:schemeClr val="dk1"/>
                </a:solidFill>
                <a:latin typeface="Comfortaa"/>
                <a:ea typeface="Comfortaa"/>
                <a:cs typeface="Comfortaa"/>
                <a:sym typeface="Comfortaa"/>
              </a:rPr>
              <a:t>biocénose</a:t>
            </a:r>
            <a:r>
              <a:rPr lang="en-US">
                <a:solidFill>
                  <a:schemeClr val="dk1"/>
                </a:solidFill>
                <a:latin typeface="Comfortaa"/>
                <a:ea typeface="Comfortaa"/>
                <a:cs typeface="Comfortaa"/>
                <a:sym typeface="Comfortaa"/>
              </a:rPr>
              <a:t> (tout le vivant: bactéries, animaux, plantes,...) dans un système donné. </a:t>
            </a:r>
            <a:endParaRPr>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a:solidFill>
                <a:schemeClr val="dk1"/>
              </a:solidFill>
              <a:latin typeface="Comfortaa"/>
              <a:ea typeface="Comfortaa"/>
              <a:cs typeface="Comfortaa"/>
              <a:sym typeface="Comforta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2fe27a9380c_0_33"/>
          <p:cNvSpPr txBox="1"/>
          <p:nvPr>
            <p:ph type="title"/>
          </p:nvPr>
        </p:nvSpPr>
        <p:spPr>
          <a:xfrm>
            <a:off x="240500" y="1325875"/>
            <a:ext cx="116772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4200">
                <a:latin typeface="Comfortaa"/>
                <a:ea typeface="Comfortaa"/>
                <a:cs typeface="Comfortaa"/>
                <a:sym typeface="Comfortaa"/>
              </a:rPr>
              <a:t>L’évolution de l’agriculture: l’agroécologie</a:t>
            </a:r>
            <a:endParaRPr/>
          </a:p>
        </p:txBody>
      </p:sp>
      <p:sp>
        <p:nvSpPr>
          <p:cNvPr id="161" name="Google Shape;161;g2fe27a9380c_0_33"/>
          <p:cNvSpPr txBox="1"/>
          <p:nvPr>
            <p:ph idx="1" type="body"/>
          </p:nvPr>
        </p:nvSpPr>
        <p:spPr>
          <a:xfrm>
            <a:off x="838200" y="2214245"/>
            <a:ext cx="105156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700">
                <a:solidFill>
                  <a:schemeClr val="dk1"/>
                </a:solidFill>
                <a:latin typeface="Comfortaa"/>
                <a:ea typeface="Comfortaa"/>
                <a:cs typeface="Comfortaa"/>
                <a:sym typeface="Comfortaa"/>
              </a:rPr>
              <a:t>Tous les éléments d’un écosystème vont interagir les uns avec les autres.</a:t>
            </a:r>
            <a:endParaRPr sz="2700">
              <a:solidFill>
                <a:schemeClr val="dk1"/>
              </a:solidFill>
              <a:latin typeface="Comfortaa"/>
              <a:ea typeface="Comfortaa"/>
              <a:cs typeface="Comfortaa"/>
              <a:sym typeface="Comfortaa"/>
            </a:endParaRPr>
          </a:p>
          <a:p>
            <a:pPr indent="0" lvl="0" marL="0" rtl="0" algn="l">
              <a:spcBef>
                <a:spcPts val="1000"/>
              </a:spcBef>
              <a:spcAft>
                <a:spcPts val="0"/>
              </a:spcAft>
              <a:buNone/>
            </a:pPr>
            <a:r>
              <a:rPr lang="en-US" sz="2700">
                <a:solidFill>
                  <a:schemeClr val="dk1"/>
                </a:solidFill>
                <a:latin typeface="Comfortaa"/>
                <a:ea typeface="Comfortaa"/>
                <a:cs typeface="Comfortaa"/>
                <a:sym typeface="Comfortaa"/>
              </a:rPr>
              <a:t>Le pH et la température vont déterminer quelles plantes pourront ou non pousser. Par exemple, le manguier poussera sous un climat chaud et les bruyères dans des terres acides.</a:t>
            </a:r>
            <a:endParaRPr sz="2700">
              <a:solidFill>
                <a:schemeClr val="dk1"/>
              </a:solidFill>
              <a:latin typeface="Comfortaa"/>
              <a:ea typeface="Comfortaa"/>
              <a:cs typeface="Comfortaa"/>
              <a:sym typeface="Comfortaa"/>
            </a:endParaRPr>
          </a:p>
          <a:p>
            <a:pPr indent="0" lvl="0" marL="0" rtl="0" algn="l">
              <a:spcBef>
                <a:spcPts val="1000"/>
              </a:spcBef>
              <a:spcAft>
                <a:spcPts val="0"/>
              </a:spcAft>
              <a:buNone/>
            </a:pPr>
            <a:r>
              <a:rPr lang="en-US" sz="2700">
                <a:solidFill>
                  <a:schemeClr val="dk1"/>
                </a:solidFill>
                <a:latin typeface="Comfortaa"/>
                <a:ea typeface="Comfortaa"/>
                <a:cs typeface="Comfortaa"/>
                <a:sym typeface="Comfortaa"/>
              </a:rPr>
              <a:t>Ces plantes vont, elles, attirer ou repousser des insectes, des animaux, des </a:t>
            </a:r>
            <a:r>
              <a:rPr lang="en-US" sz="2700">
                <a:solidFill>
                  <a:schemeClr val="dk1"/>
                </a:solidFill>
                <a:latin typeface="Comfortaa"/>
                <a:ea typeface="Comfortaa"/>
                <a:cs typeface="Comfortaa"/>
                <a:sym typeface="Comfortaa"/>
              </a:rPr>
              <a:t>bactéries</a:t>
            </a:r>
            <a:r>
              <a:rPr lang="en-US" sz="2700">
                <a:solidFill>
                  <a:schemeClr val="dk1"/>
                </a:solidFill>
                <a:latin typeface="Comfortaa"/>
                <a:ea typeface="Comfortaa"/>
                <a:cs typeface="Comfortaa"/>
                <a:sym typeface="Comfortaa"/>
              </a:rPr>
              <a:t>, des champignons et donc sélectionner une partie du vivant qui les entourent.</a:t>
            </a:r>
            <a:endParaRPr sz="2700">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sz="2700">
              <a:solidFill>
                <a:schemeClr val="dk1"/>
              </a:solidFill>
              <a:latin typeface="Comfortaa"/>
              <a:ea typeface="Comfortaa"/>
              <a:cs typeface="Comfortaa"/>
              <a:sym typeface="Comfortaa"/>
            </a:endParaRPr>
          </a:p>
          <a:p>
            <a:pPr indent="0" lvl="0" marL="0" rtl="0" algn="l">
              <a:spcBef>
                <a:spcPts val="1000"/>
              </a:spcBef>
              <a:spcAft>
                <a:spcPts val="0"/>
              </a:spcAft>
              <a:buClr>
                <a:schemeClr val="dk1"/>
              </a:buClr>
              <a:buSzPts val="1100"/>
              <a:buFont typeface="Arial"/>
              <a:buNone/>
            </a:pPr>
            <a:r>
              <a:t/>
            </a:r>
            <a:endParaRPr sz="2700">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sz="27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25ba3fce1da_0_28"/>
          <p:cNvSpPr txBox="1"/>
          <p:nvPr>
            <p:ph type="title"/>
          </p:nvPr>
        </p:nvSpPr>
        <p:spPr>
          <a:xfrm>
            <a:off x="257350" y="1325875"/>
            <a:ext cx="116940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4200">
                <a:latin typeface="Comfortaa"/>
                <a:ea typeface="Comfortaa"/>
                <a:cs typeface="Comfortaa"/>
                <a:sym typeface="Comfortaa"/>
              </a:rPr>
              <a:t>L’évolution de l’agriculture: l’agroécologie</a:t>
            </a:r>
            <a:endParaRPr/>
          </a:p>
        </p:txBody>
      </p:sp>
      <p:sp>
        <p:nvSpPr>
          <p:cNvPr id="168" name="Google Shape;168;g25ba3fce1da_0_28"/>
          <p:cNvSpPr txBox="1"/>
          <p:nvPr>
            <p:ph idx="1" type="body"/>
          </p:nvPr>
        </p:nvSpPr>
        <p:spPr>
          <a:xfrm>
            <a:off x="838200" y="2214245"/>
            <a:ext cx="105156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solidFill>
                <a:schemeClr val="dk1"/>
              </a:solidFill>
              <a:latin typeface="Comfortaa"/>
              <a:ea typeface="Comfortaa"/>
              <a:cs typeface="Comfortaa"/>
              <a:sym typeface="Comfortaa"/>
            </a:endParaRPr>
          </a:p>
          <a:p>
            <a:pPr indent="0" lvl="0" marL="0" rtl="0" algn="l">
              <a:spcBef>
                <a:spcPts val="1000"/>
              </a:spcBef>
              <a:spcAft>
                <a:spcPts val="0"/>
              </a:spcAft>
              <a:buNone/>
            </a:pPr>
            <a:r>
              <a:rPr lang="en-US">
                <a:solidFill>
                  <a:schemeClr val="dk1"/>
                </a:solidFill>
                <a:latin typeface="Comfortaa"/>
                <a:ea typeface="Comfortaa"/>
                <a:cs typeface="Comfortaa"/>
                <a:sym typeface="Comfortaa"/>
              </a:rPr>
              <a:t>L’agroécologie permet de favoriser les bonnes interactions pour limiter l’action humaine et favoriser l’équilibre de l’écosystème.</a:t>
            </a:r>
            <a:endParaRPr>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a:solidFill>
                <a:schemeClr val="dk1"/>
              </a:solidFill>
              <a:latin typeface="Comfortaa"/>
              <a:ea typeface="Comfortaa"/>
              <a:cs typeface="Comfortaa"/>
              <a:sym typeface="Comfortaa"/>
            </a:endParaRPr>
          </a:p>
          <a:p>
            <a:pPr indent="0" lvl="0" marL="0" rtl="0" algn="l">
              <a:spcBef>
                <a:spcPts val="1000"/>
              </a:spcBef>
              <a:spcAft>
                <a:spcPts val="0"/>
              </a:spcAft>
              <a:buNone/>
            </a:pPr>
            <a:r>
              <a:rPr lang="en-US">
                <a:solidFill>
                  <a:schemeClr val="dk1"/>
                </a:solidFill>
                <a:latin typeface="Comfortaa"/>
                <a:ea typeface="Comfortaa"/>
                <a:cs typeface="Comfortaa"/>
                <a:sym typeface="Comfortaa"/>
              </a:rPr>
              <a:t>Par exemple, attirer des auxiliaires, qui sont les prédateurs naturels des nuisibles de nos cultures. Ce qui limite l’utilisation de produit chimique.</a:t>
            </a:r>
            <a:endParaRPr>
              <a:solidFill>
                <a:schemeClr val="dk1"/>
              </a:solidFill>
              <a:latin typeface="Comfortaa"/>
              <a:ea typeface="Comfortaa"/>
              <a:cs typeface="Comfortaa"/>
              <a:sym typeface="Comfortaa"/>
            </a:endParaRPr>
          </a:p>
          <a:p>
            <a:pPr indent="0" lvl="0" marL="0" rtl="0" algn="l">
              <a:spcBef>
                <a:spcPts val="1000"/>
              </a:spcBef>
              <a:spcAft>
                <a:spcPts val="0"/>
              </a:spcAft>
              <a:buClr>
                <a:schemeClr val="dk1"/>
              </a:buClr>
              <a:buSzPts val="1100"/>
              <a:buFont typeface="Arial"/>
              <a:buNone/>
            </a:pPr>
            <a:r>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g3010f691a8d_0_6"/>
          <p:cNvSpPr txBox="1"/>
          <p:nvPr>
            <p:ph idx="2" type="body"/>
          </p:nvPr>
        </p:nvSpPr>
        <p:spPr>
          <a:xfrm>
            <a:off x="1050900" y="3087800"/>
            <a:ext cx="3216300" cy="6096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Clr>
                <a:srgbClr val="3F3F3F"/>
              </a:buClr>
              <a:buSzPts val="4000"/>
              <a:buNone/>
            </a:pPr>
            <a:r>
              <a:rPr lang="en-US"/>
              <a:t>SOMMAIRE</a:t>
            </a:r>
            <a:endParaRPr/>
          </a:p>
        </p:txBody>
      </p:sp>
      <p:sp>
        <p:nvSpPr>
          <p:cNvPr id="41" name="Google Shape;41;g3010f691a8d_0_6"/>
          <p:cNvSpPr txBox="1"/>
          <p:nvPr/>
        </p:nvSpPr>
        <p:spPr>
          <a:xfrm>
            <a:off x="4771875" y="1875000"/>
            <a:ext cx="4267200" cy="373800"/>
          </a:xfrm>
          <a:prstGeom prst="rect">
            <a:avLst/>
          </a:prstGeom>
          <a:noFill/>
          <a:ln>
            <a:noFill/>
          </a:ln>
        </p:spPr>
        <p:txBody>
          <a:bodyPr anchorCtr="0" anchor="ctr" bIns="60925" lIns="0" spcFirstLastPara="1" rIns="0" wrap="square" tIns="0">
            <a:noAutofit/>
          </a:bodyPr>
          <a:lstStyle/>
          <a:p>
            <a:pPr indent="0" lvl="0" marL="0" marR="0" rtl="0" algn="l">
              <a:lnSpc>
                <a:spcPct val="107000"/>
              </a:lnSpc>
              <a:spcBef>
                <a:spcPts val="0"/>
              </a:spcBef>
              <a:spcAft>
                <a:spcPts val="0"/>
              </a:spcAft>
              <a:buClr>
                <a:schemeClr val="dk1"/>
              </a:buClr>
              <a:buSzPts val="1300"/>
              <a:buFont typeface="Arial"/>
              <a:buNone/>
            </a:pPr>
            <a:r>
              <a:rPr b="0" i="0" lang="en-US" sz="2000" u="none" cap="none" strike="noStrike">
                <a:solidFill>
                  <a:schemeClr val="dk1"/>
                </a:solidFill>
                <a:latin typeface="Lato"/>
                <a:ea typeface="Lato"/>
                <a:cs typeface="Lato"/>
                <a:sym typeface="Lato"/>
              </a:rPr>
              <a:t>1. </a:t>
            </a:r>
            <a:r>
              <a:rPr lang="en-US" sz="2000">
                <a:solidFill>
                  <a:schemeClr val="dk1"/>
                </a:solidFill>
                <a:latin typeface="Lato"/>
                <a:ea typeface="Lato"/>
                <a:cs typeface="Lato"/>
                <a:sym typeface="Lato"/>
              </a:rPr>
              <a:t>Introduction </a:t>
            </a:r>
            <a:endParaRPr b="0" i="0" sz="2000" u="none" cap="none" strike="noStrike">
              <a:solidFill>
                <a:schemeClr val="dk1"/>
              </a:solidFill>
              <a:latin typeface="Lato"/>
              <a:ea typeface="Lato"/>
              <a:cs typeface="Lato"/>
              <a:sym typeface="Lato"/>
            </a:endParaRPr>
          </a:p>
        </p:txBody>
      </p:sp>
      <p:sp>
        <p:nvSpPr>
          <p:cNvPr id="42" name="Google Shape;42;g3010f691a8d_0_6"/>
          <p:cNvSpPr txBox="1"/>
          <p:nvPr/>
        </p:nvSpPr>
        <p:spPr>
          <a:xfrm>
            <a:off x="4771875" y="2481400"/>
            <a:ext cx="6051300" cy="373800"/>
          </a:xfrm>
          <a:prstGeom prst="rect">
            <a:avLst/>
          </a:prstGeom>
          <a:noFill/>
          <a:ln>
            <a:noFill/>
          </a:ln>
        </p:spPr>
        <p:txBody>
          <a:bodyPr anchorCtr="0" anchor="ctr" bIns="60925" lIns="0" spcFirstLastPara="1" rIns="0" wrap="square" tIns="0">
            <a:noAutofit/>
          </a:bodyPr>
          <a:lstStyle/>
          <a:p>
            <a:pPr indent="0" lvl="0" marL="0" marR="0" rtl="0" algn="l">
              <a:lnSpc>
                <a:spcPct val="107000"/>
              </a:lnSpc>
              <a:spcBef>
                <a:spcPts val="0"/>
              </a:spcBef>
              <a:spcAft>
                <a:spcPts val="0"/>
              </a:spcAft>
              <a:buClr>
                <a:schemeClr val="dk1"/>
              </a:buClr>
              <a:buSzPts val="1300"/>
              <a:buFont typeface="Arial"/>
              <a:buNone/>
            </a:pPr>
            <a:r>
              <a:rPr b="0" i="0" lang="en-US" sz="2000" u="none" cap="none" strike="noStrike">
                <a:solidFill>
                  <a:schemeClr val="dk1"/>
                </a:solidFill>
                <a:latin typeface="Lato"/>
                <a:ea typeface="Lato"/>
                <a:cs typeface="Lato"/>
                <a:sym typeface="Lato"/>
              </a:rPr>
              <a:t>2.  </a:t>
            </a:r>
            <a:r>
              <a:rPr lang="en-US" sz="2000">
                <a:solidFill>
                  <a:schemeClr val="dk1"/>
                </a:solidFill>
                <a:latin typeface="Lato"/>
                <a:ea typeface="Lato"/>
                <a:cs typeface="Lato"/>
                <a:sym typeface="Lato"/>
              </a:rPr>
              <a:t>L’urgence climatique</a:t>
            </a:r>
            <a:endParaRPr b="0" i="0" sz="2000" u="none" cap="none" strike="noStrike">
              <a:solidFill>
                <a:schemeClr val="dk1"/>
              </a:solidFill>
              <a:latin typeface="Lato"/>
              <a:ea typeface="Lato"/>
              <a:cs typeface="Lato"/>
              <a:sym typeface="Lato"/>
            </a:endParaRPr>
          </a:p>
        </p:txBody>
      </p:sp>
      <p:sp>
        <p:nvSpPr>
          <p:cNvPr id="43" name="Google Shape;43;g3010f691a8d_0_6"/>
          <p:cNvSpPr txBox="1"/>
          <p:nvPr/>
        </p:nvSpPr>
        <p:spPr>
          <a:xfrm>
            <a:off x="4771875" y="5513429"/>
            <a:ext cx="4065900" cy="344700"/>
          </a:xfrm>
          <a:prstGeom prst="rect">
            <a:avLst/>
          </a:prstGeom>
          <a:noFill/>
          <a:ln>
            <a:noFill/>
          </a:ln>
        </p:spPr>
        <p:txBody>
          <a:bodyPr anchorCtr="0" anchor="ctr" bIns="60925" lIns="0" spcFirstLastPara="1" rIns="0" wrap="square" tIns="0">
            <a:noAutofit/>
          </a:bodyPr>
          <a:lstStyle/>
          <a:p>
            <a:pPr indent="0" lvl="0" marL="0" marR="0" rtl="0" algn="l">
              <a:lnSpc>
                <a:spcPct val="107000"/>
              </a:lnSpc>
              <a:spcBef>
                <a:spcPts val="0"/>
              </a:spcBef>
              <a:spcAft>
                <a:spcPts val="0"/>
              </a:spcAft>
              <a:buClr>
                <a:schemeClr val="dk1"/>
              </a:buClr>
              <a:buSzPts val="1300"/>
              <a:buFont typeface="Arial"/>
              <a:buNone/>
            </a:pPr>
            <a:r>
              <a:rPr b="0" i="0" lang="en-US" sz="2000" u="none" cap="none" strike="noStrike">
                <a:solidFill>
                  <a:schemeClr val="dk1"/>
                </a:solidFill>
                <a:latin typeface="Lato"/>
                <a:ea typeface="Lato"/>
                <a:cs typeface="Lato"/>
                <a:sym typeface="Lato"/>
              </a:rPr>
              <a:t>7.  </a:t>
            </a:r>
            <a:r>
              <a:rPr lang="en-US" sz="2000">
                <a:solidFill>
                  <a:schemeClr val="dk1"/>
                </a:solidFill>
                <a:latin typeface="Lato"/>
                <a:ea typeface="Lato"/>
                <a:cs typeface="Lato"/>
                <a:sym typeface="Lato"/>
              </a:rPr>
              <a:t>Les labels</a:t>
            </a:r>
            <a:endParaRPr b="0" i="1" sz="2000" u="none" cap="none" strike="noStrike">
              <a:solidFill>
                <a:schemeClr val="dk1"/>
              </a:solidFill>
              <a:highlight>
                <a:srgbClr val="FFFF00"/>
              </a:highlight>
              <a:latin typeface="Lato"/>
              <a:ea typeface="Lato"/>
              <a:cs typeface="Lato"/>
              <a:sym typeface="Lato"/>
            </a:endParaRPr>
          </a:p>
        </p:txBody>
      </p:sp>
      <p:sp>
        <p:nvSpPr>
          <p:cNvPr id="44" name="Google Shape;44;g3010f691a8d_0_6"/>
          <p:cNvSpPr txBox="1"/>
          <p:nvPr/>
        </p:nvSpPr>
        <p:spPr>
          <a:xfrm>
            <a:off x="4771874" y="4907025"/>
            <a:ext cx="6859200" cy="373800"/>
          </a:xfrm>
          <a:prstGeom prst="rect">
            <a:avLst/>
          </a:prstGeom>
          <a:noFill/>
          <a:ln>
            <a:noFill/>
          </a:ln>
        </p:spPr>
        <p:txBody>
          <a:bodyPr anchorCtr="0" anchor="ctr" bIns="60925" lIns="0" spcFirstLastPara="1" rIns="0" wrap="square" tIns="0">
            <a:noAutofit/>
          </a:bodyPr>
          <a:lstStyle/>
          <a:p>
            <a:pPr indent="0" lvl="0" marL="0" marR="0" rtl="0" algn="l">
              <a:lnSpc>
                <a:spcPct val="150000"/>
              </a:lnSpc>
              <a:spcBef>
                <a:spcPts val="0"/>
              </a:spcBef>
              <a:spcAft>
                <a:spcPts val="0"/>
              </a:spcAft>
              <a:buClr>
                <a:schemeClr val="dk1"/>
              </a:buClr>
              <a:buSzPts val="1300"/>
              <a:buFont typeface="Arial"/>
              <a:buNone/>
            </a:pPr>
            <a:r>
              <a:rPr b="0" i="0" lang="en-US" sz="2000" u="none" cap="none" strike="noStrike">
                <a:solidFill>
                  <a:schemeClr val="dk1"/>
                </a:solidFill>
                <a:latin typeface="Lato"/>
                <a:ea typeface="Lato"/>
                <a:cs typeface="Lato"/>
                <a:sym typeface="Lato"/>
              </a:rPr>
              <a:t>6.  </a:t>
            </a:r>
            <a:r>
              <a:rPr lang="en-US" sz="2000">
                <a:solidFill>
                  <a:schemeClr val="dk1"/>
                </a:solidFill>
                <a:latin typeface="Lato"/>
                <a:ea typeface="Lato"/>
                <a:cs typeface="Lato"/>
                <a:sym typeface="Lato"/>
              </a:rPr>
              <a:t>Les changements de pratique: bien être animal et humain</a:t>
            </a:r>
            <a:endParaRPr b="0" i="0" sz="2000" u="none" cap="none" strike="noStrike">
              <a:solidFill>
                <a:schemeClr val="dk1"/>
              </a:solidFill>
              <a:latin typeface="Lato"/>
              <a:ea typeface="Lato"/>
              <a:cs typeface="Lato"/>
              <a:sym typeface="Lato"/>
            </a:endParaRPr>
          </a:p>
        </p:txBody>
      </p:sp>
      <p:sp>
        <p:nvSpPr>
          <p:cNvPr id="45" name="Google Shape;45;g3010f691a8d_0_6"/>
          <p:cNvSpPr txBox="1"/>
          <p:nvPr/>
        </p:nvSpPr>
        <p:spPr>
          <a:xfrm>
            <a:off x="4771875" y="4300625"/>
            <a:ext cx="5496300" cy="373800"/>
          </a:xfrm>
          <a:prstGeom prst="rect">
            <a:avLst/>
          </a:prstGeom>
          <a:noFill/>
          <a:ln>
            <a:noFill/>
          </a:ln>
        </p:spPr>
        <p:txBody>
          <a:bodyPr anchorCtr="0" anchor="ctr" bIns="60925" lIns="0" spcFirstLastPara="1" rIns="0" wrap="square" tIns="0">
            <a:noAutofit/>
          </a:bodyPr>
          <a:lstStyle/>
          <a:p>
            <a:pPr indent="0" lvl="0" marL="0" marR="0" rtl="0" algn="l">
              <a:lnSpc>
                <a:spcPct val="150000"/>
              </a:lnSpc>
              <a:spcBef>
                <a:spcPts val="0"/>
              </a:spcBef>
              <a:spcAft>
                <a:spcPts val="0"/>
              </a:spcAft>
              <a:buClr>
                <a:schemeClr val="dk1"/>
              </a:buClr>
              <a:buSzPts val="1300"/>
              <a:buFont typeface="Arial"/>
              <a:buNone/>
            </a:pPr>
            <a:r>
              <a:rPr b="0" i="0" lang="en-US" sz="2000" u="none" cap="none" strike="noStrike">
                <a:solidFill>
                  <a:schemeClr val="dk1"/>
                </a:solidFill>
                <a:latin typeface="Lato"/>
                <a:ea typeface="Lato"/>
                <a:cs typeface="Lato"/>
                <a:sym typeface="Lato"/>
              </a:rPr>
              <a:t>5. </a:t>
            </a:r>
            <a:r>
              <a:rPr lang="en-US" sz="2000">
                <a:solidFill>
                  <a:schemeClr val="dk1"/>
                </a:solidFill>
                <a:latin typeface="Lato"/>
                <a:ea typeface="Lato"/>
                <a:cs typeface="Lato"/>
                <a:sym typeface="Lato"/>
              </a:rPr>
              <a:t>L’innovation: biologique, technologique</a:t>
            </a:r>
            <a:endParaRPr b="0" i="0" sz="2000" u="none" cap="none" strike="noStrike">
              <a:solidFill>
                <a:schemeClr val="dk1"/>
              </a:solidFill>
              <a:latin typeface="Calibri"/>
              <a:ea typeface="Calibri"/>
              <a:cs typeface="Calibri"/>
              <a:sym typeface="Calibri"/>
            </a:endParaRPr>
          </a:p>
        </p:txBody>
      </p:sp>
      <p:sp>
        <p:nvSpPr>
          <p:cNvPr id="46" name="Google Shape;46;g3010f691a8d_0_6"/>
          <p:cNvSpPr txBox="1"/>
          <p:nvPr/>
        </p:nvSpPr>
        <p:spPr>
          <a:xfrm>
            <a:off x="4771875" y="3694215"/>
            <a:ext cx="3657600" cy="373800"/>
          </a:xfrm>
          <a:prstGeom prst="rect">
            <a:avLst/>
          </a:prstGeom>
          <a:noFill/>
          <a:ln>
            <a:noFill/>
          </a:ln>
        </p:spPr>
        <p:txBody>
          <a:bodyPr anchorCtr="0" anchor="ctr" bIns="60925" lIns="0" spcFirstLastPara="1" rIns="0" wrap="square" tIns="0">
            <a:noAutofit/>
          </a:bodyPr>
          <a:lstStyle/>
          <a:p>
            <a:pPr indent="0" lvl="0" marL="0" marR="0" rtl="0" algn="l">
              <a:lnSpc>
                <a:spcPct val="150000"/>
              </a:lnSpc>
              <a:spcBef>
                <a:spcPts val="0"/>
              </a:spcBef>
              <a:spcAft>
                <a:spcPts val="0"/>
              </a:spcAft>
              <a:buClr>
                <a:schemeClr val="dk1"/>
              </a:buClr>
              <a:buSzPts val="1300"/>
              <a:buFont typeface="Arial"/>
              <a:buNone/>
            </a:pPr>
            <a:r>
              <a:rPr b="0" i="0" lang="en-US" sz="2000" u="none" cap="none" strike="noStrike">
                <a:solidFill>
                  <a:schemeClr val="dk1"/>
                </a:solidFill>
                <a:latin typeface="Lato"/>
                <a:ea typeface="Lato"/>
                <a:cs typeface="Lato"/>
                <a:sym typeface="Lato"/>
              </a:rPr>
              <a:t>4. </a:t>
            </a:r>
            <a:r>
              <a:rPr lang="en-US" sz="2000">
                <a:solidFill>
                  <a:schemeClr val="dk1"/>
                </a:solidFill>
                <a:latin typeface="Lato"/>
                <a:ea typeface="Lato"/>
                <a:cs typeface="Lato"/>
                <a:sym typeface="Lato"/>
              </a:rPr>
              <a:t>La connaissance du vivant</a:t>
            </a:r>
            <a:endParaRPr b="0" i="0" sz="2000" u="none" cap="none" strike="noStrike">
              <a:solidFill>
                <a:schemeClr val="dk1"/>
              </a:solidFill>
              <a:latin typeface="Calibri"/>
              <a:ea typeface="Calibri"/>
              <a:cs typeface="Calibri"/>
              <a:sym typeface="Calibri"/>
            </a:endParaRPr>
          </a:p>
        </p:txBody>
      </p:sp>
      <p:sp>
        <p:nvSpPr>
          <p:cNvPr id="47" name="Google Shape;47;g3010f691a8d_0_6"/>
          <p:cNvSpPr txBox="1"/>
          <p:nvPr/>
        </p:nvSpPr>
        <p:spPr>
          <a:xfrm>
            <a:off x="4771875" y="3087800"/>
            <a:ext cx="7047600" cy="373800"/>
          </a:xfrm>
          <a:prstGeom prst="rect">
            <a:avLst/>
          </a:prstGeom>
          <a:noFill/>
          <a:ln>
            <a:noFill/>
          </a:ln>
        </p:spPr>
        <p:txBody>
          <a:bodyPr anchorCtr="0" anchor="ctr" bIns="60925" lIns="0" spcFirstLastPara="1" rIns="0" wrap="square" tIns="0">
            <a:noAutofit/>
          </a:bodyPr>
          <a:lstStyle/>
          <a:p>
            <a:pPr indent="0" lvl="0" marL="0" marR="0" rtl="0" algn="l">
              <a:lnSpc>
                <a:spcPct val="150000"/>
              </a:lnSpc>
              <a:spcBef>
                <a:spcPts val="0"/>
              </a:spcBef>
              <a:spcAft>
                <a:spcPts val="0"/>
              </a:spcAft>
              <a:buClr>
                <a:schemeClr val="dk1"/>
              </a:buClr>
              <a:buSzPts val="1300"/>
              <a:buFont typeface="Arial"/>
              <a:buNone/>
            </a:pPr>
            <a:r>
              <a:rPr b="0" i="0" lang="en-US" sz="2000" u="none" cap="none" strike="noStrike">
                <a:solidFill>
                  <a:schemeClr val="dk1"/>
                </a:solidFill>
                <a:latin typeface="Lato"/>
                <a:ea typeface="Lato"/>
                <a:cs typeface="Lato"/>
                <a:sym typeface="Lato"/>
              </a:rPr>
              <a:t>3. </a:t>
            </a:r>
            <a:r>
              <a:rPr lang="en-US" sz="2000">
                <a:solidFill>
                  <a:schemeClr val="dk1"/>
                </a:solidFill>
                <a:latin typeface="Lato"/>
                <a:ea typeface="Lato"/>
                <a:cs typeface="Lato"/>
                <a:sym typeface="Lato"/>
              </a:rPr>
              <a:t>L’évolution de l’agriculture: l’Europe, la PAC, l'agroécologie</a:t>
            </a:r>
            <a:endParaRPr b="0" i="0" sz="2000" u="none" cap="none" strike="noStrike">
              <a:solidFill>
                <a:schemeClr val="dk1"/>
              </a:solidFill>
              <a:latin typeface="Lato"/>
              <a:ea typeface="Lato"/>
              <a:cs typeface="Lato"/>
              <a:sym typeface="Lato"/>
            </a:endParaRPr>
          </a:p>
        </p:txBody>
      </p:sp>
      <p:pic>
        <p:nvPicPr>
          <p:cNvPr id="48" name="Google Shape;48;g3010f691a8d_0_6"/>
          <p:cNvPicPr preferRelativeResize="0"/>
          <p:nvPr/>
        </p:nvPicPr>
        <p:blipFill rotWithShape="1">
          <a:blip r:embed="rId3">
            <a:alphaModFix/>
          </a:blip>
          <a:srcRect b="0" l="0" r="0" t="0"/>
          <a:stretch/>
        </p:blipFill>
        <p:spPr>
          <a:xfrm rot="10800000">
            <a:off x="220638" y="3901435"/>
            <a:ext cx="4876800" cy="56748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2fe27a9380c_0_40"/>
          <p:cNvSpPr txBox="1"/>
          <p:nvPr>
            <p:ph idx="1" type="body"/>
          </p:nvPr>
        </p:nvSpPr>
        <p:spPr>
          <a:xfrm>
            <a:off x="838200" y="2214245"/>
            <a:ext cx="105156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solidFill>
                  <a:schemeClr val="dk1"/>
                </a:solidFill>
                <a:latin typeface="Comfortaa"/>
                <a:ea typeface="Comfortaa"/>
                <a:cs typeface="Comfortaa"/>
                <a:sym typeface="Comfortaa"/>
              </a:rPr>
              <a:t>La mise en place d’un couvert végétal en hiver évitera que le sol reste nu et que la pluie emporte de la terre avec elle. Il piégera aussi l’azote dans le sol ce qui permettra de le stocker pour la culture suivante et de diminuer la contamination en nitrate de nos cours d’eau. </a:t>
            </a:r>
            <a:endParaRPr>
              <a:solidFill>
                <a:schemeClr val="dk1"/>
              </a:solidFill>
              <a:latin typeface="Comfortaa"/>
              <a:ea typeface="Comfortaa"/>
              <a:cs typeface="Comfortaa"/>
              <a:sym typeface="Comfortaa"/>
            </a:endParaRPr>
          </a:p>
          <a:p>
            <a:pPr indent="0" lvl="0" marL="0" rtl="0" algn="l">
              <a:spcBef>
                <a:spcPts val="1000"/>
              </a:spcBef>
              <a:spcAft>
                <a:spcPts val="0"/>
              </a:spcAft>
              <a:buNone/>
            </a:pPr>
            <a:r>
              <a:rPr lang="en-US">
                <a:solidFill>
                  <a:schemeClr val="dk1"/>
                </a:solidFill>
                <a:latin typeface="Comfortaa"/>
                <a:ea typeface="Comfortaa"/>
                <a:cs typeface="Comfortaa"/>
                <a:sym typeface="Comfortaa"/>
              </a:rPr>
              <a:t>Ce couvert aura aussi un impact sur la structure du sol, ce qui limitera son travail pour l’installation de la culture suivante et conservera la vie qu’il abrite.</a:t>
            </a:r>
            <a:endParaRPr>
              <a:solidFill>
                <a:schemeClr val="dk1"/>
              </a:solidFill>
              <a:latin typeface="Comfortaa"/>
              <a:ea typeface="Comfortaa"/>
              <a:cs typeface="Comfortaa"/>
              <a:sym typeface="Comfortaa"/>
            </a:endParaRPr>
          </a:p>
          <a:p>
            <a:pPr indent="-406400" lvl="0" marL="457200" rtl="0" algn="l">
              <a:spcBef>
                <a:spcPts val="1000"/>
              </a:spcBef>
              <a:spcAft>
                <a:spcPts val="0"/>
              </a:spcAft>
              <a:buSzPts val="2800"/>
              <a:buChar char="❖"/>
            </a:pPr>
            <a:r>
              <a:rPr lang="en-US" sz="1100" u="sng">
                <a:solidFill>
                  <a:schemeClr val="hlink"/>
                </a:solidFill>
                <a:latin typeface="Arial"/>
                <a:ea typeface="Arial"/>
                <a:cs typeface="Arial"/>
                <a:sym typeface="Arial"/>
                <a:hlinkClick r:id="rId3"/>
              </a:rPr>
              <a:t>Qu'est-ce que l'agroécologie? - YouTube</a:t>
            </a:r>
            <a:r>
              <a:rPr lang="en-US"/>
              <a:t> (2 min)</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None/>
            </a:pPr>
            <a:r>
              <a:t/>
            </a:r>
            <a:endParaRPr/>
          </a:p>
        </p:txBody>
      </p:sp>
      <p:sp>
        <p:nvSpPr>
          <p:cNvPr id="175" name="Google Shape;175;g2fe27a9380c_0_40"/>
          <p:cNvSpPr txBox="1"/>
          <p:nvPr>
            <p:ph type="title"/>
          </p:nvPr>
        </p:nvSpPr>
        <p:spPr>
          <a:xfrm>
            <a:off x="249000" y="1224775"/>
            <a:ext cx="116940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4200">
                <a:latin typeface="Comfortaa"/>
                <a:ea typeface="Comfortaa"/>
                <a:cs typeface="Comfortaa"/>
                <a:sym typeface="Comfortaa"/>
              </a:rPr>
              <a:t>L’évolution de l’agriculture: l’agroécologie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1dd42da29d8_0_1"/>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latin typeface="Comfortaa"/>
                <a:ea typeface="Comfortaa"/>
                <a:cs typeface="Comfortaa"/>
                <a:sym typeface="Comfortaa"/>
              </a:rPr>
              <a:t>La connaissance du vivant</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p:txBody>
      </p:sp>
      <p:sp>
        <p:nvSpPr>
          <p:cNvPr id="182" name="Google Shape;182;g1dd42da29d8_0_1"/>
          <p:cNvSpPr txBox="1"/>
          <p:nvPr>
            <p:ph idx="1" type="body"/>
          </p:nvPr>
        </p:nvSpPr>
        <p:spPr>
          <a:xfrm>
            <a:off x="554675" y="2159075"/>
            <a:ext cx="89691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a:solidFill>
                  <a:srgbClr val="4C1130"/>
                </a:solidFill>
                <a:latin typeface="Comfortaa"/>
                <a:ea typeface="Comfortaa"/>
                <a:cs typeface="Comfortaa"/>
                <a:sym typeface="Comfortaa"/>
              </a:rPr>
              <a:t>Pour vous est-il important d’avoir de la diversité en agriculture et pourquoi?</a:t>
            </a:r>
            <a:endParaRPr b="1">
              <a:solidFill>
                <a:srgbClr val="4C1130"/>
              </a:solidFill>
              <a:latin typeface="Comfortaa"/>
              <a:ea typeface="Comfortaa"/>
              <a:cs typeface="Comfortaa"/>
              <a:sym typeface="Comfortaa"/>
            </a:endParaRPr>
          </a:p>
          <a:p>
            <a:pPr indent="0" lvl="0" marL="0" rtl="0" algn="l">
              <a:spcBef>
                <a:spcPts val="1000"/>
              </a:spcBef>
              <a:spcAft>
                <a:spcPts val="0"/>
              </a:spcAft>
              <a:buNone/>
            </a:pPr>
            <a:r>
              <a:t/>
            </a:r>
            <a:endParaRPr b="1">
              <a:solidFill>
                <a:srgbClr val="4C1130"/>
              </a:solidFill>
              <a:latin typeface="Comfortaa"/>
              <a:ea typeface="Comfortaa"/>
              <a:cs typeface="Comfortaa"/>
              <a:sym typeface="Comfortaa"/>
            </a:endParaRPr>
          </a:p>
          <a:p>
            <a:pPr indent="0" lvl="0" marL="0" rtl="0" algn="l">
              <a:spcBef>
                <a:spcPts val="1000"/>
              </a:spcBef>
              <a:spcAft>
                <a:spcPts val="0"/>
              </a:spcAft>
              <a:buNone/>
            </a:pPr>
            <a:r>
              <a:rPr b="1" lang="en-US">
                <a:solidFill>
                  <a:srgbClr val="4C1130"/>
                </a:solidFill>
                <a:latin typeface="Comfortaa"/>
                <a:ea typeface="Comfortaa"/>
                <a:cs typeface="Comfortaa"/>
                <a:sym typeface="Comfortaa"/>
              </a:rPr>
              <a:t>Est-ce que</a:t>
            </a:r>
            <a:r>
              <a:rPr b="1" lang="en-US">
                <a:solidFill>
                  <a:srgbClr val="4C1130"/>
                </a:solidFill>
                <a:latin typeface="Comfortaa"/>
                <a:ea typeface="Comfortaa"/>
                <a:cs typeface="Comfortaa"/>
                <a:sym typeface="Comfortaa"/>
              </a:rPr>
              <a:t> les microbes (surtout les bactéries et les champignons) sont utiles ou au contraire sont des problèmes en agriculture?</a:t>
            </a:r>
            <a:endParaRPr b="1">
              <a:solidFill>
                <a:srgbClr val="4C1130"/>
              </a:solidFill>
              <a:latin typeface="Comfortaa"/>
              <a:ea typeface="Comfortaa"/>
              <a:cs typeface="Comfortaa"/>
              <a:sym typeface="Comfortaa"/>
            </a:endParaRPr>
          </a:p>
          <a:p>
            <a:pPr indent="0" lvl="0" marL="0" rtl="0" algn="l">
              <a:spcBef>
                <a:spcPts val="1000"/>
              </a:spcBef>
              <a:spcAft>
                <a:spcPts val="0"/>
              </a:spcAft>
              <a:buNone/>
            </a:pPr>
            <a:r>
              <a:t/>
            </a:r>
            <a:endParaRPr>
              <a:solidFill>
                <a:srgbClr val="4C1130"/>
              </a:solidFill>
              <a:latin typeface="Comfortaa"/>
              <a:ea typeface="Comfortaa"/>
              <a:cs typeface="Comfortaa"/>
              <a:sym typeface="Comfortaa"/>
            </a:endParaRPr>
          </a:p>
          <a:p>
            <a:pPr indent="-406400" lvl="0" marL="457200" rtl="0" algn="l">
              <a:spcBef>
                <a:spcPts val="1000"/>
              </a:spcBef>
              <a:spcAft>
                <a:spcPts val="0"/>
              </a:spcAft>
              <a:buSzPts val="2800"/>
              <a:buChar char="❖"/>
            </a:pPr>
            <a:r>
              <a:rPr lang="en-US" sz="1100" u="sng">
                <a:solidFill>
                  <a:schemeClr val="hlink"/>
                </a:solidFill>
                <a:latin typeface="Comfortaa"/>
                <a:ea typeface="Comfortaa"/>
                <a:cs typeface="Comfortaa"/>
                <a:sym typeface="Comfortaa"/>
                <a:hlinkClick r:id="rId3"/>
              </a:rPr>
              <a:t>Agriculture et biodiversité : cultivons avec la nature (2021) - YouTube</a:t>
            </a:r>
            <a:r>
              <a:rPr lang="en-US">
                <a:latin typeface="Comfortaa"/>
                <a:ea typeface="Comfortaa"/>
                <a:cs typeface="Comfortaa"/>
                <a:sym typeface="Comfortaa"/>
              </a:rPr>
              <a:t> (7 min)</a:t>
            </a:r>
            <a:endParaRPr>
              <a:latin typeface="Comfortaa"/>
              <a:ea typeface="Comfortaa"/>
              <a:cs typeface="Comfortaa"/>
              <a:sym typeface="Comfortaa"/>
            </a:endParaRPr>
          </a:p>
          <a:p>
            <a:pPr indent="0" lvl="0" marL="457200" rtl="0" algn="l">
              <a:spcBef>
                <a:spcPts val="1000"/>
              </a:spcBef>
              <a:spcAft>
                <a:spcPts val="0"/>
              </a:spcAft>
              <a:buNone/>
            </a:pPr>
            <a:r>
              <a:t/>
            </a:r>
            <a:endParaRPr>
              <a:latin typeface="Comfortaa"/>
              <a:ea typeface="Comfortaa"/>
              <a:cs typeface="Comfortaa"/>
              <a:sym typeface="Comfortaa"/>
            </a:endParaRPr>
          </a:p>
        </p:txBody>
      </p:sp>
      <p:pic>
        <p:nvPicPr>
          <p:cNvPr id="183" name="Google Shape;183;g1dd42da29d8_0_1"/>
          <p:cNvPicPr preferRelativeResize="0"/>
          <p:nvPr/>
        </p:nvPicPr>
        <p:blipFill>
          <a:blip r:embed="rId4">
            <a:alphaModFix/>
          </a:blip>
          <a:stretch>
            <a:fillRect/>
          </a:stretch>
        </p:blipFill>
        <p:spPr>
          <a:xfrm>
            <a:off x="8996450" y="3356025"/>
            <a:ext cx="3195550" cy="35019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25ba3fce1da_0_15"/>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latin typeface="Comfortaa"/>
                <a:ea typeface="Comfortaa"/>
                <a:cs typeface="Comfortaa"/>
                <a:sym typeface="Comfortaa"/>
              </a:rPr>
              <a:t>La connaissance du vivant</a:t>
            </a:r>
            <a:endParaRPr>
              <a:latin typeface="Comfortaa"/>
              <a:ea typeface="Comfortaa"/>
              <a:cs typeface="Comfortaa"/>
              <a:sym typeface="Comfortaa"/>
            </a:endParaRPr>
          </a:p>
        </p:txBody>
      </p:sp>
      <p:sp>
        <p:nvSpPr>
          <p:cNvPr id="190" name="Google Shape;190;g25ba3fce1da_0_15"/>
          <p:cNvSpPr txBox="1"/>
          <p:nvPr>
            <p:ph idx="1" type="body"/>
          </p:nvPr>
        </p:nvSpPr>
        <p:spPr>
          <a:xfrm>
            <a:off x="838200" y="2214250"/>
            <a:ext cx="105156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solidFill>
                <a:schemeClr val="dk1"/>
              </a:solidFill>
              <a:latin typeface="Comfortaa"/>
              <a:ea typeface="Comfortaa"/>
              <a:cs typeface="Comfortaa"/>
              <a:sym typeface="Comfortaa"/>
            </a:endParaRPr>
          </a:p>
          <a:p>
            <a:pPr indent="0" lvl="0" marL="0" rtl="0" algn="l">
              <a:spcBef>
                <a:spcPts val="1000"/>
              </a:spcBef>
              <a:spcAft>
                <a:spcPts val="0"/>
              </a:spcAft>
              <a:buNone/>
            </a:pPr>
            <a:r>
              <a:rPr lang="en-US">
                <a:solidFill>
                  <a:schemeClr val="dk1"/>
                </a:solidFill>
                <a:latin typeface="Comfortaa"/>
                <a:ea typeface="Comfortaa"/>
                <a:cs typeface="Comfortaa"/>
                <a:sym typeface="Comfortaa"/>
              </a:rPr>
              <a:t>Les bactéries et les </a:t>
            </a:r>
            <a:r>
              <a:rPr lang="en-US">
                <a:solidFill>
                  <a:schemeClr val="dk1"/>
                </a:solidFill>
                <a:latin typeface="Comfortaa"/>
                <a:ea typeface="Comfortaa"/>
                <a:cs typeface="Comfortaa"/>
                <a:sym typeface="Comfortaa"/>
              </a:rPr>
              <a:t>champignons</a:t>
            </a:r>
            <a:r>
              <a:rPr lang="en-US">
                <a:solidFill>
                  <a:schemeClr val="dk1"/>
                </a:solidFill>
                <a:latin typeface="Comfortaa"/>
                <a:ea typeface="Comfortaa"/>
                <a:cs typeface="Comfortaa"/>
                <a:sym typeface="Comfortaa"/>
              </a:rPr>
              <a:t> peuvent comme chez l’humain être source de maladie. Mais certains sont aussi nos meilleurs </a:t>
            </a:r>
            <a:r>
              <a:rPr lang="en-US">
                <a:solidFill>
                  <a:schemeClr val="dk1"/>
                </a:solidFill>
                <a:latin typeface="Comfortaa"/>
                <a:ea typeface="Comfortaa"/>
                <a:cs typeface="Comfortaa"/>
                <a:sym typeface="Comfortaa"/>
              </a:rPr>
              <a:t>alliés</a:t>
            </a:r>
            <a:r>
              <a:rPr lang="en-US">
                <a:solidFill>
                  <a:schemeClr val="dk1"/>
                </a:solidFill>
                <a:latin typeface="Comfortaa"/>
                <a:ea typeface="Comfortaa"/>
                <a:cs typeface="Comfortaa"/>
                <a:sym typeface="Comfortaa"/>
              </a:rPr>
              <a:t>. </a:t>
            </a:r>
            <a:endParaRPr>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a:solidFill>
                <a:schemeClr val="dk1"/>
              </a:solidFill>
              <a:latin typeface="Comfortaa"/>
              <a:ea typeface="Comfortaa"/>
              <a:cs typeface="Comfortaa"/>
              <a:sym typeface="Comfortaa"/>
            </a:endParaRPr>
          </a:p>
          <a:p>
            <a:pPr indent="0" lvl="0" marL="0" rtl="0" algn="l">
              <a:spcBef>
                <a:spcPts val="1000"/>
              </a:spcBef>
              <a:spcAft>
                <a:spcPts val="0"/>
              </a:spcAft>
              <a:buNone/>
            </a:pPr>
            <a:r>
              <a:rPr lang="en-US">
                <a:solidFill>
                  <a:schemeClr val="dk1"/>
                </a:solidFill>
                <a:latin typeface="Comfortaa"/>
                <a:ea typeface="Comfortaa"/>
                <a:cs typeface="Comfortaa"/>
                <a:sym typeface="Comfortaa"/>
              </a:rPr>
              <a:t>L’humain ne pourrait pas vivre sans ses bactéries intestinales, </a:t>
            </a:r>
            <a:r>
              <a:rPr lang="en-US">
                <a:solidFill>
                  <a:schemeClr val="dk1"/>
                </a:solidFill>
                <a:latin typeface="Comfortaa"/>
                <a:ea typeface="Comfortaa"/>
                <a:cs typeface="Comfortaa"/>
                <a:sym typeface="Comfortaa"/>
              </a:rPr>
              <a:t>idem</a:t>
            </a:r>
            <a:r>
              <a:rPr lang="en-US">
                <a:solidFill>
                  <a:schemeClr val="dk1"/>
                </a:solidFill>
                <a:latin typeface="Comfortaa"/>
                <a:ea typeface="Comfortaa"/>
                <a:cs typeface="Comfortaa"/>
                <a:sym typeface="Comfortaa"/>
              </a:rPr>
              <a:t> pour les ruminants qui ne peuvent digérer l’herbe que grâce à des bactéries, protozoaires et champignons spécifiques.</a:t>
            </a:r>
            <a:endParaRPr>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a:solidFill>
                <a:schemeClr val="dk1"/>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2fe27a9380c_0_48"/>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latin typeface="Comfortaa"/>
                <a:ea typeface="Comfortaa"/>
                <a:cs typeface="Comfortaa"/>
                <a:sym typeface="Comfortaa"/>
              </a:rPr>
              <a:t>La connaissance du vivant</a:t>
            </a:r>
            <a:endParaRPr/>
          </a:p>
        </p:txBody>
      </p:sp>
      <p:sp>
        <p:nvSpPr>
          <p:cNvPr id="197" name="Google Shape;197;g2fe27a9380c_0_48"/>
          <p:cNvSpPr txBox="1"/>
          <p:nvPr>
            <p:ph idx="1" type="body"/>
          </p:nvPr>
        </p:nvSpPr>
        <p:spPr>
          <a:xfrm>
            <a:off x="838200" y="2214245"/>
            <a:ext cx="105156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solidFill>
                  <a:schemeClr val="dk1"/>
                </a:solidFill>
                <a:latin typeface="Comfortaa"/>
                <a:ea typeface="Comfortaa"/>
                <a:cs typeface="Comfortaa"/>
                <a:sym typeface="Comfortaa"/>
              </a:rPr>
              <a:t>Pour les plantes, une </a:t>
            </a:r>
            <a:r>
              <a:rPr b="1" lang="en-US">
                <a:solidFill>
                  <a:schemeClr val="dk1"/>
                </a:solidFill>
                <a:latin typeface="Comfortaa"/>
                <a:ea typeface="Comfortaa"/>
                <a:cs typeface="Comfortaa"/>
                <a:sym typeface="Comfortaa"/>
              </a:rPr>
              <a:t>symbiose</a:t>
            </a:r>
            <a:r>
              <a:rPr lang="en-US">
                <a:solidFill>
                  <a:schemeClr val="dk1"/>
                </a:solidFill>
                <a:latin typeface="Comfortaa"/>
                <a:ea typeface="Comfortaa"/>
                <a:cs typeface="Comfortaa"/>
                <a:sym typeface="Comfortaa"/>
              </a:rPr>
              <a:t> avec un champignon peut multiplier par mille sa capacité racinaire, permettant de limiter l’apport d’engrais et de mieux résister aux sécheresses. </a:t>
            </a:r>
            <a:endParaRPr>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a:solidFill>
                <a:schemeClr val="dk1"/>
              </a:solidFill>
              <a:latin typeface="Comfortaa"/>
              <a:ea typeface="Comfortaa"/>
              <a:cs typeface="Comfortaa"/>
              <a:sym typeface="Comfortaa"/>
            </a:endParaRPr>
          </a:p>
          <a:p>
            <a:pPr indent="0" lvl="0" marL="0" rtl="0" algn="l">
              <a:spcBef>
                <a:spcPts val="1000"/>
              </a:spcBef>
              <a:spcAft>
                <a:spcPts val="0"/>
              </a:spcAft>
              <a:buClr>
                <a:schemeClr val="dk1"/>
              </a:buClr>
              <a:buSzPts val="1100"/>
              <a:buFont typeface="Arial"/>
              <a:buNone/>
            </a:pPr>
            <a:r>
              <a:rPr lang="en-US">
                <a:solidFill>
                  <a:schemeClr val="dk1"/>
                </a:solidFill>
                <a:latin typeface="Comfortaa"/>
                <a:ea typeface="Comfortaa"/>
                <a:cs typeface="Comfortaa"/>
                <a:sym typeface="Comfortaa"/>
              </a:rPr>
              <a:t>Mais cette vie microbienne est très fragile et sensible aux variations. Pour l’aider à développer, de nouvelles techniques dites de conservation des sols, comme le sans labour, se développent de plus en plus.</a:t>
            </a:r>
            <a:endParaRPr>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180755cdd44_0_12"/>
          <p:cNvSpPr txBox="1"/>
          <p:nvPr>
            <p:ph type="title"/>
          </p:nvPr>
        </p:nvSpPr>
        <p:spPr>
          <a:xfrm>
            <a:off x="838200" y="1118905"/>
            <a:ext cx="105156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Comfortaa"/>
                <a:ea typeface="Comfortaa"/>
                <a:cs typeface="Comfortaa"/>
                <a:sym typeface="Comfortaa"/>
              </a:rPr>
              <a:t>La connaissance du vivant</a:t>
            </a:r>
            <a:endParaRPr>
              <a:latin typeface="Comfortaa"/>
              <a:ea typeface="Comfortaa"/>
              <a:cs typeface="Comfortaa"/>
              <a:sym typeface="Comfortaa"/>
            </a:endParaRPr>
          </a:p>
        </p:txBody>
      </p:sp>
      <p:sp>
        <p:nvSpPr>
          <p:cNvPr id="204" name="Google Shape;204;g180755cdd44_0_12"/>
          <p:cNvSpPr txBox="1"/>
          <p:nvPr>
            <p:ph idx="1" type="body"/>
          </p:nvPr>
        </p:nvSpPr>
        <p:spPr>
          <a:xfrm>
            <a:off x="471925" y="1924475"/>
            <a:ext cx="113841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sz="2700">
              <a:solidFill>
                <a:schemeClr val="dk1"/>
              </a:solidFill>
              <a:latin typeface="Comfortaa"/>
              <a:ea typeface="Comfortaa"/>
              <a:cs typeface="Comfortaa"/>
              <a:sym typeface="Comfortaa"/>
            </a:endParaRPr>
          </a:p>
          <a:p>
            <a:pPr indent="0" lvl="0" marL="0" rtl="0" algn="l">
              <a:spcBef>
                <a:spcPts val="1000"/>
              </a:spcBef>
              <a:spcAft>
                <a:spcPts val="0"/>
              </a:spcAft>
              <a:buNone/>
            </a:pPr>
            <a:r>
              <a:rPr lang="en-US" sz="2700">
                <a:solidFill>
                  <a:schemeClr val="dk1"/>
                </a:solidFill>
                <a:latin typeface="Comfortaa"/>
                <a:ea typeface="Comfortaa"/>
                <a:cs typeface="Comfortaa"/>
                <a:sym typeface="Comfortaa"/>
              </a:rPr>
              <a:t>Dans la nature tout est lié et équilibré. La qualité du sol va définir la quantité de </a:t>
            </a:r>
            <a:r>
              <a:rPr lang="en-US" sz="2700">
                <a:solidFill>
                  <a:schemeClr val="dk1"/>
                </a:solidFill>
                <a:latin typeface="Comfortaa"/>
                <a:ea typeface="Comfortaa"/>
                <a:cs typeface="Comfortaa"/>
                <a:sym typeface="Comfortaa"/>
              </a:rPr>
              <a:t>bactéries</a:t>
            </a:r>
            <a:r>
              <a:rPr lang="en-US" sz="2700">
                <a:solidFill>
                  <a:schemeClr val="dk1"/>
                </a:solidFill>
                <a:latin typeface="Comfortaa"/>
                <a:ea typeface="Comfortaa"/>
                <a:cs typeface="Comfortaa"/>
                <a:sym typeface="Comfortaa"/>
              </a:rPr>
              <a:t>, champignons, vers de terre et autres.</a:t>
            </a:r>
            <a:endParaRPr sz="2700">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sz="2700">
              <a:solidFill>
                <a:schemeClr val="dk1"/>
              </a:solidFill>
              <a:latin typeface="Comfortaa"/>
              <a:ea typeface="Comfortaa"/>
              <a:cs typeface="Comfortaa"/>
              <a:sym typeface="Comfortaa"/>
            </a:endParaRPr>
          </a:p>
          <a:p>
            <a:pPr indent="0" lvl="0" marL="0" rtl="0" algn="l">
              <a:spcBef>
                <a:spcPts val="1000"/>
              </a:spcBef>
              <a:spcAft>
                <a:spcPts val="0"/>
              </a:spcAft>
              <a:buNone/>
            </a:pPr>
            <a:r>
              <a:rPr lang="en-US" sz="2700">
                <a:solidFill>
                  <a:schemeClr val="dk1"/>
                </a:solidFill>
                <a:latin typeface="Comfortaa"/>
                <a:ea typeface="Comfortaa"/>
                <a:cs typeface="Comfortaa"/>
                <a:sym typeface="Comfortaa"/>
              </a:rPr>
              <a:t>Pour permettre à un </a:t>
            </a:r>
            <a:r>
              <a:rPr lang="en-US" sz="2700">
                <a:solidFill>
                  <a:schemeClr val="dk1"/>
                </a:solidFill>
                <a:latin typeface="Comfortaa"/>
                <a:ea typeface="Comfortaa"/>
                <a:cs typeface="Comfortaa"/>
                <a:sym typeface="Comfortaa"/>
              </a:rPr>
              <a:t>être vivant</a:t>
            </a:r>
            <a:r>
              <a:rPr lang="en-US" sz="2700">
                <a:solidFill>
                  <a:schemeClr val="dk1"/>
                </a:solidFill>
                <a:latin typeface="Comfortaa"/>
                <a:ea typeface="Comfortaa"/>
                <a:cs typeface="Comfortaa"/>
                <a:sym typeface="Comfortaa"/>
              </a:rPr>
              <a:t> de </a:t>
            </a:r>
            <a:r>
              <a:rPr lang="en-US" sz="2700">
                <a:solidFill>
                  <a:schemeClr val="dk1"/>
                </a:solidFill>
                <a:latin typeface="Comfortaa"/>
                <a:ea typeface="Comfortaa"/>
                <a:cs typeface="Comfortaa"/>
                <a:sym typeface="Comfortaa"/>
              </a:rPr>
              <a:t>grandir</a:t>
            </a:r>
            <a:r>
              <a:rPr lang="en-US" sz="2700">
                <a:solidFill>
                  <a:schemeClr val="dk1"/>
                </a:solidFill>
                <a:latin typeface="Comfortaa"/>
                <a:ea typeface="Comfortaa"/>
                <a:cs typeface="Comfortaa"/>
                <a:sym typeface="Comfortaa"/>
              </a:rPr>
              <a:t> dans les </a:t>
            </a:r>
            <a:r>
              <a:rPr lang="en-US" sz="2700">
                <a:solidFill>
                  <a:schemeClr val="dk1"/>
                </a:solidFill>
                <a:latin typeface="Comfortaa"/>
                <a:ea typeface="Comfortaa"/>
                <a:cs typeface="Comfortaa"/>
                <a:sym typeface="Comfortaa"/>
              </a:rPr>
              <a:t>meilleures</a:t>
            </a:r>
            <a:r>
              <a:rPr lang="en-US" sz="2700">
                <a:solidFill>
                  <a:schemeClr val="dk1"/>
                </a:solidFill>
                <a:latin typeface="Comfortaa"/>
                <a:ea typeface="Comfortaa"/>
                <a:cs typeface="Comfortaa"/>
                <a:sym typeface="Comfortaa"/>
              </a:rPr>
              <a:t> conditions, il faut d’abord comprendre de quoi il a besoin, de son impact sur son </a:t>
            </a:r>
            <a:r>
              <a:rPr lang="en-US" sz="2700">
                <a:solidFill>
                  <a:schemeClr val="dk1"/>
                </a:solidFill>
                <a:latin typeface="Comfortaa"/>
                <a:ea typeface="Comfortaa"/>
                <a:cs typeface="Comfortaa"/>
                <a:sym typeface="Comfortaa"/>
              </a:rPr>
              <a:t>environnement</a:t>
            </a:r>
            <a:r>
              <a:rPr lang="en-US" sz="2700">
                <a:solidFill>
                  <a:schemeClr val="dk1"/>
                </a:solidFill>
                <a:latin typeface="Comfortaa"/>
                <a:ea typeface="Comfortaa"/>
                <a:cs typeface="Comfortaa"/>
                <a:sym typeface="Comfortaa"/>
              </a:rPr>
              <a:t> et de tous les facteurs environnementaux qui vont favoriser ou nuire à sa croissance.</a:t>
            </a:r>
            <a:endParaRPr sz="2700">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sz="2700">
              <a:solidFill>
                <a:schemeClr val="dk1"/>
              </a:solidFill>
              <a:latin typeface="Comfortaa"/>
              <a:ea typeface="Comfortaa"/>
              <a:cs typeface="Comfortaa"/>
              <a:sym typeface="Comforta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2fe27a9380c_0_54"/>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latin typeface="Comfortaa"/>
                <a:ea typeface="Comfortaa"/>
                <a:cs typeface="Comfortaa"/>
                <a:sym typeface="Comfortaa"/>
              </a:rPr>
              <a:t>La connaissance du vivant</a:t>
            </a:r>
            <a:endParaRPr/>
          </a:p>
        </p:txBody>
      </p:sp>
      <p:sp>
        <p:nvSpPr>
          <p:cNvPr id="211" name="Google Shape;211;g2fe27a9380c_0_54"/>
          <p:cNvSpPr txBox="1"/>
          <p:nvPr>
            <p:ph idx="1" type="body"/>
          </p:nvPr>
        </p:nvSpPr>
        <p:spPr>
          <a:xfrm>
            <a:off x="838200" y="2214245"/>
            <a:ext cx="105156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700">
                <a:solidFill>
                  <a:schemeClr val="dk1"/>
                </a:solidFill>
                <a:latin typeface="Comfortaa"/>
                <a:ea typeface="Comfortaa"/>
                <a:cs typeface="Comfortaa"/>
                <a:sym typeface="Comfortaa"/>
              </a:rPr>
              <a:t>L’agriculture est un domaine pointu, où pour être compétent il faut connaître et maîtriser un certain nombre de connaissance, allant du réglage de la pression de ses pneus pour ne pas trop tasser le sol, à la  fermentation de son maïs pour être mieux digéré par les bovins en passant par la régulation du pH de son sol pour favoriser la vie microbienne. </a:t>
            </a:r>
            <a:endParaRPr sz="2700">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sz="2700">
              <a:solidFill>
                <a:schemeClr val="dk1"/>
              </a:solidFill>
              <a:latin typeface="Comfortaa"/>
              <a:ea typeface="Comfortaa"/>
              <a:cs typeface="Comfortaa"/>
              <a:sym typeface="Comfortaa"/>
            </a:endParaRPr>
          </a:p>
          <a:p>
            <a:pPr indent="0" lvl="0" marL="0" rtl="0" algn="l">
              <a:spcBef>
                <a:spcPts val="1000"/>
              </a:spcBef>
              <a:spcAft>
                <a:spcPts val="0"/>
              </a:spcAft>
              <a:buClr>
                <a:schemeClr val="dk1"/>
              </a:buClr>
              <a:buSzPts val="1100"/>
              <a:buFont typeface="Arial"/>
              <a:buNone/>
            </a:pPr>
            <a:r>
              <a:rPr b="1" lang="en-US" sz="3000">
                <a:solidFill>
                  <a:schemeClr val="dk1"/>
                </a:solidFill>
                <a:latin typeface="Comfortaa"/>
                <a:ea typeface="Comfortaa"/>
                <a:cs typeface="Comfortaa"/>
                <a:sym typeface="Comfortaa"/>
              </a:rPr>
              <a:t>Pour respecter la nature il faut la comprendre.</a:t>
            </a:r>
            <a:endParaRPr b="1" sz="3000">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g25b63a46e38_0_15"/>
          <p:cNvPicPr preferRelativeResize="0"/>
          <p:nvPr/>
        </p:nvPicPr>
        <p:blipFill>
          <a:blip r:embed="rId3">
            <a:alphaModFix/>
          </a:blip>
          <a:stretch>
            <a:fillRect/>
          </a:stretch>
        </p:blipFill>
        <p:spPr>
          <a:xfrm>
            <a:off x="8958025" y="-245925"/>
            <a:ext cx="3570974" cy="3570974"/>
          </a:xfrm>
          <a:prstGeom prst="rect">
            <a:avLst/>
          </a:prstGeom>
          <a:noFill/>
          <a:ln>
            <a:noFill/>
          </a:ln>
        </p:spPr>
      </p:pic>
      <p:sp>
        <p:nvSpPr>
          <p:cNvPr id="218" name="Google Shape;218;g25b63a46e38_0_15"/>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Comfortaa"/>
                <a:ea typeface="Comfortaa"/>
                <a:cs typeface="Comfortaa"/>
                <a:sym typeface="Comfortaa"/>
              </a:rPr>
              <a:t>L’innovation biologique</a:t>
            </a:r>
            <a:endParaRPr>
              <a:latin typeface="Comfortaa"/>
              <a:ea typeface="Comfortaa"/>
              <a:cs typeface="Comfortaa"/>
              <a:sym typeface="Comfortaa"/>
            </a:endParaRPr>
          </a:p>
        </p:txBody>
      </p:sp>
      <p:sp>
        <p:nvSpPr>
          <p:cNvPr id="219" name="Google Shape;219;g25b63a46e38_0_15"/>
          <p:cNvSpPr txBox="1"/>
          <p:nvPr>
            <p:ph idx="1" type="body"/>
          </p:nvPr>
        </p:nvSpPr>
        <p:spPr>
          <a:xfrm>
            <a:off x="838200" y="2214245"/>
            <a:ext cx="105156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solidFill>
                  <a:schemeClr val="dk1"/>
                </a:solidFill>
                <a:latin typeface="Comfortaa"/>
                <a:ea typeface="Comfortaa"/>
                <a:cs typeface="Comfortaa"/>
                <a:sym typeface="Comfortaa"/>
              </a:rPr>
              <a:t>La sélection de nouvelles variétés plus adaptées            au changement climatique, l’association de plante,          mais aussi l’agroforesterie, qui consiste à associer des arbres aux cultures et aux élevages, la création d’engrais naturels à base de bactéries et </a:t>
            </a:r>
            <a:r>
              <a:rPr lang="en-US">
                <a:solidFill>
                  <a:schemeClr val="dk1"/>
                </a:solidFill>
                <a:latin typeface="Comfortaa"/>
                <a:ea typeface="Comfortaa"/>
                <a:cs typeface="Comfortaa"/>
                <a:sym typeface="Comfortaa"/>
              </a:rPr>
              <a:t>mycorhizes</a:t>
            </a:r>
            <a:r>
              <a:rPr lang="en-US">
                <a:solidFill>
                  <a:schemeClr val="dk1"/>
                </a:solidFill>
                <a:latin typeface="Comfortaa"/>
                <a:ea typeface="Comfortaa"/>
                <a:cs typeface="Comfortaa"/>
                <a:sym typeface="Comfortaa"/>
              </a:rPr>
              <a:t>, l’utilisation de bactéries, champignons, virus, insectes et autres pour remplacer les pesticides  de nouvelles pratiques,  les innovations biologiques sont variées.</a:t>
            </a:r>
            <a:endParaRPr>
              <a:solidFill>
                <a:schemeClr val="dk1"/>
              </a:solidFill>
              <a:latin typeface="Comfortaa"/>
              <a:ea typeface="Comfortaa"/>
              <a:cs typeface="Comfortaa"/>
              <a:sym typeface="Comfortaa"/>
            </a:endParaRPr>
          </a:p>
          <a:p>
            <a:pPr indent="-406400" lvl="0" marL="457200" rtl="0" algn="l">
              <a:spcBef>
                <a:spcPts val="1000"/>
              </a:spcBef>
              <a:spcAft>
                <a:spcPts val="0"/>
              </a:spcAft>
              <a:buSzPts val="2800"/>
              <a:buChar char="❖"/>
            </a:pPr>
            <a:r>
              <a:rPr lang="en-US" sz="1100" u="sng">
                <a:solidFill>
                  <a:schemeClr val="hlink"/>
                </a:solidFill>
                <a:latin typeface="Comfortaa"/>
                <a:ea typeface="Comfortaa"/>
                <a:cs typeface="Comfortaa"/>
                <a:sym typeface="Comfortaa"/>
                <a:hlinkClick r:id="rId4"/>
              </a:rPr>
              <a:t>Comment nourrir la France de 2050 sans engrais chimiques ? - YouTube</a:t>
            </a:r>
            <a:r>
              <a:rPr lang="en-US">
                <a:latin typeface="Comfortaa"/>
                <a:ea typeface="Comfortaa"/>
                <a:cs typeface="Comfortaa"/>
                <a:sym typeface="Comfortaa"/>
              </a:rPr>
              <a:t> </a:t>
            </a:r>
            <a:r>
              <a:rPr lang="en-US">
                <a:latin typeface="Comfortaa"/>
                <a:ea typeface="Comfortaa"/>
                <a:cs typeface="Comfortaa"/>
                <a:sym typeface="Comfortaa"/>
              </a:rPr>
              <a:t>(10 min)</a:t>
            </a:r>
            <a:endParaRPr>
              <a:latin typeface="Comfortaa"/>
              <a:ea typeface="Comfortaa"/>
              <a:cs typeface="Comfortaa"/>
              <a:sym typeface="Comforta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g180755cdd44_0_18"/>
          <p:cNvPicPr preferRelativeResize="0"/>
          <p:nvPr/>
        </p:nvPicPr>
        <p:blipFill rotWithShape="1">
          <a:blip r:embed="rId3">
            <a:alphaModFix/>
          </a:blip>
          <a:srcRect b="0" l="-26830" r="26830" t="0"/>
          <a:stretch/>
        </p:blipFill>
        <p:spPr>
          <a:xfrm>
            <a:off x="8172250" y="464913"/>
            <a:ext cx="4019750" cy="2009875"/>
          </a:xfrm>
          <a:prstGeom prst="rect">
            <a:avLst/>
          </a:prstGeom>
          <a:noFill/>
          <a:ln>
            <a:noFill/>
          </a:ln>
        </p:spPr>
      </p:pic>
      <p:sp>
        <p:nvSpPr>
          <p:cNvPr id="226" name="Google Shape;226;g180755cdd44_0_18"/>
          <p:cNvSpPr txBox="1"/>
          <p:nvPr>
            <p:ph type="title"/>
          </p:nvPr>
        </p:nvSpPr>
        <p:spPr>
          <a:xfrm>
            <a:off x="838200" y="1138805"/>
            <a:ext cx="105156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Comfortaa"/>
                <a:ea typeface="Comfortaa"/>
                <a:cs typeface="Comfortaa"/>
                <a:sym typeface="Comfortaa"/>
              </a:rPr>
              <a:t>L’innovation technologique</a:t>
            </a:r>
            <a:endParaRPr>
              <a:latin typeface="Comfortaa"/>
              <a:ea typeface="Comfortaa"/>
              <a:cs typeface="Comfortaa"/>
              <a:sym typeface="Comfortaa"/>
            </a:endParaRPr>
          </a:p>
        </p:txBody>
      </p:sp>
      <p:sp>
        <p:nvSpPr>
          <p:cNvPr id="227" name="Google Shape;227;g180755cdd44_0_18"/>
          <p:cNvSpPr txBox="1"/>
          <p:nvPr>
            <p:ph idx="1" type="body"/>
          </p:nvPr>
        </p:nvSpPr>
        <p:spPr>
          <a:xfrm>
            <a:off x="695550" y="2356850"/>
            <a:ext cx="108009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b="1" lang="en-US">
                <a:solidFill>
                  <a:srgbClr val="4C1130"/>
                </a:solidFill>
                <a:latin typeface="Comfortaa"/>
                <a:ea typeface="Comfortaa"/>
                <a:cs typeface="Comfortaa"/>
                <a:sym typeface="Comfortaa"/>
              </a:rPr>
              <a:t>À votre avis, où en est-on de l’innovation technologique ?</a:t>
            </a:r>
            <a:endParaRPr b="1">
              <a:solidFill>
                <a:srgbClr val="4C1130"/>
              </a:solidFill>
              <a:latin typeface="Comfortaa"/>
              <a:ea typeface="Comfortaa"/>
              <a:cs typeface="Comfortaa"/>
              <a:sym typeface="Comfortaa"/>
            </a:endParaRPr>
          </a:p>
          <a:p>
            <a:pPr indent="0" lvl="0" marL="0" rtl="0" algn="l">
              <a:spcBef>
                <a:spcPts val="1000"/>
              </a:spcBef>
              <a:spcAft>
                <a:spcPts val="0"/>
              </a:spcAft>
              <a:buNone/>
            </a:pPr>
            <a:r>
              <a:rPr lang="en-US">
                <a:solidFill>
                  <a:schemeClr val="dk1"/>
                </a:solidFill>
                <a:latin typeface="Comfortaa"/>
                <a:ea typeface="Comfortaa"/>
                <a:cs typeface="Comfortaa"/>
                <a:sym typeface="Comfortaa"/>
              </a:rPr>
              <a:t>Le milieu de l’agriculture a connu de grandes avancées technologiques. Du robot de traite qui permet à la vache d’aller donner son lait quand elle le souhaite, au tracteur connecté avec ordinateur de bord et GPS, les nouvelles techniques ne cessent de rendre l’agriculture plus performante et confortable pour les hommes.</a:t>
            </a:r>
            <a:endParaRPr>
              <a:solidFill>
                <a:schemeClr val="dk1"/>
              </a:solidFill>
              <a:latin typeface="Comfortaa"/>
              <a:ea typeface="Comfortaa"/>
              <a:cs typeface="Comfortaa"/>
              <a:sym typeface="Comfortaa"/>
            </a:endParaRPr>
          </a:p>
          <a:p>
            <a:pPr indent="-406400" lvl="0" marL="457200" rtl="0" algn="l">
              <a:spcBef>
                <a:spcPts val="1000"/>
              </a:spcBef>
              <a:spcAft>
                <a:spcPts val="0"/>
              </a:spcAft>
              <a:buSzPts val="2800"/>
              <a:buChar char="❖"/>
            </a:pPr>
            <a:r>
              <a:rPr lang="en-US" sz="1100" u="sng">
                <a:solidFill>
                  <a:schemeClr val="hlink"/>
                </a:solidFill>
                <a:latin typeface="Comfortaa"/>
                <a:ea typeface="Comfortaa"/>
                <a:cs typeface="Comfortaa"/>
                <a:sym typeface="Comfortaa"/>
                <a:hlinkClick r:id="rId4"/>
              </a:rPr>
              <a:t>Agriculture connectée : les fermes s'automatisent grâce aux innovations technologiques - YouTube</a:t>
            </a:r>
            <a:r>
              <a:rPr lang="en-US">
                <a:latin typeface="Comfortaa"/>
                <a:ea typeface="Comfortaa"/>
                <a:cs typeface="Comfortaa"/>
                <a:sym typeface="Comfortaa"/>
              </a:rPr>
              <a:t> </a:t>
            </a:r>
            <a:r>
              <a:rPr lang="en-US" sz="2200">
                <a:latin typeface="Comfortaa"/>
                <a:ea typeface="Comfortaa"/>
                <a:cs typeface="Comfortaa"/>
                <a:sym typeface="Comfortaa"/>
              </a:rPr>
              <a:t>(6 min) (vidéo complète)</a:t>
            </a:r>
            <a:endParaRPr>
              <a:latin typeface="Comfortaa"/>
              <a:ea typeface="Comfortaa"/>
              <a:cs typeface="Comfortaa"/>
              <a:sym typeface="Comfortaa"/>
            </a:endParaRPr>
          </a:p>
          <a:p>
            <a:pPr indent="-406400" lvl="0" marL="457200" rtl="0" algn="l">
              <a:spcBef>
                <a:spcPts val="0"/>
              </a:spcBef>
              <a:spcAft>
                <a:spcPts val="0"/>
              </a:spcAft>
              <a:buSzPts val="2800"/>
              <a:buChar char="❖"/>
            </a:pPr>
            <a:r>
              <a:rPr lang="en-US" sz="1100" u="sng">
                <a:solidFill>
                  <a:schemeClr val="hlink"/>
                </a:solidFill>
                <a:latin typeface="Comfortaa"/>
                <a:ea typeface="Comfortaa"/>
                <a:cs typeface="Comfortaa"/>
                <a:sym typeface="Comfortaa"/>
                <a:hlinkClick r:id="rId5"/>
              </a:rPr>
              <a:t>La technologie, l'alliée d'une agriculture performante et durable - YouTube</a:t>
            </a:r>
            <a:r>
              <a:rPr lang="en-US">
                <a:latin typeface="Comfortaa"/>
                <a:ea typeface="Comfortaa"/>
                <a:cs typeface="Comfortaa"/>
                <a:sym typeface="Comfortaa"/>
              </a:rPr>
              <a:t> </a:t>
            </a:r>
            <a:r>
              <a:rPr lang="en-US" sz="2200">
                <a:latin typeface="Comfortaa"/>
                <a:ea typeface="Comfortaa"/>
                <a:cs typeface="Comfortaa"/>
                <a:sym typeface="Comfortaa"/>
              </a:rPr>
              <a:t>(4 min)</a:t>
            </a:r>
            <a:endParaRPr sz="2200">
              <a:latin typeface="Comfortaa"/>
              <a:ea typeface="Comfortaa"/>
              <a:cs typeface="Comfortaa"/>
              <a:sym typeface="Comfortaa"/>
            </a:endParaRPr>
          </a:p>
          <a:p>
            <a:pPr indent="0" lvl="0" marL="457200" rtl="0" algn="l">
              <a:spcBef>
                <a:spcPts val="1000"/>
              </a:spcBef>
              <a:spcAft>
                <a:spcPts val="0"/>
              </a:spcAft>
              <a:buNone/>
            </a:pPr>
            <a:r>
              <a:t/>
            </a:r>
            <a:endParaRPr sz="2200">
              <a:latin typeface="Comfortaa"/>
              <a:ea typeface="Comfortaa"/>
              <a:cs typeface="Comfortaa"/>
              <a:sym typeface="Comfortaa"/>
            </a:endParaRPr>
          </a:p>
          <a:p>
            <a:pPr indent="0" lvl="0" marL="0" rtl="0" algn="l">
              <a:spcBef>
                <a:spcPts val="1000"/>
              </a:spcBef>
              <a:spcAft>
                <a:spcPts val="0"/>
              </a:spcAft>
              <a:buNone/>
            </a:pPr>
            <a:r>
              <a:t/>
            </a:r>
            <a:endParaRPr sz="2200">
              <a:latin typeface="Comfortaa"/>
              <a:ea typeface="Comfortaa"/>
              <a:cs typeface="Comfortaa"/>
              <a:sym typeface="Comfortaa"/>
            </a:endParaRPr>
          </a:p>
          <a:p>
            <a:pPr indent="0" lvl="0" marL="0" rtl="0" algn="l">
              <a:spcBef>
                <a:spcPts val="1000"/>
              </a:spcBef>
              <a:spcAft>
                <a:spcPts val="0"/>
              </a:spcAft>
              <a:buNone/>
            </a:pPr>
            <a:r>
              <a:t/>
            </a:r>
            <a:endParaRPr>
              <a:latin typeface="Comfortaa"/>
              <a:ea typeface="Comfortaa"/>
              <a:cs typeface="Comfortaa"/>
              <a:sym typeface="Comfortaa"/>
            </a:endParaRPr>
          </a:p>
          <a:p>
            <a:pPr indent="0" lvl="0" marL="0" rtl="0" algn="l">
              <a:spcBef>
                <a:spcPts val="1000"/>
              </a:spcBef>
              <a:spcAft>
                <a:spcPts val="0"/>
              </a:spcAft>
              <a:buNone/>
            </a:pPr>
            <a:r>
              <a:t/>
            </a:r>
            <a:endParaRPr>
              <a:solidFill>
                <a:srgbClr val="4C1130"/>
              </a:solidFill>
              <a:latin typeface="Comfortaa"/>
              <a:ea typeface="Comfortaa"/>
              <a:cs typeface="Comfortaa"/>
              <a:sym typeface="Comfortaa"/>
            </a:endParaRPr>
          </a:p>
          <a:p>
            <a:pPr indent="0" lvl="0" marL="0" rtl="0" algn="l">
              <a:spcBef>
                <a:spcPts val="1000"/>
              </a:spcBef>
              <a:spcAft>
                <a:spcPts val="0"/>
              </a:spcAft>
              <a:buNone/>
            </a:pPr>
            <a:r>
              <a:t/>
            </a:r>
            <a:endParaRPr>
              <a:latin typeface="Comfortaa"/>
              <a:ea typeface="Comfortaa"/>
              <a:cs typeface="Comfortaa"/>
              <a:sym typeface="Comforta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21b718e6ed4_0_6"/>
          <p:cNvSpPr txBox="1"/>
          <p:nvPr>
            <p:ph type="title"/>
          </p:nvPr>
        </p:nvSpPr>
        <p:spPr>
          <a:xfrm>
            <a:off x="838200" y="1160305"/>
            <a:ext cx="105156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latin typeface="Comfortaa"/>
                <a:ea typeface="Comfortaa"/>
                <a:cs typeface="Comfortaa"/>
                <a:sym typeface="Comfortaa"/>
              </a:rPr>
              <a:t>L’innovation</a:t>
            </a:r>
            <a:endParaRPr>
              <a:latin typeface="Comfortaa"/>
              <a:ea typeface="Comfortaa"/>
              <a:cs typeface="Comfortaa"/>
              <a:sym typeface="Comfortaa"/>
            </a:endParaRPr>
          </a:p>
        </p:txBody>
      </p:sp>
      <p:sp>
        <p:nvSpPr>
          <p:cNvPr id="234" name="Google Shape;234;g21b718e6ed4_0_6"/>
          <p:cNvSpPr txBox="1"/>
          <p:nvPr>
            <p:ph idx="1" type="body"/>
          </p:nvPr>
        </p:nvSpPr>
        <p:spPr>
          <a:xfrm>
            <a:off x="838200" y="2267100"/>
            <a:ext cx="10515600" cy="41412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Clr>
                <a:schemeClr val="dk1"/>
              </a:buClr>
              <a:buSzPts val="2800"/>
              <a:buFont typeface="Comfortaa"/>
              <a:buChar char="•"/>
            </a:pPr>
            <a:r>
              <a:rPr b="1" lang="en-US">
                <a:solidFill>
                  <a:schemeClr val="dk1"/>
                </a:solidFill>
                <a:latin typeface="Comfortaa"/>
                <a:ea typeface="Comfortaa"/>
                <a:cs typeface="Comfortaa"/>
                <a:sym typeface="Comfortaa"/>
              </a:rPr>
              <a:t>L’agridata et le numérique:</a:t>
            </a:r>
            <a:endParaRPr b="1">
              <a:solidFill>
                <a:schemeClr val="dk1"/>
              </a:solidFill>
              <a:latin typeface="Comfortaa"/>
              <a:ea typeface="Comfortaa"/>
              <a:cs typeface="Comfortaa"/>
              <a:sym typeface="Comfortaa"/>
            </a:endParaRPr>
          </a:p>
          <a:p>
            <a:pPr indent="0" lvl="0" marL="0" rtl="0" algn="l">
              <a:spcBef>
                <a:spcPts val="1000"/>
              </a:spcBef>
              <a:spcAft>
                <a:spcPts val="0"/>
              </a:spcAft>
              <a:buNone/>
            </a:pPr>
            <a:r>
              <a:rPr lang="en-US">
                <a:solidFill>
                  <a:schemeClr val="dk1"/>
                </a:solidFill>
                <a:latin typeface="Comfortaa"/>
                <a:ea typeface="Comfortaa"/>
                <a:cs typeface="Comfortaa"/>
                <a:sym typeface="Comfortaa"/>
              </a:rPr>
              <a:t>Grâce à des nano-capteurs et des </a:t>
            </a:r>
            <a:r>
              <a:rPr lang="en-US">
                <a:solidFill>
                  <a:schemeClr val="dk1"/>
                </a:solidFill>
                <a:latin typeface="Comfortaa"/>
                <a:ea typeface="Comfortaa"/>
                <a:cs typeface="Comfortaa"/>
                <a:sym typeface="Comfortaa"/>
              </a:rPr>
              <a:t>satellites</a:t>
            </a:r>
            <a:r>
              <a:rPr lang="en-US">
                <a:solidFill>
                  <a:schemeClr val="dk1"/>
                </a:solidFill>
                <a:latin typeface="Comfortaa"/>
                <a:ea typeface="Comfortaa"/>
                <a:cs typeface="Comfortaa"/>
                <a:sym typeface="Comfortaa"/>
              </a:rPr>
              <a:t>, de nombreuses données sont analysées en temps réel, comme le besoin en eau ou les carences, la présence de virus, parasites ou adventices (mauvaises herbes). </a:t>
            </a:r>
            <a:endParaRPr>
              <a:solidFill>
                <a:schemeClr val="dk1"/>
              </a:solidFill>
              <a:latin typeface="Comfortaa"/>
              <a:ea typeface="Comfortaa"/>
              <a:cs typeface="Comfortaa"/>
              <a:sym typeface="Comfortaa"/>
            </a:endParaRPr>
          </a:p>
          <a:p>
            <a:pPr indent="0" lvl="0" marL="0" rtl="0" algn="l">
              <a:spcBef>
                <a:spcPts val="1000"/>
              </a:spcBef>
              <a:spcAft>
                <a:spcPts val="0"/>
              </a:spcAft>
              <a:buNone/>
            </a:pPr>
            <a:r>
              <a:rPr lang="en-US">
                <a:solidFill>
                  <a:schemeClr val="dk1"/>
                </a:solidFill>
                <a:latin typeface="Comfortaa"/>
                <a:ea typeface="Comfortaa"/>
                <a:cs typeface="Comfortaa"/>
                <a:sym typeface="Comfortaa"/>
              </a:rPr>
              <a:t>Tout ça au </a:t>
            </a:r>
            <a:r>
              <a:rPr lang="en-US">
                <a:solidFill>
                  <a:schemeClr val="dk1"/>
                </a:solidFill>
                <a:latin typeface="Comfortaa"/>
                <a:ea typeface="Comfortaa"/>
                <a:cs typeface="Comfortaa"/>
                <a:sym typeface="Comfortaa"/>
              </a:rPr>
              <a:t>millimètre</a:t>
            </a:r>
            <a:r>
              <a:rPr lang="en-US">
                <a:solidFill>
                  <a:schemeClr val="dk1"/>
                </a:solidFill>
                <a:latin typeface="Comfortaa"/>
                <a:ea typeface="Comfortaa"/>
                <a:cs typeface="Comfortaa"/>
                <a:sym typeface="Comfortaa"/>
              </a:rPr>
              <a:t> près, pour adapter au mieux la solution et limiter au maximum l’utilisation d’intrant (eau, engrais, produits phytosanitaires).</a:t>
            </a:r>
            <a:endParaRPr>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a:solidFill>
                <a:schemeClr val="dk1"/>
              </a:solidFill>
            </a:endParaRPr>
          </a:p>
        </p:txBody>
      </p:sp>
      <p:pic>
        <p:nvPicPr>
          <p:cNvPr id="235" name="Google Shape;235;g21b718e6ed4_0_6"/>
          <p:cNvPicPr preferRelativeResize="0"/>
          <p:nvPr/>
        </p:nvPicPr>
        <p:blipFill>
          <a:blip r:embed="rId3">
            <a:alphaModFix/>
          </a:blip>
          <a:stretch>
            <a:fillRect/>
          </a:stretch>
        </p:blipFill>
        <p:spPr>
          <a:xfrm>
            <a:off x="8691050" y="-5"/>
            <a:ext cx="3500950" cy="27624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2fe7524b51f_0_0"/>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latin typeface="Comfortaa"/>
                <a:ea typeface="Comfortaa"/>
                <a:cs typeface="Comfortaa"/>
                <a:sym typeface="Comfortaa"/>
              </a:rPr>
              <a:t>L’innovation</a:t>
            </a:r>
            <a:endParaRPr>
              <a:latin typeface="Comfortaa"/>
              <a:ea typeface="Comfortaa"/>
              <a:cs typeface="Comfortaa"/>
              <a:sym typeface="Comfortaa"/>
            </a:endParaRPr>
          </a:p>
          <a:p>
            <a:pPr indent="0" lvl="0" marL="0" rtl="0" algn="l">
              <a:spcBef>
                <a:spcPts val="0"/>
              </a:spcBef>
              <a:spcAft>
                <a:spcPts val="0"/>
              </a:spcAft>
              <a:buNone/>
            </a:pPr>
            <a:r>
              <a:t/>
            </a:r>
            <a:endParaRPr/>
          </a:p>
        </p:txBody>
      </p:sp>
      <p:sp>
        <p:nvSpPr>
          <p:cNvPr id="242" name="Google Shape;242;g2fe7524b51f_0_0"/>
          <p:cNvSpPr txBox="1"/>
          <p:nvPr>
            <p:ph idx="1" type="body"/>
          </p:nvPr>
        </p:nvSpPr>
        <p:spPr>
          <a:xfrm>
            <a:off x="838200" y="2214245"/>
            <a:ext cx="10515600" cy="40038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Clr>
                <a:schemeClr val="dk1"/>
              </a:buClr>
              <a:buSzPts val="2800"/>
              <a:buFont typeface="Comfortaa"/>
              <a:buChar char="•"/>
            </a:pPr>
            <a:r>
              <a:rPr b="1" lang="en-US">
                <a:solidFill>
                  <a:schemeClr val="dk1"/>
                </a:solidFill>
                <a:latin typeface="Comfortaa"/>
                <a:ea typeface="Comfortaa"/>
                <a:cs typeface="Comfortaa"/>
                <a:sym typeface="Comfortaa"/>
              </a:rPr>
              <a:t>Le biocontrôle:</a:t>
            </a:r>
            <a:endParaRPr b="1">
              <a:solidFill>
                <a:schemeClr val="dk1"/>
              </a:solidFill>
              <a:latin typeface="Comfortaa"/>
              <a:ea typeface="Comfortaa"/>
              <a:cs typeface="Comfortaa"/>
              <a:sym typeface="Comfortaa"/>
            </a:endParaRPr>
          </a:p>
          <a:p>
            <a:pPr indent="0" lvl="0" marL="0" rtl="0" algn="l">
              <a:spcBef>
                <a:spcPts val="1000"/>
              </a:spcBef>
              <a:spcAft>
                <a:spcPts val="0"/>
              </a:spcAft>
              <a:buClr>
                <a:schemeClr val="dk1"/>
              </a:buClr>
              <a:buSzPts val="1100"/>
              <a:buFont typeface="Arial"/>
              <a:buNone/>
            </a:pPr>
            <a:r>
              <a:rPr lang="en-US">
                <a:solidFill>
                  <a:schemeClr val="dk1"/>
                </a:solidFill>
                <a:latin typeface="Comfortaa"/>
                <a:ea typeface="Comfortaa"/>
                <a:cs typeface="Comfortaa"/>
                <a:sym typeface="Comfortaa"/>
              </a:rPr>
              <a:t>Pour limiter encore plus l’utilisation de produits phytopharmaceutiques traditionnels (pesticides et herbicides chimiques), on utilise de plus en plus de molécules provenant du vivant, des mécanismes naturels et même des êtres vivants comme des bactéries ou des lâchers de coccinelles dans les champs pour lutter contre les pucerons.</a:t>
            </a:r>
            <a:endParaRPr>
              <a:solidFill>
                <a:schemeClr val="dk1"/>
              </a:solidFill>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g25ba3fce1da_0_45"/>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Comfortaa"/>
                <a:ea typeface="Comfortaa"/>
                <a:cs typeface="Comfortaa"/>
                <a:sym typeface="Comfortaa"/>
              </a:rPr>
              <a:t>Introduction</a:t>
            </a:r>
            <a:endParaRPr>
              <a:latin typeface="Comfortaa"/>
              <a:ea typeface="Comfortaa"/>
              <a:cs typeface="Comfortaa"/>
              <a:sym typeface="Comfortaa"/>
            </a:endParaRPr>
          </a:p>
        </p:txBody>
      </p:sp>
      <p:sp>
        <p:nvSpPr>
          <p:cNvPr id="55" name="Google Shape;55;g25ba3fce1da_0_45"/>
          <p:cNvSpPr txBox="1"/>
          <p:nvPr>
            <p:ph idx="1" type="body"/>
          </p:nvPr>
        </p:nvSpPr>
        <p:spPr>
          <a:xfrm>
            <a:off x="838200" y="2214245"/>
            <a:ext cx="10515600" cy="4003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dk1"/>
                </a:solidFill>
                <a:highlight>
                  <a:srgbClr val="FFFFFF"/>
                </a:highlight>
                <a:latin typeface="Comfortaa"/>
                <a:ea typeface="Comfortaa"/>
                <a:cs typeface="Comfortaa"/>
                <a:sym typeface="Comfortaa"/>
              </a:rPr>
              <a:t>L'écologie est une science qui étudie les interactions des êtres vivants (biocénose) entre eux et avec leur milieu (biotope). L'ensemble des êtres vivants, de leur milieu de vie et des relations qu'ils entretiennent forme un écosystème.</a:t>
            </a:r>
            <a:endParaRPr>
              <a:solidFill>
                <a:schemeClr val="dk1"/>
              </a:solidFill>
              <a:highlight>
                <a:srgbClr val="FFFFFF"/>
              </a:highlight>
              <a:latin typeface="Comfortaa"/>
              <a:ea typeface="Comfortaa"/>
              <a:cs typeface="Comfortaa"/>
              <a:sym typeface="Comfortaa"/>
            </a:endParaRPr>
          </a:p>
          <a:p>
            <a:pPr indent="0" lvl="0" marL="0" rtl="0" algn="l">
              <a:spcBef>
                <a:spcPts val="0"/>
              </a:spcBef>
              <a:spcAft>
                <a:spcPts val="0"/>
              </a:spcAft>
              <a:buNone/>
            </a:pPr>
            <a:r>
              <a:t/>
            </a:r>
            <a:endParaRPr>
              <a:solidFill>
                <a:schemeClr val="dk1"/>
              </a:solidFill>
              <a:highlight>
                <a:srgbClr val="FFFFFF"/>
              </a:highlight>
              <a:latin typeface="Comfortaa"/>
              <a:ea typeface="Comfortaa"/>
              <a:cs typeface="Comfortaa"/>
              <a:sym typeface="Comfortaa"/>
            </a:endParaRPr>
          </a:p>
          <a:p>
            <a:pPr indent="0" lvl="0" marL="0" rtl="0" algn="l">
              <a:spcBef>
                <a:spcPts val="0"/>
              </a:spcBef>
              <a:spcAft>
                <a:spcPts val="0"/>
              </a:spcAft>
              <a:buClr>
                <a:schemeClr val="dk1"/>
              </a:buClr>
              <a:buSzPts val="2800"/>
              <a:buFont typeface="Arial"/>
              <a:buNone/>
            </a:pPr>
            <a:r>
              <a:rPr lang="en-US">
                <a:solidFill>
                  <a:schemeClr val="dk1"/>
                </a:solidFill>
                <a:latin typeface="Comfortaa"/>
                <a:ea typeface="Comfortaa"/>
                <a:cs typeface="Comfortaa"/>
                <a:sym typeface="Comfortaa"/>
              </a:rPr>
              <a:t>Lorsqu'on parle d'écologie en agriculture, on pense tout de suite à l’agriculture biologique.</a:t>
            </a:r>
            <a:endParaRPr>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2800"/>
              <a:buFont typeface="Arial"/>
              <a:buNone/>
            </a:pPr>
            <a:r>
              <a:rPr lang="en-US">
                <a:solidFill>
                  <a:schemeClr val="dk1"/>
                </a:solidFill>
                <a:latin typeface="Comfortaa"/>
                <a:ea typeface="Comfortaa"/>
                <a:cs typeface="Comfortaa"/>
                <a:sym typeface="Comfortaa"/>
              </a:rPr>
              <a:t>Mais saviez-vous que la réalité du terrain est bien plus complexe et passionnante?</a:t>
            </a:r>
            <a:endParaRPr>
              <a:solidFill>
                <a:schemeClr val="dk1"/>
              </a:solidFill>
              <a:latin typeface="Comfortaa"/>
              <a:ea typeface="Comfortaa"/>
              <a:cs typeface="Comfortaa"/>
              <a:sym typeface="Comforta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1e4e9e26aee_0_0"/>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latin typeface="Comfortaa"/>
                <a:ea typeface="Comfortaa"/>
                <a:cs typeface="Comfortaa"/>
                <a:sym typeface="Comfortaa"/>
              </a:rPr>
              <a:t>L’innovation</a:t>
            </a:r>
            <a:endParaRPr>
              <a:latin typeface="Comfortaa"/>
              <a:ea typeface="Comfortaa"/>
              <a:cs typeface="Comfortaa"/>
              <a:sym typeface="Comfortaa"/>
            </a:endParaRPr>
          </a:p>
        </p:txBody>
      </p:sp>
      <p:sp>
        <p:nvSpPr>
          <p:cNvPr id="249" name="Google Shape;249;g1e4e9e26aee_0_0"/>
          <p:cNvSpPr txBox="1"/>
          <p:nvPr>
            <p:ph idx="1" type="body"/>
          </p:nvPr>
        </p:nvSpPr>
        <p:spPr>
          <a:xfrm>
            <a:off x="838200" y="2222895"/>
            <a:ext cx="10515600" cy="40038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Clr>
                <a:schemeClr val="dk1"/>
              </a:buClr>
              <a:buSzPts val="2800"/>
              <a:buFont typeface="Comfortaa"/>
              <a:buChar char="•"/>
            </a:pPr>
            <a:r>
              <a:rPr b="1" lang="en-US">
                <a:solidFill>
                  <a:schemeClr val="dk1"/>
                </a:solidFill>
                <a:latin typeface="Comfortaa"/>
                <a:ea typeface="Comfortaa"/>
                <a:cs typeface="Comfortaa"/>
                <a:sym typeface="Comfortaa"/>
              </a:rPr>
              <a:t>La robotique:</a:t>
            </a:r>
            <a:endParaRPr b="1">
              <a:solidFill>
                <a:schemeClr val="dk1"/>
              </a:solidFill>
              <a:latin typeface="Comfortaa"/>
              <a:ea typeface="Comfortaa"/>
              <a:cs typeface="Comfortaa"/>
              <a:sym typeface="Comfortaa"/>
            </a:endParaRPr>
          </a:p>
          <a:p>
            <a:pPr indent="0" lvl="0" marL="0" rtl="0" algn="l">
              <a:spcBef>
                <a:spcPts val="1000"/>
              </a:spcBef>
              <a:spcAft>
                <a:spcPts val="0"/>
              </a:spcAft>
              <a:buNone/>
            </a:pPr>
            <a:r>
              <a:rPr lang="en-US">
                <a:solidFill>
                  <a:schemeClr val="dk1"/>
                </a:solidFill>
                <a:latin typeface="Comfortaa"/>
                <a:ea typeface="Comfortaa"/>
                <a:cs typeface="Comfortaa"/>
                <a:sym typeface="Comfortaa"/>
              </a:rPr>
              <a:t>Du robot de traite en élevage laitier ou robot de </a:t>
            </a:r>
            <a:r>
              <a:rPr lang="en-US">
                <a:solidFill>
                  <a:schemeClr val="dk1"/>
                </a:solidFill>
                <a:latin typeface="Comfortaa"/>
                <a:ea typeface="Comfortaa"/>
                <a:cs typeface="Comfortaa"/>
                <a:sym typeface="Comfortaa"/>
              </a:rPr>
              <a:t>désherbage</a:t>
            </a:r>
            <a:r>
              <a:rPr lang="en-US">
                <a:solidFill>
                  <a:schemeClr val="dk1"/>
                </a:solidFill>
                <a:latin typeface="Comfortaa"/>
                <a:ea typeface="Comfortaa"/>
                <a:cs typeface="Comfortaa"/>
                <a:sym typeface="Comfortaa"/>
              </a:rPr>
              <a:t> en </a:t>
            </a:r>
            <a:r>
              <a:rPr lang="en-US">
                <a:solidFill>
                  <a:schemeClr val="dk1"/>
                </a:solidFill>
                <a:latin typeface="Comfortaa"/>
                <a:ea typeface="Comfortaa"/>
                <a:cs typeface="Comfortaa"/>
                <a:sym typeface="Comfortaa"/>
              </a:rPr>
              <a:t>maraîchage en passant par le robot racleur qui nettoie les couloirs ou les drones, la robotique est partout. Elle permet un gain de temps et d’effort. </a:t>
            </a:r>
            <a:endParaRPr>
              <a:solidFill>
                <a:schemeClr val="dk1"/>
              </a:solidFill>
              <a:latin typeface="Comfortaa"/>
              <a:ea typeface="Comfortaa"/>
              <a:cs typeface="Comfortaa"/>
              <a:sym typeface="Comfortaa"/>
            </a:endParaRPr>
          </a:p>
          <a:p>
            <a:pPr indent="0" lvl="0" marL="0" rtl="0" algn="l">
              <a:spcBef>
                <a:spcPts val="1000"/>
              </a:spcBef>
              <a:spcAft>
                <a:spcPts val="0"/>
              </a:spcAft>
              <a:buNone/>
            </a:pPr>
            <a:r>
              <a:rPr lang="en-US">
                <a:solidFill>
                  <a:schemeClr val="dk1"/>
                </a:solidFill>
                <a:latin typeface="Comfortaa"/>
                <a:ea typeface="Comfortaa"/>
                <a:cs typeface="Comfortaa"/>
                <a:sym typeface="Comfortaa"/>
              </a:rPr>
              <a:t>Alliée au numérique et l’agridata, elle offre la possibilité d’une agriculture de précision, plus respectueuse de l’homme, des animaux, des plantes et de la nature.</a:t>
            </a:r>
            <a:endParaRPr>
              <a:solidFill>
                <a:schemeClr val="dk1"/>
              </a:solidFill>
            </a:endParaRPr>
          </a:p>
          <a:p>
            <a:pPr indent="-406400" lvl="0" marL="914400" rtl="0" algn="l">
              <a:spcBef>
                <a:spcPts val="1000"/>
              </a:spcBef>
              <a:spcAft>
                <a:spcPts val="0"/>
              </a:spcAft>
              <a:buSzPts val="2800"/>
              <a:buChar char="❖"/>
            </a:pPr>
            <a:r>
              <a:rPr lang="en-US" sz="1100" u="sng">
                <a:solidFill>
                  <a:schemeClr val="hlink"/>
                </a:solidFill>
                <a:latin typeface="Arial"/>
                <a:ea typeface="Arial"/>
                <a:cs typeface="Arial"/>
                <a:sym typeface="Arial"/>
                <a:hlinkClick r:id="rId3"/>
              </a:rPr>
              <a:t>Technologie : des drones au service des agriculteurs - hi-tech - YouTube</a:t>
            </a:r>
            <a:r>
              <a:rPr lang="en-US"/>
              <a:t> </a:t>
            </a:r>
            <a:r>
              <a:rPr lang="en-US" sz="2200"/>
              <a:t>(2 min)</a:t>
            </a:r>
            <a:endParaRPr/>
          </a:p>
        </p:txBody>
      </p:sp>
      <p:pic>
        <p:nvPicPr>
          <p:cNvPr id="250" name="Google Shape;250;g1e4e9e26aee_0_0"/>
          <p:cNvPicPr preferRelativeResize="0"/>
          <p:nvPr/>
        </p:nvPicPr>
        <p:blipFill>
          <a:blip r:embed="rId4">
            <a:alphaModFix/>
          </a:blip>
          <a:stretch>
            <a:fillRect/>
          </a:stretch>
        </p:blipFill>
        <p:spPr>
          <a:xfrm>
            <a:off x="8828775" y="-6"/>
            <a:ext cx="3363226" cy="22229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180755cdd44_0_24"/>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Comfortaa"/>
                <a:ea typeface="Comfortaa"/>
                <a:cs typeface="Comfortaa"/>
                <a:sym typeface="Comfortaa"/>
              </a:rPr>
              <a:t>Les changements de pratique</a:t>
            </a:r>
            <a:endParaRPr>
              <a:latin typeface="Comfortaa"/>
              <a:ea typeface="Comfortaa"/>
              <a:cs typeface="Comfortaa"/>
              <a:sym typeface="Comfortaa"/>
            </a:endParaRPr>
          </a:p>
        </p:txBody>
      </p:sp>
      <p:sp>
        <p:nvSpPr>
          <p:cNvPr id="257" name="Google Shape;257;g180755cdd44_0_24"/>
          <p:cNvSpPr txBox="1"/>
          <p:nvPr>
            <p:ph idx="1" type="body"/>
          </p:nvPr>
        </p:nvSpPr>
        <p:spPr>
          <a:xfrm>
            <a:off x="838200" y="2214250"/>
            <a:ext cx="10515600" cy="4371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solidFill>
                  <a:schemeClr val="dk1"/>
                </a:solidFill>
                <a:latin typeface="Comfortaa"/>
                <a:ea typeface="Comfortaa"/>
                <a:cs typeface="Comfortaa"/>
                <a:sym typeface="Comfortaa"/>
              </a:rPr>
              <a:t>En plus de l’agroécologie, l’agroforesterie et autres nouvelles pratiques dont on a déjà parlé, le bien-être animal est devenu en quelques années une priorité, avec des </a:t>
            </a:r>
            <a:r>
              <a:rPr lang="en-US">
                <a:solidFill>
                  <a:schemeClr val="dk1"/>
                </a:solidFill>
                <a:latin typeface="Comfortaa"/>
                <a:ea typeface="Comfortaa"/>
                <a:cs typeface="Comfortaa"/>
                <a:sym typeface="Comfortaa"/>
              </a:rPr>
              <a:t>innovations</a:t>
            </a:r>
            <a:r>
              <a:rPr lang="en-US">
                <a:solidFill>
                  <a:schemeClr val="dk1"/>
                </a:solidFill>
                <a:latin typeface="Comfortaa"/>
                <a:ea typeface="Comfortaa"/>
                <a:cs typeface="Comfortaa"/>
                <a:sym typeface="Comfortaa"/>
              </a:rPr>
              <a:t> et des lois </a:t>
            </a:r>
            <a:r>
              <a:rPr lang="en-US">
                <a:solidFill>
                  <a:schemeClr val="dk1"/>
                </a:solidFill>
                <a:latin typeface="Comfortaa"/>
                <a:ea typeface="Comfortaa"/>
                <a:cs typeface="Comfortaa"/>
                <a:sym typeface="Comfortaa"/>
              </a:rPr>
              <a:t>aidant</a:t>
            </a:r>
            <a:r>
              <a:rPr lang="en-US">
                <a:solidFill>
                  <a:schemeClr val="dk1"/>
                </a:solidFill>
                <a:latin typeface="Comfortaa"/>
                <a:ea typeface="Comfortaa"/>
                <a:cs typeface="Comfortaa"/>
                <a:sym typeface="Comfortaa"/>
              </a:rPr>
              <a:t> les producteurs à évoluer de façon positive dans leurs pratiques.</a:t>
            </a:r>
            <a:endParaRPr>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a:solidFill>
                <a:schemeClr val="dk1"/>
              </a:solidFill>
              <a:latin typeface="Comfortaa"/>
              <a:ea typeface="Comfortaa"/>
              <a:cs typeface="Comfortaa"/>
              <a:sym typeface="Comfortaa"/>
            </a:endParaRPr>
          </a:p>
          <a:p>
            <a:pPr indent="0" lvl="0" marL="0" rtl="0" algn="l">
              <a:spcBef>
                <a:spcPts val="1000"/>
              </a:spcBef>
              <a:spcAft>
                <a:spcPts val="0"/>
              </a:spcAft>
              <a:buNone/>
            </a:pPr>
            <a:r>
              <a:rPr lang="en-US">
                <a:solidFill>
                  <a:schemeClr val="dk1"/>
                </a:solidFill>
                <a:latin typeface="Comfortaa"/>
                <a:ea typeface="Comfortaa"/>
                <a:cs typeface="Comfortaa"/>
                <a:sym typeface="Comfortaa"/>
              </a:rPr>
              <a:t>L’agriculture de demain est </a:t>
            </a:r>
            <a:r>
              <a:rPr lang="en-US">
                <a:solidFill>
                  <a:schemeClr val="dk1"/>
                </a:solidFill>
                <a:latin typeface="Comfortaa"/>
                <a:ea typeface="Comfortaa"/>
                <a:cs typeface="Comfortaa"/>
                <a:sym typeface="Comfortaa"/>
              </a:rPr>
              <a:t>en train</a:t>
            </a:r>
            <a:r>
              <a:rPr lang="en-US">
                <a:solidFill>
                  <a:schemeClr val="dk1"/>
                </a:solidFill>
                <a:latin typeface="Comfortaa"/>
                <a:ea typeface="Comfortaa"/>
                <a:cs typeface="Comfortaa"/>
                <a:sym typeface="Comfortaa"/>
              </a:rPr>
              <a:t> de </a:t>
            </a:r>
            <a:r>
              <a:rPr lang="en-US">
                <a:solidFill>
                  <a:schemeClr val="dk1"/>
                </a:solidFill>
                <a:latin typeface="Comfortaa"/>
                <a:ea typeface="Comfortaa"/>
                <a:cs typeface="Comfortaa"/>
                <a:sym typeface="Comfortaa"/>
              </a:rPr>
              <a:t>se construire</a:t>
            </a:r>
            <a:r>
              <a:rPr lang="en-US">
                <a:solidFill>
                  <a:schemeClr val="dk1"/>
                </a:solidFill>
                <a:latin typeface="Comfortaa"/>
                <a:ea typeface="Comfortaa"/>
                <a:cs typeface="Comfortaa"/>
                <a:sym typeface="Comfortaa"/>
              </a:rPr>
              <a:t> aujourd’hui et elle est en pleine </a:t>
            </a:r>
            <a:r>
              <a:rPr lang="en-US">
                <a:solidFill>
                  <a:schemeClr val="dk1"/>
                </a:solidFill>
                <a:latin typeface="Comfortaa"/>
                <a:ea typeface="Comfortaa"/>
                <a:cs typeface="Comfortaa"/>
                <a:sym typeface="Comfortaa"/>
              </a:rPr>
              <a:t>évolution, avec des changements positifs sur la vision du vivant et les pratiques agricoles.</a:t>
            </a:r>
            <a:endParaRPr>
              <a:solidFill>
                <a:schemeClr val="dk1"/>
              </a:solidFill>
              <a:latin typeface="Comfortaa"/>
              <a:ea typeface="Comfortaa"/>
              <a:cs typeface="Comfortaa"/>
              <a:sym typeface="Comforta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2590e764dc2_0_20"/>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Comfortaa"/>
                <a:ea typeface="Comfortaa"/>
                <a:cs typeface="Comfortaa"/>
                <a:sym typeface="Comfortaa"/>
              </a:rPr>
              <a:t>Le bien-être animal</a:t>
            </a:r>
            <a:endParaRPr>
              <a:latin typeface="Comfortaa"/>
              <a:ea typeface="Comfortaa"/>
              <a:cs typeface="Comfortaa"/>
              <a:sym typeface="Comfortaa"/>
            </a:endParaRPr>
          </a:p>
        </p:txBody>
      </p:sp>
      <p:sp>
        <p:nvSpPr>
          <p:cNvPr id="264" name="Google Shape;264;g2590e764dc2_0_20"/>
          <p:cNvSpPr txBox="1"/>
          <p:nvPr>
            <p:ph idx="1" type="body"/>
          </p:nvPr>
        </p:nvSpPr>
        <p:spPr>
          <a:xfrm>
            <a:off x="838200" y="2129995"/>
            <a:ext cx="105156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solidFill>
                <a:schemeClr val="dk1"/>
              </a:solidFill>
              <a:latin typeface="Comfortaa"/>
              <a:ea typeface="Comfortaa"/>
              <a:cs typeface="Comfortaa"/>
              <a:sym typeface="Comfortaa"/>
            </a:endParaRPr>
          </a:p>
          <a:p>
            <a:pPr indent="0" lvl="0" marL="0" rtl="0" algn="l">
              <a:spcBef>
                <a:spcPts val="1000"/>
              </a:spcBef>
              <a:spcAft>
                <a:spcPts val="0"/>
              </a:spcAft>
              <a:buNone/>
            </a:pPr>
            <a:r>
              <a:rPr lang="en-US">
                <a:solidFill>
                  <a:schemeClr val="dk1"/>
                </a:solidFill>
                <a:latin typeface="Comfortaa"/>
                <a:ea typeface="Comfortaa"/>
                <a:cs typeface="Comfortaa"/>
                <a:sym typeface="Comfortaa"/>
              </a:rPr>
              <a:t>En 2018, l’ANSES a proposé une définition du bien-être animal comme étant « un état mental positif individuel lié à la satisfaction de besoins comportementaux et physiologiques tels que l’alimentation ou la santé. Cet état varie en fonction de la perception de la situation par l’animal ».</a:t>
            </a:r>
            <a:endParaRPr>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sz="2500">
              <a:latin typeface="Comfortaa"/>
              <a:ea typeface="Comfortaa"/>
              <a:cs typeface="Comfortaa"/>
              <a:sym typeface="Comfortaa"/>
            </a:endParaRPr>
          </a:p>
          <a:p>
            <a:pPr indent="0" lvl="0" marL="0" rtl="0" algn="l">
              <a:spcBef>
                <a:spcPts val="1000"/>
              </a:spcBef>
              <a:spcAft>
                <a:spcPts val="0"/>
              </a:spcAft>
              <a:buNone/>
            </a:pPr>
            <a:r>
              <a:t/>
            </a:r>
            <a:endParaRPr sz="2600"/>
          </a:p>
          <a:p>
            <a:pPr indent="0" lvl="0" marL="0" rtl="0" algn="l">
              <a:spcBef>
                <a:spcPts val="1000"/>
              </a:spcBef>
              <a:spcAft>
                <a:spcPts val="0"/>
              </a:spcAft>
              <a:buNone/>
            </a:pPr>
            <a:r>
              <a:t/>
            </a:r>
            <a:endParaRPr sz="26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2fe7524b51f_0_6"/>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latin typeface="Comfortaa"/>
                <a:ea typeface="Comfortaa"/>
                <a:cs typeface="Comfortaa"/>
                <a:sym typeface="Comfortaa"/>
              </a:rPr>
              <a:t>Le bien-être animal</a:t>
            </a:r>
            <a:endParaRPr/>
          </a:p>
        </p:txBody>
      </p:sp>
      <p:sp>
        <p:nvSpPr>
          <p:cNvPr id="271" name="Google Shape;271;g2fe7524b51f_0_6"/>
          <p:cNvSpPr txBox="1"/>
          <p:nvPr>
            <p:ph idx="1" type="body"/>
          </p:nvPr>
        </p:nvSpPr>
        <p:spPr>
          <a:xfrm>
            <a:off x="838200" y="2214245"/>
            <a:ext cx="10515600" cy="40038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500">
                <a:solidFill>
                  <a:schemeClr val="dk1"/>
                </a:solidFill>
                <a:latin typeface="Comfortaa"/>
                <a:ea typeface="Comfortaa"/>
                <a:cs typeface="Comfortaa"/>
                <a:sym typeface="Comfortaa"/>
              </a:rPr>
              <a:t>En 1992, le Farm Welfare Animal Council définit les 5 libertés de l’animal :</a:t>
            </a:r>
            <a:endParaRPr sz="25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sz="2400">
              <a:solidFill>
                <a:srgbClr val="741B47"/>
              </a:solidFill>
              <a:latin typeface="Arial"/>
              <a:ea typeface="Arial"/>
              <a:cs typeface="Arial"/>
              <a:sym typeface="Arial"/>
            </a:endParaRPr>
          </a:p>
          <a:p>
            <a:pPr indent="0" lvl="0" marL="0" rtl="0" algn="l">
              <a:lnSpc>
                <a:spcPct val="100000"/>
              </a:lnSpc>
              <a:spcBef>
                <a:spcPts val="0"/>
              </a:spcBef>
              <a:spcAft>
                <a:spcPts val="0"/>
              </a:spcAft>
              <a:buNone/>
            </a:pPr>
            <a:r>
              <a:t/>
            </a:r>
            <a:endParaRPr sz="2400">
              <a:solidFill>
                <a:srgbClr val="741B47"/>
              </a:solidFill>
              <a:latin typeface="Arial"/>
              <a:ea typeface="Arial"/>
              <a:cs typeface="Arial"/>
              <a:sym typeface="Arial"/>
            </a:endParaRPr>
          </a:p>
          <a:p>
            <a:pPr indent="0" lvl="0" marL="0" rtl="0" algn="l">
              <a:spcBef>
                <a:spcPts val="1000"/>
              </a:spcBef>
              <a:spcAft>
                <a:spcPts val="0"/>
              </a:spcAft>
              <a:buNone/>
            </a:pPr>
            <a:r>
              <a:t/>
            </a:r>
            <a:endParaRPr/>
          </a:p>
        </p:txBody>
      </p:sp>
      <p:sp>
        <p:nvSpPr>
          <p:cNvPr id="272" name="Google Shape;272;g2fe7524b51f_0_6"/>
          <p:cNvSpPr txBox="1"/>
          <p:nvPr/>
        </p:nvSpPr>
        <p:spPr>
          <a:xfrm>
            <a:off x="3383400" y="3361125"/>
            <a:ext cx="8808600" cy="2657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Arial"/>
              <a:buNone/>
            </a:pPr>
            <a:r>
              <a:rPr lang="en-US" sz="2700">
                <a:solidFill>
                  <a:schemeClr val="dk1"/>
                </a:solidFill>
                <a:latin typeface="Calibri"/>
                <a:ea typeface="Calibri"/>
                <a:cs typeface="Calibri"/>
                <a:sym typeface="Calibri"/>
              </a:rPr>
              <a:t>1-Ne pas souffrir de faim ou de soif </a:t>
            </a:r>
            <a:endParaRPr sz="27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US" sz="2700">
                <a:solidFill>
                  <a:schemeClr val="dk1"/>
                </a:solidFill>
                <a:latin typeface="Calibri"/>
                <a:ea typeface="Calibri"/>
                <a:cs typeface="Calibri"/>
                <a:sym typeface="Calibri"/>
              </a:rPr>
              <a:t>2-Ne pas souffrir d’inconfort </a:t>
            </a:r>
            <a:endParaRPr sz="27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US" sz="2700">
                <a:solidFill>
                  <a:schemeClr val="dk1"/>
                </a:solidFill>
                <a:latin typeface="Calibri"/>
                <a:ea typeface="Calibri"/>
                <a:cs typeface="Calibri"/>
                <a:sym typeface="Calibri"/>
              </a:rPr>
              <a:t>3-Ne pas souffrir de douleurs, de blessures ou de maladies </a:t>
            </a:r>
            <a:endParaRPr sz="27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US" sz="2700">
                <a:solidFill>
                  <a:schemeClr val="dk1"/>
                </a:solidFill>
                <a:latin typeface="Calibri"/>
                <a:ea typeface="Calibri"/>
                <a:cs typeface="Calibri"/>
                <a:sym typeface="Calibri"/>
              </a:rPr>
              <a:t>4-Ne pas éprouver de peur ou de détresse </a:t>
            </a:r>
            <a:endParaRPr sz="27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US" sz="2700">
                <a:solidFill>
                  <a:schemeClr val="dk1"/>
                </a:solidFill>
                <a:latin typeface="Calibri"/>
                <a:ea typeface="Calibri"/>
                <a:cs typeface="Calibri"/>
                <a:sym typeface="Calibri"/>
              </a:rPr>
              <a:t>5-Pouvoir exprimer les comportements naturels de l’espèce.</a:t>
            </a:r>
            <a:endParaRPr sz="2700">
              <a:solidFill>
                <a:schemeClr val="dk1"/>
              </a:solidFill>
            </a:endParaRPr>
          </a:p>
        </p:txBody>
      </p:sp>
      <p:sp>
        <p:nvSpPr>
          <p:cNvPr id="273" name="Google Shape;273;g2fe7524b51f_0_6"/>
          <p:cNvSpPr txBox="1"/>
          <p:nvPr/>
        </p:nvSpPr>
        <p:spPr>
          <a:xfrm>
            <a:off x="741250" y="3951675"/>
            <a:ext cx="3035700" cy="147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600">
                <a:solidFill>
                  <a:srgbClr val="741B47"/>
                </a:solidFill>
                <a:latin typeface="Comfortaa"/>
                <a:ea typeface="Comfortaa"/>
                <a:cs typeface="Comfortaa"/>
                <a:sym typeface="Comfortaa"/>
              </a:rPr>
              <a:t>À votre avis quelles sont elles?</a:t>
            </a:r>
            <a:endParaRPr b="1" sz="2600">
              <a:solidFill>
                <a:srgbClr val="741B47"/>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180755cdd44_0_30"/>
          <p:cNvSpPr txBox="1"/>
          <p:nvPr>
            <p:ph type="title"/>
          </p:nvPr>
        </p:nvSpPr>
        <p:spPr>
          <a:xfrm>
            <a:off x="838200" y="1006505"/>
            <a:ext cx="105156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Comfortaa"/>
                <a:ea typeface="Comfortaa"/>
                <a:cs typeface="Comfortaa"/>
                <a:sym typeface="Comfortaa"/>
              </a:rPr>
              <a:t>Le bien-être: des animaux mais aussi des agriculteurs</a:t>
            </a:r>
            <a:endParaRPr>
              <a:latin typeface="Comfortaa"/>
              <a:ea typeface="Comfortaa"/>
              <a:cs typeface="Comfortaa"/>
              <a:sym typeface="Comfortaa"/>
            </a:endParaRPr>
          </a:p>
        </p:txBody>
      </p:sp>
      <p:sp>
        <p:nvSpPr>
          <p:cNvPr id="280" name="Google Shape;280;g180755cdd44_0_30"/>
          <p:cNvSpPr txBox="1"/>
          <p:nvPr>
            <p:ph idx="1" type="body"/>
          </p:nvPr>
        </p:nvSpPr>
        <p:spPr>
          <a:xfrm>
            <a:off x="754150" y="2435600"/>
            <a:ext cx="10515600" cy="3510900"/>
          </a:xfrm>
          <a:prstGeom prst="rect">
            <a:avLst/>
          </a:prstGeom>
          <a:solidFill>
            <a:schemeClr val="lt1"/>
          </a:solidFill>
        </p:spPr>
        <p:txBody>
          <a:bodyPr anchorCtr="0" anchor="t" bIns="45700" lIns="91425" spcFirstLastPara="1" rIns="91425" wrap="square" tIns="45700">
            <a:noAutofit/>
          </a:bodyPr>
          <a:lstStyle/>
          <a:p>
            <a:pPr indent="0" lvl="0" marL="0" rtl="0" algn="l">
              <a:spcBef>
                <a:spcPts val="1000"/>
              </a:spcBef>
              <a:spcAft>
                <a:spcPts val="0"/>
              </a:spcAft>
              <a:buNone/>
            </a:pPr>
            <a:r>
              <a:rPr lang="en-US" sz="2400">
                <a:solidFill>
                  <a:schemeClr val="dk1"/>
                </a:solidFill>
                <a:highlight>
                  <a:srgbClr val="FFFFFF"/>
                </a:highlight>
                <a:latin typeface="Comfortaa"/>
                <a:ea typeface="Comfortaa"/>
                <a:cs typeface="Comfortaa"/>
                <a:sym typeface="Comfortaa"/>
              </a:rPr>
              <a:t>Le bien-être des agriculteurs dépendra de plus de facteurs que celui des animaux,</a:t>
            </a:r>
            <a:r>
              <a:rPr b="1" lang="en-US" sz="2500">
                <a:solidFill>
                  <a:schemeClr val="dk2"/>
                </a:solidFill>
                <a:highlight>
                  <a:srgbClr val="FFFFFF"/>
                </a:highlight>
                <a:latin typeface="Comfortaa"/>
                <a:ea typeface="Comfortaa"/>
                <a:cs typeface="Comfortaa"/>
                <a:sym typeface="Comfortaa"/>
              </a:rPr>
              <a:t> </a:t>
            </a:r>
            <a:r>
              <a:rPr b="1" lang="en-US" sz="2500">
                <a:solidFill>
                  <a:srgbClr val="741B47"/>
                </a:solidFill>
                <a:highlight>
                  <a:srgbClr val="FFFFFF"/>
                </a:highlight>
                <a:latin typeface="Comfortaa"/>
                <a:ea typeface="Comfortaa"/>
                <a:cs typeface="Comfortaa"/>
                <a:sym typeface="Comfortaa"/>
              </a:rPr>
              <a:t>à votre avis que faut-il à un agriculteur pour se sentir bien?</a:t>
            </a:r>
            <a:endParaRPr b="1" sz="2500">
              <a:solidFill>
                <a:srgbClr val="741B47"/>
              </a:solidFill>
              <a:highlight>
                <a:srgbClr val="FFFFFF"/>
              </a:highlight>
              <a:latin typeface="Comfortaa"/>
              <a:ea typeface="Comfortaa"/>
              <a:cs typeface="Comfortaa"/>
              <a:sym typeface="Comfortaa"/>
            </a:endParaRPr>
          </a:p>
          <a:p>
            <a:pPr indent="0" lvl="0" marL="0" rtl="0" algn="l">
              <a:spcBef>
                <a:spcPts val="1000"/>
              </a:spcBef>
              <a:spcAft>
                <a:spcPts val="0"/>
              </a:spcAft>
              <a:buNone/>
            </a:pPr>
            <a:r>
              <a:t/>
            </a:r>
            <a:endParaRPr sz="2400">
              <a:solidFill>
                <a:schemeClr val="dk2"/>
              </a:solidFill>
              <a:highlight>
                <a:srgbClr val="FFFFFF"/>
              </a:highlight>
            </a:endParaRPr>
          </a:p>
        </p:txBody>
      </p:sp>
      <p:pic>
        <p:nvPicPr>
          <p:cNvPr id="281" name="Google Shape;281;g180755cdd44_0_30"/>
          <p:cNvPicPr preferRelativeResize="0"/>
          <p:nvPr/>
        </p:nvPicPr>
        <p:blipFill>
          <a:blip r:embed="rId3">
            <a:alphaModFix/>
          </a:blip>
          <a:stretch>
            <a:fillRect/>
          </a:stretch>
        </p:blipFill>
        <p:spPr>
          <a:xfrm>
            <a:off x="8876000" y="3940475"/>
            <a:ext cx="3136626" cy="2092725"/>
          </a:xfrm>
          <a:prstGeom prst="rect">
            <a:avLst/>
          </a:prstGeom>
          <a:noFill/>
          <a:ln>
            <a:noFill/>
          </a:ln>
        </p:spPr>
      </p:pic>
      <p:sp>
        <p:nvSpPr>
          <p:cNvPr id="282" name="Google Shape;282;g180755cdd44_0_30"/>
          <p:cNvSpPr txBox="1"/>
          <p:nvPr/>
        </p:nvSpPr>
        <p:spPr>
          <a:xfrm>
            <a:off x="665100" y="3687500"/>
            <a:ext cx="8086200" cy="234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dk1"/>
                </a:solidFill>
                <a:highlight>
                  <a:srgbClr val="FFFFFF"/>
                </a:highlight>
                <a:latin typeface="Comfortaa"/>
                <a:ea typeface="Comfortaa"/>
                <a:cs typeface="Comfortaa"/>
                <a:sym typeface="Comfortaa"/>
              </a:rPr>
              <a:t>la santé bien sûr, la réussite sociale et économique, le plaisir, la réalisation de soi, l'harmonie avec soi-même et avec les autres, le sentiment de réussite et d’utilité, mais aussi la reconnaissance des autres pour les efforts et parfois même les sacrifices fait pour produire toujours plus, toujours mieux.</a:t>
            </a:r>
            <a:endParaRPr sz="2400">
              <a:solidFill>
                <a:schemeClr val="dk1"/>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2590e764dc2_0_14"/>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latin typeface="Comfortaa"/>
                <a:ea typeface="Comfortaa"/>
                <a:cs typeface="Comfortaa"/>
                <a:sym typeface="Comfortaa"/>
              </a:rPr>
              <a:t>Le bien-être: des animaux mais aussi des agriculteurs</a:t>
            </a:r>
            <a:endParaRPr>
              <a:latin typeface="Comfortaa"/>
              <a:ea typeface="Comfortaa"/>
              <a:cs typeface="Comfortaa"/>
              <a:sym typeface="Comfortaa"/>
            </a:endParaRPr>
          </a:p>
          <a:p>
            <a:pPr indent="0" lvl="0" marL="0" rtl="0" algn="l">
              <a:spcBef>
                <a:spcPts val="0"/>
              </a:spcBef>
              <a:spcAft>
                <a:spcPts val="0"/>
              </a:spcAft>
              <a:buNone/>
            </a:pPr>
            <a:r>
              <a:t/>
            </a:r>
            <a:endParaRPr/>
          </a:p>
        </p:txBody>
      </p:sp>
      <p:sp>
        <p:nvSpPr>
          <p:cNvPr id="289" name="Google Shape;289;g2590e764dc2_0_14"/>
          <p:cNvSpPr txBox="1"/>
          <p:nvPr>
            <p:ph idx="1" type="body"/>
          </p:nvPr>
        </p:nvSpPr>
        <p:spPr>
          <a:xfrm>
            <a:off x="838200" y="2792874"/>
            <a:ext cx="10515600" cy="34251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700">
                <a:solidFill>
                  <a:schemeClr val="dk1"/>
                </a:solidFill>
                <a:latin typeface="Comfortaa"/>
                <a:ea typeface="Comfortaa"/>
                <a:cs typeface="Comfortaa"/>
                <a:sym typeface="Comfortaa"/>
              </a:rPr>
              <a:t>Ce bien-être est très important, et commence par le respect. Aussi bien celui de l’animal que de l’agriculteur.</a:t>
            </a:r>
            <a:endParaRPr sz="2700">
              <a:solidFill>
                <a:schemeClr val="dk1"/>
              </a:solidFill>
              <a:latin typeface="Comfortaa"/>
              <a:ea typeface="Comfortaa"/>
              <a:cs typeface="Comfortaa"/>
              <a:sym typeface="Comfortaa"/>
            </a:endParaRPr>
          </a:p>
          <a:p>
            <a:pPr indent="0" lvl="0" marL="0" rtl="0" algn="l">
              <a:spcBef>
                <a:spcPts val="1000"/>
              </a:spcBef>
              <a:spcAft>
                <a:spcPts val="0"/>
              </a:spcAft>
              <a:buNone/>
            </a:pPr>
            <a:r>
              <a:rPr lang="en-US" sz="2700">
                <a:solidFill>
                  <a:schemeClr val="dk1"/>
                </a:solidFill>
                <a:latin typeface="Comfortaa"/>
                <a:ea typeface="Comfortaa"/>
                <a:cs typeface="Comfortaa"/>
                <a:sym typeface="Comfortaa"/>
              </a:rPr>
              <a:t>Le bien-être animal est de plus en plus exigé par le consommateur et les autorités, mais n’oublions pas celui des agriculteurs qui ont accepté des conditions de travail et de vie parfois très dures pour pouvoir subvenir à nos besoins les plus </a:t>
            </a:r>
            <a:r>
              <a:rPr lang="en-US" sz="2700">
                <a:solidFill>
                  <a:schemeClr val="dk1"/>
                </a:solidFill>
                <a:latin typeface="Comfortaa"/>
                <a:ea typeface="Comfortaa"/>
                <a:cs typeface="Comfortaa"/>
                <a:sym typeface="Comfortaa"/>
              </a:rPr>
              <a:t>élémentaires</a:t>
            </a:r>
            <a:r>
              <a:rPr lang="en-US" sz="2700">
                <a:solidFill>
                  <a:schemeClr val="dk1"/>
                </a:solidFill>
                <a:latin typeface="Comfortaa"/>
                <a:ea typeface="Comfortaa"/>
                <a:cs typeface="Comfortaa"/>
                <a:sym typeface="Comfortaa"/>
              </a:rPr>
              <a:t>. Ils sont indispensables à la société, leur savoir est précieux et leur rôle bien plus important qu’on ne l’imagine.</a:t>
            </a:r>
            <a:endParaRPr sz="2700">
              <a:solidFill>
                <a:schemeClr val="dk1"/>
              </a:solidFill>
              <a:latin typeface="Comfortaa"/>
              <a:ea typeface="Comfortaa"/>
              <a:cs typeface="Comfortaa"/>
              <a:sym typeface="Comfortaa"/>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180755cdd44_0_6"/>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Les labels</a:t>
            </a:r>
            <a:endParaRPr/>
          </a:p>
        </p:txBody>
      </p:sp>
      <p:sp>
        <p:nvSpPr>
          <p:cNvPr id="296" name="Google Shape;296;g180755cdd44_0_6"/>
          <p:cNvSpPr txBox="1"/>
          <p:nvPr>
            <p:ph idx="1" type="body"/>
          </p:nvPr>
        </p:nvSpPr>
        <p:spPr>
          <a:xfrm>
            <a:off x="838200" y="2214245"/>
            <a:ext cx="105156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a:solidFill>
                  <a:srgbClr val="741B47"/>
                </a:solidFill>
                <a:latin typeface="Comfortaa"/>
                <a:ea typeface="Comfortaa"/>
                <a:cs typeface="Comfortaa"/>
                <a:sym typeface="Comfortaa"/>
              </a:rPr>
              <a:t>Savez-vous à quoi servent les labels?</a:t>
            </a:r>
            <a:endParaRPr b="1">
              <a:solidFill>
                <a:srgbClr val="741B47"/>
              </a:solidFill>
              <a:latin typeface="Comfortaa"/>
              <a:ea typeface="Comfortaa"/>
              <a:cs typeface="Comfortaa"/>
              <a:sym typeface="Comfortaa"/>
            </a:endParaRPr>
          </a:p>
          <a:p>
            <a:pPr indent="0" lvl="0" marL="0" rtl="0" algn="l">
              <a:spcBef>
                <a:spcPts val="1000"/>
              </a:spcBef>
              <a:spcAft>
                <a:spcPts val="0"/>
              </a:spcAft>
              <a:buNone/>
            </a:pPr>
            <a:r>
              <a:t/>
            </a:r>
            <a:endParaRPr b="1">
              <a:latin typeface="Comfortaa"/>
              <a:ea typeface="Comfortaa"/>
              <a:cs typeface="Comfortaa"/>
              <a:sym typeface="Comfortaa"/>
            </a:endParaRPr>
          </a:p>
          <a:p>
            <a:pPr indent="0" lvl="0" marL="0" rtl="0" algn="l">
              <a:spcBef>
                <a:spcPts val="1000"/>
              </a:spcBef>
              <a:spcAft>
                <a:spcPts val="0"/>
              </a:spcAft>
              <a:buNone/>
            </a:pPr>
            <a:r>
              <a:t/>
            </a:r>
            <a:endParaRPr b="1">
              <a:latin typeface="Comfortaa"/>
              <a:ea typeface="Comfortaa"/>
              <a:cs typeface="Comfortaa"/>
              <a:sym typeface="Comfortaa"/>
            </a:endParaRPr>
          </a:p>
          <a:p>
            <a:pPr indent="0" lvl="0" marL="0" rtl="0" algn="l">
              <a:spcBef>
                <a:spcPts val="1000"/>
              </a:spcBef>
              <a:spcAft>
                <a:spcPts val="0"/>
              </a:spcAft>
              <a:buNone/>
            </a:pPr>
            <a:r>
              <a:t/>
            </a:r>
            <a:endParaRPr b="1">
              <a:solidFill>
                <a:srgbClr val="741B47"/>
              </a:solidFill>
              <a:latin typeface="Comfortaa"/>
              <a:ea typeface="Comfortaa"/>
              <a:cs typeface="Comfortaa"/>
              <a:sym typeface="Comfortaa"/>
            </a:endParaRPr>
          </a:p>
          <a:p>
            <a:pPr indent="0" lvl="0" marL="0" rtl="0" algn="l">
              <a:spcBef>
                <a:spcPts val="1000"/>
              </a:spcBef>
              <a:spcAft>
                <a:spcPts val="0"/>
              </a:spcAft>
              <a:buNone/>
            </a:pPr>
            <a:r>
              <a:rPr b="1" lang="en-US">
                <a:solidFill>
                  <a:srgbClr val="741B47"/>
                </a:solidFill>
                <a:latin typeface="Comfortaa"/>
                <a:ea typeface="Comfortaa"/>
                <a:cs typeface="Comfortaa"/>
                <a:sym typeface="Comfortaa"/>
              </a:rPr>
              <a:t>Quels labels connaissez-vous?</a:t>
            </a:r>
            <a:endParaRPr b="1">
              <a:solidFill>
                <a:srgbClr val="741B47"/>
              </a:solidFill>
              <a:latin typeface="Comfortaa"/>
              <a:ea typeface="Comfortaa"/>
              <a:cs typeface="Comfortaa"/>
              <a:sym typeface="Comfortaa"/>
            </a:endParaRPr>
          </a:p>
          <a:p>
            <a:pPr indent="0" lvl="0" marL="0" rtl="0" algn="l">
              <a:spcBef>
                <a:spcPts val="1000"/>
              </a:spcBef>
              <a:spcAft>
                <a:spcPts val="0"/>
              </a:spcAft>
              <a:buNone/>
            </a:pPr>
            <a:r>
              <a:t/>
            </a:r>
            <a:endParaRPr b="1">
              <a:solidFill>
                <a:srgbClr val="741B47"/>
              </a:solidFill>
              <a:latin typeface="Comfortaa"/>
              <a:ea typeface="Comfortaa"/>
              <a:cs typeface="Comfortaa"/>
              <a:sym typeface="Comfortaa"/>
            </a:endParaRPr>
          </a:p>
          <a:p>
            <a:pPr indent="0" lvl="0" marL="0" rtl="0" algn="l">
              <a:spcBef>
                <a:spcPts val="1000"/>
              </a:spcBef>
              <a:spcAft>
                <a:spcPts val="0"/>
              </a:spcAft>
              <a:buNone/>
            </a:pPr>
            <a:r>
              <a:rPr b="1" lang="en-US">
                <a:solidFill>
                  <a:srgbClr val="741B47"/>
                </a:solidFill>
                <a:latin typeface="Comfortaa"/>
                <a:ea typeface="Comfortaa"/>
                <a:cs typeface="Comfortaa"/>
                <a:sym typeface="Comfortaa"/>
              </a:rPr>
              <a:t>Savez-vous</a:t>
            </a:r>
            <a:r>
              <a:rPr b="1" lang="en-US">
                <a:solidFill>
                  <a:srgbClr val="741B47"/>
                </a:solidFill>
                <a:latin typeface="Comfortaa"/>
                <a:ea typeface="Comfortaa"/>
                <a:cs typeface="Comfortaa"/>
                <a:sym typeface="Comfortaa"/>
              </a:rPr>
              <a:t> </a:t>
            </a:r>
            <a:r>
              <a:rPr b="1" lang="en-US">
                <a:solidFill>
                  <a:srgbClr val="741B47"/>
                </a:solidFill>
                <a:latin typeface="Comfortaa"/>
                <a:ea typeface="Comfortaa"/>
                <a:cs typeface="Comfortaa"/>
                <a:sym typeface="Comfortaa"/>
              </a:rPr>
              <a:t>ce qu'ils</a:t>
            </a:r>
            <a:r>
              <a:rPr b="1" lang="en-US">
                <a:solidFill>
                  <a:srgbClr val="741B47"/>
                </a:solidFill>
                <a:latin typeface="Comfortaa"/>
                <a:ea typeface="Comfortaa"/>
                <a:cs typeface="Comfortaa"/>
                <a:sym typeface="Comfortaa"/>
              </a:rPr>
              <a:t> signifient et représentent?</a:t>
            </a:r>
            <a:endParaRPr b="1">
              <a:solidFill>
                <a:srgbClr val="741B47"/>
              </a:solidFill>
              <a:latin typeface="Comfortaa"/>
              <a:ea typeface="Comfortaa"/>
              <a:cs typeface="Comfortaa"/>
              <a:sym typeface="Comfortaa"/>
            </a:endParaRPr>
          </a:p>
        </p:txBody>
      </p:sp>
      <p:sp>
        <p:nvSpPr>
          <p:cNvPr id="297" name="Google Shape;297;g180755cdd44_0_6"/>
          <p:cNvSpPr txBox="1"/>
          <p:nvPr/>
        </p:nvSpPr>
        <p:spPr>
          <a:xfrm>
            <a:off x="913475" y="2806675"/>
            <a:ext cx="10717800" cy="800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Arial"/>
              <a:buNone/>
            </a:pPr>
            <a:r>
              <a:rPr lang="en-US" sz="2800">
                <a:solidFill>
                  <a:schemeClr val="dk1"/>
                </a:solidFill>
                <a:latin typeface="Comfortaa"/>
                <a:ea typeface="Comfortaa"/>
                <a:cs typeface="Comfortaa"/>
                <a:sym typeface="Comfortaa"/>
              </a:rPr>
              <a:t>Pour certifier la qualité des produits et valoriser le travail des agriculteurs, il existe différents labels, plus ou moins connus.</a:t>
            </a:r>
            <a:endParaRPr>
              <a:solidFill>
                <a:schemeClr val="dk1"/>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21b718e6ed4_0_0"/>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Les labels: quelques labels</a:t>
            </a:r>
            <a:endParaRPr/>
          </a:p>
        </p:txBody>
      </p:sp>
      <p:sp>
        <p:nvSpPr>
          <p:cNvPr id="304" name="Google Shape;304;g21b718e6ed4_0_0"/>
          <p:cNvSpPr txBox="1"/>
          <p:nvPr>
            <p:ph idx="1" type="body"/>
          </p:nvPr>
        </p:nvSpPr>
        <p:spPr>
          <a:xfrm>
            <a:off x="838200" y="2214245"/>
            <a:ext cx="105156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500">
                <a:solidFill>
                  <a:schemeClr val="dk1"/>
                </a:solidFill>
                <a:latin typeface="Comfortaa"/>
                <a:ea typeface="Comfortaa"/>
                <a:cs typeface="Comfortaa"/>
                <a:sym typeface="Comfortaa"/>
              </a:rPr>
              <a:t>AOP: </a:t>
            </a:r>
            <a:r>
              <a:rPr lang="en-US" sz="2500">
                <a:solidFill>
                  <a:schemeClr val="dk1"/>
                </a:solidFill>
                <a:latin typeface="Comfortaa"/>
                <a:ea typeface="Comfortaa"/>
                <a:cs typeface="Comfortaa"/>
                <a:sym typeface="Comfortaa"/>
              </a:rPr>
              <a:t>Appellation</a:t>
            </a:r>
            <a:r>
              <a:rPr lang="en-US" sz="2500">
                <a:solidFill>
                  <a:schemeClr val="dk1"/>
                </a:solidFill>
                <a:latin typeface="Comfortaa"/>
                <a:ea typeface="Comfortaa"/>
                <a:cs typeface="Comfortaa"/>
                <a:sym typeface="Comfortaa"/>
              </a:rPr>
              <a:t> d’Origine Protégée, </a:t>
            </a:r>
            <a:r>
              <a:rPr lang="en-US" sz="2100">
                <a:solidFill>
                  <a:schemeClr val="dk1"/>
                </a:solidFill>
                <a:highlight>
                  <a:srgbClr val="FFFFFF"/>
                </a:highlight>
                <a:latin typeface="Comfortaa"/>
                <a:ea typeface="Comfortaa"/>
                <a:cs typeface="Comfortaa"/>
                <a:sym typeface="Comfortaa"/>
              </a:rPr>
              <a:t>désigne un produit dont toutes les étapes de production sont réalisées selon un savoir-faire reconnu dans une même aire géographique, qui donne ses caractéristiques au produit.</a:t>
            </a:r>
            <a:endParaRPr sz="2100">
              <a:solidFill>
                <a:schemeClr val="dk1"/>
              </a:solidFill>
              <a:highlight>
                <a:srgbClr val="FFFFFF"/>
              </a:highlight>
              <a:latin typeface="Comfortaa"/>
              <a:ea typeface="Comfortaa"/>
              <a:cs typeface="Comfortaa"/>
              <a:sym typeface="Comfortaa"/>
            </a:endParaRPr>
          </a:p>
          <a:p>
            <a:pPr indent="0" lvl="0" marL="0" rtl="0" algn="l">
              <a:spcBef>
                <a:spcPts val="1000"/>
              </a:spcBef>
              <a:spcAft>
                <a:spcPts val="0"/>
              </a:spcAft>
              <a:buNone/>
            </a:pPr>
            <a:r>
              <a:rPr lang="en-US" sz="2500">
                <a:solidFill>
                  <a:schemeClr val="dk1"/>
                </a:solidFill>
                <a:highlight>
                  <a:srgbClr val="FFFFFF"/>
                </a:highlight>
                <a:latin typeface="Comfortaa"/>
                <a:ea typeface="Comfortaa"/>
                <a:cs typeface="Comfortaa"/>
                <a:sym typeface="Comfortaa"/>
              </a:rPr>
              <a:t>IGP: Indication Géographique Protégée. </a:t>
            </a:r>
            <a:r>
              <a:rPr lang="en-US" sz="2200">
                <a:solidFill>
                  <a:schemeClr val="dk1"/>
                </a:solidFill>
                <a:highlight>
                  <a:srgbClr val="FFFFFF"/>
                </a:highlight>
                <a:latin typeface="Comfortaa"/>
                <a:ea typeface="Comfortaa"/>
                <a:cs typeface="Comfortaa"/>
                <a:sym typeface="Comfortaa"/>
              </a:rPr>
              <a:t>C’est un label européen garantissant le lieu de production, élaboration et transformation du produit.</a:t>
            </a:r>
            <a:endParaRPr sz="2200">
              <a:solidFill>
                <a:schemeClr val="dk1"/>
              </a:solidFill>
              <a:highlight>
                <a:srgbClr val="FFFFFF"/>
              </a:highlight>
              <a:latin typeface="Comfortaa"/>
              <a:ea typeface="Comfortaa"/>
              <a:cs typeface="Comfortaa"/>
              <a:sym typeface="Comfortaa"/>
            </a:endParaRPr>
          </a:p>
          <a:p>
            <a:pPr indent="0" lvl="0" marL="0" rtl="0" algn="l">
              <a:spcBef>
                <a:spcPts val="1000"/>
              </a:spcBef>
              <a:spcAft>
                <a:spcPts val="0"/>
              </a:spcAft>
              <a:buNone/>
            </a:pPr>
            <a:r>
              <a:rPr lang="en-US" sz="2500">
                <a:solidFill>
                  <a:schemeClr val="dk1"/>
                </a:solidFill>
                <a:highlight>
                  <a:srgbClr val="FFFFFF"/>
                </a:highlight>
                <a:latin typeface="Comfortaa"/>
                <a:ea typeface="Comfortaa"/>
                <a:cs typeface="Comfortaa"/>
                <a:sym typeface="Comfortaa"/>
              </a:rPr>
              <a:t>AB: Agriculture Biologique, </a:t>
            </a:r>
            <a:r>
              <a:rPr lang="en-US" sz="2100">
                <a:solidFill>
                  <a:schemeClr val="dk1"/>
                </a:solidFill>
                <a:highlight>
                  <a:srgbClr val="FFFFFF"/>
                </a:highlight>
                <a:latin typeface="Comfortaa"/>
                <a:ea typeface="Comfortaa"/>
                <a:cs typeface="Comfortaa"/>
                <a:sym typeface="Comfortaa"/>
              </a:rPr>
              <a:t>produit dit biologique, avec un cahier des charges strict garantissant le respect de la biodiversité et des ressources naturelles.</a:t>
            </a:r>
            <a:endParaRPr sz="2100">
              <a:solidFill>
                <a:schemeClr val="dk1"/>
              </a:solidFill>
              <a:highlight>
                <a:srgbClr val="FFFFFF"/>
              </a:highlight>
              <a:latin typeface="Comfortaa"/>
              <a:ea typeface="Comfortaa"/>
              <a:cs typeface="Comfortaa"/>
              <a:sym typeface="Comfortaa"/>
            </a:endParaRPr>
          </a:p>
          <a:p>
            <a:pPr indent="0" lvl="0" marL="0" rtl="0" algn="l">
              <a:spcBef>
                <a:spcPts val="1000"/>
              </a:spcBef>
              <a:spcAft>
                <a:spcPts val="0"/>
              </a:spcAft>
              <a:buNone/>
            </a:pPr>
            <a:r>
              <a:rPr lang="en-US" sz="2500">
                <a:solidFill>
                  <a:schemeClr val="dk1"/>
                </a:solidFill>
                <a:highlight>
                  <a:srgbClr val="FFFFFF"/>
                </a:highlight>
                <a:latin typeface="Comfortaa"/>
                <a:ea typeface="Comfortaa"/>
                <a:cs typeface="Comfortaa"/>
                <a:sym typeface="Comfortaa"/>
              </a:rPr>
              <a:t>Label rouge: </a:t>
            </a:r>
            <a:r>
              <a:rPr lang="en-US" sz="2100">
                <a:solidFill>
                  <a:schemeClr val="dk1"/>
                </a:solidFill>
                <a:highlight>
                  <a:srgbClr val="FFFFFF"/>
                </a:highlight>
                <a:latin typeface="Comfortaa"/>
                <a:ea typeface="Comfortaa"/>
                <a:cs typeface="Comfortaa"/>
                <a:sym typeface="Comfortaa"/>
              </a:rPr>
              <a:t>label français garantissant un produit de qualité </a:t>
            </a:r>
            <a:r>
              <a:rPr lang="en-US" sz="2100">
                <a:solidFill>
                  <a:schemeClr val="dk1"/>
                </a:solidFill>
                <a:highlight>
                  <a:srgbClr val="FFFFFF"/>
                </a:highlight>
                <a:latin typeface="Comfortaa"/>
                <a:ea typeface="Comfortaa"/>
                <a:cs typeface="Comfortaa"/>
                <a:sym typeface="Comfortaa"/>
              </a:rPr>
              <a:t>supérieure</a:t>
            </a:r>
            <a:r>
              <a:rPr lang="en-US" sz="2500">
                <a:solidFill>
                  <a:schemeClr val="dk1"/>
                </a:solidFill>
                <a:highlight>
                  <a:srgbClr val="FFFFFF"/>
                </a:highlight>
                <a:latin typeface="Comfortaa"/>
                <a:ea typeface="Comfortaa"/>
                <a:cs typeface="Comfortaa"/>
                <a:sym typeface="Comfortaa"/>
              </a:rPr>
              <a:t>.</a:t>
            </a:r>
            <a:endParaRPr sz="2500">
              <a:solidFill>
                <a:schemeClr val="dk1"/>
              </a:solidFill>
              <a:highlight>
                <a:srgbClr val="FFFFFF"/>
              </a:highlight>
              <a:latin typeface="Comfortaa"/>
              <a:ea typeface="Comfortaa"/>
              <a:cs typeface="Comfortaa"/>
              <a:sym typeface="Comfortaa"/>
            </a:endParaRPr>
          </a:p>
        </p:txBody>
      </p:sp>
      <p:pic>
        <p:nvPicPr>
          <p:cNvPr id="305" name="Google Shape;305;g21b718e6ed4_0_0"/>
          <p:cNvPicPr preferRelativeResize="0"/>
          <p:nvPr/>
        </p:nvPicPr>
        <p:blipFill>
          <a:blip r:embed="rId3">
            <a:alphaModFix/>
          </a:blip>
          <a:stretch>
            <a:fillRect/>
          </a:stretch>
        </p:blipFill>
        <p:spPr>
          <a:xfrm>
            <a:off x="8654600" y="856750"/>
            <a:ext cx="2872550" cy="13575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19e93ff5fc8_0_28"/>
          <p:cNvSpPr txBox="1"/>
          <p:nvPr>
            <p:ph type="title"/>
          </p:nvPr>
        </p:nvSpPr>
        <p:spPr>
          <a:xfrm>
            <a:off x="1039600" y="1093498"/>
            <a:ext cx="105156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a:t>Saveol et le sans pesticide</a:t>
            </a:r>
            <a:endParaRPr/>
          </a:p>
        </p:txBody>
      </p:sp>
      <p:sp>
        <p:nvSpPr>
          <p:cNvPr id="311" name="Google Shape;311;g19e93ff5fc8_0_28"/>
          <p:cNvSpPr txBox="1"/>
          <p:nvPr>
            <p:ph idx="1" type="body"/>
          </p:nvPr>
        </p:nvSpPr>
        <p:spPr>
          <a:xfrm>
            <a:off x="838200" y="2089124"/>
            <a:ext cx="10515600" cy="44664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None/>
            </a:pPr>
            <a:r>
              <a:rPr lang="en-US">
                <a:latin typeface="Comfortaa"/>
                <a:ea typeface="Comfortaa"/>
                <a:cs typeface="Comfortaa"/>
                <a:sym typeface="Comfortaa"/>
              </a:rPr>
              <a:t>Saveol, leader français de la production de tomates, a été </a:t>
            </a:r>
            <a:r>
              <a:rPr lang="en-US">
                <a:latin typeface="Comfortaa"/>
                <a:ea typeface="Comfortaa"/>
                <a:cs typeface="Comfortaa"/>
                <a:sym typeface="Comfortaa"/>
              </a:rPr>
              <a:t>pionnier</a:t>
            </a:r>
            <a:r>
              <a:rPr lang="en-US">
                <a:latin typeface="Comfortaa"/>
                <a:ea typeface="Comfortaa"/>
                <a:cs typeface="Comfortaa"/>
                <a:sym typeface="Comfortaa"/>
              </a:rPr>
              <a:t> du biocontrôle et du zéro pesticide</a:t>
            </a:r>
            <a:endParaRPr>
              <a:latin typeface="Comfortaa"/>
              <a:ea typeface="Comfortaa"/>
              <a:cs typeface="Comfortaa"/>
              <a:sym typeface="Comfortaa"/>
            </a:endParaRPr>
          </a:p>
          <a:p>
            <a:pPr indent="0" lvl="0" marL="0" rtl="0" algn="l">
              <a:spcBef>
                <a:spcPts val="1000"/>
              </a:spcBef>
              <a:spcAft>
                <a:spcPts val="0"/>
              </a:spcAft>
              <a:buNone/>
            </a:pPr>
            <a:r>
              <a:rPr lang="en-US">
                <a:latin typeface="Comfortaa"/>
                <a:ea typeface="Comfortaa"/>
                <a:cs typeface="Comfortaa"/>
                <a:sym typeface="Comfortaa"/>
              </a:rPr>
              <a:t>Des tomates sans pesticide c’est:</a:t>
            </a:r>
            <a:endParaRPr sz="1200">
              <a:solidFill>
                <a:schemeClr val="dk1"/>
              </a:solidFill>
              <a:latin typeface="Comfortaa"/>
              <a:ea typeface="Comfortaa"/>
              <a:cs typeface="Comfortaa"/>
              <a:sym typeface="Comfortaa"/>
            </a:endParaRPr>
          </a:p>
          <a:p>
            <a:pPr indent="0" lvl="0" marL="0" rtl="0" algn="l">
              <a:lnSpc>
                <a:spcPct val="150000"/>
              </a:lnSpc>
              <a:spcBef>
                <a:spcPts val="0"/>
              </a:spcBef>
              <a:spcAft>
                <a:spcPts val="0"/>
              </a:spcAft>
              <a:buClr>
                <a:schemeClr val="dk1"/>
              </a:buClr>
              <a:buSzPts val="1100"/>
              <a:buFont typeface="Arial"/>
              <a:buNone/>
            </a:pPr>
            <a:r>
              <a:rPr lang="en-US"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a:p>
            <a:pPr indent="-336550" lvl="0" marL="457200" rtl="0" algn="l">
              <a:lnSpc>
                <a:spcPct val="150000"/>
              </a:lnSpc>
              <a:spcBef>
                <a:spcPts val="0"/>
              </a:spcBef>
              <a:spcAft>
                <a:spcPts val="0"/>
              </a:spcAft>
              <a:buSzPts val="1700"/>
              <a:buFont typeface="Arial"/>
              <a:buChar char="•"/>
            </a:pPr>
            <a:r>
              <a:rPr lang="en-US" sz="1700">
                <a:solidFill>
                  <a:srgbClr val="60AB16"/>
                </a:solidFill>
                <a:latin typeface="Arial"/>
                <a:ea typeface="Arial"/>
                <a:cs typeface="Arial"/>
                <a:sym typeface="Arial"/>
              </a:rPr>
              <a:t>Des moyens :</a:t>
            </a:r>
            <a:r>
              <a:rPr lang="en-US" sz="1700">
                <a:solidFill>
                  <a:schemeClr val="dk1"/>
                </a:solidFill>
                <a:latin typeface="Arial"/>
                <a:ea typeface="Arial"/>
                <a:cs typeface="Arial"/>
                <a:sym typeface="Arial"/>
              </a:rPr>
              <a:t> </a:t>
            </a:r>
            <a:r>
              <a:rPr b="1" lang="en-US" sz="1700">
                <a:solidFill>
                  <a:schemeClr val="dk1"/>
                </a:solidFill>
                <a:latin typeface="Arial"/>
                <a:ea typeface="Arial"/>
                <a:cs typeface="Arial"/>
                <a:sym typeface="Arial"/>
              </a:rPr>
              <a:t>aucun traitement pesticide de synthèse</a:t>
            </a:r>
            <a:r>
              <a:rPr lang="en-US" sz="1700">
                <a:solidFill>
                  <a:schemeClr val="dk1"/>
                </a:solidFill>
                <a:latin typeface="Arial"/>
                <a:ea typeface="Arial"/>
                <a:cs typeface="Arial"/>
                <a:sym typeface="Arial"/>
              </a:rPr>
              <a:t> de la fleur à l'assiette par nos </a:t>
            </a:r>
            <a:r>
              <a:rPr lang="en-US" sz="1700">
                <a:solidFill>
                  <a:schemeClr val="dk1"/>
                </a:solidFill>
                <a:latin typeface="Arial"/>
                <a:ea typeface="Arial"/>
                <a:cs typeface="Arial"/>
                <a:sym typeface="Arial"/>
              </a:rPr>
              <a:t>maraîchers</a:t>
            </a:r>
            <a:r>
              <a:rPr lang="en-US" sz="1700">
                <a:solidFill>
                  <a:schemeClr val="dk1"/>
                </a:solidFill>
                <a:latin typeface="Arial"/>
                <a:ea typeface="Arial"/>
                <a:cs typeface="Arial"/>
                <a:sym typeface="Arial"/>
              </a:rPr>
              <a:t> et un suivi sanitaire rapproché par une équipe de techniciens spécialisés</a:t>
            </a:r>
            <a:endParaRPr sz="1700">
              <a:solidFill>
                <a:schemeClr val="dk1"/>
              </a:solidFill>
              <a:latin typeface="Arial"/>
              <a:ea typeface="Arial"/>
              <a:cs typeface="Arial"/>
              <a:sym typeface="Arial"/>
            </a:endParaRPr>
          </a:p>
          <a:p>
            <a:pPr indent="-336550" lvl="0" marL="457200" rtl="0" algn="l">
              <a:lnSpc>
                <a:spcPct val="150000"/>
              </a:lnSpc>
              <a:spcBef>
                <a:spcPts val="0"/>
              </a:spcBef>
              <a:spcAft>
                <a:spcPts val="0"/>
              </a:spcAft>
              <a:buSzPts val="1700"/>
              <a:buFont typeface="Arial"/>
              <a:buChar char="•"/>
            </a:pPr>
            <a:r>
              <a:rPr lang="en-US" sz="1700">
                <a:solidFill>
                  <a:srgbClr val="60AB16"/>
                </a:solidFill>
                <a:latin typeface="Arial"/>
                <a:ea typeface="Arial"/>
                <a:cs typeface="Arial"/>
                <a:sym typeface="Arial"/>
              </a:rPr>
              <a:t>Des résultats :  </a:t>
            </a:r>
            <a:r>
              <a:rPr b="1" lang="en-US" sz="1700">
                <a:solidFill>
                  <a:schemeClr val="dk1"/>
                </a:solidFill>
                <a:latin typeface="Arial"/>
                <a:ea typeface="Arial"/>
                <a:cs typeface="Arial"/>
                <a:sym typeface="Arial"/>
              </a:rPr>
              <a:t>aucun résidu de pesticides</a:t>
            </a:r>
            <a:r>
              <a:rPr lang="en-US" sz="1700">
                <a:solidFill>
                  <a:schemeClr val="dk1"/>
                </a:solidFill>
                <a:latin typeface="Arial"/>
                <a:ea typeface="Arial"/>
                <a:cs typeface="Arial"/>
                <a:sym typeface="Arial"/>
              </a:rPr>
              <a:t> quantifiables sur les tomates. Pour en savoir plus : </a:t>
            </a:r>
            <a:r>
              <a:rPr lang="en-US" sz="1700">
                <a:solidFill>
                  <a:schemeClr val="hlink"/>
                </a:solidFill>
                <a:uFill>
                  <a:noFill/>
                </a:uFill>
                <a:latin typeface="Arial"/>
                <a:ea typeface="Arial"/>
                <a:cs typeface="Arial"/>
                <a:sym typeface="Arial"/>
                <a:hlinkClick r:id="rId3"/>
              </a:rPr>
              <a:t>Notre garantie</a:t>
            </a:r>
            <a:r>
              <a:rPr lang="en-US" sz="1700">
                <a:solidFill>
                  <a:srgbClr val="60AB16"/>
                </a:solidFill>
                <a:latin typeface="Arial"/>
                <a:ea typeface="Arial"/>
                <a:cs typeface="Arial"/>
                <a:sym typeface="Arial"/>
              </a:rPr>
              <a:t> </a:t>
            </a:r>
            <a:r>
              <a:rPr lang="en-US" sz="1700">
                <a:solidFill>
                  <a:schemeClr val="dk1"/>
                </a:solidFill>
                <a:latin typeface="Arial"/>
                <a:ea typeface="Arial"/>
                <a:cs typeface="Arial"/>
                <a:sym typeface="Arial"/>
              </a:rPr>
              <a:t> </a:t>
            </a:r>
            <a:endParaRPr sz="1700">
              <a:solidFill>
                <a:schemeClr val="dk1"/>
              </a:solidFill>
              <a:latin typeface="Arial"/>
              <a:ea typeface="Arial"/>
              <a:cs typeface="Arial"/>
              <a:sym typeface="Arial"/>
            </a:endParaRPr>
          </a:p>
          <a:p>
            <a:pPr indent="-336550" lvl="0" marL="457200" rtl="0" algn="l">
              <a:lnSpc>
                <a:spcPct val="150000"/>
              </a:lnSpc>
              <a:spcBef>
                <a:spcPts val="0"/>
              </a:spcBef>
              <a:spcAft>
                <a:spcPts val="0"/>
              </a:spcAft>
              <a:buSzPts val="1700"/>
              <a:buFont typeface="Arial"/>
              <a:buChar char="•"/>
            </a:pPr>
            <a:r>
              <a:rPr lang="en-US" sz="1700">
                <a:solidFill>
                  <a:srgbClr val="60AB16"/>
                </a:solidFill>
                <a:latin typeface="Arial"/>
                <a:ea typeface="Arial"/>
                <a:cs typeface="Arial"/>
                <a:sym typeface="Arial"/>
              </a:rPr>
              <a:t>Des contrôles :</a:t>
            </a:r>
            <a:r>
              <a:rPr lang="en-US" sz="1700">
                <a:solidFill>
                  <a:schemeClr val="dk1"/>
                </a:solidFill>
                <a:latin typeface="Arial"/>
                <a:ea typeface="Arial"/>
                <a:cs typeface="Arial"/>
                <a:sym typeface="Arial"/>
              </a:rPr>
              <a:t> des analyses régulières par un laboratoire indépendant</a:t>
            </a:r>
            <a:endParaRPr sz="1700">
              <a:solidFill>
                <a:schemeClr val="dk1"/>
              </a:solidFill>
              <a:latin typeface="Arial"/>
              <a:ea typeface="Arial"/>
              <a:cs typeface="Arial"/>
              <a:sym typeface="Arial"/>
            </a:endParaRPr>
          </a:p>
          <a:p>
            <a:pPr indent="0" lvl="0" marL="457200" rtl="0" algn="l">
              <a:lnSpc>
                <a:spcPct val="150000"/>
              </a:lnSpc>
              <a:spcBef>
                <a:spcPts val="0"/>
              </a:spcBef>
              <a:spcAft>
                <a:spcPts val="0"/>
              </a:spcAft>
              <a:buNone/>
            </a:pPr>
            <a:r>
              <a:t/>
            </a:r>
            <a:endParaRPr sz="1700">
              <a:solidFill>
                <a:schemeClr val="dk1"/>
              </a:solidFill>
              <a:latin typeface="Arial"/>
              <a:ea typeface="Arial"/>
              <a:cs typeface="Arial"/>
              <a:sym typeface="Arial"/>
            </a:endParaRPr>
          </a:p>
          <a:p>
            <a:pPr indent="-374650" lvl="0" marL="457200" rtl="0" algn="l">
              <a:spcBef>
                <a:spcPts val="1000"/>
              </a:spcBef>
              <a:spcAft>
                <a:spcPts val="0"/>
              </a:spcAft>
              <a:buSzPts val="2300"/>
              <a:buChar char="❖"/>
            </a:pPr>
            <a:r>
              <a:rPr lang="en-US" sz="2300"/>
              <a:t> </a:t>
            </a:r>
            <a:r>
              <a:rPr lang="en-US" sz="2300" u="sng">
                <a:solidFill>
                  <a:schemeClr val="hlink"/>
                </a:solidFill>
                <a:hlinkClick r:id="rId4"/>
              </a:rPr>
              <a:t>https://youtu.be/75u_5BHYqa8</a:t>
            </a:r>
            <a:r>
              <a:rPr lang="en-US" sz="2300"/>
              <a:t> (1 min)</a:t>
            </a:r>
            <a:endParaRPr sz="2300"/>
          </a:p>
        </p:txBody>
      </p:sp>
      <p:pic>
        <p:nvPicPr>
          <p:cNvPr id="312" name="Google Shape;312;g19e93ff5fc8_0_28"/>
          <p:cNvPicPr preferRelativeResize="0"/>
          <p:nvPr/>
        </p:nvPicPr>
        <p:blipFill>
          <a:blip r:embed="rId5">
            <a:alphaModFix/>
          </a:blip>
          <a:stretch>
            <a:fillRect/>
          </a:stretch>
        </p:blipFill>
        <p:spPr>
          <a:xfrm>
            <a:off x="9234150" y="4884575"/>
            <a:ext cx="2957850" cy="19734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
          <p:cNvSpPr txBox="1"/>
          <p:nvPr>
            <p:ph type="title"/>
          </p:nvPr>
        </p:nvSpPr>
        <p:spPr>
          <a:xfrm>
            <a:off x="838200" y="1899098"/>
            <a:ext cx="10515600" cy="6619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alibri"/>
              <a:buNone/>
            </a:pPr>
            <a:r>
              <a:rPr lang="en-US"/>
              <a:t>A quoi ça sert ?</a:t>
            </a:r>
            <a:endParaRPr/>
          </a:p>
        </p:txBody>
      </p:sp>
      <p:sp>
        <p:nvSpPr>
          <p:cNvPr id="318" name="Google Shape;318;p3"/>
          <p:cNvSpPr txBox="1"/>
          <p:nvPr>
            <p:ph idx="1" type="body"/>
          </p:nvPr>
        </p:nvSpPr>
        <p:spPr>
          <a:xfrm>
            <a:off x="838200" y="3019906"/>
            <a:ext cx="10515600" cy="4003800"/>
          </a:xfrm>
          <a:prstGeom prst="rect">
            <a:avLst/>
          </a:prstGeom>
          <a:noFill/>
          <a:ln>
            <a:noFill/>
          </a:ln>
        </p:spPr>
        <p:txBody>
          <a:bodyPr anchorCtr="0" anchor="t" bIns="45700" lIns="91425" spcFirstLastPara="1" rIns="91425" wrap="square" tIns="45700">
            <a:noAutofit/>
          </a:bodyPr>
          <a:lstStyle/>
          <a:p>
            <a:pPr indent="0" lvl="0" marL="457200" rtl="0" algn="l">
              <a:lnSpc>
                <a:spcPct val="90000"/>
              </a:lnSpc>
              <a:spcBef>
                <a:spcPts val="0"/>
              </a:spcBef>
              <a:spcAft>
                <a:spcPts val="0"/>
              </a:spcAft>
              <a:buClr>
                <a:schemeClr val="dk1"/>
              </a:buClr>
              <a:buSzPts val="1100"/>
              <a:buFont typeface="Arial"/>
              <a:buNone/>
            </a:pPr>
            <a:r>
              <a:rPr b="1" lang="en-US">
                <a:solidFill>
                  <a:srgbClr val="4C1130"/>
                </a:solidFill>
                <a:latin typeface="Comfortaa"/>
                <a:ea typeface="Comfortaa"/>
                <a:cs typeface="Comfortaa"/>
                <a:sym typeface="Comfortaa"/>
              </a:rPr>
              <a:t>À votre avis, quelles sont les principales raisons de toutes ces innovations et évolutions en agriculture?</a:t>
            </a:r>
            <a:endParaRPr b="1">
              <a:solidFill>
                <a:srgbClr val="4C1130"/>
              </a:solidFill>
              <a:latin typeface="Comfortaa"/>
              <a:ea typeface="Comfortaa"/>
              <a:cs typeface="Comfortaa"/>
              <a:sym typeface="Comfortaa"/>
            </a:endParaRPr>
          </a:p>
          <a:p>
            <a:pPr indent="0" lvl="0" marL="457200" rtl="0" algn="l">
              <a:lnSpc>
                <a:spcPct val="90000"/>
              </a:lnSpc>
              <a:spcBef>
                <a:spcPts val="0"/>
              </a:spcBef>
              <a:spcAft>
                <a:spcPts val="0"/>
              </a:spcAft>
              <a:buClr>
                <a:schemeClr val="dk1"/>
              </a:buClr>
              <a:buSzPts val="1100"/>
              <a:buFont typeface="Arial"/>
              <a:buNone/>
            </a:pPr>
            <a:r>
              <a:t/>
            </a:r>
            <a:endParaRPr b="1">
              <a:solidFill>
                <a:srgbClr val="4C1130"/>
              </a:solidFill>
              <a:latin typeface="Comfortaa"/>
              <a:ea typeface="Comfortaa"/>
              <a:cs typeface="Comfortaa"/>
              <a:sym typeface="Comfortaa"/>
            </a:endParaRPr>
          </a:p>
          <a:p>
            <a:pPr indent="0" lvl="0" marL="457200" rtl="0" algn="l">
              <a:lnSpc>
                <a:spcPct val="90000"/>
              </a:lnSpc>
              <a:spcBef>
                <a:spcPts val="0"/>
              </a:spcBef>
              <a:spcAft>
                <a:spcPts val="0"/>
              </a:spcAft>
              <a:buClr>
                <a:schemeClr val="dk1"/>
              </a:buClr>
              <a:buSzPts val="1100"/>
              <a:buFont typeface="Arial"/>
              <a:buNone/>
            </a:pPr>
            <a:r>
              <a:rPr b="1" lang="en-US">
                <a:solidFill>
                  <a:srgbClr val="4C1130"/>
                </a:solidFill>
                <a:latin typeface="Comfortaa"/>
                <a:ea typeface="Comfortaa"/>
                <a:cs typeface="Comfortaa"/>
                <a:sym typeface="Comfortaa"/>
              </a:rPr>
              <a:t>Pourquoi l’écologie a une place aussi importante même dans les exploitations conventionnelles (qui ne font pas du bio)?</a:t>
            </a:r>
            <a:endParaRPr b="1">
              <a:solidFill>
                <a:srgbClr val="4C1130"/>
              </a:solidFill>
              <a:latin typeface="Comfortaa"/>
              <a:ea typeface="Comfortaa"/>
              <a:cs typeface="Comfortaa"/>
              <a:sym typeface="Comfortaa"/>
            </a:endParaRPr>
          </a:p>
          <a:p>
            <a:pPr indent="0" lvl="0" marL="457200" rtl="0" algn="l">
              <a:lnSpc>
                <a:spcPct val="90000"/>
              </a:lnSpc>
              <a:spcBef>
                <a:spcPts val="0"/>
              </a:spcBef>
              <a:spcAft>
                <a:spcPts val="0"/>
              </a:spcAft>
              <a:buSzPts val="2800"/>
              <a:buNone/>
            </a:pPr>
            <a:r>
              <a:t/>
            </a:r>
            <a:endParaRPr b="1">
              <a:solidFill>
                <a:srgbClr val="4C1130"/>
              </a:solidFill>
            </a:endParaRPr>
          </a:p>
        </p:txBody>
      </p:sp>
      <p:pic>
        <p:nvPicPr>
          <p:cNvPr id="319" name="Google Shape;319;p3"/>
          <p:cNvPicPr preferRelativeResize="0"/>
          <p:nvPr/>
        </p:nvPicPr>
        <p:blipFill>
          <a:blip r:embed="rId3">
            <a:alphaModFix/>
          </a:blip>
          <a:stretch>
            <a:fillRect/>
          </a:stretch>
        </p:blipFill>
        <p:spPr>
          <a:xfrm>
            <a:off x="9675725" y="0"/>
            <a:ext cx="2516275" cy="27575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g25ba3fce1da_0_52"/>
          <p:cNvSpPr txBox="1"/>
          <p:nvPr>
            <p:ph idx="1" type="body"/>
          </p:nvPr>
        </p:nvSpPr>
        <p:spPr>
          <a:xfrm>
            <a:off x="761650" y="2108525"/>
            <a:ext cx="111771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700">
                <a:solidFill>
                  <a:schemeClr val="dk1"/>
                </a:solidFill>
                <a:latin typeface="Comfortaa"/>
                <a:ea typeface="Comfortaa"/>
                <a:cs typeface="Comfortaa"/>
                <a:sym typeface="Comfortaa"/>
              </a:rPr>
              <a:t>Le développement durable est une amélioration des performances de la société, qui prend en compte les contraintes environnementales, sociales et économiques, pour pouvoir être viable à long terme.</a:t>
            </a:r>
            <a:endParaRPr sz="2700">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sz="2700">
              <a:solidFill>
                <a:schemeClr val="dk1"/>
              </a:solidFill>
              <a:latin typeface="Comfortaa"/>
              <a:ea typeface="Comfortaa"/>
              <a:cs typeface="Comfortaa"/>
              <a:sym typeface="Comfortaa"/>
            </a:endParaRPr>
          </a:p>
          <a:p>
            <a:pPr indent="0" lvl="0" marL="0" rtl="0" algn="l">
              <a:spcBef>
                <a:spcPts val="1000"/>
              </a:spcBef>
              <a:spcAft>
                <a:spcPts val="0"/>
              </a:spcAft>
              <a:buNone/>
            </a:pPr>
            <a:r>
              <a:rPr lang="en-US" sz="2700">
                <a:solidFill>
                  <a:schemeClr val="dk1"/>
                </a:solidFill>
                <a:highlight>
                  <a:schemeClr val="lt1"/>
                </a:highlight>
                <a:latin typeface="Comfortaa"/>
                <a:ea typeface="Comfortaa"/>
                <a:cs typeface="Comfortaa"/>
                <a:sym typeface="Comfortaa"/>
              </a:rPr>
              <a:t>Le développement durable est « un développement qui répond aux besoins du présent sans compromettre la capacité des générations futures à répondre aux leurs », Mme Gro Harlem Brundtland, Premier Ministre norvégien (1987).</a:t>
            </a:r>
            <a:endParaRPr sz="2700">
              <a:solidFill>
                <a:schemeClr val="dk1"/>
              </a:solidFill>
              <a:highlight>
                <a:schemeClr val="lt1"/>
              </a:highlight>
              <a:latin typeface="Comfortaa"/>
              <a:ea typeface="Comfortaa"/>
              <a:cs typeface="Comfortaa"/>
              <a:sym typeface="Comfortaa"/>
            </a:endParaRPr>
          </a:p>
          <a:p>
            <a:pPr indent="0" lvl="0" marL="0" rtl="0" algn="l">
              <a:spcBef>
                <a:spcPts val="1000"/>
              </a:spcBef>
              <a:spcAft>
                <a:spcPts val="0"/>
              </a:spcAft>
              <a:buNone/>
            </a:pPr>
            <a:r>
              <a:t/>
            </a:r>
            <a:endParaRPr sz="2700">
              <a:solidFill>
                <a:schemeClr val="dk1"/>
              </a:solidFill>
            </a:endParaRPr>
          </a:p>
          <a:p>
            <a:pPr indent="0" lvl="0" marL="0" rtl="0" algn="l">
              <a:spcBef>
                <a:spcPts val="1000"/>
              </a:spcBef>
              <a:spcAft>
                <a:spcPts val="0"/>
              </a:spcAft>
              <a:buNone/>
            </a:pPr>
            <a:r>
              <a:t/>
            </a:r>
            <a:endParaRPr>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
          <p:cNvSpPr txBox="1"/>
          <p:nvPr>
            <p:ph type="title"/>
          </p:nvPr>
        </p:nvSpPr>
        <p:spPr>
          <a:xfrm>
            <a:off x="838200" y="6048060"/>
            <a:ext cx="10515600" cy="631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US"/>
              <a:t>Merci pour votre attention</a:t>
            </a:r>
            <a:endParaRPr/>
          </a:p>
        </p:txBody>
      </p:sp>
      <p:sp>
        <p:nvSpPr>
          <p:cNvPr id="325" name="Google Shape;325;p4"/>
          <p:cNvSpPr txBox="1"/>
          <p:nvPr/>
        </p:nvSpPr>
        <p:spPr>
          <a:xfrm>
            <a:off x="471925" y="1799350"/>
            <a:ext cx="11315100" cy="241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i="1" sz="2200">
              <a:solidFill>
                <a:schemeClr val="dk1"/>
              </a:solidFill>
              <a:highlight>
                <a:srgbClr val="F5F4EE"/>
              </a:highlight>
              <a:latin typeface="Comfortaa"/>
              <a:ea typeface="Comfortaa"/>
              <a:cs typeface="Comfortaa"/>
              <a:sym typeface="Comfortaa"/>
            </a:endParaRPr>
          </a:p>
        </p:txBody>
      </p:sp>
      <p:pic>
        <p:nvPicPr>
          <p:cNvPr id="326" name="Google Shape;326;p4"/>
          <p:cNvPicPr preferRelativeResize="0"/>
          <p:nvPr/>
        </p:nvPicPr>
        <p:blipFill>
          <a:blip r:embed="rId3">
            <a:alphaModFix/>
          </a:blip>
          <a:stretch>
            <a:fillRect/>
          </a:stretch>
        </p:blipFill>
        <p:spPr>
          <a:xfrm>
            <a:off x="3048000" y="1978738"/>
            <a:ext cx="6096000" cy="3895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g19e93ff5fc8_0_22"/>
          <p:cNvSpPr txBox="1"/>
          <p:nvPr>
            <p:ph type="title"/>
          </p:nvPr>
        </p:nvSpPr>
        <p:spPr>
          <a:xfrm>
            <a:off x="1039600" y="1093498"/>
            <a:ext cx="105156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t/>
            </a:r>
            <a:endParaRPr/>
          </a:p>
        </p:txBody>
      </p:sp>
      <p:sp>
        <p:nvSpPr>
          <p:cNvPr id="67" name="Google Shape;67;g19e93ff5fc8_0_22"/>
          <p:cNvSpPr txBox="1"/>
          <p:nvPr>
            <p:ph idx="1" type="body"/>
          </p:nvPr>
        </p:nvSpPr>
        <p:spPr>
          <a:xfrm>
            <a:off x="458125" y="969300"/>
            <a:ext cx="11097000" cy="5764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800"/>
              <a:buNone/>
            </a:pPr>
            <a:r>
              <a:t/>
            </a:r>
            <a:endParaRPr/>
          </a:p>
          <a:p>
            <a:pPr indent="0" lvl="0" marL="0" rtl="0" algn="l">
              <a:lnSpc>
                <a:spcPct val="90000"/>
              </a:lnSpc>
              <a:spcBef>
                <a:spcPts val="0"/>
              </a:spcBef>
              <a:spcAft>
                <a:spcPts val="0"/>
              </a:spcAft>
              <a:buSzPts val="2800"/>
              <a:buNone/>
            </a:pPr>
            <a:r>
              <a:t/>
            </a:r>
            <a:endParaRPr sz="2700">
              <a:latin typeface="Comfortaa"/>
              <a:ea typeface="Comfortaa"/>
              <a:cs typeface="Comfortaa"/>
              <a:sym typeface="Comfortaa"/>
            </a:endParaRPr>
          </a:p>
          <a:p>
            <a:pPr indent="0" lvl="0" marL="0" rtl="0" algn="l">
              <a:lnSpc>
                <a:spcPct val="90000"/>
              </a:lnSpc>
              <a:spcBef>
                <a:spcPts val="0"/>
              </a:spcBef>
              <a:spcAft>
                <a:spcPts val="0"/>
              </a:spcAft>
              <a:buSzPts val="2800"/>
              <a:buNone/>
            </a:pPr>
            <a:r>
              <a:t/>
            </a:r>
            <a:endParaRPr sz="2700">
              <a:latin typeface="Comfortaa"/>
              <a:ea typeface="Comfortaa"/>
              <a:cs typeface="Comfortaa"/>
              <a:sym typeface="Comfortaa"/>
            </a:endParaRPr>
          </a:p>
          <a:p>
            <a:pPr indent="0" lvl="0" marL="0" rtl="0" algn="l">
              <a:lnSpc>
                <a:spcPct val="90000"/>
              </a:lnSpc>
              <a:spcBef>
                <a:spcPts val="0"/>
              </a:spcBef>
              <a:spcAft>
                <a:spcPts val="0"/>
              </a:spcAft>
              <a:buSzPts val="2800"/>
              <a:buNone/>
            </a:pPr>
            <a:r>
              <a:rPr b="1" lang="en-US" sz="2700">
                <a:solidFill>
                  <a:schemeClr val="dk1"/>
                </a:solidFill>
                <a:latin typeface="Comfortaa"/>
                <a:ea typeface="Comfortaa"/>
                <a:cs typeface="Comfortaa"/>
                <a:sym typeface="Comfortaa"/>
              </a:rPr>
              <a:t>Dans la nature tout est lié</a:t>
            </a:r>
            <a:r>
              <a:rPr lang="en-US" sz="2700">
                <a:solidFill>
                  <a:schemeClr val="dk1"/>
                </a:solidFill>
                <a:latin typeface="Comfortaa"/>
                <a:ea typeface="Comfortaa"/>
                <a:cs typeface="Comfortaa"/>
                <a:sym typeface="Comfortaa"/>
              </a:rPr>
              <a:t>. La vie est la somme </a:t>
            </a:r>
            <a:r>
              <a:rPr lang="en-US" sz="2700">
                <a:solidFill>
                  <a:schemeClr val="dk1"/>
                </a:solidFill>
                <a:latin typeface="Comfortaa"/>
                <a:ea typeface="Comfortaa"/>
                <a:cs typeface="Comfortaa"/>
                <a:sym typeface="Comfortaa"/>
              </a:rPr>
              <a:t>d'interactions</a:t>
            </a:r>
            <a:r>
              <a:rPr lang="en-US" sz="2700">
                <a:solidFill>
                  <a:schemeClr val="dk1"/>
                </a:solidFill>
                <a:latin typeface="Comfortaa"/>
                <a:ea typeface="Comfortaa"/>
                <a:cs typeface="Comfortaa"/>
                <a:sym typeface="Comfortaa"/>
              </a:rPr>
              <a:t> incalculables au sein d’un écosystème. </a:t>
            </a:r>
            <a:endParaRPr sz="2700">
              <a:solidFill>
                <a:schemeClr val="dk1"/>
              </a:solidFill>
              <a:latin typeface="Comfortaa"/>
              <a:ea typeface="Comfortaa"/>
              <a:cs typeface="Comfortaa"/>
              <a:sym typeface="Comfortaa"/>
            </a:endParaRPr>
          </a:p>
          <a:p>
            <a:pPr indent="0" lvl="0" marL="0" rtl="0" algn="l">
              <a:lnSpc>
                <a:spcPct val="90000"/>
              </a:lnSpc>
              <a:spcBef>
                <a:spcPts val="0"/>
              </a:spcBef>
              <a:spcAft>
                <a:spcPts val="0"/>
              </a:spcAft>
              <a:buSzPts val="2800"/>
              <a:buNone/>
            </a:pPr>
            <a:r>
              <a:t/>
            </a:r>
            <a:endParaRPr sz="2700">
              <a:solidFill>
                <a:schemeClr val="dk1"/>
              </a:solidFill>
              <a:latin typeface="Comfortaa"/>
              <a:ea typeface="Comfortaa"/>
              <a:cs typeface="Comfortaa"/>
              <a:sym typeface="Comfortaa"/>
            </a:endParaRPr>
          </a:p>
          <a:p>
            <a:pPr indent="0" lvl="0" marL="0" rtl="0" algn="l">
              <a:lnSpc>
                <a:spcPct val="90000"/>
              </a:lnSpc>
              <a:spcBef>
                <a:spcPts val="0"/>
              </a:spcBef>
              <a:spcAft>
                <a:spcPts val="0"/>
              </a:spcAft>
              <a:buSzPts val="2800"/>
              <a:buNone/>
            </a:pPr>
            <a:r>
              <a:rPr lang="en-US" sz="2700">
                <a:solidFill>
                  <a:schemeClr val="dk1"/>
                </a:solidFill>
                <a:latin typeface="Comfortaa"/>
                <a:ea typeface="Comfortaa"/>
                <a:cs typeface="Comfortaa"/>
                <a:sym typeface="Comfortaa"/>
              </a:rPr>
              <a:t>Nous savons aujourd’hui que si l’équilibre de nos écosystèmes </a:t>
            </a:r>
            <a:r>
              <a:rPr lang="en-US" sz="2700">
                <a:solidFill>
                  <a:schemeClr val="dk1"/>
                </a:solidFill>
                <a:latin typeface="Comfortaa"/>
                <a:ea typeface="Comfortaa"/>
                <a:cs typeface="Comfortaa"/>
                <a:sym typeface="Comfortaa"/>
              </a:rPr>
              <a:t>dépend</a:t>
            </a:r>
            <a:r>
              <a:rPr lang="en-US" sz="2700">
                <a:solidFill>
                  <a:schemeClr val="dk1"/>
                </a:solidFill>
                <a:latin typeface="Comfortaa"/>
                <a:ea typeface="Comfortaa"/>
                <a:cs typeface="Comfortaa"/>
                <a:sym typeface="Comfortaa"/>
              </a:rPr>
              <a:t> de nos modes de production, notre agriculture dépend encore plus de cet équilibre. </a:t>
            </a:r>
            <a:endParaRPr sz="2700">
              <a:solidFill>
                <a:schemeClr val="dk1"/>
              </a:solidFill>
              <a:latin typeface="Comfortaa"/>
              <a:ea typeface="Comfortaa"/>
              <a:cs typeface="Comfortaa"/>
              <a:sym typeface="Comfortaa"/>
            </a:endParaRPr>
          </a:p>
          <a:p>
            <a:pPr indent="0" lvl="0" marL="0" rtl="0" algn="l">
              <a:lnSpc>
                <a:spcPct val="90000"/>
              </a:lnSpc>
              <a:spcBef>
                <a:spcPts val="0"/>
              </a:spcBef>
              <a:spcAft>
                <a:spcPts val="0"/>
              </a:spcAft>
              <a:buSzPts val="2800"/>
              <a:buNone/>
            </a:pPr>
            <a:r>
              <a:t/>
            </a:r>
            <a:endParaRPr sz="2700">
              <a:solidFill>
                <a:schemeClr val="dk1"/>
              </a:solidFill>
              <a:latin typeface="Comfortaa"/>
              <a:ea typeface="Comfortaa"/>
              <a:cs typeface="Comfortaa"/>
              <a:sym typeface="Comfortaa"/>
            </a:endParaRPr>
          </a:p>
          <a:p>
            <a:pPr indent="0" lvl="0" marL="0" rtl="0" algn="l">
              <a:lnSpc>
                <a:spcPct val="90000"/>
              </a:lnSpc>
              <a:spcBef>
                <a:spcPts val="0"/>
              </a:spcBef>
              <a:spcAft>
                <a:spcPts val="0"/>
              </a:spcAft>
              <a:buSzPts val="2800"/>
              <a:buNone/>
            </a:pPr>
            <a:r>
              <a:rPr lang="en-US" sz="2700">
                <a:solidFill>
                  <a:schemeClr val="dk1"/>
                </a:solidFill>
                <a:latin typeface="Comfortaa"/>
                <a:ea typeface="Comfortaa"/>
                <a:cs typeface="Comfortaa"/>
                <a:sym typeface="Comfortaa"/>
              </a:rPr>
              <a:t>La prise de </a:t>
            </a:r>
            <a:r>
              <a:rPr lang="en-US" sz="2700">
                <a:solidFill>
                  <a:schemeClr val="dk1"/>
                </a:solidFill>
                <a:latin typeface="Comfortaa"/>
                <a:ea typeface="Comfortaa"/>
                <a:cs typeface="Comfortaa"/>
                <a:sym typeface="Comfortaa"/>
              </a:rPr>
              <a:t>conscience</a:t>
            </a:r>
            <a:r>
              <a:rPr lang="en-US" sz="2700">
                <a:solidFill>
                  <a:schemeClr val="dk1"/>
                </a:solidFill>
                <a:latin typeface="Comfortaa"/>
                <a:ea typeface="Comfortaa"/>
                <a:cs typeface="Comfortaa"/>
                <a:sym typeface="Comfortaa"/>
              </a:rPr>
              <a:t> de ce lien à </a:t>
            </a:r>
            <a:r>
              <a:rPr lang="en-US" sz="2700">
                <a:solidFill>
                  <a:schemeClr val="dk1"/>
                </a:solidFill>
                <a:latin typeface="Comfortaa"/>
                <a:ea typeface="Comfortaa"/>
                <a:cs typeface="Comfortaa"/>
                <a:sym typeface="Comfortaa"/>
              </a:rPr>
              <a:t>modifier</a:t>
            </a:r>
            <a:r>
              <a:rPr lang="en-US" sz="2700">
                <a:solidFill>
                  <a:schemeClr val="dk1"/>
                </a:solidFill>
                <a:latin typeface="Comfortaa"/>
                <a:ea typeface="Comfortaa"/>
                <a:cs typeface="Comfortaa"/>
                <a:sym typeface="Comfortaa"/>
              </a:rPr>
              <a:t> nos attentes et nos pratiques agricoles.</a:t>
            </a:r>
            <a:endParaRPr sz="2700">
              <a:solidFill>
                <a:schemeClr val="dk1"/>
              </a:solidFill>
              <a:latin typeface="Comfortaa"/>
              <a:ea typeface="Comfortaa"/>
              <a:cs typeface="Comfortaa"/>
              <a:sym typeface="Comfortaa"/>
            </a:endParaRPr>
          </a:p>
          <a:p>
            <a:pPr indent="0" lvl="0" marL="0" rtl="0" algn="l">
              <a:lnSpc>
                <a:spcPct val="90000"/>
              </a:lnSpc>
              <a:spcBef>
                <a:spcPts val="0"/>
              </a:spcBef>
              <a:spcAft>
                <a:spcPts val="0"/>
              </a:spcAft>
              <a:buSzPts val="2800"/>
              <a:buNone/>
            </a:pPr>
            <a:r>
              <a:t/>
            </a:r>
            <a:endParaRPr sz="2700">
              <a:latin typeface="Comfortaa"/>
              <a:ea typeface="Comfortaa"/>
              <a:cs typeface="Comfortaa"/>
              <a:sym typeface="Comfortaa"/>
            </a:endParaRPr>
          </a:p>
          <a:p>
            <a:pPr indent="0" lvl="0" marL="0" rtl="0" algn="l">
              <a:lnSpc>
                <a:spcPct val="90000"/>
              </a:lnSpc>
              <a:spcBef>
                <a:spcPts val="0"/>
              </a:spcBef>
              <a:spcAft>
                <a:spcPts val="0"/>
              </a:spcAft>
              <a:buSzPts val="2800"/>
              <a:buNone/>
            </a:pPr>
            <a:r>
              <a:t/>
            </a:r>
            <a:endParaRPr sz="2700">
              <a:latin typeface="Comfortaa"/>
              <a:ea typeface="Comfortaa"/>
              <a:cs typeface="Comfortaa"/>
              <a:sym typeface="Comfortaa"/>
            </a:endParaRPr>
          </a:p>
        </p:txBody>
      </p:sp>
      <p:pic>
        <p:nvPicPr>
          <p:cNvPr id="68" name="Google Shape;68;g19e93ff5fc8_0_22"/>
          <p:cNvPicPr preferRelativeResize="0"/>
          <p:nvPr/>
        </p:nvPicPr>
        <p:blipFill>
          <a:blip r:embed="rId3">
            <a:alphaModFix/>
          </a:blip>
          <a:stretch>
            <a:fillRect/>
          </a:stretch>
        </p:blipFill>
        <p:spPr>
          <a:xfrm>
            <a:off x="9798750" y="5180075"/>
            <a:ext cx="2238800" cy="1677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2fe27a9380c_0_0"/>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g2fe27a9380c_0_0"/>
          <p:cNvSpPr txBox="1"/>
          <p:nvPr>
            <p:ph idx="1" type="body"/>
          </p:nvPr>
        </p:nvSpPr>
        <p:spPr>
          <a:xfrm>
            <a:off x="838200" y="2214245"/>
            <a:ext cx="10515600" cy="4003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2700">
                <a:solidFill>
                  <a:schemeClr val="dk1"/>
                </a:solidFill>
                <a:latin typeface="Comfortaa"/>
                <a:ea typeface="Comfortaa"/>
                <a:cs typeface="Comfortaa"/>
                <a:sym typeface="Comfortaa"/>
              </a:rPr>
              <a:t>Les agriculteurs ne sont pas que les garants de la qualité de notre alimentation et de notre autonomie alimentaire. Ils sont aussi les gardiens de la nature, les créateurs du paysage de nos campagnes et les protecteurs de notre biodiversité.</a:t>
            </a:r>
            <a:endParaRPr sz="2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2800"/>
              <a:buFont typeface="Arial"/>
              <a:buNone/>
            </a:pPr>
            <a:r>
              <a:t/>
            </a:r>
            <a:endParaRPr sz="2700">
              <a:latin typeface="Comfortaa"/>
              <a:ea typeface="Comfortaa"/>
              <a:cs typeface="Comfortaa"/>
              <a:sym typeface="Comfortaa"/>
            </a:endParaRPr>
          </a:p>
        </p:txBody>
      </p:sp>
      <p:pic>
        <p:nvPicPr>
          <p:cNvPr id="76" name="Google Shape;76;g2fe27a9380c_0_0"/>
          <p:cNvPicPr preferRelativeResize="0"/>
          <p:nvPr/>
        </p:nvPicPr>
        <p:blipFill>
          <a:blip r:embed="rId3">
            <a:alphaModFix/>
          </a:blip>
          <a:stretch>
            <a:fillRect/>
          </a:stretch>
        </p:blipFill>
        <p:spPr>
          <a:xfrm>
            <a:off x="4335075" y="3685025"/>
            <a:ext cx="3179026" cy="3038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g180755cdd44_0_0"/>
          <p:cNvPicPr preferRelativeResize="0"/>
          <p:nvPr/>
        </p:nvPicPr>
        <p:blipFill>
          <a:blip r:embed="rId3">
            <a:alphaModFix/>
          </a:blip>
          <a:stretch>
            <a:fillRect/>
          </a:stretch>
        </p:blipFill>
        <p:spPr>
          <a:xfrm>
            <a:off x="7076100" y="4202251"/>
            <a:ext cx="3974400" cy="2142452"/>
          </a:xfrm>
          <a:prstGeom prst="rect">
            <a:avLst/>
          </a:prstGeom>
          <a:noFill/>
          <a:ln>
            <a:noFill/>
          </a:ln>
        </p:spPr>
      </p:pic>
      <p:sp>
        <p:nvSpPr>
          <p:cNvPr id="83" name="Google Shape;83;g180755cdd44_0_0"/>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Comfortaa"/>
                <a:ea typeface="Comfortaa"/>
                <a:cs typeface="Comfortaa"/>
                <a:sym typeface="Comfortaa"/>
              </a:rPr>
              <a:t>L’urgence climatique</a:t>
            </a:r>
            <a:endParaRPr>
              <a:latin typeface="Comfortaa"/>
              <a:ea typeface="Comfortaa"/>
              <a:cs typeface="Comfortaa"/>
              <a:sym typeface="Comfortaa"/>
            </a:endParaRPr>
          </a:p>
        </p:txBody>
      </p:sp>
      <p:sp>
        <p:nvSpPr>
          <p:cNvPr id="84" name="Google Shape;84;g180755cdd44_0_0"/>
          <p:cNvSpPr txBox="1"/>
          <p:nvPr>
            <p:ph idx="1" type="body"/>
          </p:nvPr>
        </p:nvSpPr>
        <p:spPr>
          <a:xfrm>
            <a:off x="838200" y="2214245"/>
            <a:ext cx="105156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latin typeface="Comfortaa"/>
              <a:ea typeface="Comfortaa"/>
              <a:cs typeface="Comfortaa"/>
              <a:sym typeface="Comfortaa"/>
            </a:endParaRPr>
          </a:p>
          <a:p>
            <a:pPr indent="0" lvl="0" marL="0" rtl="0" algn="l">
              <a:spcBef>
                <a:spcPts val="1000"/>
              </a:spcBef>
              <a:spcAft>
                <a:spcPts val="0"/>
              </a:spcAft>
              <a:buNone/>
            </a:pPr>
            <a:r>
              <a:rPr lang="en-US">
                <a:solidFill>
                  <a:schemeClr val="dk1"/>
                </a:solidFill>
                <a:latin typeface="Comfortaa"/>
                <a:ea typeface="Comfortaa"/>
                <a:cs typeface="Comfortaa"/>
                <a:sym typeface="Comfortaa"/>
              </a:rPr>
              <a:t>Avec les changements climatiques et la disparition de certaines espèces, la nécessité d’un changement de nos modes de production et de consommation devient plus qu’une réalité, c’est une urgence.</a:t>
            </a:r>
            <a:endParaRPr>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a:latin typeface="Comfortaa"/>
              <a:ea typeface="Comfortaa"/>
              <a:cs typeface="Comfortaa"/>
              <a:sym typeface="Comfortaa"/>
            </a:endParaRPr>
          </a:p>
          <a:p>
            <a:pPr indent="0" lvl="0" marL="0" rtl="0" algn="l">
              <a:spcBef>
                <a:spcPts val="1000"/>
              </a:spcBef>
              <a:spcAft>
                <a:spcPts val="0"/>
              </a:spcAft>
              <a:buNone/>
            </a:pPr>
            <a:r>
              <a:t/>
            </a:r>
            <a:endParaRPr sz="3100">
              <a:solidFill>
                <a:srgbClr val="4C1130"/>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g2fe27a9380c_0_7"/>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latin typeface="Comfortaa"/>
                <a:ea typeface="Comfortaa"/>
                <a:cs typeface="Comfortaa"/>
                <a:sym typeface="Comfortaa"/>
              </a:rPr>
              <a:t>L’urgence climatique</a:t>
            </a:r>
            <a:endParaRPr/>
          </a:p>
        </p:txBody>
      </p:sp>
      <p:sp>
        <p:nvSpPr>
          <p:cNvPr id="91" name="Google Shape;91;g2fe27a9380c_0_7"/>
          <p:cNvSpPr txBox="1"/>
          <p:nvPr>
            <p:ph idx="1" type="body"/>
          </p:nvPr>
        </p:nvSpPr>
        <p:spPr>
          <a:xfrm>
            <a:off x="838200" y="2214245"/>
            <a:ext cx="105156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latin typeface="Comfortaa"/>
              <a:ea typeface="Comfortaa"/>
              <a:cs typeface="Comfortaa"/>
              <a:sym typeface="Comfortaa"/>
            </a:endParaRPr>
          </a:p>
          <a:p>
            <a:pPr indent="0" lvl="0" marL="0" rtl="0" algn="l">
              <a:spcBef>
                <a:spcPts val="1000"/>
              </a:spcBef>
              <a:spcAft>
                <a:spcPts val="0"/>
              </a:spcAft>
              <a:buClr>
                <a:schemeClr val="dk1"/>
              </a:buClr>
              <a:buSzPts val="1100"/>
              <a:buFont typeface="Arial"/>
              <a:buNone/>
            </a:pPr>
            <a:r>
              <a:rPr lang="en-US">
                <a:solidFill>
                  <a:schemeClr val="dk1"/>
                </a:solidFill>
                <a:latin typeface="Comfortaa"/>
                <a:ea typeface="Comfortaa"/>
                <a:cs typeface="Comfortaa"/>
                <a:sym typeface="Comfortaa"/>
              </a:rPr>
              <a:t>Pour y arriver, les agriculteurs tout comme les industriels et les politiques sont en première ligne. L’impact que leurs choix et pratiques a sur la nature et notre santé est énorme.</a:t>
            </a:r>
            <a:endParaRPr>
              <a:solidFill>
                <a:schemeClr val="dk1"/>
              </a:solidFill>
              <a:latin typeface="Comfortaa"/>
              <a:ea typeface="Comfortaa"/>
              <a:cs typeface="Comfortaa"/>
              <a:sym typeface="Comfortaa"/>
            </a:endParaRPr>
          </a:p>
          <a:p>
            <a:pPr indent="0" lvl="0" marL="0" rtl="0" algn="l">
              <a:spcBef>
                <a:spcPts val="1000"/>
              </a:spcBef>
              <a:spcAft>
                <a:spcPts val="0"/>
              </a:spcAft>
              <a:buClr>
                <a:schemeClr val="dk1"/>
              </a:buClr>
              <a:buSzPts val="1100"/>
              <a:buFont typeface="Arial"/>
              <a:buNone/>
            </a:pPr>
            <a:r>
              <a:t/>
            </a:r>
            <a:endParaRPr>
              <a:latin typeface="Comfortaa"/>
              <a:ea typeface="Comfortaa"/>
              <a:cs typeface="Comfortaa"/>
              <a:sym typeface="Comfortaa"/>
            </a:endParaRPr>
          </a:p>
          <a:p>
            <a:pPr indent="0" lvl="0" marL="0" rtl="0" algn="l">
              <a:spcBef>
                <a:spcPts val="1000"/>
              </a:spcBef>
              <a:spcAft>
                <a:spcPts val="0"/>
              </a:spcAft>
              <a:buClr>
                <a:schemeClr val="dk1"/>
              </a:buClr>
              <a:buSzPts val="1100"/>
              <a:buFont typeface="Arial"/>
              <a:buNone/>
            </a:pPr>
            <a:r>
              <a:rPr b="1" lang="en-US" sz="3100">
                <a:solidFill>
                  <a:srgbClr val="4C1130"/>
                </a:solidFill>
                <a:latin typeface="Comfortaa"/>
                <a:ea typeface="Comfortaa"/>
                <a:cs typeface="Comfortaa"/>
                <a:sym typeface="Comfortaa"/>
              </a:rPr>
              <a:t>Quel est votre point de vue sur le sujet?</a:t>
            </a:r>
            <a:endParaRPr b="1" sz="3100">
              <a:solidFill>
                <a:srgbClr val="4C1130"/>
              </a:solidFill>
              <a:latin typeface="Comfortaa"/>
              <a:ea typeface="Comfortaa"/>
              <a:cs typeface="Comfortaa"/>
              <a:sym typeface="Comfortaa"/>
            </a:endParaRPr>
          </a:p>
          <a:p>
            <a:pPr indent="0" lvl="0" marL="0" rtl="0" algn="l">
              <a:spcBef>
                <a:spcPts val="100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25b63a46e38_0_6"/>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latin typeface="Comfortaa"/>
                <a:ea typeface="Comfortaa"/>
                <a:cs typeface="Comfortaa"/>
                <a:sym typeface="Comfortaa"/>
              </a:rPr>
              <a:t>L’urgence climatique</a:t>
            </a:r>
            <a:endParaRPr>
              <a:latin typeface="Comfortaa"/>
              <a:ea typeface="Comfortaa"/>
              <a:cs typeface="Comfortaa"/>
              <a:sym typeface="Comfortaa"/>
            </a:endParaRPr>
          </a:p>
        </p:txBody>
      </p:sp>
      <p:sp>
        <p:nvSpPr>
          <p:cNvPr id="98" name="Google Shape;98;g25b63a46e38_0_6"/>
          <p:cNvSpPr txBox="1"/>
          <p:nvPr>
            <p:ph idx="1" type="body"/>
          </p:nvPr>
        </p:nvSpPr>
        <p:spPr>
          <a:xfrm>
            <a:off x="838200" y="2214245"/>
            <a:ext cx="105156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sz="2700">
              <a:solidFill>
                <a:schemeClr val="dk1"/>
              </a:solidFill>
              <a:latin typeface="Comfortaa"/>
              <a:ea typeface="Comfortaa"/>
              <a:cs typeface="Comfortaa"/>
              <a:sym typeface="Comfortaa"/>
            </a:endParaRPr>
          </a:p>
          <a:p>
            <a:pPr indent="0" lvl="0" marL="0" rtl="0" algn="l">
              <a:spcBef>
                <a:spcPts val="1000"/>
              </a:spcBef>
              <a:spcAft>
                <a:spcPts val="0"/>
              </a:spcAft>
              <a:buNone/>
            </a:pPr>
            <a:r>
              <a:rPr lang="en-US" sz="2700">
                <a:solidFill>
                  <a:schemeClr val="dk1"/>
                </a:solidFill>
                <a:latin typeface="Comfortaa"/>
                <a:ea typeface="Comfortaa"/>
                <a:cs typeface="Comfortaa"/>
                <a:sym typeface="Comfortaa"/>
              </a:rPr>
              <a:t>Avec les </a:t>
            </a:r>
            <a:r>
              <a:rPr lang="en-US" sz="2700">
                <a:solidFill>
                  <a:schemeClr val="dk1"/>
                </a:solidFill>
                <a:latin typeface="Comfortaa"/>
                <a:ea typeface="Comfortaa"/>
                <a:cs typeface="Comfortaa"/>
                <a:sym typeface="Comfortaa"/>
              </a:rPr>
              <a:t>sécheresses</a:t>
            </a:r>
            <a:r>
              <a:rPr lang="en-US" sz="2700">
                <a:solidFill>
                  <a:schemeClr val="dk1"/>
                </a:solidFill>
                <a:latin typeface="Comfortaa"/>
                <a:ea typeface="Comfortaa"/>
                <a:cs typeface="Comfortaa"/>
                <a:sym typeface="Comfortaa"/>
              </a:rPr>
              <a:t>, les inondations, les changements de températures, les plantes et les animaux sont directements impactés.</a:t>
            </a:r>
            <a:endParaRPr sz="2700">
              <a:solidFill>
                <a:schemeClr val="dk1"/>
              </a:solidFill>
              <a:latin typeface="Comfortaa"/>
              <a:ea typeface="Comfortaa"/>
              <a:cs typeface="Comfortaa"/>
              <a:sym typeface="Comfortaa"/>
            </a:endParaRPr>
          </a:p>
          <a:p>
            <a:pPr indent="0" lvl="0" marL="0" rtl="0" algn="l">
              <a:spcBef>
                <a:spcPts val="1000"/>
              </a:spcBef>
              <a:spcAft>
                <a:spcPts val="0"/>
              </a:spcAft>
              <a:buNone/>
            </a:pPr>
            <a:r>
              <a:rPr lang="en-US" sz="2700">
                <a:solidFill>
                  <a:schemeClr val="dk1"/>
                </a:solidFill>
                <a:latin typeface="Comfortaa"/>
                <a:ea typeface="Comfortaa"/>
                <a:cs typeface="Comfortaa"/>
                <a:sym typeface="Comfortaa"/>
              </a:rPr>
              <a:t>On observe la disparition de certaines espèces et </a:t>
            </a:r>
            <a:r>
              <a:rPr lang="en-US" sz="2700">
                <a:solidFill>
                  <a:schemeClr val="dk1"/>
                </a:solidFill>
                <a:latin typeface="Comfortaa"/>
                <a:ea typeface="Comfortaa"/>
                <a:cs typeface="Comfortaa"/>
                <a:sym typeface="Comfortaa"/>
              </a:rPr>
              <a:t>l'apparition</a:t>
            </a:r>
            <a:r>
              <a:rPr lang="en-US" sz="2700">
                <a:solidFill>
                  <a:schemeClr val="dk1"/>
                </a:solidFill>
                <a:latin typeface="Comfortaa"/>
                <a:ea typeface="Comfortaa"/>
                <a:cs typeface="Comfortaa"/>
                <a:sym typeface="Comfortaa"/>
              </a:rPr>
              <a:t> de nouveaux prédateurs. </a:t>
            </a:r>
            <a:endParaRPr sz="2700">
              <a:solidFill>
                <a:schemeClr val="dk1"/>
              </a:solidFill>
              <a:latin typeface="Comfortaa"/>
              <a:ea typeface="Comfortaa"/>
              <a:cs typeface="Comfortaa"/>
              <a:sym typeface="Comfortaa"/>
            </a:endParaRPr>
          </a:p>
          <a:p>
            <a:pPr indent="0" lvl="0" marL="0" rtl="0" algn="l">
              <a:spcBef>
                <a:spcPts val="1000"/>
              </a:spcBef>
              <a:spcAft>
                <a:spcPts val="0"/>
              </a:spcAft>
              <a:buNone/>
            </a:pPr>
            <a:r>
              <a:rPr lang="en-US" sz="2700">
                <a:solidFill>
                  <a:schemeClr val="dk1"/>
                </a:solidFill>
                <a:latin typeface="Comfortaa"/>
                <a:ea typeface="Comfortaa"/>
                <a:cs typeface="Comfortaa"/>
                <a:sym typeface="Comfortaa"/>
              </a:rPr>
              <a:t>Les agriculteurs se retrouvent directement </a:t>
            </a:r>
            <a:r>
              <a:rPr lang="en-US" sz="2700">
                <a:solidFill>
                  <a:schemeClr val="dk1"/>
                </a:solidFill>
                <a:latin typeface="Comfortaa"/>
                <a:ea typeface="Comfortaa"/>
                <a:cs typeface="Comfortaa"/>
                <a:sym typeface="Comfortaa"/>
              </a:rPr>
              <a:t>concernés</a:t>
            </a:r>
            <a:r>
              <a:rPr lang="en-US" sz="2700">
                <a:solidFill>
                  <a:schemeClr val="dk1"/>
                </a:solidFill>
                <a:latin typeface="Comfortaa"/>
                <a:ea typeface="Comfortaa"/>
                <a:cs typeface="Comfortaa"/>
                <a:sym typeface="Comfortaa"/>
              </a:rPr>
              <a:t> par ces changements.</a:t>
            </a:r>
            <a:endParaRPr sz="2700">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sz="2700">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sz="2700">
              <a:solidFill>
                <a:schemeClr val="dk1"/>
              </a:solidFill>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xmlns:r="http://schemas.openxmlformats.org/officeDocument/2006/relationships" name="EntRenew Presentation Slid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EntRenew Regular Slides">
  <a:themeElements>
    <a:clrScheme name="EntRenew">
      <a:dk1>
        <a:srgbClr val="000000"/>
      </a:dk1>
      <a:lt1>
        <a:srgbClr val="FFFFFF"/>
      </a:lt1>
      <a:dk2>
        <a:srgbClr val="44546A"/>
      </a:dk2>
      <a:lt2>
        <a:srgbClr val="E7E6E6"/>
      </a:lt2>
      <a:accent1>
        <a:srgbClr val="3C4556"/>
      </a:accent1>
      <a:accent2>
        <a:srgbClr val="5CA3AC"/>
      </a:accent2>
      <a:accent3>
        <a:srgbClr val="98C461"/>
      </a:accent3>
      <a:accent4>
        <a:srgbClr val="8CBD76"/>
      </a:accent4>
      <a:accent5>
        <a:srgbClr val="F8B040"/>
      </a:accent5>
      <a:accent6>
        <a:srgbClr val="ED6E5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2020-10-27T14:07:00Z</dcterms:created>
  <dc:creator>Quentin Fanjas</dc:creator>
</cp:coreProperties>
</file>