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5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6858000" cx="12192000"/>
  <p:notesSz cx="6858000" cy="9144000"/>
  <p:embeddedFontLst>
    <p:embeddedFont>
      <p:font typeface="Comfortaa"/>
      <p:regular r:id="rId24"/>
      <p:bold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6" roundtripDataSignature="AMtx7mi3fVutzTHO81DraeOjG6Up9/daP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Comfortaa-regular.fntdata"/><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customschemas.google.com/relationships/presentationmetadata" Target="metadata"/><Relationship Id="rId25" Type="http://schemas.openxmlformats.org/officeDocument/2006/relationships/font" Target="fonts/Comfortaa-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 name="Shape 27"/>
        <p:cNvGrpSpPr/>
        <p:nvPr/>
      </p:nvGrpSpPr>
      <p:grpSpPr>
        <a:xfrm>
          <a:off x="0" y="0"/>
          <a:ext cx="0" cy="0"/>
          <a:chOff x="0" y="0"/>
          <a:chExt cx="0" cy="0"/>
        </a:xfrm>
      </p:grpSpPr>
      <p:sp>
        <p:nvSpPr>
          <p:cNvPr id="28" name="Google Shape;28;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 name="Google Shape;2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5aa3f658be_0_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 name="Google Shape;93;g25aa3f658be_0_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4" name="Google Shape;94;g25aa3f658be_0_2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1e5058ffda2_0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 name="Google Shape;101;g1e5058ffda2_0_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2" name="Google Shape;102;g1e5058ffda2_0_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1e5058ffda2_0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 name="Google Shape;109;g1e5058ffda2_0_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0" name="Google Shape;110;g1e5058ffda2_0_1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25aa3f658be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6" name="Google Shape;116;g25aa3f658be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7" name="Google Shape;117;g25aa3f658be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25aa3f658be_0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3" name="Google Shape;123;g25aa3f658be_0_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4" name="Google Shape;124;g25aa3f658be_0_1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25aa3f658be_0_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 name="Google Shape;131;g25aa3f658be_0_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2" name="Google Shape;132;g25aa3f658be_0_2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25aa3f658be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8" name="Google Shape;138;g25aa3f658be_0_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9" name="Google Shape;139;g25aa3f658be_0_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1e5058ffda2_0_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 name="Google Shape;145;g1e5058ffda2_0_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6" name="Google Shape;146;g1e5058ffda2_0_2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3" name="Google Shape;15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 name="Shape 34"/>
        <p:cNvGrpSpPr/>
        <p:nvPr/>
      </p:nvGrpSpPr>
      <p:grpSpPr>
        <a:xfrm>
          <a:off x="0" y="0"/>
          <a:ext cx="0" cy="0"/>
          <a:chOff x="0" y="0"/>
          <a:chExt cx="0" cy="0"/>
        </a:xfrm>
      </p:grpSpPr>
      <p:sp>
        <p:nvSpPr>
          <p:cNvPr id="35" name="Google Shape;35;g19e93ff5fc8_0_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 name="Google Shape;36;g19e93ff5fc8_0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 name="Shape 40"/>
        <p:cNvGrpSpPr/>
        <p:nvPr/>
      </p:nvGrpSpPr>
      <p:grpSpPr>
        <a:xfrm>
          <a:off x="0" y="0"/>
          <a:ext cx="0" cy="0"/>
          <a:chOff x="0" y="0"/>
          <a:chExt cx="0" cy="0"/>
        </a:xfrm>
      </p:grpSpPr>
      <p:sp>
        <p:nvSpPr>
          <p:cNvPr id="41" name="Google Shape;41;g19e93ff5fc8_0_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 name="Google Shape;42;g19e93ff5fc8_0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 name="Shape 46"/>
        <p:cNvGrpSpPr/>
        <p:nvPr/>
      </p:nvGrpSpPr>
      <p:grpSpPr>
        <a:xfrm>
          <a:off x="0" y="0"/>
          <a:ext cx="0" cy="0"/>
          <a:chOff x="0" y="0"/>
          <a:chExt cx="0" cy="0"/>
        </a:xfrm>
      </p:grpSpPr>
      <p:sp>
        <p:nvSpPr>
          <p:cNvPr id="47" name="Google Shape;47;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 name="Google Shape;4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g1e5058ffda2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 name="Google Shape;54;g1e5058ffda2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 name="Google Shape;55;g1e5058ffda2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1e5058ffda2_0_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 name="Google Shape;62;g1e5058ffda2_0_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3" name="Google Shape;63;g1e5058ffda2_0_3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1e5058ffda2_0_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 name="Google Shape;69;g1e5058ffda2_0_3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0" name="Google Shape;70;g1e5058ffda2_0_3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1e5058ffda2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 name="Google Shape;76;g1e5058ffda2_0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7" name="Google Shape;77;g1e5058ffda2_0_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1e5058ffda2_0_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g1e5058ffda2_0_4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7" name="Google Shape;87;g1e5058ffda2_0_4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2" name="Shape 12"/>
        <p:cNvGrpSpPr/>
        <p:nvPr/>
      </p:nvGrpSpPr>
      <p:grpSpPr>
        <a:xfrm>
          <a:off x="0" y="0"/>
          <a:ext cx="0" cy="0"/>
          <a:chOff x="0" y="0"/>
          <a:chExt cx="0" cy="0"/>
        </a:xfrm>
      </p:grpSpPr>
      <p:sp>
        <p:nvSpPr>
          <p:cNvPr id="13" name="Google Shape;13;p6"/>
          <p:cNvSpPr txBox="1"/>
          <p:nvPr>
            <p:ph type="title"/>
          </p:nvPr>
        </p:nvSpPr>
        <p:spPr>
          <a:xfrm>
            <a:off x="838200" y="3053735"/>
            <a:ext cx="10515600" cy="631162"/>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0"/>
              </a:spcBef>
              <a:spcAft>
                <a:spcPts val="0"/>
              </a:spcAft>
              <a:buClr>
                <a:schemeClr val="dk2"/>
              </a:buClr>
              <a:buSzPts val="4400"/>
              <a:buFont typeface="Calibri"/>
              <a:buNone/>
              <a:defRPr b="0" i="0" sz="4400" u="none" cap="none" strike="noStrike">
                <a:solidFill>
                  <a:schemeClr val="dk2"/>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4" name="Google Shape;14;p6"/>
          <p:cNvSpPr txBox="1"/>
          <p:nvPr>
            <p:ph idx="1" type="subTitle"/>
          </p:nvPr>
        </p:nvSpPr>
        <p:spPr>
          <a:xfrm>
            <a:off x="1524000" y="4245878"/>
            <a:ext cx="9144000" cy="410403"/>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chemeClr val="accent1"/>
              </a:buClr>
              <a:buSzPts val="2400"/>
              <a:buFont typeface="Arial"/>
              <a:buNone/>
              <a:defRPr b="0" i="0" sz="2400" u="none" cap="none" strike="noStrike">
                <a:solidFill>
                  <a:schemeClr val="accent1"/>
                </a:solidFill>
                <a:latin typeface="Calibri"/>
                <a:ea typeface="Calibri"/>
                <a:cs typeface="Calibri"/>
                <a:sym typeface="Calibri"/>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8"/>
          <p:cNvSpPr txBox="1"/>
          <p:nvPr>
            <p:ph type="title"/>
          </p:nvPr>
        </p:nvSpPr>
        <p:spPr>
          <a:xfrm>
            <a:off x="838200" y="1325880"/>
            <a:ext cx="10515600" cy="66198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accent1"/>
              </a:buClr>
              <a:buSzPts val="4400"/>
              <a:buFont typeface="Calibri"/>
              <a:buNone/>
              <a:defRPr b="0" i="0" sz="4400" u="none" cap="none" strike="noStrike">
                <a:solidFill>
                  <a:schemeClr val="accen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1" name="Google Shape;21;p8"/>
          <p:cNvSpPr txBox="1"/>
          <p:nvPr>
            <p:ph idx="1" type="body"/>
          </p:nvPr>
        </p:nvSpPr>
        <p:spPr>
          <a:xfrm>
            <a:off x="838200" y="2214245"/>
            <a:ext cx="10515600" cy="4003675"/>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accent1"/>
              </a:buClr>
              <a:buSzPts val="2800"/>
              <a:buFont typeface="Arial"/>
              <a:buChar char="•"/>
              <a:defRPr b="0" i="0" sz="2800" u="none" cap="none" strike="noStrike">
                <a:solidFill>
                  <a:schemeClr val="accen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accent2"/>
              </a:buClr>
              <a:buSzPts val="2400"/>
              <a:buFont typeface="Arial"/>
              <a:buChar char="•"/>
              <a:defRPr b="0" i="0" sz="2400" u="none" cap="none" strike="noStrike">
                <a:solidFill>
                  <a:schemeClr val="accent2"/>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2"/>
              </a:buClr>
              <a:buSzPts val="2000"/>
              <a:buFont typeface="Arial"/>
              <a:buChar char="•"/>
              <a:defRPr b="0" i="0" sz="2000" u="none" cap="none" strike="noStrike">
                <a:solidFill>
                  <a:schemeClr val="dk2"/>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accent1"/>
              </a:buClr>
              <a:buSzPts val="1800"/>
              <a:buFont typeface="Arial"/>
              <a:buChar char="•"/>
              <a:defRPr b="0" i="0" sz="1800" u="none" cap="none" strike="noStrike">
                <a:solidFill>
                  <a:schemeClr val="accen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 name="Google Shape;22;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3" name="Shape 23"/>
        <p:cNvGrpSpPr/>
        <p:nvPr/>
      </p:nvGrpSpPr>
      <p:grpSpPr>
        <a:xfrm>
          <a:off x="0" y="0"/>
          <a:ext cx="0" cy="0"/>
          <a:chOff x="0" y="0"/>
          <a:chExt cx="0" cy="0"/>
        </a:xfrm>
      </p:grpSpPr>
      <p:sp>
        <p:nvSpPr>
          <p:cNvPr id="24" name="Google Shape;24;p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chemeClr val="accent1"/>
              </a:buClr>
              <a:buSzPts val="6000"/>
              <a:buFont typeface="Calibri"/>
              <a:buNone/>
              <a:defRPr b="0" i="0" sz="6000" u="none" cap="none" strike="noStrike">
                <a:solidFill>
                  <a:schemeClr val="accen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5" name="Google Shape;25;p9"/>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chemeClr val="dk2"/>
              </a:buClr>
              <a:buSzPts val="2400"/>
              <a:buFont typeface="Arial"/>
              <a:buNone/>
              <a:defRPr b="0" i="0" sz="2400" u="none" cap="none" strike="noStrike">
                <a:solidFill>
                  <a:schemeClr val="dk2"/>
                </a:solidFill>
                <a:latin typeface="Calibri"/>
                <a:ea typeface="Calibri"/>
                <a:cs typeface="Calibri"/>
                <a:sym typeface="Calibri"/>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26" name="Google Shape;26;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2.png"/><Relationship Id="rId3"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2.png"/><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descr="A picture containing sitting, knife&#10;&#10;Description automatically generated" id="10" name="Google Shape;10;p5"/>
          <p:cNvPicPr preferRelativeResize="0"/>
          <p:nvPr/>
        </p:nvPicPr>
        <p:blipFill rotWithShape="1">
          <a:blip r:embed="rId1">
            <a:alphaModFix/>
          </a:blip>
          <a:srcRect b="0" l="0" r="0" t="0"/>
          <a:stretch/>
        </p:blipFill>
        <p:spPr>
          <a:xfrm>
            <a:off x="0" y="-1"/>
            <a:ext cx="12192000" cy="1998689"/>
          </a:xfrm>
          <a:prstGeom prst="rect">
            <a:avLst/>
          </a:prstGeom>
          <a:noFill/>
          <a:ln>
            <a:noFill/>
          </a:ln>
        </p:spPr>
      </p:pic>
      <p:pic>
        <p:nvPicPr>
          <p:cNvPr id="11" name="Google Shape;11;p5"/>
          <p:cNvPicPr preferRelativeResize="0"/>
          <p:nvPr/>
        </p:nvPicPr>
        <p:blipFill rotWithShape="1">
          <a:blip r:embed="rId2">
            <a:alphaModFix/>
          </a:blip>
          <a:srcRect b="0" l="0" r="0" t="0"/>
          <a:stretch/>
        </p:blipFill>
        <p:spPr>
          <a:xfrm>
            <a:off x="7661796" y="661120"/>
            <a:ext cx="3897245" cy="157212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 name="Shape 15"/>
        <p:cNvGrpSpPr/>
        <p:nvPr/>
      </p:nvGrpSpPr>
      <p:grpSpPr>
        <a:xfrm>
          <a:off x="0" y="0"/>
          <a:ext cx="0" cy="0"/>
          <a:chOff x="0" y="0"/>
          <a:chExt cx="0" cy="0"/>
        </a:xfrm>
      </p:grpSpPr>
      <p:pic>
        <p:nvPicPr>
          <p:cNvPr descr="A picture containing sitting, knife&#10;&#10;Description automatically generated" id="16" name="Google Shape;16;p7"/>
          <p:cNvPicPr preferRelativeResize="0"/>
          <p:nvPr/>
        </p:nvPicPr>
        <p:blipFill rotWithShape="1">
          <a:blip r:embed="rId1">
            <a:alphaModFix amt="20000"/>
          </a:blip>
          <a:srcRect b="0" l="0" r="0" t="0"/>
          <a:stretch/>
        </p:blipFill>
        <p:spPr>
          <a:xfrm>
            <a:off x="0" y="-1"/>
            <a:ext cx="12192000" cy="1998689"/>
          </a:xfrm>
          <a:prstGeom prst="rect">
            <a:avLst/>
          </a:prstGeom>
          <a:noFill/>
          <a:ln>
            <a:noFill/>
          </a:ln>
        </p:spPr>
      </p:pic>
      <p:sp>
        <p:nvSpPr>
          <p:cNvPr id="17" name="Google Shape;17;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accen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pic>
        <p:nvPicPr>
          <p:cNvPr id="18" name="Google Shape;18;p7"/>
          <p:cNvPicPr preferRelativeResize="0"/>
          <p:nvPr/>
        </p:nvPicPr>
        <p:blipFill rotWithShape="1">
          <a:blip r:embed="rId2">
            <a:alphaModFix/>
          </a:blip>
          <a:srcRect b="0" l="0" r="0" t="0"/>
          <a:stretch/>
        </p:blipFill>
        <p:spPr>
          <a:xfrm>
            <a:off x="606398" y="0"/>
            <a:ext cx="3206804" cy="129360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1" r:id="rId3"/>
    <p:sldLayoutId id="2147483652"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 name="Shape 30"/>
        <p:cNvGrpSpPr/>
        <p:nvPr/>
      </p:nvGrpSpPr>
      <p:grpSpPr>
        <a:xfrm>
          <a:off x="0" y="0"/>
          <a:ext cx="0" cy="0"/>
          <a:chOff x="0" y="0"/>
          <a:chExt cx="0" cy="0"/>
        </a:xfrm>
      </p:grpSpPr>
      <p:sp>
        <p:nvSpPr>
          <p:cNvPr id="31" name="Google Shape;31;p1"/>
          <p:cNvSpPr txBox="1"/>
          <p:nvPr>
            <p:ph type="title"/>
          </p:nvPr>
        </p:nvSpPr>
        <p:spPr>
          <a:xfrm>
            <a:off x="954175" y="2415785"/>
            <a:ext cx="10515600" cy="6312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2"/>
              </a:buClr>
              <a:buSzPts val="4400"/>
              <a:buFont typeface="Calibri"/>
              <a:buNone/>
            </a:pPr>
            <a:r>
              <a:rPr lang="en-US" sz="4000">
                <a:latin typeface="Comfortaa"/>
                <a:ea typeface="Comfortaa"/>
                <a:cs typeface="Comfortaa"/>
                <a:sym typeface="Comfortaa"/>
              </a:rPr>
              <a:t>T</a:t>
            </a:r>
            <a:r>
              <a:rPr lang="en-US" sz="4000">
                <a:latin typeface="Comfortaa"/>
                <a:ea typeface="Comfortaa"/>
                <a:cs typeface="Comfortaa"/>
                <a:sym typeface="Comfortaa"/>
              </a:rPr>
              <a:t>he internship</a:t>
            </a:r>
            <a:endParaRPr sz="4000">
              <a:latin typeface="Comfortaa"/>
              <a:ea typeface="Comfortaa"/>
              <a:cs typeface="Comfortaa"/>
              <a:sym typeface="Comfortaa"/>
            </a:endParaRPr>
          </a:p>
        </p:txBody>
      </p:sp>
      <p:sp>
        <p:nvSpPr>
          <p:cNvPr id="32" name="Google Shape;32;p1"/>
          <p:cNvSpPr txBox="1"/>
          <p:nvPr>
            <p:ph idx="1" type="subTitle"/>
          </p:nvPr>
        </p:nvSpPr>
        <p:spPr>
          <a:xfrm>
            <a:off x="6523654" y="5092342"/>
            <a:ext cx="5421600" cy="11925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2"/>
              </a:buClr>
              <a:buSzPts val="2400"/>
              <a:buNone/>
            </a:pPr>
            <a:r>
              <a:rPr lang="en-US" sz="2200">
                <a:solidFill>
                  <a:schemeClr val="dk2"/>
                </a:solidFill>
                <a:latin typeface="Comfortaa"/>
                <a:ea typeface="Comfortaa"/>
                <a:cs typeface="Comfortaa"/>
                <a:sym typeface="Comfortaa"/>
              </a:rPr>
              <a:t>PROGRAMME ERASMUS+      </a:t>
            </a:r>
            <a:endParaRPr sz="2200">
              <a:solidFill>
                <a:schemeClr val="dk2"/>
              </a:solidFill>
              <a:latin typeface="Comfortaa"/>
              <a:ea typeface="Comfortaa"/>
              <a:cs typeface="Comfortaa"/>
              <a:sym typeface="Comfortaa"/>
            </a:endParaRPr>
          </a:p>
          <a:p>
            <a:pPr indent="0" lvl="0" marL="0" marR="312420" rtl="0" algn="ctr">
              <a:lnSpc>
                <a:spcPct val="90000"/>
              </a:lnSpc>
              <a:spcBef>
                <a:spcPts val="0"/>
              </a:spcBef>
              <a:spcAft>
                <a:spcPts val="0"/>
              </a:spcAft>
              <a:buClr>
                <a:schemeClr val="dk2"/>
              </a:buClr>
              <a:buSzPts val="2400"/>
              <a:buNone/>
            </a:pPr>
            <a:r>
              <a:rPr lang="en-US" sz="2200">
                <a:solidFill>
                  <a:schemeClr val="dk2"/>
                </a:solidFill>
                <a:latin typeface="Comfortaa"/>
                <a:ea typeface="Comfortaa"/>
                <a:cs typeface="Comfortaa"/>
                <a:sym typeface="Comfortaa"/>
              </a:rPr>
              <a:t>Project ID KA220-YOU-37C49185</a:t>
            </a:r>
            <a:endParaRPr sz="2200">
              <a:solidFill>
                <a:schemeClr val="dk2"/>
              </a:solidFill>
              <a:latin typeface="Comfortaa"/>
              <a:ea typeface="Comfortaa"/>
              <a:cs typeface="Comfortaa"/>
              <a:sym typeface="Comfortaa"/>
            </a:endParaRPr>
          </a:p>
          <a:p>
            <a:pPr indent="0" lvl="0" marL="0" marR="312420" rtl="0" algn="ctr">
              <a:lnSpc>
                <a:spcPct val="90000"/>
              </a:lnSpc>
              <a:spcBef>
                <a:spcPts val="0"/>
              </a:spcBef>
              <a:spcAft>
                <a:spcPts val="0"/>
              </a:spcAft>
              <a:buClr>
                <a:schemeClr val="dk2"/>
              </a:buClr>
              <a:buSzPts val="2400"/>
              <a:buNone/>
            </a:pPr>
            <a:r>
              <a:rPr lang="en-US" sz="2200">
                <a:solidFill>
                  <a:schemeClr val="dk2"/>
                </a:solidFill>
                <a:latin typeface="Comfortaa"/>
                <a:ea typeface="Comfortaa"/>
                <a:cs typeface="Comfortaa"/>
                <a:sym typeface="Comfortaa"/>
              </a:rPr>
              <a:t>Cooperation partnerships in youth Form</a:t>
            </a:r>
            <a:endParaRPr sz="2200">
              <a:latin typeface="Comfortaa"/>
              <a:ea typeface="Comfortaa"/>
              <a:cs typeface="Comfortaa"/>
              <a:sym typeface="Comfortaa"/>
            </a:endParaRPr>
          </a:p>
        </p:txBody>
      </p:sp>
      <p:sp>
        <p:nvSpPr>
          <p:cNvPr id="33" name="Google Shape;33;p1"/>
          <p:cNvSpPr txBox="1"/>
          <p:nvPr/>
        </p:nvSpPr>
        <p:spPr>
          <a:xfrm>
            <a:off x="2527025" y="3479625"/>
            <a:ext cx="8361900" cy="772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700"/>
              <a:buFont typeface="Arial"/>
              <a:buNone/>
            </a:pPr>
            <a:r>
              <a:rPr lang="en-US" sz="2700">
                <a:latin typeface="Comfortaa"/>
                <a:ea typeface="Comfortaa"/>
                <a:cs typeface="Comfortaa"/>
                <a:sym typeface="Comfortaa"/>
              </a:rPr>
              <a:t>Attitude, expectations and safety rules</a:t>
            </a:r>
            <a:endParaRPr b="0" i="0" sz="2700" u="none" cap="none" strike="noStrike">
              <a:solidFill>
                <a:srgbClr val="000000"/>
              </a:solidFill>
              <a:latin typeface="Comfortaa"/>
              <a:ea typeface="Comfortaa"/>
              <a:cs typeface="Comfortaa"/>
              <a:sym typeface="Comforta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g25aa3f658be_0_23"/>
          <p:cNvSpPr txBox="1"/>
          <p:nvPr>
            <p:ph type="title"/>
          </p:nvPr>
        </p:nvSpPr>
        <p:spPr>
          <a:xfrm>
            <a:off x="838200" y="1485380"/>
            <a:ext cx="10515600" cy="6621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4400"/>
              <a:buNone/>
            </a:pPr>
            <a:r>
              <a:rPr lang="en-US" sz="4000">
                <a:latin typeface="Comfortaa"/>
                <a:ea typeface="Comfortaa"/>
                <a:cs typeface="Comfortaa"/>
                <a:sym typeface="Comfortaa"/>
              </a:rPr>
              <a:t>Expectations</a:t>
            </a:r>
            <a:endParaRPr sz="4000">
              <a:latin typeface="Comfortaa"/>
              <a:ea typeface="Comfortaa"/>
              <a:cs typeface="Comfortaa"/>
              <a:sym typeface="Comfortaa"/>
            </a:endParaRPr>
          </a:p>
        </p:txBody>
      </p:sp>
      <p:sp>
        <p:nvSpPr>
          <p:cNvPr id="97" name="Google Shape;97;g25aa3f658be_0_23"/>
          <p:cNvSpPr txBox="1"/>
          <p:nvPr>
            <p:ph idx="1" type="body"/>
          </p:nvPr>
        </p:nvSpPr>
        <p:spPr>
          <a:xfrm>
            <a:off x="1065300" y="2431725"/>
            <a:ext cx="10061400" cy="4003800"/>
          </a:xfrm>
          <a:prstGeom prst="rect">
            <a:avLst/>
          </a:prstGeom>
          <a:noFill/>
          <a:ln>
            <a:noFill/>
          </a:ln>
        </p:spPr>
        <p:txBody>
          <a:bodyPr anchorCtr="0" anchor="t" bIns="45700" lIns="91425" spcFirstLastPara="1" rIns="91425" wrap="square" tIns="45700">
            <a:noAutofit/>
          </a:bodyPr>
          <a:lstStyle/>
          <a:p>
            <a:pPr indent="-387350" lvl="0" marL="457200" rtl="0" algn="l">
              <a:lnSpc>
                <a:spcPct val="90000"/>
              </a:lnSpc>
              <a:spcBef>
                <a:spcPts val="1000"/>
              </a:spcBef>
              <a:spcAft>
                <a:spcPts val="0"/>
              </a:spcAft>
              <a:buSzPts val="2500"/>
              <a:buFont typeface="Comfortaa"/>
              <a:buChar char="❖"/>
            </a:pPr>
            <a:r>
              <a:rPr b="1" lang="en-US" sz="2500">
                <a:latin typeface="Comfortaa"/>
                <a:ea typeface="Comfortaa"/>
                <a:cs typeface="Comfortaa"/>
                <a:sym typeface="Comfortaa"/>
              </a:rPr>
              <a:t>Gaining autonomy:</a:t>
            </a:r>
            <a:r>
              <a:rPr lang="en-US" sz="2500">
                <a:latin typeface="Comfortaa"/>
                <a:ea typeface="Comfortaa"/>
                <a:cs typeface="Comfortaa"/>
                <a:sym typeface="Comfortaa"/>
              </a:rPr>
              <a:t> </a:t>
            </a:r>
            <a:r>
              <a:rPr lang="en-US" sz="2500">
                <a:latin typeface="Comfortaa"/>
                <a:ea typeface="Comfortaa"/>
                <a:cs typeface="Comfortaa"/>
                <a:sym typeface="Comfortaa"/>
              </a:rPr>
              <a:t>You'll start with simple activities, and once you've mastered them, more complex ones should follow. But you may be asked to be autonomous, to have the same routine every morning when you arrive, for example. To do this, ask what you need to do autonomously, note down the activities in a notebook, the frequency of repetition, the order in which they need to be done, and little by little, gain autonomy in simple activities, such as cleaning, tidying up or whatever. Don't just sit back, observe, understand what's being asked of you and automate activities without risk.</a:t>
            </a:r>
            <a:endParaRPr sz="2500">
              <a:latin typeface="Comfortaa"/>
              <a:ea typeface="Comfortaa"/>
              <a:cs typeface="Comfortaa"/>
              <a:sym typeface="Comfortaa"/>
            </a:endParaRPr>
          </a:p>
        </p:txBody>
      </p:sp>
      <p:pic>
        <p:nvPicPr>
          <p:cNvPr id="98" name="Google Shape;98;g25aa3f658be_0_23"/>
          <p:cNvPicPr preferRelativeResize="0"/>
          <p:nvPr/>
        </p:nvPicPr>
        <p:blipFill rotWithShape="1">
          <a:blip r:embed="rId3">
            <a:alphaModFix/>
          </a:blip>
          <a:srcRect b="0" l="0" r="0" t="0"/>
          <a:stretch/>
        </p:blipFill>
        <p:spPr>
          <a:xfrm>
            <a:off x="10962025" y="1003350"/>
            <a:ext cx="950750" cy="142837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g1e5058ffda2_0_12"/>
          <p:cNvSpPr txBox="1"/>
          <p:nvPr>
            <p:ph type="title"/>
          </p:nvPr>
        </p:nvSpPr>
        <p:spPr>
          <a:xfrm>
            <a:off x="838200" y="1215505"/>
            <a:ext cx="10515600" cy="6621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4400"/>
              <a:buNone/>
            </a:pPr>
            <a:r>
              <a:rPr lang="en-US" sz="4000">
                <a:latin typeface="Comfortaa"/>
                <a:ea typeface="Comfortaa"/>
                <a:cs typeface="Comfortaa"/>
                <a:sym typeface="Comfortaa"/>
              </a:rPr>
              <a:t>Expectations</a:t>
            </a:r>
            <a:endParaRPr sz="4000">
              <a:latin typeface="Comfortaa"/>
              <a:ea typeface="Comfortaa"/>
              <a:cs typeface="Comfortaa"/>
              <a:sym typeface="Comfortaa"/>
            </a:endParaRPr>
          </a:p>
        </p:txBody>
      </p:sp>
      <p:sp>
        <p:nvSpPr>
          <p:cNvPr id="105" name="Google Shape;105;g1e5058ffda2_0_12"/>
          <p:cNvSpPr txBox="1"/>
          <p:nvPr>
            <p:ph idx="1" type="body"/>
          </p:nvPr>
        </p:nvSpPr>
        <p:spPr>
          <a:xfrm>
            <a:off x="471925" y="2021075"/>
            <a:ext cx="11287500" cy="4003800"/>
          </a:xfrm>
          <a:prstGeom prst="rect">
            <a:avLst/>
          </a:prstGeom>
          <a:noFill/>
          <a:ln>
            <a:noFill/>
          </a:ln>
        </p:spPr>
        <p:txBody>
          <a:bodyPr anchorCtr="0" anchor="t" bIns="45700" lIns="91425" spcFirstLastPara="1" rIns="91425" wrap="square" tIns="45700">
            <a:noAutofit/>
          </a:bodyPr>
          <a:lstStyle/>
          <a:p>
            <a:pPr indent="-387350" lvl="0" marL="457200" rtl="0" algn="l">
              <a:lnSpc>
                <a:spcPct val="90000"/>
              </a:lnSpc>
              <a:spcBef>
                <a:spcPts val="1000"/>
              </a:spcBef>
              <a:spcAft>
                <a:spcPts val="0"/>
              </a:spcAft>
              <a:buSzPts val="2500"/>
              <a:buFont typeface="Comfortaa"/>
              <a:buChar char="❖"/>
            </a:pPr>
            <a:r>
              <a:rPr b="1" lang="en-US" sz="2500">
                <a:latin typeface="Comfortaa"/>
                <a:ea typeface="Comfortaa"/>
                <a:cs typeface="Comfortaa"/>
                <a:sym typeface="Comfortaa"/>
              </a:rPr>
              <a:t>Respect living things: </a:t>
            </a:r>
            <a:r>
              <a:rPr lang="en-US" sz="2500">
                <a:latin typeface="Comfortaa"/>
                <a:ea typeface="Comfortaa"/>
                <a:cs typeface="Comfortaa"/>
                <a:sym typeface="Comfortaa"/>
              </a:rPr>
              <a:t>working with living things, even for food, implies the utmost respect for them. You must respect the well-being and integrity of all humans and animals with whom you work.</a:t>
            </a:r>
            <a:endParaRPr sz="2500">
              <a:latin typeface="Comfortaa"/>
              <a:ea typeface="Comfortaa"/>
              <a:cs typeface="Comfortaa"/>
              <a:sym typeface="Comfortaa"/>
            </a:endParaRPr>
          </a:p>
        </p:txBody>
      </p:sp>
      <p:pic>
        <p:nvPicPr>
          <p:cNvPr id="106" name="Google Shape;106;g1e5058ffda2_0_12"/>
          <p:cNvPicPr preferRelativeResize="0"/>
          <p:nvPr/>
        </p:nvPicPr>
        <p:blipFill rotWithShape="1">
          <a:blip r:embed="rId3">
            <a:alphaModFix/>
          </a:blip>
          <a:srcRect b="0" l="0" r="0" t="0"/>
          <a:stretch/>
        </p:blipFill>
        <p:spPr>
          <a:xfrm>
            <a:off x="-82800" y="3676000"/>
            <a:ext cx="12274800" cy="3182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
                                            <p:txEl>
                                              <p:pRg end="0" st="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g1e5058ffda2_0_18"/>
          <p:cNvSpPr txBox="1"/>
          <p:nvPr>
            <p:ph type="title"/>
          </p:nvPr>
        </p:nvSpPr>
        <p:spPr>
          <a:xfrm>
            <a:off x="838200" y="1325880"/>
            <a:ext cx="10515600" cy="6621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4400"/>
              <a:buNone/>
            </a:pPr>
            <a:r>
              <a:rPr lang="en-US" sz="4000">
                <a:latin typeface="Comfortaa"/>
                <a:ea typeface="Comfortaa"/>
                <a:cs typeface="Comfortaa"/>
                <a:sym typeface="Comfortaa"/>
              </a:rPr>
              <a:t>Expectations</a:t>
            </a:r>
            <a:endParaRPr sz="4000">
              <a:latin typeface="Comfortaa"/>
              <a:ea typeface="Comfortaa"/>
              <a:cs typeface="Comfortaa"/>
              <a:sym typeface="Comfortaa"/>
            </a:endParaRPr>
          </a:p>
        </p:txBody>
      </p:sp>
      <p:sp>
        <p:nvSpPr>
          <p:cNvPr id="113" name="Google Shape;113;g1e5058ffda2_0_18"/>
          <p:cNvSpPr txBox="1"/>
          <p:nvPr>
            <p:ph idx="1" type="body"/>
          </p:nvPr>
        </p:nvSpPr>
        <p:spPr>
          <a:xfrm>
            <a:off x="389125" y="2098275"/>
            <a:ext cx="11241900" cy="4003800"/>
          </a:xfrm>
          <a:prstGeom prst="rect">
            <a:avLst/>
          </a:prstGeom>
          <a:noFill/>
          <a:ln>
            <a:noFill/>
          </a:ln>
        </p:spPr>
        <p:txBody>
          <a:bodyPr anchorCtr="0" anchor="t" bIns="45700" lIns="91425" spcFirstLastPara="1" rIns="91425" wrap="square" tIns="45700">
            <a:noAutofit/>
          </a:bodyPr>
          <a:lstStyle/>
          <a:p>
            <a:pPr indent="-387350" lvl="0" marL="457200" rtl="0" algn="l">
              <a:lnSpc>
                <a:spcPct val="90000"/>
              </a:lnSpc>
              <a:spcBef>
                <a:spcPts val="1000"/>
              </a:spcBef>
              <a:spcAft>
                <a:spcPts val="0"/>
              </a:spcAft>
              <a:buSzPts val="2500"/>
              <a:buFont typeface="Comfortaa"/>
              <a:buChar char="❖"/>
            </a:pPr>
            <a:r>
              <a:rPr b="1" lang="en-US" sz="2500">
                <a:latin typeface="Comfortaa"/>
                <a:ea typeface="Comfortaa"/>
                <a:cs typeface="Comfortaa"/>
                <a:sym typeface="Comfortaa"/>
              </a:rPr>
              <a:t>Expressing yourself: </a:t>
            </a:r>
            <a:r>
              <a:rPr lang="en-US" sz="2500">
                <a:latin typeface="Comfortaa"/>
                <a:ea typeface="Comfortaa"/>
                <a:cs typeface="Comfortaa"/>
                <a:sym typeface="Comfortaa"/>
              </a:rPr>
              <a:t>as seen above, we expect you to have a professional attitude, so express yourself:</a:t>
            </a:r>
            <a:endParaRPr sz="2500">
              <a:latin typeface="Comfortaa"/>
              <a:ea typeface="Comfortaa"/>
              <a:cs typeface="Comfortaa"/>
              <a:sym typeface="Comfortaa"/>
            </a:endParaRPr>
          </a:p>
          <a:p>
            <a:pPr indent="-387350" lvl="0" marL="457200" rtl="0" algn="l">
              <a:lnSpc>
                <a:spcPct val="90000"/>
              </a:lnSpc>
              <a:spcBef>
                <a:spcPts val="1000"/>
              </a:spcBef>
              <a:spcAft>
                <a:spcPts val="0"/>
              </a:spcAft>
              <a:buSzPts val="2500"/>
              <a:buFont typeface="Comfortaa"/>
              <a:buChar char="❖"/>
            </a:pPr>
            <a:r>
              <a:t/>
            </a:r>
            <a:endParaRPr sz="2500">
              <a:latin typeface="Comfortaa"/>
              <a:ea typeface="Comfortaa"/>
              <a:cs typeface="Comfortaa"/>
              <a:sym typeface="Comfortaa"/>
            </a:endParaRPr>
          </a:p>
          <a:p>
            <a:pPr indent="-387350" lvl="1" marL="914400" rtl="0" algn="l">
              <a:lnSpc>
                <a:spcPct val="90000"/>
              </a:lnSpc>
              <a:spcBef>
                <a:spcPts val="0"/>
              </a:spcBef>
              <a:spcAft>
                <a:spcPts val="0"/>
              </a:spcAft>
              <a:buClr>
                <a:schemeClr val="accent1"/>
              </a:buClr>
              <a:buSzPts val="2500"/>
              <a:buFont typeface="Comfortaa"/>
              <a:buChar char="➢"/>
            </a:pPr>
            <a:r>
              <a:rPr lang="en-US" sz="2500">
                <a:solidFill>
                  <a:schemeClr val="accent1"/>
                </a:solidFill>
                <a:latin typeface="Comfortaa"/>
                <a:ea typeface="Comfortaa"/>
                <a:cs typeface="Comfortaa"/>
                <a:sym typeface="Comfortaa"/>
              </a:rPr>
              <a:t>whether instructions are clear</a:t>
            </a:r>
            <a:endParaRPr sz="2500">
              <a:solidFill>
                <a:schemeClr val="accent1"/>
              </a:solidFill>
              <a:latin typeface="Comfortaa"/>
              <a:ea typeface="Comfortaa"/>
              <a:cs typeface="Comfortaa"/>
              <a:sym typeface="Comfortaa"/>
            </a:endParaRPr>
          </a:p>
          <a:p>
            <a:pPr indent="-387350" lvl="1" marL="914400" rtl="0" algn="l">
              <a:lnSpc>
                <a:spcPct val="90000"/>
              </a:lnSpc>
              <a:spcBef>
                <a:spcPts val="0"/>
              </a:spcBef>
              <a:spcAft>
                <a:spcPts val="0"/>
              </a:spcAft>
              <a:buClr>
                <a:schemeClr val="accent1"/>
              </a:buClr>
              <a:buSzPts val="2500"/>
              <a:buFont typeface="Comfortaa"/>
              <a:buChar char="➢"/>
            </a:pPr>
            <a:r>
              <a:rPr lang="en-US" sz="2500">
                <a:solidFill>
                  <a:schemeClr val="accent1"/>
                </a:solidFill>
                <a:latin typeface="Comfortaa"/>
                <a:ea typeface="Comfortaa"/>
                <a:cs typeface="Comfortaa"/>
                <a:sym typeface="Comfortaa"/>
              </a:rPr>
              <a:t>if you have to repeat</a:t>
            </a:r>
            <a:endParaRPr sz="2500">
              <a:solidFill>
                <a:schemeClr val="accent1"/>
              </a:solidFill>
              <a:latin typeface="Comfortaa"/>
              <a:ea typeface="Comfortaa"/>
              <a:cs typeface="Comfortaa"/>
              <a:sym typeface="Comfortaa"/>
            </a:endParaRPr>
          </a:p>
          <a:p>
            <a:pPr indent="-387350" lvl="1" marL="914400" rtl="0" algn="l">
              <a:lnSpc>
                <a:spcPct val="90000"/>
              </a:lnSpc>
              <a:spcBef>
                <a:spcPts val="0"/>
              </a:spcBef>
              <a:spcAft>
                <a:spcPts val="0"/>
              </a:spcAft>
              <a:buClr>
                <a:schemeClr val="accent1"/>
              </a:buClr>
              <a:buSzPts val="2500"/>
              <a:buFont typeface="Comfortaa"/>
              <a:buChar char="➢"/>
            </a:pPr>
            <a:r>
              <a:rPr lang="en-US" sz="2500">
                <a:solidFill>
                  <a:schemeClr val="accent1"/>
                </a:solidFill>
                <a:latin typeface="Comfortaa"/>
                <a:ea typeface="Comfortaa"/>
                <a:cs typeface="Comfortaa"/>
                <a:sym typeface="Comfortaa"/>
              </a:rPr>
              <a:t>if you are afraid to do something</a:t>
            </a:r>
            <a:endParaRPr sz="2500">
              <a:solidFill>
                <a:schemeClr val="accent1"/>
              </a:solidFill>
              <a:latin typeface="Comfortaa"/>
              <a:ea typeface="Comfortaa"/>
              <a:cs typeface="Comfortaa"/>
              <a:sym typeface="Comfortaa"/>
            </a:endParaRPr>
          </a:p>
          <a:p>
            <a:pPr indent="-387350" lvl="1" marL="914400" rtl="0" algn="l">
              <a:lnSpc>
                <a:spcPct val="90000"/>
              </a:lnSpc>
              <a:spcBef>
                <a:spcPts val="0"/>
              </a:spcBef>
              <a:spcAft>
                <a:spcPts val="0"/>
              </a:spcAft>
              <a:buClr>
                <a:schemeClr val="accent1"/>
              </a:buClr>
              <a:buSzPts val="2500"/>
              <a:buFont typeface="Comfortaa"/>
              <a:buChar char="➢"/>
            </a:pPr>
            <a:r>
              <a:rPr lang="en-US" sz="2500">
                <a:solidFill>
                  <a:schemeClr val="accent1"/>
                </a:solidFill>
                <a:latin typeface="Comfortaa"/>
                <a:ea typeface="Comfortaa"/>
                <a:cs typeface="Comfortaa"/>
                <a:sym typeface="Comfortaa"/>
              </a:rPr>
              <a:t>if you feel unwell</a:t>
            </a:r>
            <a:endParaRPr sz="2500">
              <a:solidFill>
                <a:schemeClr val="accent1"/>
              </a:solidFill>
              <a:latin typeface="Comfortaa"/>
              <a:ea typeface="Comfortaa"/>
              <a:cs typeface="Comfortaa"/>
              <a:sym typeface="Comfortaa"/>
            </a:endParaRPr>
          </a:p>
          <a:p>
            <a:pPr indent="-387350" lvl="1" marL="914400" rtl="0" algn="l">
              <a:lnSpc>
                <a:spcPct val="90000"/>
              </a:lnSpc>
              <a:spcBef>
                <a:spcPts val="0"/>
              </a:spcBef>
              <a:spcAft>
                <a:spcPts val="0"/>
              </a:spcAft>
              <a:buClr>
                <a:schemeClr val="accent1"/>
              </a:buClr>
              <a:buSzPts val="2500"/>
              <a:buFont typeface="Comfortaa"/>
              <a:buChar char="➢"/>
            </a:pPr>
            <a:r>
              <a:rPr lang="en-US" sz="2500">
                <a:solidFill>
                  <a:schemeClr val="accent1"/>
                </a:solidFill>
                <a:latin typeface="Comfortaa"/>
                <a:ea typeface="Comfortaa"/>
                <a:cs typeface="Comfortaa"/>
                <a:sym typeface="Comfortaa"/>
              </a:rPr>
              <a:t>if you want to learn more or have a particular wish</a:t>
            </a:r>
            <a:endParaRPr sz="2500">
              <a:solidFill>
                <a:schemeClr val="accent1"/>
              </a:solidFill>
              <a:latin typeface="Comfortaa"/>
              <a:ea typeface="Comfortaa"/>
              <a:cs typeface="Comfortaa"/>
              <a:sym typeface="Comfortaa"/>
            </a:endParaRPr>
          </a:p>
          <a:p>
            <a:pPr indent="-387350" lvl="1" marL="914400" rtl="0" algn="l">
              <a:lnSpc>
                <a:spcPct val="90000"/>
              </a:lnSpc>
              <a:spcBef>
                <a:spcPts val="0"/>
              </a:spcBef>
              <a:spcAft>
                <a:spcPts val="0"/>
              </a:spcAft>
              <a:buClr>
                <a:schemeClr val="accent1"/>
              </a:buClr>
              <a:buSzPts val="2500"/>
              <a:buFont typeface="Comfortaa"/>
              <a:buChar char="➢"/>
            </a:pPr>
            <a:r>
              <a:rPr lang="en-US" sz="2500">
                <a:solidFill>
                  <a:schemeClr val="accent1"/>
                </a:solidFill>
                <a:latin typeface="Comfortaa"/>
                <a:ea typeface="Comfortaa"/>
                <a:cs typeface="Comfortaa"/>
                <a:sym typeface="Comfortaa"/>
              </a:rPr>
              <a:t>if you have a physical weakness</a:t>
            </a:r>
            <a:endParaRPr sz="2500">
              <a:solidFill>
                <a:schemeClr val="accent1"/>
              </a:solidFill>
              <a:latin typeface="Comfortaa"/>
              <a:ea typeface="Comfortaa"/>
              <a:cs typeface="Comfortaa"/>
              <a:sym typeface="Comfortaa"/>
            </a:endParaRPr>
          </a:p>
          <a:p>
            <a:pPr indent="-381000" lvl="1" marL="914400" rtl="0" algn="l">
              <a:lnSpc>
                <a:spcPct val="90000"/>
              </a:lnSpc>
              <a:spcBef>
                <a:spcPts val="0"/>
              </a:spcBef>
              <a:spcAft>
                <a:spcPts val="0"/>
              </a:spcAft>
              <a:buClr>
                <a:schemeClr val="accent1"/>
              </a:buClr>
              <a:buSzPts val="2400"/>
              <a:buFont typeface="Comfortaa"/>
              <a:buChar char="➢"/>
            </a:pPr>
            <a:r>
              <a:rPr lang="en-US">
                <a:solidFill>
                  <a:schemeClr val="accent1"/>
                </a:solidFill>
                <a:latin typeface="Comfortaa"/>
                <a:ea typeface="Comfortaa"/>
                <a:cs typeface="Comfortaa"/>
                <a:sym typeface="Comfortaa"/>
              </a:rPr>
              <a:t>…</a:t>
            </a:r>
            <a:endParaRPr>
              <a:solidFill>
                <a:schemeClr val="accent1"/>
              </a:solidFill>
              <a:latin typeface="Comfortaa"/>
              <a:ea typeface="Comfortaa"/>
              <a:cs typeface="Comfortaa"/>
              <a:sym typeface="Comfortaa"/>
            </a:endParaRPr>
          </a:p>
          <a:p>
            <a:pPr indent="0" lvl="0" marL="0" rtl="0" algn="l">
              <a:lnSpc>
                <a:spcPct val="90000"/>
              </a:lnSpc>
              <a:spcBef>
                <a:spcPts val="1000"/>
              </a:spcBef>
              <a:spcAft>
                <a:spcPts val="0"/>
              </a:spcAft>
              <a:buSzPts val="2800"/>
              <a:buNone/>
            </a:pPr>
            <a:r>
              <a:rPr lang="en-US" sz="2500">
                <a:latin typeface="Comfortaa"/>
                <a:ea typeface="Comfortaa"/>
                <a:cs typeface="Comfortaa"/>
                <a:sym typeface="Comfortaa"/>
              </a:rPr>
              <a:t>Be clear so that your supervisor can adapt his or her expectations to your abilities and wishes.</a:t>
            </a:r>
            <a:endParaRPr sz="2500">
              <a:solidFill>
                <a:schemeClr val="accent1"/>
              </a:solidFill>
              <a:latin typeface="Comfortaa"/>
              <a:ea typeface="Comfortaa"/>
              <a:cs typeface="Comfortaa"/>
              <a:sym typeface="Comforta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g25aa3f658be_0_0"/>
          <p:cNvSpPr txBox="1"/>
          <p:nvPr>
            <p:ph type="title"/>
          </p:nvPr>
        </p:nvSpPr>
        <p:spPr>
          <a:xfrm>
            <a:off x="838200" y="1304605"/>
            <a:ext cx="10515600" cy="6621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4400"/>
              <a:buFont typeface="Arial"/>
              <a:buNone/>
            </a:pPr>
            <a:r>
              <a:rPr lang="en-US" sz="4000">
                <a:latin typeface="Comfortaa"/>
                <a:ea typeface="Comfortaa"/>
                <a:cs typeface="Comfortaa"/>
                <a:sym typeface="Comfortaa"/>
              </a:rPr>
              <a:t>Safety rules</a:t>
            </a:r>
            <a:endParaRPr sz="4000">
              <a:latin typeface="Comfortaa"/>
              <a:ea typeface="Comfortaa"/>
              <a:cs typeface="Comfortaa"/>
              <a:sym typeface="Comfortaa"/>
            </a:endParaRPr>
          </a:p>
        </p:txBody>
      </p:sp>
      <p:sp>
        <p:nvSpPr>
          <p:cNvPr id="120" name="Google Shape;120;g25aa3f658be_0_0"/>
          <p:cNvSpPr txBox="1"/>
          <p:nvPr>
            <p:ph idx="1" type="body"/>
          </p:nvPr>
        </p:nvSpPr>
        <p:spPr>
          <a:xfrm>
            <a:off x="438450" y="2126175"/>
            <a:ext cx="11315100" cy="4003800"/>
          </a:xfrm>
          <a:prstGeom prst="rect">
            <a:avLst/>
          </a:prstGeom>
          <a:noFill/>
          <a:ln>
            <a:noFill/>
          </a:ln>
        </p:spPr>
        <p:txBody>
          <a:bodyPr anchorCtr="0" anchor="t" bIns="45700" lIns="91425" spcFirstLastPara="1" rIns="91425" wrap="square" tIns="45700">
            <a:noAutofit/>
          </a:bodyPr>
          <a:lstStyle/>
          <a:p>
            <a:pPr indent="0" lvl="0" marL="457200" rtl="0" algn="l">
              <a:lnSpc>
                <a:spcPct val="90000"/>
              </a:lnSpc>
              <a:spcBef>
                <a:spcPts val="1000"/>
              </a:spcBef>
              <a:spcAft>
                <a:spcPts val="0"/>
              </a:spcAft>
              <a:buClr>
                <a:schemeClr val="dk1"/>
              </a:buClr>
              <a:buSzPts val="1100"/>
              <a:buFont typeface="Arial"/>
              <a:buNone/>
            </a:pPr>
            <a:r>
              <a:rPr b="1" lang="en-US" sz="2500">
                <a:latin typeface="Comfortaa"/>
                <a:ea typeface="Comfortaa"/>
                <a:cs typeface="Comfortaa"/>
                <a:sym typeface="Comfortaa"/>
              </a:rPr>
              <a:t>Respect safety rules: </a:t>
            </a:r>
            <a:r>
              <a:rPr lang="en-US" sz="2500">
                <a:latin typeface="Comfortaa"/>
                <a:ea typeface="Comfortaa"/>
                <a:cs typeface="Comfortaa"/>
                <a:sym typeface="Comfortaa"/>
              </a:rPr>
              <a:t>the agricultural environment can be dangerous and highly accident-prone. When you're just starting out, your attention is stretched by everything you have to understand and learn, so you're more tired, less attentive and less aware of the risks. </a:t>
            </a:r>
            <a:endParaRPr sz="2500">
              <a:latin typeface="Comfortaa"/>
              <a:ea typeface="Comfortaa"/>
              <a:cs typeface="Comfortaa"/>
              <a:sym typeface="Comfortaa"/>
            </a:endParaRPr>
          </a:p>
          <a:p>
            <a:pPr indent="0" lvl="0" marL="457200" rtl="0" algn="l">
              <a:lnSpc>
                <a:spcPct val="90000"/>
              </a:lnSpc>
              <a:spcBef>
                <a:spcPts val="1000"/>
              </a:spcBef>
              <a:spcAft>
                <a:spcPts val="0"/>
              </a:spcAft>
              <a:buClr>
                <a:schemeClr val="dk1"/>
              </a:buClr>
              <a:buSzPts val="1100"/>
              <a:buFont typeface="Arial"/>
              <a:buNone/>
            </a:pPr>
            <a:r>
              <a:rPr lang="en-US" sz="2500">
                <a:latin typeface="Comfortaa"/>
                <a:ea typeface="Comfortaa"/>
                <a:cs typeface="Comfortaa"/>
                <a:sym typeface="Comfortaa"/>
              </a:rPr>
              <a:t>This makes it all the more important to pay attention to your surroundings and to safety rules. You must apply them to the letter. To do this, in addition to the instructions you're given, every company has a </a:t>
            </a:r>
            <a:r>
              <a:rPr b="1" lang="en-US" sz="2500">
                <a:latin typeface="Comfortaa"/>
                <a:ea typeface="Comfortaa"/>
                <a:cs typeface="Comfortaa"/>
                <a:sym typeface="Comfortaa"/>
              </a:rPr>
              <a:t>DUERP</a:t>
            </a:r>
            <a:r>
              <a:rPr lang="en-US" sz="2500">
                <a:latin typeface="Comfortaa"/>
                <a:ea typeface="Comfortaa"/>
                <a:cs typeface="Comfortaa"/>
                <a:sym typeface="Comfortaa"/>
              </a:rPr>
              <a:t> (Document Unique d'Evaluation of Risques Professionnels), available to employees.</a:t>
            </a:r>
            <a:endParaRPr sz="2500">
              <a:latin typeface="Comfortaa"/>
              <a:ea typeface="Comfortaa"/>
              <a:cs typeface="Comfortaa"/>
              <a:sym typeface="Comfortaa"/>
            </a:endParaRPr>
          </a:p>
          <a:p>
            <a:pPr indent="0" lvl="0" marL="457200" rtl="0" algn="l">
              <a:lnSpc>
                <a:spcPct val="90000"/>
              </a:lnSpc>
              <a:spcBef>
                <a:spcPts val="1000"/>
              </a:spcBef>
              <a:spcAft>
                <a:spcPts val="0"/>
              </a:spcAft>
              <a:buSzPts val="2800"/>
              <a:buNone/>
            </a:pPr>
            <a:r>
              <a:t/>
            </a:r>
            <a:endParaRPr b="1" sz="2500">
              <a:latin typeface="Comfortaa"/>
              <a:ea typeface="Comfortaa"/>
              <a:cs typeface="Comfortaa"/>
              <a:sym typeface="Comfortaa"/>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g25aa3f658be_0_13"/>
          <p:cNvSpPr txBox="1"/>
          <p:nvPr>
            <p:ph idx="1" type="body"/>
          </p:nvPr>
        </p:nvSpPr>
        <p:spPr>
          <a:xfrm>
            <a:off x="635400" y="2489725"/>
            <a:ext cx="10921200" cy="4003800"/>
          </a:xfrm>
          <a:prstGeom prst="rect">
            <a:avLst/>
          </a:prstGeom>
          <a:noFill/>
          <a:ln>
            <a:noFill/>
          </a:ln>
        </p:spPr>
        <p:txBody>
          <a:bodyPr anchorCtr="0" anchor="t" bIns="45700" lIns="91425" spcFirstLastPara="1" rIns="91425" wrap="square" tIns="45700">
            <a:noAutofit/>
          </a:bodyPr>
          <a:lstStyle/>
          <a:p>
            <a:pPr indent="-387350" lvl="0" marL="457200" rtl="0" algn="l">
              <a:lnSpc>
                <a:spcPct val="90000"/>
              </a:lnSpc>
              <a:spcBef>
                <a:spcPts val="1000"/>
              </a:spcBef>
              <a:spcAft>
                <a:spcPts val="0"/>
              </a:spcAft>
              <a:buSzPts val="2500"/>
              <a:buFont typeface="Comfortaa"/>
              <a:buChar char="❖"/>
            </a:pPr>
            <a:r>
              <a:rPr b="1" lang="en-US" sz="2500">
                <a:latin typeface="Comfortaa"/>
                <a:ea typeface="Comfortaa"/>
                <a:cs typeface="Comfortaa"/>
                <a:sym typeface="Comfortaa"/>
              </a:rPr>
              <a:t>DUERP</a:t>
            </a:r>
            <a:r>
              <a:rPr lang="en-US" sz="2500">
                <a:latin typeface="Comfortaa"/>
                <a:ea typeface="Comfortaa"/>
                <a:cs typeface="Comfortaa"/>
                <a:sym typeface="Comfortaa"/>
              </a:rPr>
              <a:t>: </a:t>
            </a:r>
            <a:r>
              <a:rPr lang="en-US" sz="2500">
                <a:latin typeface="Comfortaa"/>
                <a:ea typeface="Comfortaa"/>
                <a:cs typeface="Comfortaa"/>
                <a:sym typeface="Comfortaa"/>
              </a:rPr>
              <a:t>mandatory in all companies with at least one employee, this document summarizes the health and safety risks to which employees may be exposed. It includes :</a:t>
            </a:r>
            <a:endParaRPr sz="2500">
              <a:highlight>
                <a:schemeClr val="lt1"/>
              </a:highlight>
              <a:latin typeface="Comfortaa"/>
              <a:ea typeface="Comfortaa"/>
              <a:cs typeface="Comfortaa"/>
              <a:sym typeface="Comfortaa"/>
            </a:endParaRPr>
          </a:p>
          <a:p>
            <a:pPr indent="-387350" lvl="1" marL="914400" rtl="0" algn="l">
              <a:lnSpc>
                <a:spcPct val="115000"/>
              </a:lnSpc>
              <a:spcBef>
                <a:spcPts val="0"/>
              </a:spcBef>
              <a:spcAft>
                <a:spcPts val="0"/>
              </a:spcAft>
              <a:buClr>
                <a:schemeClr val="accent1"/>
              </a:buClr>
              <a:buSzPts val="2500"/>
              <a:buChar char="➢"/>
            </a:pPr>
            <a:r>
              <a:rPr b="1" lang="en-US" sz="2500">
                <a:solidFill>
                  <a:schemeClr val="accent1"/>
                </a:solidFill>
                <a:highlight>
                  <a:srgbClr val="FFFFFF"/>
                </a:highlight>
                <a:latin typeface="Comfortaa"/>
                <a:ea typeface="Comfortaa"/>
                <a:cs typeface="Comfortaa"/>
                <a:sym typeface="Comfortaa"/>
              </a:rPr>
              <a:t>Inventory of hazards </a:t>
            </a:r>
            <a:r>
              <a:rPr lang="en-US" sz="2500">
                <a:solidFill>
                  <a:schemeClr val="accent1"/>
                </a:solidFill>
                <a:highlight>
                  <a:srgbClr val="FFFFFF"/>
                </a:highlight>
                <a:latin typeface="Comfortaa"/>
                <a:ea typeface="Comfortaa"/>
                <a:cs typeface="Comfortaa"/>
                <a:sym typeface="Comfortaa"/>
              </a:rPr>
              <a:t>and</a:t>
            </a:r>
            <a:r>
              <a:rPr b="1" lang="en-US" sz="2500">
                <a:solidFill>
                  <a:schemeClr val="accent1"/>
                </a:solidFill>
                <a:highlight>
                  <a:srgbClr val="FFFFFF"/>
                </a:highlight>
                <a:latin typeface="Comfortaa"/>
                <a:ea typeface="Comfortaa"/>
                <a:cs typeface="Comfortaa"/>
                <a:sym typeface="Comfortaa"/>
              </a:rPr>
              <a:t> results of risk assessment </a:t>
            </a:r>
            <a:r>
              <a:rPr lang="en-US" sz="2500">
                <a:solidFill>
                  <a:schemeClr val="accent1"/>
                </a:solidFill>
                <a:highlight>
                  <a:srgbClr val="FFFFFF"/>
                </a:highlight>
                <a:latin typeface="Comfortaa"/>
                <a:ea typeface="Comfortaa"/>
                <a:cs typeface="Comfortaa"/>
                <a:sym typeface="Comfortaa"/>
              </a:rPr>
              <a:t>identified in the company.</a:t>
            </a:r>
            <a:endParaRPr sz="2500">
              <a:solidFill>
                <a:schemeClr val="accent1"/>
              </a:solidFill>
              <a:highlight>
                <a:srgbClr val="FFFFFF"/>
              </a:highlight>
              <a:latin typeface="Comfortaa"/>
              <a:ea typeface="Comfortaa"/>
              <a:cs typeface="Comfortaa"/>
              <a:sym typeface="Comfortaa"/>
            </a:endParaRPr>
          </a:p>
          <a:p>
            <a:pPr indent="-387350" lvl="1" marL="914400" rtl="0" algn="l">
              <a:lnSpc>
                <a:spcPct val="115000"/>
              </a:lnSpc>
              <a:spcBef>
                <a:spcPts val="0"/>
              </a:spcBef>
              <a:spcAft>
                <a:spcPts val="0"/>
              </a:spcAft>
              <a:buClr>
                <a:schemeClr val="accent1"/>
              </a:buClr>
              <a:buSzPts val="2500"/>
              <a:buChar char="➢"/>
            </a:pPr>
            <a:r>
              <a:rPr b="1" lang="en-US" sz="2500">
                <a:solidFill>
                  <a:schemeClr val="accent1"/>
                </a:solidFill>
                <a:highlight>
                  <a:srgbClr val="FFFFFF"/>
                </a:highlight>
                <a:latin typeface="Comfortaa"/>
                <a:ea typeface="Comfortaa"/>
                <a:cs typeface="Comfortaa"/>
                <a:sym typeface="Comfortaa"/>
              </a:rPr>
              <a:t>List of risk prevention and employee protection actions.</a:t>
            </a:r>
            <a:endParaRPr b="1" sz="2500">
              <a:solidFill>
                <a:schemeClr val="accent1"/>
              </a:solidFill>
              <a:highlight>
                <a:srgbClr val="FFFFFF"/>
              </a:highlight>
              <a:latin typeface="Comfortaa"/>
              <a:ea typeface="Comfortaa"/>
              <a:cs typeface="Comfortaa"/>
              <a:sym typeface="Comfortaa"/>
            </a:endParaRPr>
          </a:p>
          <a:p>
            <a:pPr indent="0" lvl="0" marL="914400" rtl="0" algn="l">
              <a:lnSpc>
                <a:spcPct val="115000"/>
              </a:lnSpc>
              <a:spcBef>
                <a:spcPts val="0"/>
              </a:spcBef>
              <a:spcAft>
                <a:spcPts val="0"/>
              </a:spcAft>
              <a:buNone/>
            </a:pPr>
            <a:r>
              <a:t/>
            </a:r>
            <a:endParaRPr b="1" sz="2500">
              <a:solidFill>
                <a:schemeClr val="accent1"/>
              </a:solidFill>
              <a:highlight>
                <a:srgbClr val="FFFFFF"/>
              </a:highlight>
              <a:latin typeface="Comfortaa"/>
              <a:ea typeface="Comfortaa"/>
              <a:cs typeface="Comfortaa"/>
              <a:sym typeface="Comfortaa"/>
            </a:endParaRPr>
          </a:p>
          <a:p>
            <a:pPr indent="0" lvl="0" marL="0" rtl="0" algn="l">
              <a:lnSpc>
                <a:spcPct val="115000"/>
              </a:lnSpc>
              <a:spcBef>
                <a:spcPts val="0"/>
              </a:spcBef>
              <a:spcAft>
                <a:spcPts val="0"/>
              </a:spcAft>
              <a:buSzPts val="2800"/>
              <a:buNone/>
            </a:pPr>
            <a:r>
              <a:rPr lang="en-US" sz="2500">
                <a:highlight>
                  <a:srgbClr val="FFFFFF"/>
                </a:highlight>
                <a:latin typeface="Comfortaa"/>
                <a:ea typeface="Comfortaa"/>
                <a:cs typeface="Comfortaa"/>
                <a:sym typeface="Comfortaa"/>
              </a:rPr>
              <a:t>The employer is obliged to display it and make it available to employees.</a:t>
            </a:r>
            <a:endParaRPr sz="2500">
              <a:solidFill>
                <a:schemeClr val="accent1"/>
              </a:solidFill>
              <a:highlight>
                <a:srgbClr val="FFFFFF"/>
              </a:highlight>
              <a:latin typeface="Comfortaa"/>
              <a:ea typeface="Comfortaa"/>
              <a:cs typeface="Comfortaa"/>
              <a:sym typeface="Comfortaa"/>
            </a:endParaRPr>
          </a:p>
          <a:p>
            <a:pPr indent="0" lvl="0" marL="914400" rtl="0" algn="l">
              <a:lnSpc>
                <a:spcPct val="90000"/>
              </a:lnSpc>
              <a:spcBef>
                <a:spcPts val="1000"/>
              </a:spcBef>
              <a:spcAft>
                <a:spcPts val="0"/>
              </a:spcAft>
              <a:buSzPts val="2800"/>
              <a:buNone/>
            </a:pPr>
            <a:r>
              <a:t/>
            </a:r>
            <a:endParaRPr>
              <a:highlight>
                <a:schemeClr val="lt1"/>
              </a:highlight>
              <a:latin typeface="Comfortaa"/>
              <a:ea typeface="Comfortaa"/>
              <a:cs typeface="Comfortaa"/>
              <a:sym typeface="Comfortaa"/>
            </a:endParaRPr>
          </a:p>
        </p:txBody>
      </p:sp>
      <p:sp>
        <p:nvSpPr>
          <p:cNvPr id="127" name="Google Shape;127;g25aa3f658be_0_13"/>
          <p:cNvSpPr txBox="1"/>
          <p:nvPr>
            <p:ph type="title"/>
          </p:nvPr>
        </p:nvSpPr>
        <p:spPr>
          <a:xfrm>
            <a:off x="838200" y="1367280"/>
            <a:ext cx="10515600" cy="6621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4400"/>
              <a:buFont typeface="Arial"/>
              <a:buNone/>
            </a:pPr>
            <a:r>
              <a:rPr lang="en-US" sz="4000">
                <a:latin typeface="Comfortaa"/>
                <a:ea typeface="Comfortaa"/>
                <a:cs typeface="Comfortaa"/>
                <a:sym typeface="Comfortaa"/>
              </a:rPr>
              <a:t>Safety rules</a:t>
            </a:r>
            <a:endParaRPr sz="4000">
              <a:latin typeface="Comfortaa"/>
              <a:ea typeface="Comfortaa"/>
              <a:cs typeface="Comfortaa"/>
              <a:sym typeface="Comfortaa"/>
            </a:endParaRPr>
          </a:p>
        </p:txBody>
      </p:sp>
      <p:pic>
        <p:nvPicPr>
          <p:cNvPr id="128" name="Google Shape;128;g25aa3f658be_0_13"/>
          <p:cNvPicPr preferRelativeResize="0"/>
          <p:nvPr/>
        </p:nvPicPr>
        <p:blipFill rotWithShape="1">
          <a:blip r:embed="rId3">
            <a:alphaModFix/>
          </a:blip>
          <a:srcRect b="0" l="0" r="0" t="0"/>
          <a:stretch/>
        </p:blipFill>
        <p:spPr>
          <a:xfrm>
            <a:off x="9983474" y="885500"/>
            <a:ext cx="1486125" cy="13096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g25aa3f658be_0_29"/>
          <p:cNvSpPr txBox="1"/>
          <p:nvPr>
            <p:ph type="title"/>
          </p:nvPr>
        </p:nvSpPr>
        <p:spPr>
          <a:xfrm>
            <a:off x="838200" y="1072130"/>
            <a:ext cx="10515600" cy="6621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4400"/>
              <a:buFont typeface="Arial"/>
              <a:buNone/>
            </a:pPr>
            <a:r>
              <a:rPr lang="en-US" sz="4000">
                <a:latin typeface="Comfortaa"/>
                <a:ea typeface="Comfortaa"/>
                <a:cs typeface="Comfortaa"/>
                <a:sym typeface="Comfortaa"/>
              </a:rPr>
              <a:t>Safety rules</a:t>
            </a:r>
            <a:endParaRPr sz="4000">
              <a:latin typeface="Comfortaa"/>
              <a:ea typeface="Comfortaa"/>
              <a:cs typeface="Comfortaa"/>
              <a:sym typeface="Comfortaa"/>
            </a:endParaRPr>
          </a:p>
        </p:txBody>
      </p:sp>
      <p:sp>
        <p:nvSpPr>
          <p:cNvPr id="135" name="Google Shape;135;g25aa3f658be_0_29"/>
          <p:cNvSpPr txBox="1"/>
          <p:nvPr>
            <p:ph idx="1" type="body"/>
          </p:nvPr>
        </p:nvSpPr>
        <p:spPr>
          <a:xfrm>
            <a:off x="-29850" y="1901200"/>
            <a:ext cx="12251700" cy="4003800"/>
          </a:xfrm>
          <a:prstGeom prst="rect">
            <a:avLst/>
          </a:prstGeom>
          <a:noFill/>
          <a:ln>
            <a:noFill/>
          </a:ln>
        </p:spPr>
        <p:txBody>
          <a:bodyPr anchorCtr="0" anchor="t" bIns="45700" lIns="91425" spcFirstLastPara="1" rIns="91425" wrap="square" tIns="45700">
            <a:noAutofit/>
          </a:bodyPr>
          <a:lstStyle/>
          <a:p>
            <a:pPr indent="-387350" lvl="0" marL="457200" rtl="0" algn="l">
              <a:lnSpc>
                <a:spcPct val="90000"/>
              </a:lnSpc>
              <a:spcBef>
                <a:spcPts val="1000"/>
              </a:spcBef>
              <a:spcAft>
                <a:spcPts val="0"/>
              </a:spcAft>
              <a:buSzPts val="2500"/>
              <a:buFont typeface="Comfortaa"/>
              <a:buChar char="❖"/>
            </a:pPr>
            <a:r>
              <a:rPr b="1" lang="en-US" sz="2500">
                <a:latin typeface="Comfortaa"/>
                <a:ea typeface="Comfortaa"/>
                <a:cs typeface="Comfortaa"/>
                <a:sym typeface="Comfortaa"/>
              </a:rPr>
              <a:t>Being aware of and respecting danger: </a:t>
            </a:r>
            <a:r>
              <a:rPr lang="en-US" sz="2500">
                <a:latin typeface="Comfortaa"/>
                <a:ea typeface="Comfortaa"/>
                <a:cs typeface="Comfortaa"/>
                <a:sym typeface="Comfortaa"/>
              </a:rPr>
              <a:t>we've just seen the DUERP, but </a:t>
            </a:r>
            <a:r>
              <a:rPr lang="en-US" sz="2500">
                <a:solidFill>
                  <a:srgbClr val="741B47"/>
                </a:solidFill>
                <a:latin typeface="Comfortaa"/>
                <a:ea typeface="Comfortaa"/>
                <a:cs typeface="Comfortaa"/>
                <a:sym typeface="Comfortaa"/>
              </a:rPr>
              <a:t>what do you think the risks are in agriculture?</a:t>
            </a:r>
            <a:endParaRPr sz="2500">
              <a:solidFill>
                <a:srgbClr val="741B47"/>
              </a:solidFill>
              <a:latin typeface="Comfortaa"/>
              <a:ea typeface="Comfortaa"/>
              <a:cs typeface="Comfortaa"/>
              <a:sym typeface="Comfortaa"/>
            </a:endParaRPr>
          </a:p>
          <a:p>
            <a:pPr indent="-387350" lvl="1" marL="914400" rtl="0" algn="l">
              <a:lnSpc>
                <a:spcPct val="90000"/>
              </a:lnSpc>
              <a:spcBef>
                <a:spcPts val="0"/>
              </a:spcBef>
              <a:spcAft>
                <a:spcPts val="0"/>
              </a:spcAft>
              <a:buClr>
                <a:srgbClr val="0C343D"/>
              </a:buClr>
              <a:buSzPts val="2500"/>
              <a:buFont typeface="Comfortaa"/>
              <a:buChar char="➢"/>
            </a:pPr>
            <a:r>
              <a:rPr b="1" lang="en-US" sz="2500">
                <a:solidFill>
                  <a:srgbClr val="0C343D"/>
                </a:solidFill>
                <a:latin typeface="Comfortaa"/>
                <a:ea typeface="Comfortaa"/>
                <a:cs typeface="Comfortaa"/>
                <a:sym typeface="Comfortaa"/>
              </a:rPr>
              <a:t>mechanical: </a:t>
            </a:r>
            <a:r>
              <a:rPr lang="en-US" sz="2500">
                <a:solidFill>
                  <a:srgbClr val="0C343D"/>
                </a:solidFill>
                <a:latin typeface="Comfortaa"/>
                <a:ea typeface="Comfortaa"/>
                <a:cs typeface="Comfortaa"/>
                <a:sym typeface="Comfortaa"/>
              </a:rPr>
              <a:t>there are still far too many accidents involving farm machinery. </a:t>
            </a:r>
            <a:endParaRPr sz="2500">
              <a:solidFill>
                <a:srgbClr val="0C343D"/>
              </a:solidFill>
              <a:latin typeface="Comfortaa"/>
              <a:ea typeface="Comfortaa"/>
              <a:cs typeface="Comfortaa"/>
              <a:sym typeface="Comfortaa"/>
            </a:endParaRPr>
          </a:p>
          <a:p>
            <a:pPr indent="-387350" lvl="1" marL="914400" rtl="0" algn="l">
              <a:lnSpc>
                <a:spcPct val="90000"/>
              </a:lnSpc>
              <a:spcBef>
                <a:spcPts val="0"/>
              </a:spcBef>
              <a:spcAft>
                <a:spcPts val="0"/>
              </a:spcAft>
              <a:buClr>
                <a:srgbClr val="0C343D"/>
              </a:buClr>
              <a:buSzPts val="2500"/>
              <a:buFont typeface="Comfortaa"/>
              <a:buChar char="➢"/>
            </a:pPr>
            <a:r>
              <a:rPr b="1" lang="en-US" sz="2500">
                <a:solidFill>
                  <a:srgbClr val="0C343D"/>
                </a:solidFill>
                <a:latin typeface="Comfortaa"/>
                <a:ea typeface="Comfortaa"/>
                <a:cs typeface="Comfortaa"/>
                <a:sym typeface="Comfortaa"/>
              </a:rPr>
              <a:t>physical: </a:t>
            </a:r>
            <a:r>
              <a:rPr lang="en-US" sz="2500">
                <a:solidFill>
                  <a:srgbClr val="0C343D"/>
                </a:solidFill>
                <a:latin typeface="Comfortaa"/>
                <a:ea typeface="Comfortaa"/>
                <a:cs typeface="Comfortaa"/>
                <a:sym typeface="Comfortaa"/>
              </a:rPr>
              <a:t>carrying a heavy load, an animal crushing a foot, a hand cut by a cutter when opening a bag, etc.</a:t>
            </a:r>
            <a:endParaRPr sz="2500">
              <a:solidFill>
                <a:srgbClr val="0C343D"/>
              </a:solidFill>
              <a:latin typeface="Comfortaa"/>
              <a:ea typeface="Comfortaa"/>
              <a:cs typeface="Comfortaa"/>
              <a:sym typeface="Comfortaa"/>
            </a:endParaRPr>
          </a:p>
          <a:p>
            <a:pPr indent="-387350" lvl="1" marL="914400" rtl="0" algn="l">
              <a:lnSpc>
                <a:spcPct val="90000"/>
              </a:lnSpc>
              <a:spcBef>
                <a:spcPts val="0"/>
              </a:spcBef>
              <a:spcAft>
                <a:spcPts val="0"/>
              </a:spcAft>
              <a:buClr>
                <a:srgbClr val="0C343D"/>
              </a:buClr>
              <a:buSzPts val="2500"/>
              <a:buFont typeface="Comfortaa"/>
              <a:buChar char="➢"/>
            </a:pPr>
            <a:r>
              <a:rPr b="1" lang="en-US" sz="2500">
                <a:solidFill>
                  <a:srgbClr val="0C343D"/>
                </a:solidFill>
                <a:latin typeface="Comfortaa"/>
                <a:ea typeface="Comfortaa"/>
                <a:cs typeface="Comfortaa"/>
                <a:sym typeface="Comfortaa"/>
              </a:rPr>
              <a:t>chemical: </a:t>
            </a:r>
            <a:r>
              <a:rPr lang="en-US" sz="2500">
                <a:solidFill>
                  <a:srgbClr val="0C343D"/>
                </a:solidFill>
                <a:latin typeface="Comfortaa"/>
                <a:ea typeface="Comfortaa"/>
                <a:cs typeface="Comfortaa"/>
                <a:sym typeface="Comfortaa"/>
              </a:rPr>
              <a:t>phytosanitary products are forbidden to use without a diploma (certiphyto), and their storage and use are highly risky and regulated. The same applies to medicines. Cleaning products are also a source of danger, and precautions for their use must be strictly observed.</a:t>
            </a:r>
            <a:endParaRPr sz="2500">
              <a:solidFill>
                <a:srgbClr val="0C343D"/>
              </a:solidFill>
              <a:latin typeface="Comfortaa"/>
              <a:ea typeface="Comfortaa"/>
              <a:cs typeface="Comfortaa"/>
              <a:sym typeface="Comfortaa"/>
            </a:endParaRPr>
          </a:p>
          <a:p>
            <a:pPr indent="-387350" lvl="1" marL="914400" rtl="0" algn="l">
              <a:lnSpc>
                <a:spcPct val="90000"/>
              </a:lnSpc>
              <a:spcBef>
                <a:spcPts val="0"/>
              </a:spcBef>
              <a:spcAft>
                <a:spcPts val="0"/>
              </a:spcAft>
              <a:buClr>
                <a:srgbClr val="0C343D"/>
              </a:buClr>
              <a:buSzPts val="2500"/>
              <a:buFont typeface="Comfortaa"/>
              <a:buChar char="➢"/>
            </a:pPr>
            <a:r>
              <a:rPr b="1" lang="en-US" sz="2500">
                <a:solidFill>
                  <a:srgbClr val="0C343D"/>
                </a:solidFill>
                <a:latin typeface="Comfortaa"/>
                <a:ea typeface="Comfortaa"/>
                <a:cs typeface="Comfortaa"/>
                <a:sym typeface="Comfortaa"/>
              </a:rPr>
              <a:t>microbiological: </a:t>
            </a:r>
            <a:r>
              <a:rPr lang="en-US" sz="2500">
                <a:solidFill>
                  <a:srgbClr val="0C343D"/>
                </a:solidFill>
                <a:latin typeface="Comfortaa"/>
                <a:ea typeface="Comfortaa"/>
                <a:cs typeface="Comfortaa"/>
                <a:sym typeface="Comfortaa"/>
              </a:rPr>
              <a:t>zoonoses are diseases that can be transmitted to humans by animals. They are closely monitored by health authorities.</a:t>
            </a:r>
            <a:endParaRPr sz="2500">
              <a:solidFill>
                <a:srgbClr val="0C343D"/>
              </a:solidFill>
              <a:latin typeface="Comfortaa"/>
              <a:ea typeface="Comfortaa"/>
              <a:cs typeface="Comfortaa"/>
              <a:sym typeface="Comfortaa"/>
            </a:endParaRPr>
          </a:p>
          <a:p>
            <a:pPr indent="0" lvl="0" marL="914400" rtl="0" algn="l">
              <a:lnSpc>
                <a:spcPct val="90000"/>
              </a:lnSpc>
              <a:spcBef>
                <a:spcPts val="0"/>
              </a:spcBef>
              <a:spcAft>
                <a:spcPts val="0"/>
              </a:spcAft>
              <a:buNone/>
            </a:pPr>
            <a:r>
              <a:t/>
            </a:r>
            <a:endParaRPr b="1" sz="2500">
              <a:solidFill>
                <a:srgbClr val="0C343D"/>
              </a:solidFill>
              <a:latin typeface="Comfortaa"/>
              <a:ea typeface="Comfortaa"/>
              <a:cs typeface="Comfortaa"/>
              <a:sym typeface="Comforta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5">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5">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g25aa3f658be_0_7"/>
          <p:cNvSpPr txBox="1"/>
          <p:nvPr>
            <p:ph type="title"/>
          </p:nvPr>
        </p:nvSpPr>
        <p:spPr>
          <a:xfrm>
            <a:off x="838200" y="1412880"/>
            <a:ext cx="10515600" cy="6621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4400"/>
              <a:buFont typeface="Arial"/>
              <a:buNone/>
            </a:pPr>
            <a:r>
              <a:rPr lang="en-US" sz="4000">
                <a:latin typeface="Comfortaa"/>
                <a:ea typeface="Comfortaa"/>
                <a:cs typeface="Comfortaa"/>
                <a:sym typeface="Comfortaa"/>
              </a:rPr>
              <a:t>Safety rules</a:t>
            </a:r>
            <a:endParaRPr sz="4000">
              <a:latin typeface="Comfortaa"/>
              <a:ea typeface="Comfortaa"/>
              <a:cs typeface="Comfortaa"/>
              <a:sym typeface="Comfortaa"/>
            </a:endParaRPr>
          </a:p>
        </p:txBody>
      </p:sp>
      <p:sp>
        <p:nvSpPr>
          <p:cNvPr id="142" name="Google Shape;142;g25aa3f658be_0_7"/>
          <p:cNvSpPr txBox="1"/>
          <p:nvPr>
            <p:ph idx="1" type="body"/>
          </p:nvPr>
        </p:nvSpPr>
        <p:spPr>
          <a:xfrm>
            <a:off x="732000" y="2336450"/>
            <a:ext cx="10728000" cy="4230000"/>
          </a:xfrm>
          <a:prstGeom prst="rect">
            <a:avLst/>
          </a:prstGeom>
          <a:noFill/>
          <a:ln>
            <a:noFill/>
          </a:ln>
        </p:spPr>
        <p:txBody>
          <a:bodyPr anchorCtr="0" anchor="t" bIns="45700" lIns="91425" spcFirstLastPara="1" rIns="91425" wrap="square" tIns="45700">
            <a:noAutofit/>
          </a:bodyPr>
          <a:lstStyle/>
          <a:p>
            <a:pPr indent="-387350" lvl="0" marL="457200" rtl="0" algn="l">
              <a:lnSpc>
                <a:spcPct val="90000"/>
              </a:lnSpc>
              <a:spcBef>
                <a:spcPts val="1000"/>
              </a:spcBef>
              <a:spcAft>
                <a:spcPts val="0"/>
              </a:spcAft>
              <a:buSzPts val="2500"/>
              <a:buFont typeface="Comfortaa"/>
              <a:buChar char="❖"/>
            </a:pPr>
            <a:r>
              <a:rPr b="1" lang="en-US" sz="2500">
                <a:latin typeface="Comfortaa"/>
                <a:ea typeface="Comfortaa"/>
                <a:cs typeface="Comfortaa"/>
                <a:sym typeface="Comfortaa"/>
              </a:rPr>
              <a:t>Always wear PPE: </a:t>
            </a:r>
            <a:r>
              <a:rPr lang="en-US" sz="2500">
                <a:latin typeface="Comfortaa"/>
                <a:ea typeface="Comfortaa"/>
                <a:cs typeface="Comfortaa"/>
                <a:sym typeface="Comfortaa"/>
              </a:rPr>
              <a:t>PPE stands for Personal Protective Equipment. In agriculture they are:</a:t>
            </a:r>
            <a:endParaRPr sz="2500">
              <a:latin typeface="Comfortaa"/>
              <a:ea typeface="Comfortaa"/>
              <a:cs typeface="Comfortaa"/>
              <a:sym typeface="Comfortaa"/>
            </a:endParaRPr>
          </a:p>
          <a:p>
            <a:pPr indent="-387350" lvl="1" marL="914400" rtl="0" algn="l">
              <a:lnSpc>
                <a:spcPct val="90000"/>
              </a:lnSpc>
              <a:spcBef>
                <a:spcPts val="0"/>
              </a:spcBef>
              <a:spcAft>
                <a:spcPts val="0"/>
              </a:spcAft>
              <a:buClr>
                <a:srgbClr val="000000"/>
              </a:buClr>
              <a:buSzPts val="2500"/>
              <a:buFont typeface="Comfortaa"/>
              <a:buChar char="➢"/>
            </a:pPr>
            <a:r>
              <a:rPr lang="en-US" sz="2500">
                <a:solidFill>
                  <a:srgbClr val="000000"/>
                </a:solidFill>
                <a:latin typeface="Comfortaa"/>
                <a:ea typeface="Comfortaa"/>
                <a:cs typeface="Comfortaa"/>
                <a:sym typeface="Comfortaa"/>
              </a:rPr>
              <a:t>Safety shoes or boots.</a:t>
            </a:r>
            <a:endParaRPr sz="2500">
              <a:solidFill>
                <a:srgbClr val="000000"/>
              </a:solidFill>
              <a:latin typeface="Comfortaa"/>
              <a:ea typeface="Comfortaa"/>
              <a:cs typeface="Comfortaa"/>
              <a:sym typeface="Comfortaa"/>
            </a:endParaRPr>
          </a:p>
          <a:p>
            <a:pPr indent="-387350" lvl="1" marL="914400" rtl="0" algn="l">
              <a:lnSpc>
                <a:spcPct val="90000"/>
              </a:lnSpc>
              <a:spcBef>
                <a:spcPts val="0"/>
              </a:spcBef>
              <a:spcAft>
                <a:spcPts val="0"/>
              </a:spcAft>
              <a:buClr>
                <a:srgbClr val="000000"/>
              </a:buClr>
              <a:buSzPts val="2500"/>
              <a:buFont typeface="Comfortaa"/>
              <a:buChar char="➢"/>
            </a:pPr>
            <a:r>
              <a:rPr lang="en-US" sz="2500">
                <a:solidFill>
                  <a:srgbClr val="000000"/>
                </a:solidFill>
                <a:latin typeface="Comfortaa"/>
                <a:ea typeface="Comfortaa"/>
                <a:cs typeface="Comfortaa"/>
                <a:sym typeface="Comfortaa"/>
              </a:rPr>
              <a:t>Gloves.</a:t>
            </a:r>
            <a:endParaRPr sz="2500">
              <a:solidFill>
                <a:srgbClr val="000000"/>
              </a:solidFill>
              <a:latin typeface="Comfortaa"/>
              <a:ea typeface="Comfortaa"/>
              <a:cs typeface="Comfortaa"/>
              <a:sym typeface="Comfortaa"/>
            </a:endParaRPr>
          </a:p>
          <a:p>
            <a:pPr indent="-387350" lvl="1" marL="914400" rtl="0" algn="l">
              <a:lnSpc>
                <a:spcPct val="90000"/>
              </a:lnSpc>
              <a:spcBef>
                <a:spcPts val="0"/>
              </a:spcBef>
              <a:spcAft>
                <a:spcPts val="0"/>
              </a:spcAft>
              <a:buClr>
                <a:srgbClr val="000000"/>
              </a:buClr>
              <a:buSzPts val="2500"/>
              <a:buFont typeface="Comfortaa"/>
              <a:buChar char="➢"/>
            </a:pPr>
            <a:r>
              <a:rPr lang="en-US" sz="2500">
                <a:solidFill>
                  <a:srgbClr val="000000"/>
                </a:solidFill>
                <a:latin typeface="Comfortaa"/>
                <a:ea typeface="Comfortaa"/>
                <a:cs typeface="Comfortaa"/>
                <a:sym typeface="Comfortaa"/>
              </a:rPr>
              <a:t>overalls.</a:t>
            </a:r>
            <a:endParaRPr sz="2500">
              <a:solidFill>
                <a:srgbClr val="000000"/>
              </a:solidFill>
              <a:latin typeface="Comfortaa"/>
              <a:ea typeface="Comfortaa"/>
              <a:cs typeface="Comfortaa"/>
              <a:sym typeface="Comfortaa"/>
            </a:endParaRPr>
          </a:p>
          <a:p>
            <a:pPr indent="0" lvl="0" marL="0" rtl="0" algn="l">
              <a:lnSpc>
                <a:spcPct val="90000"/>
              </a:lnSpc>
              <a:spcBef>
                <a:spcPts val="1000"/>
              </a:spcBef>
              <a:spcAft>
                <a:spcPts val="0"/>
              </a:spcAft>
              <a:buSzPts val="2800"/>
              <a:buNone/>
            </a:pPr>
            <a:r>
              <a:t/>
            </a:r>
            <a:endParaRPr sz="2500">
              <a:latin typeface="Comfortaa"/>
              <a:ea typeface="Comfortaa"/>
              <a:cs typeface="Comfortaa"/>
              <a:sym typeface="Comfortaa"/>
            </a:endParaRPr>
          </a:p>
          <a:p>
            <a:pPr indent="-387350" lvl="0" marL="457200" rtl="0" algn="l">
              <a:lnSpc>
                <a:spcPct val="90000"/>
              </a:lnSpc>
              <a:spcBef>
                <a:spcPts val="1000"/>
              </a:spcBef>
              <a:spcAft>
                <a:spcPts val="0"/>
              </a:spcAft>
              <a:buSzPts val="2500"/>
              <a:buFont typeface="Comfortaa"/>
              <a:buChar char="❖"/>
            </a:pPr>
            <a:r>
              <a:rPr b="1" lang="en-US" sz="2500">
                <a:latin typeface="Comfortaa"/>
                <a:ea typeface="Comfortaa"/>
                <a:cs typeface="Comfortaa"/>
                <a:sym typeface="Comfortaa"/>
              </a:rPr>
              <a:t>Don't touch a machine without authorization: </a:t>
            </a:r>
            <a:r>
              <a:rPr lang="en-US" sz="2500">
                <a:latin typeface="Comfortaa"/>
                <a:ea typeface="Comfortaa"/>
                <a:cs typeface="Comfortaa"/>
                <a:sym typeface="Comfortaa"/>
              </a:rPr>
              <a:t>some machines require a license, a medical examination or an authorization to operate issued following in-house training.</a:t>
            </a:r>
            <a:endParaRPr sz="2500">
              <a:latin typeface="Comfortaa"/>
              <a:ea typeface="Comfortaa"/>
              <a:cs typeface="Comfortaa"/>
              <a:sym typeface="Comforta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2">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2">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g1e5058ffda2_0_24"/>
          <p:cNvSpPr txBox="1"/>
          <p:nvPr>
            <p:ph type="title"/>
          </p:nvPr>
        </p:nvSpPr>
        <p:spPr>
          <a:xfrm>
            <a:off x="896200" y="1441880"/>
            <a:ext cx="10515600" cy="6621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4400"/>
              <a:buNone/>
            </a:pPr>
            <a:r>
              <a:rPr lang="en-US" sz="4000">
                <a:latin typeface="Comfortaa"/>
                <a:ea typeface="Comfortaa"/>
                <a:cs typeface="Comfortaa"/>
                <a:sym typeface="Comfortaa"/>
              </a:rPr>
              <a:t>Advice</a:t>
            </a:r>
            <a:endParaRPr sz="4000">
              <a:latin typeface="Comfortaa"/>
              <a:ea typeface="Comfortaa"/>
              <a:cs typeface="Comfortaa"/>
              <a:sym typeface="Comfortaa"/>
            </a:endParaRPr>
          </a:p>
        </p:txBody>
      </p:sp>
      <p:sp>
        <p:nvSpPr>
          <p:cNvPr id="149" name="Google Shape;149;g1e5058ffda2_0_24"/>
          <p:cNvSpPr txBox="1"/>
          <p:nvPr>
            <p:ph idx="1" type="body"/>
          </p:nvPr>
        </p:nvSpPr>
        <p:spPr>
          <a:xfrm>
            <a:off x="1243350" y="2549700"/>
            <a:ext cx="9705300" cy="4003800"/>
          </a:xfrm>
          <a:prstGeom prst="rect">
            <a:avLst/>
          </a:prstGeom>
          <a:noFill/>
          <a:ln>
            <a:noFill/>
          </a:ln>
        </p:spPr>
        <p:txBody>
          <a:bodyPr anchorCtr="0" anchor="t" bIns="45700" lIns="91425" spcFirstLastPara="1" rIns="91425" wrap="square" tIns="45700">
            <a:noAutofit/>
          </a:bodyPr>
          <a:lstStyle/>
          <a:p>
            <a:pPr indent="-387350" lvl="0" marL="457200" rtl="0" algn="l">
              <a:lnSpc>
                <a:spcPct val="90000"/>
              </a:lnSpc>
              <a:spcBef>
                <a:spcPts val="0"/>
              </a:spcBef>
              <a:spcAft>
                <a:spcPts val="0"/>
              </a:spcAft>
              <a:buSzPts val="2500"/>
              <a:buFont typeface="Comfortaa"/>
              <a:buChar char="❖"/>
            </a:pPr>
            <a:r>
              <a:rPr lang="en-US" sz="2500">
                <a:latin typeface="Comfortaa"/>
                <a:ea typeface="Comfortaa"/>
                <a:cs typeface="Comfortaa"/>
                <a:sym typeface="Comfortaa"/>
              </a:rPr>
              <a:t>Politeness, respect and kindness</a:t>
            </a:r>
            <a:endParaRPr sz="2500">
              <a:latin typeface="Comfortaa"/>
              <a:ea typeface="Comfortaa"/>
              <a:cs typeface="Comfortaa"/>
              <a:sym typeface="Comfortaa"/>
            </a:endParaRPr>
          </a:p>
          <a:p>
            <a:pPr indent="-387350" lvl="0" marL="457200" rtl="0" algn="l">
              <a:lnSpc>
                <a:spcPct val="90000"/>
              </a:lnSpc>
              <a:spcBef>
                <a:spcPts val="0"/>
              </a:spcBef>
              <a:spcAft>
                <a:spcPts val="0"/>
              </a:spcAft>
              <a:buSzPts val="2500"/>
              <a:buFont typeface="Comfortaa"/>
              <a:buChar char="❖"/>
            </a:pPr>
            <a:r>
              <a:rPr lang="en-US" sz="2500">
                <a:latin typeface="Comfortaa"/>
                <a:ea typeface="Comfortaa"/>
                <a:cs typeface="Comfortaa"/>
                <a:sym typeface="Comfortaa"/>
              </a:rPr>
              <a:t>small notebook + pencil</a:t>
            </a:r>
            <a:endParaRPr sz="2500">
              <a:latin typeface="Comfortaa"/>
              <a:ea typeface="Comfortaa"/>
              <a:cs typeface="Comfortaa"/>
              <a:sym typeface="Comfortaa"/>
            </a:endParaRPr>
          </a:p>
          <a:p>
            <a:pPr indent="-387350" lvl="0" marL="457200" rtl="0" algn="l">
              <a:lnSpc>
                <a:spcPct val="90000"/>
              </a:lnSpc>
              <a:spcBef>
                <a:spcPts val="0"/>
              </a:spcBef>
              <a:spcAft>
                <a:spcPts val="0"/>
              </a:spcAft>
              <a:buSzPts val="2500"/>
              <a:buFont typeface="Comfortaa"/>
              <a:buChar char="❖"/>
            </a:pPr>
            <a:r>
              <a:rPr lang="en-US" sz="2500">
                <a:latin typeface="Comfortaa"/>
                <a:ea typeface="Comfortaa"/>
                <a:cs typeface="Comfortaa"/>
                <a:sym typeface="Comfortaa"/>
              </a:rPr>
              <a:t>change of clothes</a:t>
            </a:r>
            <a:endParaRPr sz="2500">
              <a:latin typeface="Comfortaa"/>
              <a:ea typeface="Comfortaa"/>
              <a:cs typeface="Comfortaa"/>
              <a:sym typeface="Comfortaa"/>
            </a:endParaRPr>
          </a:p>
          <a:p>
            <a:pPr indent="-387350" lvl="0" marL="457200" rtl="0" algn="l">
              <a:lnSpc>
                <a:spcPct val="90000"/>
              </a:lnSpc>
              <a:spcBef>
                <a:spcPts val="0"/>
              </a:spcBef>
              <a:spcAft>
                <a:spcPts val="0"/>
              </a:spcAft>
              <a:buSzPts val="2500"/>
              <a:buFont typeface="Comfortaa"/>
              <a:buChar char="❖"/>
            </a:pPr>
            <a:r>
              <a:rPr lang="en-US" sz="2500">
                <a:latin typeface="Comfortaa"/>
                <a:ea typeface="Comfortaa"/>
                <a:cs typeface="Comfortaa"/>
                <a:sym typeface="Comfortaa"/>
              </a:rPr>
              <a:t>sleep well</a:t>
            </a:r>
            <a:endParaRPr sz="2500">
              <a:latin typeface="Comfortaa"/>
              <a:ea typeface="Comfortaa"/>
              <a:cs typeface="Comfortaa"/>
              <a:sym typeface="Comfortaa"/>
            </a:endParaRPr>
          </a:p>
          <a:p>
            <a:pPr indent="-387350" lvl="0" marL="457200" rtl="0" algn="l">
              <a:lnSpc>
                <a:spcPct val="90000"/>
              </a:lnSpc>
              <a:spcBef>
                <a:spcPts val="0"/>
              </a:spcBef>
              <a:spcAft>
                <a:spcPts val="0"/>
              </a:spcAft>
              <a:buSzPts val="2500"/>
              <a:buFont typeface="Comfortaa"/>
              <a:buChar char="❖"/>
            </a:pPr>
            <a:r>
              <a:rPr lang="en-US" sz="2500">
                <a:latin typeface="Comfortaa"/>
                <a:ea typeface="Comfortaa"/>
                <a:cs typeface="Comfortaa"/>
                <a:sym typeface="Comfortaa"/>
              </a:rPr>
              <a:t>lunch + snacks</a:t>
            </a:r>
            <a:endParaRPr sz="2500">
              <a:latin typeface="Comfortaa"/>
              <a:ea typeface="Comfortaa"/>
              <a:cs typeface="Comfortaa"/>
              <a:sym typeface="Comfortaa"/>
            </a:endParaRPr>
          </a:p>
          <a:p>
            <a:pPr indent="-387350" lvl="0" marL="457200" rtl="0" algn="l">
              <a:lnSpc>
                <a:spcPct val="90000"/>
              </a:lnSpc>
              <a:spcBef>
                <a:spcPts val="0"/>
              </a:spcBef>
              <a:spcAft>
                <a:spcPts val="0"/>
              </a:spcAft>
              <a:buSzPts val="2500"/>
              <a:buFont typeface="Comfortaa"/>
              <a:buChar char="❖"/>
            </a:pPr>
            <a:r>
              <a:rPr lang="en-US" sz="2500">
                <a:latin typeface="Comfortaa"/>
                <a:ea typeface="Comfortaa"/>
                <a:cs typeface="Comfortaa"/>
                <a:sym typeface="Comfortaa"/>
              </a:rPr>
              <a:t>no telephone</a:t>
            </a:r>
            <a:endParaRPr sz="2500">
              <a:latin typeface="Comfortaa"/>
              <a:ea typeface="Comfortaa"/>
              <a:cs typeface="Comfortaa"/>
              <a:sym typeface="Comfortaa"/>
            </a:endParaRPr>
          </a:p>
          <a:p>
            <a:pPr indent="-387350" lvl="0" marL="457200" rtl="0" algn="l">
              <a:lnSpc>
                <a:spcPct val="90000"/>
              </a:lnSpc>
              <a:spcBef>
                <a:spcPts val="0"/>
              </a:spcBef>
              <a:spcAft>
                <a:spcPts val="0"/>
              </a:spcAft>
              <a:buSzPts val="2500"/>
              <a:buFont typeface="Comfortaa"/>
              <a:buChar char="❖"/>
            </a:pPr>
            <a:r>
              <a:rPr lang="en-US" sz="2500">
                <a:latin typeface="Comfortaa"/>
                <a:ea typeface="Comfortaa"/>
                <a:cs typeface="Comfortaa"/>
                <a:sym typeface="Comfortaa"/>
              </a:rPr>
              <a:t>no distribution of images or videos without permission</a:t>
            </a:r>
            <a:endParaRPr sz="2500">
              <a:latin typeface="Comfortaa"/>
              <a:ea typeface="Comfortaa"/>
              <a:cs typeface="Comfortaa"/>
              <a:sym typeface="Comfortaa"/>
            </a:endParaRPr>
          </a:p>
          <a:p>
            <a:pPr indent="-387350" lvl="0" marL="457200" rtl="0" algn="l">
              <a:lnSpc>
                <a:spcPct val="90000"/>
              </a:lnSpc>
              <a:spcBef>
                <a:spcPts val="0"/>
              </a:spcBef>
              <a:spcAft>
                <a:spcPts val="0"/>
              </a:spcAft>
              <a:buSzPts val="2500"/>
              <a:buFont typeface="Comfortaa"/>
              <a:buChar char="❖"/>
            </a:pPr>
            <a:r>
              <a:rPr lang="en-US" sz="2500">
                <a:latin typeface="Comfortaa"/>
                <a:ea typeface="Comfortaa"/>
                <a:cs typeface="Comfortaa"/>
                <a:sym typeface="Comfortaa"/>
              </a:rPr>
              <a:t>look after yourself and others</a:t>
            </a:r>
            <a:endParaRPr sz="2500">
              <a:latin typeface="Comfortaa"/>
              <a:ea typeface="Comfortaa"/>
              <a:cs typeface="Comfortaa"/>
              <a:sym typeface="Comfortaa"/>
            </a:endParaRPr>
          </a:p>
          <a:p>
            <a:pPr indent="-387350" lvl="0" marL="457200" rtl="0" algn="l">
              <a:lnSpc>
                <a:spcPct val="90000"/>
              </a:lnSpc>
              <a:spcBef>
                <a:spcPts val="0"/>
              </a:spcBef>
              <a:spcAft>
                <a:spcPts val="0"/>
              </a:spcAft>
              <a:buSzPts val="2500"/>
              <a:buFont typeface="Comfortaa"/>
              <a:buChar char="❖"/>
            </a:pPr>
            <a:r>
              <a:rPr lang="en-US" sz="2500">
                <a:latin typeface="Comfortaa"/>
                <a:ea typeface="Comfortaa"/>
                <a:cs typeface="Comfortaa"/>
                <a:sym typeface="Comfortaa"/>
              </a:rPr>
              <a:t>ask questions</a:t>
            </a:r>
            <a:endParaRPr sz="2500">
              <a:latin typeface="Comfortaa"/>
              <a:ea typeface="Comfortaa"/>
              <a:cs typeface="Comfortaa"/>
              <a:sym typeface="Comfortaa"/>
            </a:endParaRPr>
          </a:p>
          <a:p>
            <a:pPr indent="0" lvl="0" marL="457200" rtl="0" algn="l">
              <a:lnSpc>
                <a:spcPct val="90000"/>
              </a:lnSpc>
              <a:spcBef>
                <a:spcPts val="0"/>
              </a:spcBef>
              <a:spcAft>
                <a:spcPts val="0"/>
              </a:spcAft>
              <a:buNone/>
            </a:pPr>
            <a:r>
              <a:t/>
            </a:r>
            <a:endParaRPr>
              <a:latin typeface="Comfortaa"/>
              <a:ea typeface="Comfortaa"/>
              <a:cs typeface="Comfortaa"/>
              <a:sym typeface="Comfortaa"/>
            </a:endParaRPr>
          </a:p>
        </p:txBody>
      </p:sp>
      <p:pic>
        <p:nvPicPr>
          <p:cNvPr id="150" name="Google Shape;150;g1e5058ffda2_0_24"/>
          <p:cNvPicPr preferRelativeResize="0"/>
          <p:nvPr/>
        </p:nvPicPr>
        <p:blipFill rotWithShape="1">
          <a:blip r:embed="rId3">
            <a:alphaModFix/>
          </a:blip>
          <a:srcRect b="0" l="0" r="0" t="0"/>
          <a:stretch/>
        </p:blipFill>
        <p:spPr>
          <a:xfrm>
            <a:off x="9393700" y="790175"/>
            <a:ext cx="2798301" cy="13991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9">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9">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9">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9">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9">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9">
                                            <p:txEl>
                                              <p:pRg end="9" st="9"/>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4"/>
          <p:cNvSpPr txBox="1"/>
          <p:nvPr>
            <p:ph type="title"/>
          </p:nvPr>
        </p:nvSpPr>
        <p:spPr>
          <a:xfrm>
            <a:off x="838200" y="2115410"/>
            <a:ext cx="10515600" cy="6312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2"/>
              </a:buClr>
              <a:buSzPts val="4400"/>
              <a:buFont typeface="Calibri"/>
              <a:buNone/>
            </a:pPr>
            <a:r>
              <a:rPr lang="en-US" sz="4000">
                <a:latin typeface="Comfortaa"/>
                <a:ea typeface="Comfortaa"/>
                <a:cs typeface="Comfortaa"/>
                <a:sym typeface="Comfortaa"/>
              </a:rPr>
              <a:t>Thank you for the attention!</a:t>
            </a:r>
            <a:endParaRPr sz="4000">
              <a:latin typeface="Comfortaa"/>
              <a:ea typeface="Comfortaa"/>
              <a:cs typeface="Comfortaa"/>
              <a:sym typeface="Comfortaa"/>
            </a:endParaRPr>
          </a:p>
        </p:txBody>
      </p:sp>
      <p:pic>
        <p:nvPicPr>
          <p:cNvPr id="156" name="Google Shape;156;p4"/>
          <p:cNvPicPr preferRelativeResize="0"/>
          <p:nvPr/>
        </p:nvPicPr>
        <p:blipFill rotWithShape="1">
          <a:blip r:embed="rId3">
            <a:alphaModFix/>
          </a:blip>
          <a:srcRect b="0" l="0" r="0" t="0"/>
          <a:stretch/>
        </p:blipFill>
        <p:spPr>
          <a:xfrm>
            <a:off x="3356938" y="2866975"/>
            <a:ext cx="5478125" cy="36720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 name="Shape 37"/>
        <p:cNvGrpSpPr/>
        <p:nvPr/>
      </p:nvGrpSpPr>
      <p:grpSpPr>
        <a:xfrm>
          <a:off x="0" y="0"/>
          <a:ext cx="0" cy="0"/>
          <a:chOff x="0" y="0"/>
          <a:chExt cx="0" cy="0"/>
        </a:xfrm>
      </p:grpSpPr>
      <p:sp>
        <p:nvSpPr>
          <p:cNvPr id="38" name="Google Shape;38;g19e93ff5fc8_0_22"/>
          <p:cNvSpPr txBox="1"/>
          <p:nvPr>
            <p:ph type="title"/>
          </p:nvPr>
        </p:nvSpPr>
        <p:spPr>
          <a:xfrm>
            <a:off x="981600" y="1354473"/>
            <a:ext cx="10515600" cy="6621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accent1"/>
              </a:buClr>
              <a:buSzPts val="4400"/>
              <a:buFont typeface="Calibri"/>
              <a:buNone/>
            </a:pPr>
            <a:r>
              <a:rPr lang="en-US" sz="4000">
                <a:latin typeface="Comfortaa"/>
                <a:ea typeface="Comfortaa"/>
                <a:cs typeface="Comfortaa"/>
                <a:sym typeface="Comfortaa"/>
              </a:rPr>
              <a:t>Attitude</a:t>
            </a:r>
            <a:endParaRPr sz="4000">
              <a:latin typeface="Comfortaa"/>
              <a:ea typeface="Comfortaa"/>
              <a:cs typeface="Comfortaa"/>
              <a:sym typeface="Comfortaa"/>
            </a:endParaRPr>
          </a:p>
        </p:txBody>
      </p:sp>
      <p:sp>
        <p:nvSpPr>
          <p:cNvPr id="39" name="Google Shape;39;g19e93ff5fc8_0_22"/>
          <p:cNvSpPr txBox="1"/>
          <p:nvPr>
            <p:ph idx="1" type="body"/>
          </p:nvPr>
        </p:nvSpPr>
        <p:spPr>
          <a:xfrm>
            <a:off x="423400" y="2187000"/>
            <a:ext cx="11512200" cy="4671000"/>
          </a:xfrm>
          <a:prstGeom prst="rect">
            <a:avLst/>
          </a:prstGeom>
          <a:noFill/>
          <a:ln>
            <a:noFill/>
          </a:ln>
        </p:spPr>
        <p:txBody>
          <a:bodyPr anchorCtr="0" anchor="t" bIns="45700" lIns="91425" spcFirstLastPara="1" rIns="91425" wrap="square" tIns="45700">
            <a:noAutofit/>
          </a:bodyPr>
          <a:lstStyle/>
          <a:p>
            <a:pPr indent="0" lvl="0" marL="0" rtl="0" algn="l">
              <a:spcBef>
                <a:spcPts val="1000"/>
              </a:spcBef>
              <a:spcAft>
                <a:spcPts val="0"/>
              </a:spcAft>
              <a:buClr>
                <a:schemeClr val="dk1"/>
              </a:buClr>
              <a:buSzPts val="1100"/>
              <a:buFont typeface="Arial"/>
              <a:buNone/>
            </a:pPr>
            <a:r>
              <a:rPr lang="en-US" sz="2500">
                <a:latin typeface="Comfortaa"/>
                <a:ea typeface="Comfortaa"/>
                <a:cs typeface="Comfortaa"/>
                <a:sym typeface="Comfortaa"/>
              </a:rPr>
              <a:t>During your internship, you must above all behave in a respectful and professional manner.</a:t>
            </a:r>
            <a:endParaRPr sz="2500">
              <a:latin typeface="Comfortaa"/>
              <a:ea typeface="Comfortaa"/>
              <a:cs typeface="Comfortaa"/>
              <a:sym typeface="Comfortaa"/>
            </a:endParaRPr>
          </a:p>
          <a:p>
            <a:pPr indent="0" lvl="0" marL="0" rtl="0" algn="l">
              <a:spcBef>
                <a:spcPts val="1000"/>
              </a:spcBef>
              <a:spcAft>
                <a:spcPts val="0"/>
              </a:spcAft>
              <a:buClr>
                <a:schemeClr val="dk1"/>
              </a:buClr>
              <a:buSzPts val="1100"/>
              <a:buFont typeface="Arial"/>
              <a:buNone/>
            </a:pPr>
            <a:r>
              <a:t/>
            </a:r>
            <a:endParaRPr sz="2500">
              <a:latin typeface="Comfortaa"/>
              <a:ea typeface="Comfortaa"/>
              <a:cs typeface="Comfortaa"/>
              <a:sym typeface="Comfortaa"/>
            </a:endParaRPr>
          </a:p>
          <a:p>
            <a:pPr indent="0" lvl="0" marL="0" rtl="0" algn="l">
              <a:spcBef>
                <a:spcPts val="1000"/>
              </a:spcBef>
              <a:spcAft>
                <a:spcPts val="0"/>
              </a:spcAft>
              <a:buClr>
                <a:schemeClr val="dk1"/>
              </a:buClr>
              <a:buSzPts val="1100"/>
              <a:buFont typeface="Arial"/>
              <a:buNone/>
            </a:pPr>
            <a:r>
              <a:rPr lang="en-US" sz="2500">
                <a:latin typeface="Comfortaa"/>
                <a:ea typeface="Comfortaa"/>
                <a:cs typeface="Comfortaa"/>
                <a:sym typeface="Comfortaa"/>
              </a:rPr>
              <a:t>Your internship supervisor is willing to give up his or her time, sometimes very precious, and energy, to welcome you, help you discover his or her world and give you the best possible training. </a:t>
            </a:r>
            <a:endParaRPr sz="2500">
              <a:latin typeface="Comfortaa"/>
              <a:ea typeface="Comfortaa"/>
              <a:cs typeface="Comfortaa"/>
              <a:sym typeface="Comfortaa"/>
            </a:endParaRPr>
          </a:p>
          <a:p>
            <a:pPr indent="0" lvl="0" marL="0" rtl="0" algn="l">
              <a:spcBef>
                <a:spcPts val="1000"/>
              </a:spcBef>
              <a:spcAft>
                <a:spcPts val="0"/>
              </a:spcAft>
              <a:buClr>
                <a:schemeClr val="dk1"/>
              </a:buClr>
              <a:buSzPts val="1100"/>
              <a:buFont typeface="Arial"/>
              <a:buNone/>
            </a:pPr>
            <a:r>
              <a:rPr lang="en-US" sz="2500">
                <a:latin typeface="Comfortaa"/>
                <a:ea typeface="Comfortaa"/>
                <a:cs typeface="Comfortaa"/>
                <a:sym typeface="Comfortaa"/>
              </a:rPr>
              <a:t>You'll be entering his world, with social codes, ways of working, language and habits that are sometimes very different from what you're used to. You owe it to yourself to respect these differences, not to jeer at them, and even less to criticize them.</a:t>
            </a:r>
            <a:endParaRPr sz="2500">
              <a:latin typeface="Comfortaa"/>
              <a:ea typeface="Comfortaa"/>
              <a:cs typeface="Comfortaa"/>
              <a:sym typeface="Comforta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 name="Shape 43"/>
        <p:cNvGrpSpPr/>
        <p:nvPr/>
      </p:nvGrpSpPr>
      <p:grpSpPr>
        <a:xfrm>
          <a:off x="0" y="0"/>
          <a:ext cx="0" cy="0"/>
          <a:chOff x="0" y="0"/>
          <a:chExt cx="0" cy="0"/>
        </a:xfrm>
      </p:grpSpPr>
      <p:sp>
        <p:nvSpPr>
          <p:cNvPr id="44" name="Google Shape;44;g19e93ff5fc8_0_28"/>
          <p:cNvSpPr txBox="1"/>
          <p:nvPr>
            <p:ph type="title"/>
          </p:nvPr>
        </p:nvSpPr>
        <p:spPr>
          <a:xfrm>
            <a:off x="1096900" y="1397700"/>
            <a:ext cx="10515600" cy="608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accent1"/>
              </a:buClr>
              <a:buSzPts val="4400"/>
              <a:buFont typeface="Calibri"/>
              <a:buNone/>
            </a:pPr>
            <a:r>
              <a:rPr lang="en-US" sz="4000">
                <a:latin typeface="Comfortaa"/>
                <a:ea typeface="Comfortaa"/>
                <a:cs typeface="Comfortaa"/>
                <a:sym typeface="Comfortaa"/>
              </a:rPr>
              <a:t>Attitude</a:t>
            </a:r>
            <a:endParaRPr sz="4000">
              <a:latin typeface="Comfortaa"/>
              <a:ea typeface="Comfortaa"/>
              <a:cs typeface="Comfortaa"/>
              <a:sym typeface="Comfortaa"/>
            </a:endParaRPr>
          </a:p>
        </p:txBody>
      </p:sp>
      <p:sp>
        <p:nvSpPr>
          <p:cNvPr id="45" name="Google Shape;45;g19e93ff5fc8_0_28"/>
          <p:cNvSpPr txBox="1"/>
          <p:nvPr>
            <p:ph idx="1" type="body"/>
          </p:nvPr>
        </p:nvSpPr>
        <p:spPr>
          <a:xfrm>
            <a:off x="838200" y="2194848"/>
            <a:ext cx="10515600" cy="5040000"/>
          </a:xfrm>
          <a:prstGeom prst="rect">
            <a:avLst/>
          </a:prstGeom>
          <a:noFill/>
          <a:ln>
            <a:noFill/>
          </a:ln>
        </p:spPr>
        <p:txBody>
          <a:bodyPr anchorCtr="0" anchor="t" bIns="45700" lIns="91425" spcFirstLastPara="1" rIns="91425" wrap="square" tIns="45700">
            <a:noAutofit/>
          </a:bodyPr>
          <a:lstStyle/>
          <a:p>
            <a:pPr indent="-387350" lvl="0" marL="457200" rtl="0" algn="l">
              <a:lnSpc>
                <a:spcPct val="90000"/>
              </a:lnSpc>
              <a:spcBef>
                <a:spcPts val="0"/>
              </a:spcBef>
              <a:spcAft>
                <a:spcPts val="0"/>
              </a:spcAft>
              <a:buSzPts val="2500"/>
              <a:buFont typeface="Comfortaa"/>
              <a:buChar char="•"/>
            </a:pPr>
            <a:r>
              <a:rPr b="1" lang="en-US" sz="2500">
                <a:latin typeface="Comfortaa"/>
                <a:ea typeface="Comfortaa"/>
                <a:cs typeface="Comfortaa"/>
                <a:sym typeface="Comfortaa"/>
              </a:rPr>
              <a:t>Respect for privacy and the company</a:t>
            </a:r>
            <a:r>
              <a:rPr lang="en-US" sz="2500">
                <a:latin typeface="Comfortaa"/>
                <a:ea typeface="Comfortaa"/>
                <a:cs typeface="Comfortaa"/>
                <a:sym typeface="Comfortaa"/>
              </a:rPr>
              <a:t>:</a:t>
            </a:r>
            <a:endParaRPr sz="2500">
              <a:latin typeface="Comfortaa"/>
              <a:ea typeface="Comfortaa"/>
              <a:cs typeface="Comfortaa"/>
              <a:sym typeface="Comfortaa"/>
            </a:endParaRPr>
          </a:p>
          <a:p>
            <a:pPr indent="0" lvl="0" marL="0" rtl="0" algn="l">
              <a:lnSpc>
                <a:spcPct val="90000"/>
              </a:lnSpc>
              <a:spcBef>
                <a:spcPts val="0"/>
              </a:spcBef>
              <a:spcAft>
                <a:spcPts val="0"/>
              </a:spcAft>
              <a:buSzPts val="2800"/>
              <a:buNone/>
            </a:pPr>
            <a:r>
              <a:rPr lang="en-US" sz="2500">
                <a:latin typeface="Comfortaa"/>
                <a:ea typeface="Comfortaa"/>
                <a:cs typeface="Comfortaa"/>
                <a:sym typeface="Comfortaa"/>
              </a:rPr>
              <a:t>You may see or hear sensitive, personal information. Whether it's about the private lives of the people you'll be with, company figures or images that may be shocking (wounded or dead animals awaiting rendering, for example), you don't have the right to repeat and broadcast this information. </a:t>
            </a:r>
            <a:endParaRPr sz="2500">
              <a:latin typeface="Comfortaa"/>
              <a:ea typeface="Comfortaa"/>
              <a:cs typeface="Comfortaa"/>
              <a:sym typeface="Comfortaa"/>
            </a:endParaRPr>
          </a:p>
          <a:p>
            <a:pPr indent="0" lvl="0" marL="0" rtl="0" algn="l">
              <a:lnSpc>
                <a:spcPct val="90000"/>
              </a:lnSpc>
              <a:spcBef>
                <a:spcPts val="0"/>
              </a:spcBef>
              <a:spcAft>
                <a:spcPts val="0"/>
              </a:spcAft>
              <a:buSzPts val="2800"/>
              <a:buNone/>
            </a:pPr>
            <a:r>
              <a:t/>
            </a:r>
            <a:endParaRPr sz="2500">
              <a:latin typeface="Comfortaa"/>
              <a:ea typeface="Comfortaa"/>
              <a:cs typeface="Comfortaa"/>
              <a:sym typeface="Comfortaa"/>
            </a:endParaRPr>
          </a:p>
          <a:p>
            <a:pPr indent="0" lvl="0" marL="0" rtl="0" algn="l">
              <a:lnSpc>
                <a:spcPct val="90000"/>
              </a:lnSpc>
              <a:spcBef>
                <a:spcPts val="0"/>
              </a:spcBef>
              <a:spcAft>
                <a:spcPts val="0"/>
              </a:spcAft>
              <a:buSzPts val="2800"/>
              <a:buNone/>
            </a:pPr>
            <a:r>
              <a:rPr lang="en-US" sz="2500">
                <a:latin typeface="Comfortaa"/>
                <a:ea typeface="Comfortaa"/>
                <a:cs typeface="Comfortaa"/>
                <a:sym typeface="Comfortaa"/>
              </a:rPr>
              <a:t>Laws protect the privacy of individuals and the integrity of companies. Any repeated information can be quickly picked up, transformed and disseminated, with serious consequences for the people who welcome you.</a:t>
            </a:r>
            <a:endParaRPr sz="2500">
              <a:latin typeface="Comfortaa"/>
              <a:ea typeface="Comfortaa"/>
              <a:cs typeface="Comfortaa"/>
              <a:sym typeface="Comforta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 name="Shape 49"/>
        <p:cNvGrpSpPr/>
        <p:nvPr/>
      </p:nvGrpSpPr>
      <p:grpSpPr>
        <a:xfrm>
          <a:off x="0" y="0"/>
          <a:ext cx="0" cy="0"/>
          <a:chOff x="0" y="0"/>
          <a:chExt cx="0" cy="0"/>
        </a:xfrm>
      </p:grpSpPr>
      <p:sp>
        <p:nvSpPr>
          <p:cNvPr id="50" name="Google Shape;50;p3"/>
          <p:cNvSpPr txBox="1"/>
          <p:nvPr>
            <p:ph type="title"/>
          </p:nvPr>
        </p:nvSpPr>
        <p:spPr>
          <a:xfrm>
            <a:off x="838200" y="1474648"/>
            <a:ext cx="10515600" cy="6621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accent1"/>
              </a:buClr>
              <a:buSzPts val="4400"/>
              <a:buFont typeface="Calibri"/>
              <a:buNone/>
            </a:pPr>
            <a:r>
              <a:rPr lang="en-US" sz="4000">
                <a:latin typeface="Comfortaa"/>
                <a:ea typeface="Comfortaa"/>
                <a:cs typeface="Comfortaa"/>
                <a:sym typeface="Comfortaa"/>
              </a:rPr>
              <a:t>Attitude</a:t>
            </a:r>
            <a:endParaRPr sz="4000">
              <a:latin typeface="Comfortaa"/>
              <a:ea typeface="Comfortaa"/>
              <a:cs typeface="Comfortaa"/>
              <a:sym typeface="Comfortaa"/>
            </a:endParaRPr>
          </a:p>
        </p:txBody>
      </p:sp>
      <p:sp>
        <p:nvSpPr>
          <p:cNvPr id="51" name="Google Shape;51;p3"/>
          <p:cNvSpPr txBox="1"/>
          <p:nvPr>
            <p:ph idx="1" type="body"/>
          </p:nvPr>
        </p:nvSpPr>
        <p:spPr>
          <a:xfrm>
            <a:off x="838200" y="2501556"/>
            <a:ext cx="10515600" cy="4003800"/>
          </a:xfrm>
          <a:prstGeom prst="rect">
            <a:avLst/>
          </a:prstGeom>
          <a:noFill/>
          <a:ln>
            <a:noFill/>
          </a:ln>
        </p:spPr>
        <p:txBody>
          <a:bodyPr anchorCtr="0" anchor="t" bIns="45700" lIns="91425" spcFirstLastPara="1" rIns="91425" wrap="square" tIns="45700">
            <a:noAutofit/>
          </a:bodyPr>
          <a:lstStyle/>
          <a:p>
            <a:pPr indent="-387350" lvl="0" marL="457200" rtl="0" algn="l">
              <a:lnSpc>
                <a:spcPct val="90000"/>
              </a:lnSpc>
              <a:spcBef>
                <a:spcPts val="0"/>
              </a:spcBef>
              <a:spcAft>
                <a:spcPts val="0"/>
              </a:spcAft>
              <a:buSzPts val="2500"/>
              <a:buFont typeface="Comfortaa"/>
              <a:buChar char="•"/>
            </a:pPr>
            <a:r>
              <a:rPr b="1" lang="en-US" sz="2500">
                <a:latin typeface="Comfortaa"/>
                <a:ea typeface="Comfortaa"/>
                <a:cs typeface="Comfortaa"/>
                <a:sym typeface="Comfortaa"/>
              </a:rPr>
              <a:t>Image rights</a:t>
            </a:r>
            <a:r>
              <a:rPr lang="en-US" sz="2500">
                <a:latin typeface="Comfortaa"/>
                <a:ea typeface="Comfortaa"/>
                <a:cs typeface="Comfortaa"/>
                <a:sym typeface="Comfortaa"/>
              </a:rPr>
              <a:t>:</a:t>
            </a:r>
            <a:endParaRPr sz="2500">
              <a:latin typeface="Comfortaa"/>
              <a:ea typeface="Comfortaa"/>
              <a:cs typeface="Comfortaa"/>
              <a:sym typeface="Comfortaa"/>
            </a:endParaRPr>
          </a:p>
          <a:p>
            <a:pPr indent="0" lvl="0" marL="0" rtl="0" algn="l">
              <a:lnSpc>
                <a:spcPct val="90000"/>
              </a:lnSpc>
              <a:spcBef>
                <a:spcPts val="0"/>
              </a:spcBef>
              <a:spcAft>
                <a:spcPts val="0"/>
              </a:spcAft>
              <a:buNone/>
            </a:pPr>
            <a:r>
              <a:t/>
            </a:r>
            <a:endParaRPr sz="2500">
              <a:latin typeface="Comfortaa"/>
              <a:ea typeface="Comfortaa"/>
              <a:cs typeface="Comfortaa"/>
              <a:sym typeface="Comfortaa"/>
            </a:endParaRPr>
          </a:p>
          <a:p>
            <a:pPr indent="0" lvl="0" marL="0" rtl="0" algn="l">
              <a:lnSpc>
                <a:spcPct val="90000"/>
              </a:lnSpc>
              <a:spcBef>
                <a:spcPts val="0"/>
              </a:spcBef>
              <a:spcAft>
                <a:spcPts val="0"/>
              </a:spcAft>
              <a:buNone/>
            </a:pPr>
            <a:r>
              <a:rPr lang="en-US" sz="2500">
                <a:latin typeface="Comfortaa"/>
                <a:ea typeface="Comfortaa"/>
                <a:cs typeface="Comfortaa"/>
                <a:sym typeface="Comfortaa"/>
              </a:rPr>
              <a:t>You absolutely must ask permission to take and, above all, distribute photos. Whether you're on a private website or in a company, your boss has the right to forbid you to take any photos or videos, or to approve the photos you share.</a:t>
            </a:r>
            <a:endParaRPr sz="2500">
              <a:latin typeface="Comfortaa"/>
              <a:ea typeface="Comfortaa"/>
              <a:cs typeface="Comfortaa"/>
              <a:sym typeface="Comfortaa"/>
            </a:endParaRPr>
          </a:p>
          <a:p>
            <a:pPr indent="0" lvl="0" marL="0" rtl="0" algn="l">
              <a:lnSpc>
                <a:spcPct val="90000"/>
              </a:lnSpc>
              <a:spcBef>
                <a:spcPts val="0"/>
              </a:spcBef>
              <a:spcAft>
                <a:spcPts val="0"/>
              </a:spcAft>
              <a:buNone/>
            </a:pPr>
            <a:r>
              <a:t/>
            </a:r>
            <a:endParaRPr sz="2500">
              <a:latin typeface="Comfortaa"/>
              <a:ea typeface="Comfortaa"/>
              <a:cs typeface="Comfortaa"/>
              <a:sym typeface="Comfortaa"/>
            </a:endParaRPr>
          </a:p>
          <a:p>
            <a:pPr indent="0" lvl="0" marL="0" rtl="0" algn="l">
              <a:lnSpc>
                <a:spcPct val="90000"/>
              </a:lnSpc>
              <a:spcBef>
                <a:spcPts val="0"/>
              </a:spcBef>
              <a:spcAft>
                <a:spcPts val="0"/>
              </a:spcAft>
              <a:buNone/>
            </a:pPr>
            <a:r>
              <a:rPr lang="en-US" sz="2500">
                <a:latin typeface="Comfortaa"/>
                <a:ea typeface="Comfortaa"/>
                <a:cs typeface="Comfortaa"/>
                <a:sym typeface="Comfortaa"/>
              </a:rPr>
              <a:t>Always ask a person' s permission before publishing an image if they appear on it, even in the background.</a:t>
            </a:r>
            <a:endParaRPr sz="2500">
              <a:latin typeface="Comfortaa"/>
              <a:ea typeface="Comfortaa"/>
              <a:cs typeface="Comfortaa"/>
              <a:sym typeface="Comfortaa"/>
            </a:endParaRPr>
          </a:p>
          <a:p>
            <a:pPr indent="0" lvl="0" marL="0" rtl="0" algn="l">
              <a:lnSpc>
                <a:spcPct val="90000"/>
              </a:lnSpc>
              <a:spcBef>
                <a:spcPts val="0"/>
              </a:spcBef>
              <a:spcAft>
                <a:spcPts val="0"/>
              </a:spcAft>
              <a:buSzPts val="2800"/>
              <a:buNone/>
            </a:pPr>
            <a:r>
              <a:t/>
            </a:r>
            <a:endParaRPr>
              <a:latin typeface="Comfortaa"/>
              <a:ea typeface="Comfortaa"/>
              <a:cs typeface="Comfortaa"/>
              <a:sym typeface="Comforta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g1e5058ffda2_0_0"/>
          <p:cNvSpPr txBox="1"/>
          <p:nvPr>
            <p:ph type="title"/>
          </p:nvPr>
        </p:nvSpPr>
        <p:spPr>
          <a:xfrm>
            <a:off x="838200" y="1673855"/>
            <a:ext cx="10515600" cy="6621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4400"/>
              <a:buNone/>
            </a:pPr>
            <a:r>
              <a:rPr lang="en-US" sz="4000">
                <a:latin typeface="Comfortaa"/>
                <a:ea typeface="Comfortaa"/>
                <a:cs typeface="Comfortaa"/>
                <a:sym typeface="Comfortaa"/>
              </a:rPr>
              <a:t>Attitude</a:t>
            </a:r>
            <a:endParaRPr sz="4000">
              <a:latin typeface="Comfortaa"/>
              <a:ea typeface="Comfortaa"/>
              <a:cs typeface="Comfortaa"/>
              <a:sym typeface="Comfortaa"/>
            </a:endParaRPr>
          </a:p>
        </p:txBody>
      </p:sp>
      <p:sp>
        <p:nvSpPr>
          <p:cNvPr id="58" name="Google Shape;58;g1e5058ffda2_0_0"/>
          <p:cNvSpPr txBox="1"/>
          <p:nvPr>
            <p:ph idx="1" type="body"/>
          </p:nvPr>
        </p:nvSpPr>
        <p:spPr>
          <a:xfrm>
            <a:off x="838200" y="2738195"/>
            <a:ext cx="10515600" cy="4003800"/>
          </a:xfrm>
          <a:prstGeom prst="rect">
            <a:avLst/>
          </a:prstGeom>
          <a:noFill/>
          <a:ln>
            <a:noFill/>
          </a:ln>
        </p:spPr>
        <p:txBody>
          <a:bodyPr anchorCtr="0" anchor="t" bIns="45700" lIns="91425" spcFirstLastPara="1" rIns="91425" wrap="square" tIns="45700">
            <a:noAutofit/>
          </a:bodyPr>
          <a:lstStyle/>
          <a:p>
            <a:pPr indent="-387350" lvl="0" marL="457200" rtl="0" algn="l">
              <a:lnSpc>
                <a:spcPct val="90000"/>
              </a:lnSpc>
              <a:spcBef>
                <a:spcPts val="1000"/>
              </a:spcBef>
              <a:spcAft>
                <a:spcPts val="0"/>
              </a:spcAft>
              <a:buSzPts val="2500"/>
              <a:buFont typeface="Comfortaa"/>
              <a:buChar char="•"/>
            </a:pPr>
            <a:r>
              <a:rPr b="1" lang="en-US" sz="2500">
                <a:latin typeface="Comfortaa"/>
                <a:ea typeface="Comfortaa"/>
                <a:cs typeface="Comfortaa"/>
                <a:sym typeface="Comfortaa"/>
              </a:rPr>
              <a:t>Politeness and benevolence</a:t>
            </a:r>
            <a:r>
              <a:rPr b="1" lang="en-US" sz="2500">
                <a:latin typeface="Comfortaa"/>
                <a:ea typeface="Comfortaa"/>
                <a:cs typeface="Comfortaa"/>
                <a:sym typeface="Comfortaa"/>
              </a:rPr>
              <a:t>:</a:t>
            </a:r>
            <a:endParaRPr b="1" sz="2500">
              <a:latin typeface="Comfortaa"/>
              <a:ea typeface="Comfortaa"/>
              <a:cs typeface="Comfortaa"/>
              <a:sym typeface="Comfortaa"/>
            </a:endParaRPr>
          </a:p>
          <a:p>
            <a:pPr indent="0" lvl="0" marL="0" rtl="0" algn="l">
              <a:lnSpc>
                <a:spcPct val="90000"/>
              </a:lnSpc>
              <a:spcBef>
                <a:spcPts val="1000"/>
              </a:spcBef>
              <a:spcAft>
                <a:spcPts val="0"/>
              </a:spcAft>
              <a:buSzPts val="2800"/>
              <a:buNone/>
            </a:pPr>
            <a:r>
              <a:rPr lang="en-US" sz="2500">
                <a:latin typeface="Comfortaa"/>
                <a:ea typeface="Comfortaa"/>
                <a:cs typeface="Comfortaa"/>
                <a:sym typeface="Comfortaa"/>
              </a:rPr>
              <a:t>A hello when you arrive, a thank you when someone comes to help you or give you time to explain something, a please before asking a question - these simple rules of politeness are essential and necessary. Applying them is the basis of the respect you owe to the company that welcomes you, and respect is always a two-way street: you have to give it to receive it.</a:t>
            </a:r>
            <a:endParaRPr sz="2500">
              <a:latin typeface="Comfortaa"/>
              <a:ea typeface="Comfortaa"/>
              <a:cs typeface="Comfortaa"/>
              <a:sym typeface="Comfortaa"/>
            </a:endParaRPr>
          </a:p>
        </p:txBody>
      </p:sp>
      <p:pic>
        <p:nvPicPr>
          <p:cNvPr id="59" name="Google Shape;59;g1e5058ffda2_0_0"/>
          <p:cNvPicPr preferRelativeResize="0"/>
          <p:nvPr/>
        </p:nvPicPr>
        <p:blipFill>
          <a:blip r:embed="rId3">
            <a:alphaModFix/>
          </a:blip>
          <a:stretch>
            <a:fillRect/>
          </a:stretch>
        </p:blipFill>
        <p:spPr>
          <a:xfrm>
            <a:off x="9006025" y="488375"/>
            <a:ext cx="2855650" cy="21417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g1e5058ffda2_0_30"/>
          <p:cNvSpPr txBox="1"/>
          <p:nvPr>
            <p:ph type="title"/>
          </p:nvPr>
        </p:nvSpPr>
        <p:spPr>
          <a:xfrm>
            <a:off x="838200" y="1470880"/>
            <a:ext cx="10515600" cy="6621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4400"/>
              <a:buNone/>
            </a:pPr>
            <a:r>
              <a:rPr lang="en-US" sz="4000">
                <a:latin typeface="Comfortaa"/>
                <a:ea typeface="Comfortaa"/>
                <a:cs typeface="Comfortaa"/>
                <a:sym typeface="Comfortaa"/>
              </a:rPr>
              <a:t>Attitude</a:t>
            </a:r>
            <a:endParaRPr sz="4000">
              <a:latin typeface="Comfortaa"/>
              <a:ea typeface="Comfortaa"/>
              <a:cs typeface="Comfortaa"/>
              <a:sym typeface="Comfortaa"/>
            </a:endParaRPr>
          </a:p>
        </p:txBody>
      </p:sp>
      <p:sp>
        <p:nvSpPr>
          <p:cNvPr id="66" name="Google Shape;66;g1e5058ffda2_0_30"/>
          <p:cNvSpPr txBox="1"/>
          <p:nvPr>
            <p:ph idx="1" type="body"/>
          </p:nvPr>
        </p:nvSpPr>
        <p:spPr>
          <a:xfrm>
            <a:off x="838200" y="2547720"/>
            <a:ext cx="10515600" cy="4003800"/>
          </a:xfrm>
          <a:prstGeom prst="rect">
            <a:avLst/>
          </a:prstGeom>
          <a:noFill/>
          <a:ln>
            <a:noFill/>
          </a:ln>
        </p:spPr>
        <p:txBody>
          <a:bodyPr anchorCtr="0" anchor="t" bIns="45700" lIns="91425" spcFirstLastPara="1" rIns="91425" wrap="square" tIns="45700">
            <a:noAutofit/>
          </a:bodyPr>
          <a:lstStyle/>
          <a:p>
            <a:pPr indent="-387350" lvl="0" marL="457200" rtl="0" algn="l">
              <a:lnSpc>
                <a:spcPct val="90000"/>
              </a:lnSpc>
              <a:spcBef>
                <a:spcPts val="1000"/>
              </a:spcBef>
              <a:spcAft>
                <a:spcPts val="0"/>
              </a:spcAft>
              <a:buSzPts val="2500"/>
              <a:buFont typeface="Comfortaa"/>
              <a:buChar char="•"/>
            </a:pPr>
            <a:r>
              <a:rPr b="1" lang="en-US" sz="2500">
                <a:latin typeface="Comfortaa"/>
                <a:ea typeface="Comfortaa"/>
                <a:cs typeface="Comfortaa"/>
                <a:sym typeface="Comfortaa"/>
              </a:rPr>
              <a:t>Be motivated and a good listener:</a:t>
            </a:r>
            <a:endParaRPr sz="2500">
              <a:latin typeface="Comfortaa"/>
              <a:ea typeface="Comfortaa"/>
              <a:cs typeface="Comfortaa"/>
              <a:sym typeface="Comfortaa"/>
            </a:endParaRPr>
          </a:p>
          <a:p>
            <a:pPr indent="0" lvl="0" marL="0" rtl="0" algn="l">
              <a:lnSpc>
                <a:spcPct val="90000"/>
              </a:lnSpc>
              <a:spcBef>
                <a:spcPts val="1000"/>
              </a:spcBef>
              <a:spcAft>
                <a:spcPts val="0"/>
              </a:spcAft>
              <a:buNone/>
            </a:pPr>
            <a:r>
              <a:rPr lang="en-US" sz="2500">
                <a:latin typeface="Comfortaa"/>
                <a:ea typeface="Comfortaa"/>
                <a:cs typeface="Comfortaa"/>
                <a:sym typeface="Comfortaa"/>
              </a:rPr>
              <a:t>This is the attitude you should try to have, both for yourself and for those around you.</a:t>
            </a:r>
            <a:endParaRPr sz="2500">
              <a:latin typeface="Comfortaa"/>
              <a:ea typeface="Comfortaa"/>
              <a:cs typeface="Comfortaa"/>
              <a:sym typeface="Comfortaa"/>
            </a:endParaRPr>
          </a:p>
          <a:p>
            <a:pPr indent="0" lvl="0" marL="0" rtl="0" algn="l">
              <a:lnSpc>
                <a:spcPct val="90000"/>
              </a:lnSpc>
              <a:spcBef>
                <a:spcPts val="1000"/>
              </a:spcBef>
              <a:spcAft>
                <a:spcPts val="0"/>
              </a:spcAft>
              <a:buNone/>
            </a:pPr>
            <a:r>
              <a:rPr lang="en-US" sz="2500">
                <a:latin typeface="Comfortaa"/>
                <a:ea typeface="Comfortaa"/>
                <a:cs typeface="Comfortaa"/>
                <a:sym typeface="Comfortaa"/>
              </a:rPr>
              <a:t>Listen to instructions and apply them, do what you're told, even if it's not the most exciting or rewarding activity. Remember to write down important instructions and information in a small notebook. Take simple initiatives like sweeping or sponging.</a:t>
            </a:r>
            <a:endParaRPr sz="2500">
              <a:latin typeface="Comfortaa"/>
              <a:ea typeface="Comfortaa"/>
              <a:cs typeface="Comfortaa"/>
              <a:sym typeface="Comfortaa"/>
            </a:endParaRPr>
          </a:p>
          <a:p>
            <a:pPr indent="0" lvl="0" marL="0" rtl="0" algn="l">
              <a:lnSpc>
                <a:spcPct val="90000"/>
              </a:lnSpc>
              <a:spcBef>
                <a:spcPts val="1000"/>
              </a:spcBef>
              <a:spcAft>
                <a:spcPts val="0"/>
              </a:spcAft>
              <a:buNone/>
            </a:pPr>
            <a:r>
              <a:t/>
            </a:r>
            <a:endParaRPr>
              <a:latin typeface="Comfortaa"/>
              <a:ea typeface="Comfortaa"/>
              <a:cs typeface="Comfortaa"/>
              <a:sym typeface="Comfortaa"/>
            </a:endParaRPr>
          </a:p>
          <a:p>
            <a:pPr indent="0" lvl="0" marL="0" rtl="0" algn="l">
              <a:lnSpc>
                <a:spcPct val="90000"/>
              </a:lnSpc>
              <a:spcBef>
                <a:spcPts val="1000"/>
              </a:spcBef>
              <a:spcAft>
                <a:spcPts val="0"/>
              </a:spcAft>
              <a:buSzPts val="2800"/>
              <a:buNone/>
            </a:pPr>
            <a:r>
              <a:t/>
            </a:r>
            <a:endParaRPr>
              <a:latin typeface="Comfortaa"/>
              <a:ea typeface="Comfortaa"/>
              <a:cs typeface="Comfortaa"/>
              <a:sym typeface="Comforta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g1e5058ffda2_0_36"/>
          <p:cNvSpPr txBox="1"/>
          <p:nvPr>
            <p:ph type="title"/>
          </p:nvPr>
        </p:nvSpPr>
        <p:spPr>
          <a:xfrm>
            <a:off x="838200" y="1386580"/>
            <a:ext cx="10515600" cy="6621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4400"/>
              <a:buNone/>
            </a:pPr>
            <a:r>
              <a:rPr lang="en-US" sz="4000">
                <a:latin typeface="Comfortaa"/>
                <a:ea typeface="Comfortaa"/>
                <a:cs typeface="Comfortaa"/>
                <a:sym typeface="Comfortaa"/>
              </a:rPr>
              <a:t>Attitude</a:t>
            </a:r>
            <a:endParaRPr sz="4000">
              <a:latin typeface="Comfortaa"/>
              <a:ea typeface="Comfortaa"/>
              <a:cs typeface="Comfortaa"/>
              <a:sym typeface="Comfortaa"/>
            </a:endParaRPr>
          </a:p>
        </p:txBody>
      </p:sp>
      <p:sp>
        <p:nvSpPr>
          <p:cNvPr id="73" name="Google Shape;73;g1e5058ffda2_0_36"/>
          <p:cNvSpPr txBox="1"/>
          <p:nvPr>
            <p:ph idx="1" type="body"/>
          </p:nvPr>
        </p:nvSpPr>
        <p:spPr>
          <a:xfrm>
            <a:off x="838200" y="2216800"/>
            <a:ext cx="10515600" cy="4525200"/>
          </a:xfrm>
          <a:prstGeom prst="rect">
            <a:avLst/>
          </a:prstGeom>
          <a:noFill/>
          <a:ln>
            <a:noFill/>
          </a:ln>
        </p:spPr>
        <p:txBody>
          <a:bodyPr anchorCtr="0" anchor="t" bIns="45700" lIns="91425" spcFirstLastPara="1" rIns="91425" wrap="square" tIns="45700">
            <a:noAutofit/>
          </a:bodyPr>
          <a:lstStyle/>
          <a:p>
            <a:pPr indent="-387350" lvl="0" marL="457200" rtl="0" algn="l">
              <a:lnSpc>
                <a:spcPct val="90000"/>
              </a:lnSpc>
              <a:spcBef>
                <a:spcPts val="1000"/>
              </a:spcBef>
              <a:spcAft>
                <a:spcPts val="0"/>
              </a:spcAft>
              <a:buSzPts val="2500"/>
              <a:buFont typeface="Comfortaa"/>
              <a:buChar char="•"/>
            </a:pPr>
            <a:r>
              <a:rPr b="1" lang="en-US" sz="2500">
                <a:latin typeface="Comfortaa"/>
                <a:ea typeface="Comfortaa"/>
                <a:cs typeface="Comfortaa"/>
                <a:sym typeface="Comfortaa"/>
              </a:rPr>
              <a:t>Keeping up appearances:</a:t>
            </a:r>
            <a:endParaRPr sz="2500">
              <a:latin typeface="Comfortaa"/>
              <a:ea typeface="Comfortaa"/>
              <a:cs typeface="Comfortaa"/>
              <a:sym typeface="Comfortaa"/>
            </a:endParaRPr>
          </a:p>
          <a:p>
            <a:pPr indent="0" lvl="0" marL="0" rtl="0" algn="l">
              <a:lnSpc>
                <a:spcPct val="90000"/>
              </a:lnSpc>
              <a:spcBef>
                <a:spcPts val="1000"/>
              </a:spcBef>
              <a:spcAft>
                <a:spcPts val="0"/>
              </a:spcAft>
              <a:buSzPts val="2800"/>
              <a:buNone/>
            </a:pPr>
            <a:r>
              <a:rPr lang="en-US" sz="2500">
                <a:latin typeface="Comfortaa"/>
                <a:ea typeface="Comfortaa"/>
                <a:cs typeface="Comfortaa"/>
                <a:sym typeface="Comfortaa"/>
              </a:rPr>
              <a:t>Being clean is not always easy, depending on the company, but we do our best. Even if you're going to get dirty quickly on the job, arrive in clean clothes, put on protective equipment (shoes, boots, gloves, overalls) and adapt your clothes to your environment (no clothing that's too short, tight-fitting, low-cut, expensive, bright, new or too damaged). We take care of our physical appearance, and above all we arrive with enough sleep to work a full day.</a:t>
            </a:r>
            <a:endParaRPr sz="2500">
              <a:latin typeface="Comfortaa"/>
              <a:ea typeface="Comfortaa"/>
              <a:cs typeface="Comfortaa"/>
              <a:sym typeface="Comforta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g1e5058ffda2_0_6"/>
          <p:cNvSpPr txBox="1"/>
          <p:nvPr>
            <p:ph type="title"/>
          </p:nvPr>
        </p:nvSpPr>
        <p:spPr>
          <a:xfrm>
            <a:off x="838200" y="1325880"/>
            <a:ext cx="10515600" cy="6621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4400"/>
              <a:buNone/>
            </a:pPr>
            <a:r>
              <a:rPr lang="en-US" sz="4000">
                <a:latin typeface="Comfortaa"/>
                <a:ea typeface="Comfortaa"/>
                <a:cs typeface="Comfortaa"/>
                <a:sym typeface="Comfortaa"/>
              </a:rPr>
              <a:t>Expectations</a:t>
            </a:r>
            <a:endParaRPr sz="4000">
              <a:latin typeface="Comfortaa"/>
              <a:ea typeface="Comfortaa"/>
              <a:cs typeface="Comfortaa"/>
              <a:sym typeface="Comfortaa"/>
            </a:endParaRPr>
          </a:p>
        </p:txBody>
      </p:sp>
      <p:sp>
        <p:nvSpPr>
          <p:cNvPr id="80" name="Google Shape;80;g1e5058ffda2_0_6"/>
          <p:cNvSpPr txBox="1"/>
          <p:nvPr>
            <p:ph idx="1" type="body"/>
          </p:nvPr>
        </p:nvSpPr>
        <p:spPr>
          <a:xfrm>
            <a:off x="1475250" y="2190975"/>
            <a:ext cx="9241500" cy="4765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2800"/>
              <a:buNone/>
            </a:pPr>
            <a:r>
              <a:rPr lang="en-US" sz="2500">
                <a:latin typeface="Comfortaa"/>
                <a:ea typeface="Comfortaa"/>
                <a:cs typeface="Comfortaa"/>
                <a:sym typeface="Comfortaa"/>
              </a:rPr>
              <a:t>A professional attitude is expected of you, in other words:</a:t>
            </a:r>
            <a:endParaRPr sz="2500">
              <a:latin typeface="Comfortaa"/>
              <a:ea typeface="Comfortaa"/>
              <a:cs typeface="Comfortaa"/>
              <a:sym typeface="Comfortaa"/>
            </a:endParaRPr>
          </a:p>
          <a:p>
            <a:pPr indent="-387350" lvl="0" marL="457200" rtl="0" algn="l">
              <a:lnSpc>
                <a:spcPct val="90000"/>
              </a:lnSpc>
              <a:spcBef>
                <a:spcPts val="1000"/>
              </a:spcBef>
              <a:spcAft>
                <a:spcPts val="0"/>
              </a:spcAft>
              <a:buSzPts val="2500"/>
              <a:buFont typeface="Comfortaa"/>
              <a:buChar char="❖"/>
            </a:pPr>
            <a:r>
              <a:rPr b="1" lang="en-US" sz="2500">
                <a:latin typeface="Comfortaa"/>
                <a:ea typeface="Comfortaa"/>
                <a:cs typeface="Comfortaa"/>
                <a:sym typeface="Comfortaa"/>
              </a:rPr>
              <a:t>Punctuality</a:t>
            </a:r>
            <a:r>
              <a:rPr b="1" lang="en-US" sz="2500">
                <a:latin typeface="Comfortaa"/>
                <a:ea typeface="Comfortaa"/>
                <a:cs typeface="Comfortaa"/>
                <a:sym typeface="Comfortaa"/>
              </a:rPr>
              <a:t>:</a:t>
            </a:r>
            <a:r>
              <a:rPr lang="en-US" sz="2500">
                <a:latin typeface="Comfortaa"/>
                <a:ea typeface="Comfortaa"/>
                <a:cs typeface="Comfortaa"/>
                <a:sym typeface="Comfortaa"/>
              </a:rPr>
              <a:t> </a:t>
            </a:r>
            <a:r>
              <a:rPr lang="en-US" sz="2500">
                <a:latin typeface="Comfortaa"/>
                <a:ea typeface="Comfortaa"/>
                <a:cs typeface="Comfortaa"/>
                <a:sym typeface="Comfortaa"/>
              </a:rPr>
              <a:t>Your training supervisor's time is precious, and wasting it is a sign of disrespect.</a:t>
            </a:r>
            <a:endParaRPr sz="2500">
              <a:latin typeface="Comfortaa"/>
              <a:ea typeface="Comfortaa"/>
              <a:cs typeface="Comfortaa"/>
              <a:sym typeface="Comfortaa"/>
            </a:endParaRPr>
          </a:p>
          <a:p>
            <a:pPr indent="-387350" lvl="0" marL="457200" rtl="0" algn="l">
              <a:lnSpc>
                <a:spcPct val="90000"/>
              </a:lnSpc>
              <a:spcBef>
                <a:spcPts val="0"/>
              </a:spcBef>
              <a:spcAft>
                <a:spcPts val="0"/>
              </a:spcAft>
              <a:buSzPts val="2500"/>
              <a:buFont typeface="Comfortaa"/>
              <a:buChar char="❖"/>
            </a:pPr>
            <a:r>
              <a:rPr b="1" lang="en-US" sz="2500">
                <a:latin typeface="Comfortaa"/>
                <a:ea typeface="Comfortaa"/>
                <a:cs typeface="Comfortaa"/>
                <a:sym typeface="Comfortaa"/>
              </a:rPr>
              <a:t>No phone</a:t>
            </a:r>
            <a:r>
              <a:rPr b="1" lang="en-US" sz="2500">
                <a:latin typeface="Comfortaa"/>
                <a:ea typeface="Comfortaa"/>
                <a:cs typeface="Comfortaa"/>
                <a:sym typeface="Comfortaa"/>
              </a:rPr>
              <a:t>:</a:t>
            </a:r>
            <a:r>
              <a:rPr lang="en-US" sz="2500">
                <a:latin typeface="Comfortaa"/>
                <a:ea typeface="Comfortaa"/>
                <a:cs typeface="Comfortaa"/>
                <a:sym typeface="Comfortaa"/>
              </a:rPr>
              <a:t> </a:t>
            </a:r>
            <a:r>
              <a:rPr lang="en-US" sz="2500">
                <a:latin typeface="Comfortaa"/>
                <a:ea typeface="Comfortaa"/>
                <a:cs typeface="Comfortaa"/>
                <a:sym typeface="Comfortaa"/>
              </a:rPr>
              <a:t>outside working hours, even if you are allowed to keep your phone with you, don't use it! No hands in pockets and no phone in hands are the basics</a:t>
            </a:r>
            <a:r>
              <a:rPr lang="en-US" sz="2500">
                <a:latin typeface="Comfortaa"/>
                <a:ea typeface="Comfortaa"/>
                <a:cs typeface="Comfortaa"/>
                <a:sym typeface="Comfortaa"/>
              </a:rPr>
              <a:t>.</a:t>
            </a:r>
            <a:endParaRPr sz="2500">
              <a:latin typeface="Comfortaa"/>
              <a:ea typeface="Comfortaa"/>
              <a:cs typeface="Comfortaa"/>
              <a:sym typeface="Comfortaa"/>
            </a:endParaRPr>
          </a:p>
          <a:p>
            <a:pPr indent="-387350" lvl="0" marL="457200" rtl="0" algn="l">
              <a:lnSpc>
                <a:spcPct val="90000"/>
              </a:lnSpc>
              <a:spcBef>
                <a:spcPts val="0"/>
              </a:spcBef>
              <a:spcAft>
                <a:spcPts val="0"/>
              </a:spcAft>
              <a:buSzPts val="2500"/>
              <a:buFont typeface="Comfortaa"/>
              <a:buChar char="❖"/>
            </a:pPr>
            <a:r>
              <a:rPr b="1" lang="en-US" sz="2500">
                <a:latin typeface="Comfortaa"/>
                <a:ea typeface="Comfortaa"/>
                <a:cs typeface="Comfortaa"/>
                <a:sym typeface="Comfortaa"/>
              </a:rPr>
              <a:t>Listen to instructions</a:t>
            </a:r>
            <a:r>
              <a:rPr lang="en-US" sz="2500">
                <a:latin typeface="Comfortaa"/>
                <a:ea typeface="Comfortaa"/>
                <a:cs typeface="Comfortaa"/>
                <a:sym typeface="Comfortaa"/>
              </a:rPr>
              <a:t>: </a:t>
            </a:r>
            <a:r>
              <a:rPr lang="en-US" sz="2500">
                <a:latin typeface="Comfortaa"/>
                <a:ea typeface="Comfortaa"/>
                <a:cs typeface="Comfortaa"/>
                <a:sym typeface="Comfortaa"/>
              </a:rPr>
              <a:t>It's essential that you listen to and follow the instructions you're given. Don't hesitate to write them down in a small notebook.</a:t>
            </a:r>
            <a:endParaRPr sz="2500">
              <a:latin typeface="Comfortaa"/>
              <a:ea typeface="Comfortaa"/>
              <a:cs typeface="Comfortaa"/>
              <a:sym typeface="Comfortaa"/>
            </a:endParaRPr>
          </a:p>
        </p:txBody>
      </p:sp>
      <p:pic>
        <p:nvPicPr>
          <p:cNvPr id="81" name="Google Shape;81;g1e5058ffda2_0_6"/>
          <p:cNvPicPr preferRelativeResize="0"/>
          <p:nvPr/>
        </p:nvPicPr>
        <p:blipFill rotWithShape="1">
          <a:blip r:embed="rId3">
            <a:alphaModFix/>
          </a:blip>
          <a:srcRect b="0" l="0" r="0" t="0"/>
          <a:stretch/>
        </p:blipFill>
        <p:spPr>
          <a:xfrm>
            <a:off x="10874575" y="3560400"/>
            <a:ext cx="1109475" cy="1109475"/>
          </a:xfrm>
          <a:prstGeom prst="rect">
            <a:avLst/>
          </a:prstGeom>
          <a:noFill/>
          <a:ln>
            <a:noFill/>
          </a:ln>
        </p:spPr>
      </p:pic>
      <p:pic>
        <p:nvPicPr>
          <p:cNvPr id="82" name="Google Shape;82;g1e5058ffda2_0_6"/>
          <p:cNvPicPr preferRelativeResize="0"/>
          <p:nvPr/>
        </p:nvPicPr>
        <p:blipFill rotWithShape="1">
          <a:blip r:embed="rId4">
            <a:alphaModFix/>
          </a:blip>
          <a:srcRect b="0" l="0" r="0" t="0"/>
          <a:stretch/>
        </p:blipFill>
        <p:spPr>
          <a:xfrm>
            <a:off x="10716750" y="2280650"/>
            <a:ext cx="1202525" cy="1202525"/>
          </a:xfrm>
          <a:prstGeom prst="rect">
            <a:avLst/>
          </a:prstGeom>
          <a:noFill/>
          <a:ln>
            <a:noFill/>
          </a:ln>
        </p:spPr>
      </p:pic>
      <p:pic>
        <p:nvPicPr>
          <p:cNvPr id="83" name="Google Shape;83;g1e5058ffda2_0_6"/>
          <p:cNvPicPr preferRelativeResize="0"/>
          <p:nvPr/>
        </p:nvPicPr>
        <p:blipFill rotWithShape="1">
          <a:blip r:embed="rId5">
            <a:alphaModFix/>
          </a:blip>
          <a:srcRect b="0" l="0" r="0" t="0"/>
          <a:stretch/>
        </p:blipFill>
        <p:spPr>
          <a:xfrm>
            <a:off x="10914197" y="4747101"/>
            <a:ext cx="807625" cy="12699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g1e5058ffda2_0_42"/>
          <p:cNvSpPr txBox="1"/>
          <p:nvPr>
            <p:ph type="title"/>
          </p:nvPr>
        </p:nvSpPr>
        <p:spPr>
          <a:xfrm>
            <a:off x="838200" y="1456380"/>
            <a:ext cx="10515600" cy="6621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4400"/>
              <a:buNone/>
            </a:pPr>
            <a:r>
              <a:rPr lang="en-US" sz="4000">
                <a:latin typeface="Comfortaa"/>
                <a:ea typeface="Comfortaa"/>
                <a:cs typeface="Comfortaa"/>
                <a:sym typeface="Comfortaa"/>
              </a:rPr>
              <a:t>Expectations</a:t>
            </a:r>
            <a:endParaRPr sz="4000">
              <a:latin typeface="Comfortaa"/>
              <a:ea typeface="Comfortaa"/>
              <a:cs typeface="Comfortaa"/>
              <a:sym typeface="Comfortaa"/>
            </a:endParaRPr>
          </a:p>
        </p:txBody>
      </p:sp>
      <p:sp>
        <p:nvSpPr>
          <p:cNvPr id="90" name="Google Shape;90;g1e5058ffda2_0_42"/>
          <p:cNvSpPr txBox="1"/>
          <p:nvPr>
            <p:ph idx="1" type="body"/>
          </p:nvPr>
        </p:nvSpPr>
        <p:spPr>
          <a:xfrm>
            <a:off x="1012200" y="2379450"/>
            <a:ext cx="10824600" cy="4869900"/>
          </a:xfrm>
          <a:prstGeom prst="rect">
            <a:avLst/>
          </a:prstGeom>
          <a:noFill/>
          <a:ln>
            <a:noFill/>
          </a:ln>
        </p:spPr>
        <p:txBody>
          <a:bodyPr anchorCtr="0" anchor="t" bIns="45700" lIns="91425" spcFirstLastPara="1" rIns="91425" wrap="square" tIns="45700">
            <a:noAutofit/>
          </a:bodyPr>
          <a:lstStyle/>
          <a:p>
            <a:pPr indent="-387350" lvl="0" marL="457200" rtl="0" algn="l">
              <a:lnSpc>
                <a:spcPct val="90000"/>
              </a:lnSpc>
              <a:spcBef>
                <a:spcPts val="1000"/>
              </a:spcBef>
              <a:spcAft>
                <a:spcPts val="0"/>
              </a:spcAft>
              <a:buSzPts val="2500"/>
              <a:buFont typeface="Comfortaa"/>
              <a:buChar char="❖"/>
            </a:pPr>
            <a:r>
              <a:rPr b="1" lang="en-US" sz="2500">
                <a:latin typeface="Comfortaa"/>
                <a:ea typeface="Comfortaa"/>
                <a:cs typeface="Comfortaa"/>
                <a:sym typeface="Comfortaa"/>
              </a:rPr>
              <a:t>Ask questions:</a:t>
            </a:r>
            <a:r>
              <a:rPr lang="en-US" sz="2500">
                <a:latin typeface="Comfortaa"/>
                <a:ea typeface="Comfortaa"/>
                <a:cs typeface="Comfortaa"/>
                <a:sym typeface="Comfortaa"/>
              </a:rPr>
              <a:t> </a:t>
            </a:r>
            <a:r>
              <a:rPr lang="en-US" sz="2500">
                <a:latin typeface="Comfortaa"/>
                <a:ea typeface="Comfortaa"/>
                <a:cs typeface="Comfortaa"/>
                <a:sym typeface="Comfortaa"/>
              </a:rPr>
              <a:t>if in doubt, ask. A question is better than a mistake. If your question is pertinent and benevolent, never hesitate to ask. If you're interested in something and want to learn more, ask.</a:t>
            </a:r>
            <a:endParaRPr sz="2500">
              <a:latin typeface="Comfortaa"/>
              <a:ea typeface="Comfortaa"/>
              <a:cs typeface="Comfortaa"/>
              <a:sym typeface="Comfortaa"/>
            </a:endParaRPr>
          </a:p>
          <a:p>
            <a:pPr indent="0" lvl="0" marL="457200" rtl="0" algn="l">
              <a:lnSpc>
                <a:spcPct val="90000"/>
              </a:lnSpc>
              <a:spcBef>
                <a:spcPts val="1000"/>
              </a:spcBef>
              <a:spcAft>
                <a:spcPts val="0"/>
              </a:spcAft>
              <a:buSzPts val="2800"/>
              <a:buNone/>
            </a:pPr>
            <a:r>
              <a:t/>
            </a:r>
            <a:endParaRPr sz="2500">
              <a:latin typeface="Comfortaa"/>
              <a:ea typeface="Comfortaa"/>
              <a:cs typeface="Comfortaa"/>
              <a:sym typeface="Comfortaa"/>
            </a:endParaRPr>
          </a:p>
          <a:p>
            <a:pPr indent="-387350" lvl="0" marL="457200" rtl="0" algn="l">
              <a:lnSpc>
                <a:spcPct val="90000"/>
              </a:lnSpc>
              <a:spcBef>
                <a:spcPts val="1000"/>
              </a:spcBef>
              <a:spcAft>
                <a:spcPts val="0"/>
              </a:spcAft>
              <a:buSzPts val="2500"/>
              <a:buFont typeface="Comfortaa"/>
              <a:buChar char="❖"/>
            </a:pPr>
            <a:r>
              <a:rPr b="1" lang="en-US" sz="2500">
                <a:latin typeface="Comfortaa"/>
                <a:ea typeface="Comfortaa"/>
                <a:cs typeface="Comfortaa"/>
                <a:sym typeface="Comfortaa"/>
              </a:rPr>
              <a:t>Accept low-value activities:</a:t>
            </a:r>
            <a:r>
              <a:rPr lang="en-US" sz="2500">
                <a:latin typeface="Comfortaa"/>
                <a:ea typeface="Comfortaa"/>
                <a:cs typeface="Comfortaa"/>
                <a:sym typeface="Comfortaa"/>
              </a:rPr>
              <a:t> </a:t>
            </a:r>
            <a:r>
              <a:rPr lang="en-US" sz="2500">
                <a:latin typeface="Comfortaa"/>
                <a:ea typeface="Comfortaa"/>
                <a:cs typeface="Comfortaa"/>
                <a:sym typeface="Comfortaa"/>
              </a:rPr>
              <a:t>Farming offers a wide variety of exciting activities, but let's not kid ourselves: there will always be less attractive things to do, and when you're just starting out, it's easier to start by sweeping than by ploughing a field.</a:t>
            </a:r>
            <a:endParaRPr sz="2500">
              <a:latin typeface="Comfortaa"/>
              <a:ea typeface="Comfortaa"/>
              <a:cs typeface="Comfortaa"/>
              <a:sym typeface="Comforta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0">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EntRenew Presentation Slid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EntRenew Regular Slides">
  <a:themeElements>
    <a:clrScheme name="EntRenew">
      <a:dk1>
        <a:srgbClr val="000000"/>
      </a:dk1>
      <a:lt1>
        <a:srgbClr val="FFFFFF"/>
      </a:lt1>
      <a:dk2>
        <a:srgbClr val="44546A"/>
      </a:dk2>
      <a:lt2>
        <a:srgbClr val="E7E6E6"/>
      </a:lt2>
      <a:accent1>
        <a:srgbClr val="3C4556"/>
      </a:accent1>
      <a:accent2>
        <a:srgbClr val="5CA3AC"/>
      </a:accent2>
      <a:accent3>
        <a:srgbClr val="98C461"/>
      </a:accent3>
      <a:accent4>
        <a:srgbClr val="8CBD76"/>
      </a:accent4>
      <a:accent5>
        <a:srgbClr val="F8B040"/>
      </a:accent5>
      <a:accent6>
        <a:srgbClr val="ED6E5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2020-10-27T14:07:00Z</dcterms:created>
  <dc:creator>Quentin Fanjas</dc:creator>
</cp:coreProperties>
</file>