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Lato"/>
      <p:regular r:id="rId34"/>
      <p:bold r:id="rId35"/>
      <p:italic r:id="rId36"/>
      <p:boldItalic r:id="rId37"/>
    </p:embeddedFont>
    <p:embeddedFont>
      <p:font typeface="Lato Black"/>
      <p:bold r:id="rId38"/>
      <p:boldItalic r:id="rId39"/>
    </p:embeddedFont>
    <p:embeddedFont>
      <p:font typeface="Comfortaa"/>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wfweZnzDPPspXLhMzXPuMfhMN6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irisa hasan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omfortaa-regular.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Comfortaa-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39" Type="http://schemas.openxmlformats.org/officeDocument/2006/relationships/font" Target="fonts/LatoBlack-boldItalic.fntdata"/><Relationship Id="rId16" Type="http://schemas.openxmlformats.org/officeDocument/2006/relationships/slide" Target="slides/slide10.xml"/><Relationship Id="rId38" Type="http://schemas.openxmlformats.org/officeDocument/2006/relationships/font" Target="fonts/LatoBlack-bold.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13T17:58:53.105">
    <p:pos x="528" y="1196"/>
    <p:text>to add a picture</p:text>
    <p:extLst>
      <p:ext uri="{C676402C-5697-4E1C-873F-D02D1690AC5C}">
        <p15:threadingInfo timeZoneBias="0"/>
      </p:ext>
      <p:ext uri="http://customooxmlschemas.google.com/">
        <go:slidesCustomData xmlns:go="http://customooxmlschemas.google.com/" commentPostId="AAAA_X8v1D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 name="Google Shape;3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9a0573e100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9a0573e100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 share with partners for translation purposes</a:t>
            </a:r>
            <a:endParaRPr/>
          </a:p>
        </p:txBody>
      </p:sp>
      <p:sp>
        <p:nvSpPr>
          <p:cNvPr id="111" name="Google Shape;111;g29a0573e100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9a0573e100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9a0573e100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g29a0573e100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9a0573e100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9a0573e100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29a0573e100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9a0573e100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9a0573e100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g29a0573e100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9a0573e100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9a0573e100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g29a0573e100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a0573e100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9a0573e100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29a0573e100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a339584e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9a339584e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9a339584e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a339584e5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9a339584e5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g29a339584e5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a339584e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9a339584e5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29a339584e5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a339584e5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9a339584e5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g29a339584e5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9a42e4feb7_2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 name="Google Shape;42;g29a42e4feb7_2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a42e4feb7_2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9a42e4feb7_2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29a42e4feb7_2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a42e4feb7_2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9a42e4feb7_2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g29a42e4feb7_2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1541c68c4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61541c68c4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261541c68c4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9a42e4feb7_2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9a42e4feb7_2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29a42e4feb7_2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a42e4feb7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29a42e4feb7_2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29a42e4feb7_2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9a339584e5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9a339584e5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29a339584e5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9a42e4feb7_2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9a42e4feb7_2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29a42e4feb7_2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61541c68c4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 name="Google Shape;56;g261541c68c4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9e93ff5fc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g19e93ff5fc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9a42e4fe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29a42e4feb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g29a42e4feb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9e93ff5fc8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 name="Google Shape;82;g19e93ff5fc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9a0573e100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9a0573e100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g29a0573e100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a0573e100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9a0573e100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29a0573e100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 name="Shape 12"/>
        <p:cNvGrpSpPr/>
        <p:nvPr/>
      </p:nvGrpSpPr>
      <p:grpSpPr>
        <a:xfrm>
          <a:off x="0" y="0"/>
          <a:ext cx="0" cy="0"/>
          <a:chOff x="0" y="0"/>
          <a:chExt cx="0" cy="0"/>
        </a:xfrm>
      </p:grpSpPr>
      <p:sp>
        <p:nvSpPr>
          <p:cNvPr id="13" name="Google Shape;13;p6"/>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Calibri"/>
              <a:buNone/>
              <a:defRPr b="0"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6"/>
          <p:cNvSpPr txBox="1"/>
          <p:nvPr>
            <p:ph idx="1" type="subTitle"/>
          </p:nvPr>
        </p:nvSpPr>
        <p:spPr>
          <a:xfrm>
            <a:off x="1524000" y="4245878"/>
            <a:ext cx="9144000" cy="41040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p:cSld name="index">
    <p:spTree>
      <p:nvGrpSpPr>
        <p:cNvPr id="15" name="Shape 15"/>
        <p:cNvGrpSpPr/>
        <p:nvPr/>
      </p:nvGrpSpPr>
      <p:grpSpPr>
        <a:xfrm>
          <a:off x="0" y="0"/>
          <a:ext cx="0" cy="0"/>
          <a:chOff x="0" y="0"/>
          <a:chExt cx="0" cy="0"/>
        </a:xfrm>
      </p:grpSpPr>
      <p:sp>
        <p:nvSpPr>
          <p:cNvPr id="16" name="Google Shape;16;g29a42e4feb7_2_91"/>
          <p:cNvSpPr txBox="1"/>
          <p:nvPr>
            <p:ph idx="1" type="body"/>
          </p:nvPr>
        </p:nvSpPr>
        <p:spPr>
          <a:xfrm>
            <a:off x="3657600" y="1295400"/>
            <a:ext cx="4876800" cy="330300"/>
          </a:xfrm>
          <a:prstGeom prst="rect">
            <a:avLst/>
          </a:prstGeom>
          <a:noFill/>
          <a:ln>
            <a:noFill/>
          </a:ln>
        </p:spPr>
        <p:txBody>
          <a:bodyPr anchorCtr="0" anchor="b" bIns="60925" lIns="121900" spcFirstLastPara="1" rIns="121900" wrap="square" tIns="60925">
            <a:noAutofit/>
          </a:bodyPr>
          <a:lstStyle>
            <a:lvl1pPr indent="-228600" lvl="0" marL="457200" marR="0" rtl="0" algn="ctr">
              <a:lnSpc>
                <a:spcPct val="90000"/>
              </a:lnSpc>
              <a:spcBef>
                <a:spcPts val="1000"/>
              </a:spcBef>
              <a:spcAft>
                <a:spcPts val="0"/>
              </a:spcAft>
              <a:buClr>
                <a:schemeClr val="accent2"/>
              </a:buClr>
              <a:buSzPts val="1300"/>
              <a:buFont typeface="Arial"/>
              <a:buNone/>
              <a:defRPr b="1" i="0" sz="1300" u="none" cap="none" strike="noStrike">
                <a:solidFill>
                  <a:schemeClr val="accent2"/>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g29a42e4feb7_2_91"/>
          <p:cNvSpPr txBox="1"/>
          <p:nvPr>
            <p:ph idx="2" type="body"/>
          </p:nvPr>
        </p:nvSpPr>
        <p:spPr>
          <a:xfrm>
            <a:off x="3657600" y="685800"/>
            <a:ext cx="4876800" cy="609600"/>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rgbClr val="3F3F3F"/>
              </a:buClr>
              <a:buSzPts val="4000"/>
              <a:buFont typeface="Arial"/>
              <a:buNone/>
              <a:defRPr b="1" i="0" sz="4000" u="none" cap="none" strike="noStrike">
                <a:solidFill>
                  <a:srgbClr val="3F3F3F"/>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g261541c68c4_0_65"/>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Calibri"/>
              <a:buNone/>
              <a:defRPr b="0" i="0" sz="44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 name="Google Shape;20;g261541c68c4_0_65"/>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2"/>
              </a:buClr>
              <a:buSzPts val="2400"/>
              <a:buFont typeface="Arial"/>
              <a:buChar char="•"/>
              <a:defRPr b="0" i="0" sz="2400" u="none" cap="none" strike="noStrike">
                <a:solidFill>
                  <a:schemeClr val="accent2"/>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g261541c68c4_0_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8"/>
          <p:cNvSpPr txBox="1"/>
          <p:nvPr>
            <p:ph type="title"/>
          </p:nvPr>
        </p:nvSpPr>
        <p:spPr>
          <a:xfrm>
            <a:off x="838200" y="1325880"/>
            <a:ext cx="10515600" cy="6619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Calibri"/>
              <a:buNone/>
              <a:defRPr b="0" i="0" sz="44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8"/>
          <p:cNvSpPr txBox="1"/>
          <p:nvPr>
            <p:ph idx="1" type="body"/>
          </p:nvPr>
        </p:nvSpPr>
        <p:spPr>
          <a:xfrm>
            <a:off x="838200" y="2214245"/>
            <a:ext cx="10515600" cy="4003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2"/>
              </a:buClr>
              <a:buSzPts val="2400"/>
              <a:buFont typeface="Arial"/>
              <a:buChar char="•"/>
              <a:defRPr b="0" i="0" sz="2400" u="none" cap="none" strike="noStrike">
                <a:solidFill>
                  <a:schemeClr val="accent2"/>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1"/>
              </a:buClr>
              <a:buSzPts val="6000"/>
              <a:buFont typeface="Calibri"/>
              <a:buNone/>
              <a:defRPr b="0" i="0" sz="6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 name="Google Shape;32;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2"/>
              </a:buClr>
              <a:buSzPts val="2400"/>
              <a:buFont typeface="Arial"/>
              <a:buNone/>
              <a:defRPr b="0" i="0" sz="2400" u="none" cap="none" strike="noStrike">
                <a:solidFill>
                  <a:schemeClr val="dk2"/>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sitting, knife&#10;&#10;Description automatically generated" id="10" name="Google Shape;10;p5"/>
          <p:cNvPicPr preferRelativeResize="0"/>
          <p:nvPr/>
        </p:nvPicPr>
        <p:blipFill rotWithShape="1">
          <a:blip r:embed="rId1">
            <a:alphaModFix/>
          </a:blip>
          <a:srcRect b="0" l="0" r="0" t="0"/>
          <a:stretch/>
        </p:blipFill>
        <p:spPr>
          <a:xfrm>
            <a:off x="0" y="-1"/>
            <a:ext cx="12192000" cy="1998689"/>
          </a:xfrm>
          <a:prstGeom prst="rect">
            <a:avLst/>
          </a:prstGeom>
          <a:noFill/>
          <a:ln>
            <a:noFill/>
          </a:ln>
        </p:spPr>
      </p:pic>
      <p:pic>
        <p:nvPicPr>
          <p:cNvPr id="11" name="Google Shape;11;p5"/>
          <p:cNvPicPr preferRelativeResize="0"/>
          <p:nvPr/>
        </p:nvPicPr>
        <p:blipFill rotWithShape="1">
          <a:blip r:embed="rId2">
            <a:alphaModFix/>
          </a:blip>
          <a:srcRect b="0" l="0" r="0" t="0"/>
          <a:stretch/>
        </p:blipFill>
        <p:spPr>
          <a:xfrm>
            <a:off x="7661796" y="661120"/>
            <a:ext cx="3897245" cy="15721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pic>
        <p:nvPicPr>
          <p:cNvPr descr="A picture containing sitting, knife&#10;&#10;Description automatically generated" id="23" name="Google Shape;23;p7"/>
          <p:cNvPicPr preferRelativeResize="0"/>
          <p:nvPr/>
        </p:nvPicPr>
        <p:blipFill rotWithShape="1">
          <a:blip r:embed="rId1">
            <a:alphaModFix amt="20000"/>
          </a:blip>
          <a:srcRect b="0" l="0" r="0" t="0"/>
          <a:stretch/>
        </p:blipFill>
        <p:spPr>
          <a:xfrm>
            <a:off x="0" y="-1"/>
            <a:ext cx="12192000" cy="1998689"/>
          </a:xfrm>
          <a:prstGeom prst="rect">
            <a:avLst/>
          </a:prstGeom>
          <a:noFill/>
          <a:ln>
            <a:noFill/>
          </a:ln>
        </p:spPr>
      </p:pic>
      <p:sp>
        <p:nvSpPr>
          <p:cNvPr id="24" name="Google Shape;2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25" name="Google Shape;25;p7"/>
          <p:cNvPicPr preferRelativeResize="0"/>
          <p:nvPr/>
        </p:nvPicPr>
        <p:blipFill rotWithShape="1">
          <a:blip r:embed="rId2">
            <a:alphaModFix/>
          </a:blip>
          <a:srcRect b="0" l="0" r="0" t="0"/>
          <a:stretch/>
        </p:blipFill>
        <p:spPr>
          <a:xfrm>
            <a:off x="606398" y="0"/>
            <a:ext cx="3206804" cy="12936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3" r:id="rId3"/>
    <p:sldLayoutId id="214748365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32.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21.jp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canva.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sp>
        <p:nvSpPr>
          <p:cNvPr id="38" name="Google Shape;38;p1"/>
          <p:cNvSpPr txBox="1"/>
          <p:nvPr>
            <p:ph type="title"/>
          </p:nvPr>
        </p:nvSpPr>
        <p:spPr>
          <a:xfrm>
            <a:off x="2813550" y="2762500"/>
            <a:ext cx="6564900" cy="631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sz="4000">
                <a:latin typeface="Comfortaa"/>
                <a:ea typeface="Comfortaa"/>
                <a:cs typeface="Comfortaa"/>
                <a:sym typeface="Comfortaa"/>
              </a:rPr>
              <a:t>Basics of agriculture</a:t>
            </a:r>
            <a:endParaRPr sz="4000">
              <a:latin typeface="Comfortaa"/>
              <a:ea typeface="Comfortaa"/>
              <a:cs typeface="Comfortaa"/>
              <a:sym typeface="Comfortaa"/>
            </a:endParaRPr>
          </a:p>
        </p:txBody>
      </p:sp>
      <p:sp>
        <p:nvSpPr>
          <p:cNvPr id="39" name="Google Shape;39;p1"/>
          <p:cNvSpPr txBox="1"/>
          <p:nvPr>
            <p:ph idx="1" type="subTitle"/>
          </p:nvPr>
        </p:nvSpPr>
        <p:spPr>
          <a:xfrm>
            <a:off x="1299450" y="3956875"/>
            <a:ext cx="9593100" cy="1192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None/>
            </a:pPr>
            <a:r>
              <a:rPr lang="en-US" sz="2700">
                <a:latin typeface="Comfortaa"/>
                <a:ea typeface="Comfortaa"/>
                <a:cs typeface="Comfortaa"/>
                <a:sym typeface="Comfortaa"/>
              </a:rPr>
              <a:t>Exploring the Fundamentals of Agriculture 🌾 – Cultivating Knowledge from Seed to Harvest.</a:t>
            </a:r>
            <a:endParaRPr sz="2700">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g29a0573e100_0_23"/>
          <p:cNvPicPr preferRelativeResize="0"/>
          <p:nvPr/>
        </p:nvPicPr>
        <p:blipFill rotWithShape="1">
          <a:blip r:embed="rId3">
            <a:alphaModFix/>
          </a:blip>
          <a:srcRect b="0" l="0" r="0" t="0"/>
          <a:stretch/>
        </p:blipFill>
        <p:spPr>
          <a:xfrm>
            <a:off x="2740125" y="1075363"/>
            <a:ext cx="6711749" cy="5033825"/>
          </a:xfrm>
          <a:prstGeom prst="rect">
            <a:avLst/>
          </a:prstGeom>
          <a:noFill/>
          <a:ln>
            <a:noFill/>
          </a:ln>
        </p:spPr>
      </p:pic>
      <p:sp>
        <p:nvSpPr>
          <p:cNvPr id="114" name="Google Shape;114;g29a0573e100_0_23"/>
          <p:cNvSpPr txBox="1"/>
          <p:nvPr/>
        </p:nvSpPr>
        <p:spPr>
          <a:xfrm>
            <a:off x="4596000" y="60143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7 steps of crop culture</a:t>
            </a:r>
            <a:endParaRPr b="0"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PropAgri</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9a0573e100_0_29"/>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Step 1: Planning	</a:t>
            </a:r>
            <a:endParaRPr sz="4000">
              <a:latin typeface="Comfortaa"/>
              <a:ea typeface="Comfortaa"/>
              <a:cs typeface="Comfortaa"/>
              <a:sym typeface="Comfortaa"/>
            </a:endParaRPr>
          </a:p>
        </p:txBody>
      </p:sp>
      <p:sp>
        <p:nvSpPr>
          <p:cNvPr id="121" name="Google Shape;121;g29a0573e100_0_29"/>
          <p:cNvSpPr txBox="1"/>
          <p:nvPr>
            <p:ph idx="1" type="body"/>
          </p:nvPr>
        </p:nvSpPr>
        <p:spPr>
          <a:xfrm>
            <a:off x="292875" y="2214250"/>
            <a:ext cx="76710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027"/>
              <a:buNone/>
            </a:pPr>
            <a:r>
              <a:rPr lang="en-US" sz="2200">
                <a:latin typeface="Comfortaa"/>
                <a:ea typeface="Comfortaa"/>
                <a:cs typeface="Comfortaa"/>
                <a:sym typeface="Comfortaa"/>
              </a:rPr>
              <a:t>The first and arguably the most important step to consider when working in modern agriculture consists in adequately planning in advance all the important aspects of our work.</a:t>
            </a:r>
            <a:endParaRPr sz="2200">
              <a:latin typeface="Comfortaa"/>
              <a:ea typeface="Comfortaa"/>
              <a:cs typeface="Comfortaa"/>
              <a:sym typeface="Comfortaa"/>
            </a:endParaRPr>
          </a:p>
          <a:p>
            <a:pPr indent="0" lvl="0" marL="0" rtl="0" algn="l">
              <a:lnSpc>
                <a:spcPct val="90000"/>
              </a:lnSpc>
              <a:spcBef>
                <a:spcPts val="1000"/>
              </a:spcBef>
              <a:spcAft>
                <a:spcPts val="0"/>
              </a:spcAft>
              <a:buSzPts val="3027"/>
              <a:buNone/>
            </a:pPr>
            <a:r>
              <a:rPr lang="en-US" sz="2200">
                <a:latin typeface="Comfortaa"/>
                <a:ea typeface="Comfortaa"/>
                <a:cs typeface="Comfortaa"/>
                <a:sym typeface="Comfortaa"/>
              </a:rPr>
              <a:t>This process starts with the selection of the crops that we want to plant, the methodologies and the techniques employed, the maintenance of the machinery, the employment of the necessary workforce.</a:t>
            </a:r>
            <a:endParaRPr sz="2200">
              <a:latin typeface="Comfortaa"/>
              <a:ea typeface="Comfortaa"/>
              <a:cs typeface="Comfortaa"/>
              <a:sym typeface="Comfortaa"/>
            </a:endParaRPr>
          </a:p>
          <a:p>
            <a:pPr indent="0" lvl="0" marL="0" rtl="0" algn="l">
              <a:lnSpc>
                <a:spcPct val="90000"/>
              </a:lnSpc>
              <a:spcBef>
                <a:spcPts val="1000"/>
              </a:spcBef>
              <a:spcAft>
                <a:spcPts val="0"/>
              </a:spcAft>
              <a:buSzPts val="3027"/>
              <a:buNone/>
            </a:pPr>
            <a:r>
              <a:rPr lang="en-US" sz="2200">
                <a:latin typeface="Comfortaa"/>
                <a:ea typeface="Comfortaa"/>
                <a:cs typeface="Comfortaa"/>
                <a:sym typeface="Comfortaa"/>
              </a:rPr>
              <a:t>Without sufficient preparation, we will surely encounter a great number of economic and logistic problems, which sometimes are too great to overcome when not properly accounted for.</a:t>
            </a:r>
            <a:endParaRPr sz="2200">
              <a:latin typeface="Comfortaa"/>
              <a:ea typeface="Comfortaa"/>
              <a:cs typeface="Comfortaa"/>
              <a:sym typeface="Comfortaa"/>
            </a:endParaRPr>
          </a:p>
        </p:txBody>
      </p:sp>
      <p:pic>
        <p:nvPicPr>
          <p:cNvPr id="122" name="Google Shape;122;g29a0573e100_0_29"/>
          <p:cNvPicPr preferRelativeResize="0"/>
          <p:nvPr/>
        </p:nvPicPr>
        <p:blipFill rotWithShape="1">
          <a:blip r:embed="rId3">
            <a:alphaModFix/>
          </a:blip>
          <a:srcRect b="0" l="0" r="0" t="0"/>
          <a:stretch/>
        </p:blipFill>
        <p:spPr>
          <a:xfrm>
            <a:off x="7963800" y="2620325"/>
            <a:ext cx="4297849" cy="2865227"/>
          </a:xfrm>
          <a:prstGeom prst="rect">
            <a:avLst/>
          </a:prstGeom>
          <a:noFill/>
          <a:ln>
            <a:noFill/>
          </a:ln>
        </p:spPr>
      </p:pic>
      <p:sp>
        <p:nvSpPr>
          <p:cNvPr id="123" name="Google Shape;123;g29a0573e100_0_29"/>
          <p:cNvSpPr txBox="1"/>
          <p:nvPr/>
        </p:nvSpPr>
        <p:spPr>
          <a:xfrm>
            <a:off x="8968675" y="54855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European Commission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29a0573e100_0_35"/>
          <p:cNvSpPr txBox="1"/>
          <p:nvPr>
            <p:ph type="title"/>
          </p:nvPr>
        </p:nvSpPr>
        <p:spPr>
          <a:xfrm>
            <a:off x="896200" y="165935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Step 2: Purchase of seeds and crops</a:t>
            </a:r>
            <a:endParaRPr sz="4000">
              <a:latin typeface="Comfortaa"/>
              <a:ea typeface="Comfortaa"/>
              <a:cs typeface="Comfortaa"/>
              <a:sym typeface="Comfortaa"/>
            </a:endParaRPr>
          </a:p>
        </p:txBody>
      </p:sp>
      <p:sp>
        <p:nvSpPr>
          <p:cNvPr id="130" name="Google Shape;130;g29a0573e100_0_35"/>
          <p:cNvSpPr txBox="1"/>
          <p:nvPr>
            <p:ph idx="1" type="body"/>
          </p:nvPr>
        </p:nvSpPr>
        <p:spPr>
          <a:xfrm>
            <a:off x="3983700" y="2659850"/>
            <a:ext cx="73701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Once we decided the type and amounts of crops that we plan to cultivate during a given season/year, we will have to purchase the right amount of seeds and seedlings that will ensure that the yield will be compatible with the expected results.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Different plantations yield different results, and therefore it is important to be properly informed on the difference between crops.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pic>
        <p:nvPicPr>
          <p:cNvPr id="131" name="Google Shape;131;g29a0573e100_0_35"/>
          <p:cNvPicPr preferRelativeResize="0"/>
          <p:nvPr/>
        </p:nvPicPr>
        <p:blipFill rotWithShape="1">
          <a:blip r:embed="rId3">
            <a:alphaModFix/>
          </a:blip>
          <a:srcRect b="0" l="15474" r="15473" t="0"/>
          <a:stretch/>
        </p:blipFill>
        <p:spPr>
          <a:xfrm>
            <a:off x="212675" y="2659850"/>
            <a:ext cx="3356400" cy="3333900"/>
          </a:xfrm>
          <a:prstGeom prst="flowChartAlternateProcess">
            <a:avLst/>
          </a:prstGeom>
          <a:noFill/>
          <a:ln>
            <a:noFill/>
          </a:ln>
        </p:spPr>
      </p:pic>
      <p:sp>
        <p:nvSpPr>
          <p:cNvPr id="132" name="Google Shape;132;g29a0573e100_0_35"/>
          <p:cNvSpPr txBox="1"/>
          <p:nvPr/>
        </p:nvSpPr>
        <p:spPr>
          <a:xfrm>
            <a:off x="746825" y="590870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Yardcare.com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9a0573e100_0_41"/>
          <p:cNvSpPr txBox="1"/>
          <p:nvPr>
            <p:ph type="title"/>
          </p:nvPr>
        </p:nvSpPr>
        <p:spPr>
          <a:xfrm>
            <a:off x="910700" y="1470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Step 3: Preparation of the soil</a:t>
            </a:r>
            <a:endParaRPr sz="4000">
              <a:latin typeface="Comfortaa"/>
              <a:ea typeface="Comfortaa"/>
              <a:cs typeface="Comfortaa"/>
              <a:sym typeface="Comfortaa"/>
            </a:endParaRPr>
          </a:p>
        </p:txBody>
      </p:sp>
      <p:sp>
        <p:nvSpPr>
          <p:cNvPr id="139" name="Google Shape;139;g29a0573e100_0_41"/>
          <p:cNvSpPr txBox="1"/>
          <p:nvPr>
            <p:ph idx="1" type="body"/>
          </p:nvPr>
        </p:nvSpPr>
        <p:spPr>
          <a:xfrm>
            <a:off x="568350" y="2214250"/>
            <a:ext cx="115410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027"/>
              <a:buNone/>
            </a:pPr>
            <a:r>
              <a:rPr lang="en-US" sz="2400">
                <a:latin typeface="Comfortaa"/>
                <a:ea typeface="Comfortaa"/>
                <a:cs typeface="Comfortaa"/>
                <a:sym typeface="Comfortaa"/>
              </a:rPr>
              <a:t>Cultivations will decrease the soil fertility over time, which will damage further cultivation in the same area.</a:t>
            </a:r>
            <a:endParaRPr sz="2400">
              <a:latin typeface="Comfortaa"/>
              <a:ea typeface="Comfortaa"/>
              <a:cs typeface="Comfortaa"/>
              <a:sym typeface="Comfortaa"/>
            </a:endParaRPr>
          </a:p>
          <a:p>
            <a:pPr indent="0" lvl="0" marL="0" rtl="0" algn="l">
              <a:lnSpc>
                <a:spcPct val="90000"/>
              </a:lnSpc>
              <a:spcBef>
                <a:spcPts val="1000"/>
              </a:spcBef>
              <a:spcAft>
                <a:spcPts val="0"/>
              </a:spcAft>
              <a:buSzPts val="3027"/>
              <a:buNone/>
            </a:pPr>
            <a:r>
              <a:rPr lang="en-US" sz="2400">
                <a:latin typeface="Comfortaa"/>
                <a:ea typeface="Comfortaa"/>
                <a:cs typeface="Comfortaa"/>
                <a:sym typeface="Comfortaa"/>
              </a:rPr>
              <a:t>For this reason it is important to prepare the soil before every plantation. The process changes based on the specific needs of the crops that we are going to focus on (factors such as acidity of the soil, water requirements and type of soil), along with the types of crops that were previously planted on the same area (some plants impoverish the soil while other “fix” important nutrients).</a:t>
            </a:r>
            <a:endParaRPr sz="2400">
              <a:latin typeface="Comfortaa"/>
              <a:ea typeface="Comfortaa"/>
              <a:cs typeface="Comfortaa"/>
              <a:sym typeface="Comfortaa"/>
            </a:endParaRPr>
          </a:p>
          <a:p>
            <a:pPr indent="0" lvl="0" marL="0" rtl="0" algn="l">
              <a:lnSpc>
                <a:spcPct val="90000"/>
              </a:lnSpc>
              <a:spcBef>
                <a:spcPts val="1000"/>
              </a:spcBef>
              <a:spcAft>
                <a:spcPts val="0"/>
              </a:spcAft>
              <a:buSzPts val="3027"/>
              <a:buNone/>
            </a:pPr>
            <a:r>
              <a:rPr lang="en-US" sz="2400">
                <a:latin typeface="Comfortaa"/>
                <a:ea typeface="Comfortaa"/>
                <a:cs typeface="Comfortaa"/>
                <a:sym typeface="Comfortaa"/>
              </a:rPr>
              <a:t>Preparation of the soil usually consists in three stages:</a:t>
            </a:r>
            <a:endParaRPr sz="2400">
              <a:latin typeface="Comfortaa"/>
              <a:ea typeface="Comfortaa"/>
              <a:cs typeface="Comfortaa"/>
              <a:sym typeface="Comfortaa"/>
            </a:endParaRPr>
          </a:p>
          <a:p>
            <a:pPr indent="-381000" lvl="0" marL="457200" rtl="0" algn="l">
              <a:lnSpc>
                <a:spcPct val="90000"/>
              </a:lnSpc>
              <a:spcBef>
                <a:spcPts val="1000"/>
              </a:spcBef>
              <a:spcAft>
                <a:spcPts val="0"/>
              </a:spcAft>
              <a:buSzPts val="2400"/>
              <a:buFont typeface="Comfortaa"/>
              <a:buChar char="-"/>
            </a:pPr>
            <a:r>
              <a:rPr lang="en-US" sz="2400">
                <a:latin typeface="Comfortaa"/>
                <a:ea typeface="Comfortaa"/>
                <a:cs typeface="Comfortaa"/>
                <a:sym typeface="Comfortaa"/>
              </a:rPr>
              <a:t>ploughing;</a:t>
            </a:r>
            <a:endParaRPr sz="2400">
              <a:latin typeface="Comfortaa"/>
              <a:ea typeface="Comfortaa"/>
              <a:cs typeface="Comfortaa"/>
              <a:sym typeface="Comfortaa"/>
            </a:endParaRPr>
          </a:p>
          <a:p>
            <a:pPr indent="-381000" lvl="0" marL="457200" rtl="0" algn="l">
              <a:lnSpc>
                <a:spcPct val="90000"/>
              </a:lnSpc>
              <a:spcBef>
                <a:spcPts val="0"/>
              </a:spcBef>
              <a:spcAft>
                <a:spcPts val="0"/>
              </a:spcAft>
              <a:buSzPts val="2400"/>
              <a:buFont typeface="Comfortaa"/>
              <a:buChar char="-"/>
            </a:pPr>
            <a:r>
              <a:rPr lang="en-US" sz="2400">
                <a:latin typeface="Comfortaa"/>
                <a:ea typeface="Comfortaa"/>
                <a:cs typeface="Comfortaa"/>
                <a:sym typeface="Comfortaa"/>
              </a:rPr>
              <a:t>leveling;</a:t>
            </a:r>
            <a:endParaRPr sz="2400">
              <a:latin typeface="Comfortaa"/>
              <a:ea typeface="Comfortaa"/>
              <a:cs typeface="Comfortaa"/>
              <a:sym typeface="Comfortaa"/>
            </a:endParaRPr>
          </a:p>
          <a:p>
            <a:pPr indent="-381000" lvl="0" marL="457200" rtl="0" algn="l">
              <a:lnSpc>
                <a:spcPct val="90000"/>
              </a:lnSpc>
              <a:spcBef>
                <a:spcPts val="0"/>
              </a:spcBef>
              <a:spcAft>
                <a:spcPts val="0"/>
              </a:spcAft>
              <a:buSzPts val="2400"/>
              <a:buFont typeface="Comfortaa"/>
              <a:buChar char="-"/>
            </a:pPr>
            <a:r>
              <a:rPr lang="en-US" sz="2400">
                <a:latin typeface="Comfortaa"/>
                <a:ea typeface="Comfortaa"/>
                <a:cs typeface="Comfortaa"/>
                <a:sym typeface="Comfortaa"/>
              </a:rPr>
              <a:t>manuring and fertilizing.</a:t>
            </a:r>
            <a:endParaRPr sz="2400">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29a0573e100_0_47"/>
          <p:cNvPicPr preferRelativeResize="0"/>
          <p:nvPr/>
        </p:nvPicPr>
        <p:blipFill rotWithShape="1">
          <a:blip r:embed="rId3">
            <a:alphaModFix/>
          </a:blip>
          <a:srcRect b="0" l="0" r="0" t="0"/>
          <a:stretch/>
        </p:blipFill>
        <p:spPr>
          <a:xfrm>
            <a:off x="262075" y="2094550"/>
            <a:ext cx="3398400" cy="3235200"/>
          </a:xfrm>
          <a:prstGeom prst="ellipse">
            <a:avLst/>
          </a:prstGeom>
          <a:noFill/>
          <a:ln>
            <a:noFill/>
          </a:ln>
        </p:spPr>
      </p:pic>
      <p:pic>
        <p:nvPicPr>
          <p:cNvPr id="146" name="Google Shape;146;g29a0573e100_0_47"/>
          <p:cNvPicPr preferRelativeResize="0"/>
          <p:nvPr/>
        </p:nvPicPr>
        <p:blipFill rotWithShape="1">
          <a:blip r:embed="rId4">
            <a:alphaModFix/>
          </a:blip>
          <a:srcRect b="0" l="0" r="16623" t="0"/>
          <a:stretch/>
        </p:blipFill>
        <p:spPr>
          <a:xfrm>
            <a:off x="4285500" y="2094700"/>
            <a:ext cx="3489600" cy="3235200"/>
          </a:xfrm>
          <a:prstGeom prst="ellipse">
            <a:avLst/>
          </a:prstGeom>
          <a:noFill/>
          <a:ln>
            <a:noFill/>
          </a:ln>
        </p:spPr>
      </p:pic>
      <p:pic>
        <p:nvPicPr>
          <p:cNvPr id="147" name="Google Shape;147;g29a0573e100_0_47"/>
          <p:cNvPicPr preferRelativeResize="0"/>
          <p:nvPr/>
        </p:nvPicPr>
        <p:blipFill rotWithShape="1">
          <a:blip r:embed="rId5">
            <a:alphaModFix/>
          </a:blip>
          <a:srcRect b="0" l="0" r="0" t="0"/>
          <a:stretch/>
        </p:blipFill>
        <p:spPr>
          <a:xfrm>
            <a:off x="8473875" y="2101225"/>
            <a:ext cx="3398400" cy="3235200"/>
          </a:xfrm>
          <a:prstGeom prst="ellipse">
            <a:avLst/>
          </a:prstGeom>
          <a:noFill/>
          <a:ln>
            <a:noFill/>
          </a:ln>
        </p:spPr>
      </p:pic>
      <p:sp>
        <p:nvSpPr>
          <p:cNvPr id="148" name="Google Shape;148;g29a0573e100_0_47"/>
          <p:cNvSpPr txBox="1"/>
          <p:nvPr/>
        </p:nvSpPr>
        <p:spPr>
          <a:xfrm>
            <a:off x="917275" y="5644875"/>
            <a:ext cx="2088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chemeClr val="accent1"/>
                </a:solidFill>
                <a:latin typeface="Comfortaa"/>
                <a:ea typeface="Comfortaa"/>
                <a:cs typeface="Comfortaa"/>
                <a:sym typeface="Comfortaa"/>
              </a:rPr>
              <a:t>Ploughing</a:t>
            </a:r>
            <a:endParaRPr i="0" sz="2500" u="none" cap="none" strike="noStrike">
              <a:solidFill>
                <a:schemeClr val="accent1"/>
              </a:solidFill>
              <a:latin typeface="Comfortaa"/>
              <a:ea typeface="Comfortaa"/>
              <a:cs typeface="Comfortaa"/>
              <a:sym typeface="Comfortaa"/>
            </a:endParaRPr>
          </a:p>
        </p:txBody>
      </p:sp>
      <p:sp>
        <p:nvSpPr>
          <p:cNvPr id="149" name="Google Shape;149;g29a0573e100_0_47"/>
          <p:cNvSpPr txBox="1"/>
          <p:nvPr/>
        </p:nvSpPr>
        <p:spPr>
          <a:xfrm>
            <a:off x="4986300" y="5644875"/>
            <a:ext cx="2088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chemeClr val="accent1"/>
                </a:solidFill>
                <a:latin typeface="Comfortaa"/>
                <a:ea typeface="Comfortaa"/>
                <a:cs typeface="Comfortaa"/>
                <a:sym typeface="Comfortaa"/>
              </a:rPr>
              <a:t>Leveling</a:t>
            </a:r>
            <a:endParaRPr i="0" sz="2500" u="none" cap="none" strike="noStrike">
              <a:solidFill>
                <a:schemeClr val="accent1"/>
              </a:solidFill>
              <a:latin typeface="Comfortaa"/>
              <a:ea typeface="Comfortaa"/>
              <a:cs typeface="Comfortaa"/>
              <a:sym typeface="Comfortaa"/>
            </a:endParaRPr>
          </a:p>
        </p:txBody>
      </p:sp>
      <p:sp>
        <p:nvSpPr>
          <p:cNvPr id="150" name="Google Shape;150;g29a0573e100_0_47"/>
          <p:cNvSpPr txBox="1"/>
          <p:nvPr/>
        </p:nvSpPr>
        <p:spPr>
          <a:xfrm>
            <a:off x="9129075" y="5644875"/>
            <a:ext cx="2088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chemeClr val="accent1"/>
                </a:solidFill>
                <a:latin typeface="Comfortaa"/>
                <a:ea typeface="Comfortaa"/>
                <a:cs typeface="Comfortaa"/>
                <a:sym typeface="Comfortaa"/>
              </a:rPr>
              <a:t>Manuring</a:t>
            </a:r>
            <a:endParaRPr i="0" sz="2500" u="none" cap="none" strike="noStrike">
              <a:solidFill>
                <a:schemeClr val="accent1"/>
              </a:solidFill>
              <a:latin typeface="Comfortaa"/>
              <a:ea typeface="Comfortaa"/>
              <a:cs typeface="Comfortaa"/>
              <a:sym typeface="Comfortaa"/>
            </a:endParaRPr>
          </a:p>
        </p:txBody>
      </p:sp>
      <p:sp>
        <p:nvSpPr>
          <p:cNvPr id="151" name="Google Shape;151;g29a0573e100_0_47"/>
          <p:cNvSpPr/>
          <p:nvPr/>
        </p:nvSpPr>
        <p:spPr>
          <a:xfrm>
            <a:off x="3767325" y="3526525"/>
            <a:ext cx="426600" cy="411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9a0573e100_0_47"/>
          <p:cNvSpPr/>
          <p:nvPr/>
        </p:nvSpPr>
        <p:spPr>
          <a:xfrm>
            <a:off x="7911188" y="3506350"/>
            <a:ext cx="426600" cy="411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9a0573e100_0_47"/>
          <p:cNvSpPr txBox="1"/>
          <p:nvPr/>
        </p:nvSpPr>
        <p:spPr>
          <a:xfrm>
            <a:off x="4971713" y="52587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jdhoffmanearthmoving.co.za</a:t>
            </a:r>
            <a:endParaRPr b="0" i="0" sz="1400" u="none" cap="none" strike="noStrike">
              <a:solidFill>
                <a:srgbClr val="000000"/>
              </a:solidFill>
              <a:latin typeface="Arial"/>
              <a:ea typeface="Arial"/>
              <a:cs typeface="Arial"/>
              <a:sym typeface="Arial"/>
            </a:endParaRPr>
          </a:p>
        </p:txBody>
      </p:sp>
      <p:sp>
        <p:nvSpPr>
          <p:cNvPr id="154" name="Google Shape;154;g29a0573e100_0_47"/>
          <p:cNvSpPr txBox="1"/>
          <p:nvPr/>
        </p:nvSpPr>
        <p:spPr>
          <a:xfrm>
            <a:off x="914400" y="52587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Futurefarming.com</a:t>
            </a:r>
            <a:endParaRPr b="0" i="0" sz="1400" u="none" cap="none" strike="noStrike">
              <a:solidFill>
                <a:srgbClr val="000000"/>
              </a:solidFill>
              <a:latin typeface="Arial"/>
              <a:ea typeface="Arial"/>
              <a:cs typeface="Arial"/>
              <a:sym typeface="Arial"/>
            </a:endParaRPr>
          </a:p>
        </p:txBody>
      </p:sp>
      <p:sp>
        <p:nvSpPr>
          <p:cNvPr id="155" name="Google Shape;155;g29a0573e100_0_47"/>
          <p:cNvSpPr txBox="1"/>
          <p:nvPr/>
        </p:nvSpPr>
        <p:spPr>
          <a:xfrm>
            <a:off x="9029025" y="52587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azolifesciences.com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9a0573e100_0_62"/>
          <p:cNvSpPr txBox="1"/>
          <p:nvPr>
            <p:ph type="title"/>
          </p:nvPr>
        </p:nvSpPr>
        <p:spPr>
          <a:xfrm>
            <a:off x="519225" y="1528855"/>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4000">
                <a:latin typeface="Comfortaa"/>
                <a:ea typeface="Comfortaa"/>
                <a:cs typeface="Comfortaa"/>
                <a:sym typeface="Comfortaa"/>
              </a:rPr>
              <a:t>Step 4: Planting</a:t>
            </a:r>
            <a:endParaRPr sz="4000">
              <a:latin typeface="Comfortaa"/>
              <a:ea typeface="Comfortaa"/>
              <a:cs typeface="Comfortaa"/>
              <a:sym typeface="Comfortaa"/>
            </a:endParaRPr>
          </a:p>
        </p:txBody>
      </p:sp>
      <p:sp>
        <p:nvSpPr>
          <p:cNvPr id="162" name="Google Shape;162;g29a0573e100_0_62"/>
          <p:cNvSpPr txBox="1"/>
          <p:nvPr>
            <p:ph idx="1" type="body"/>
          </p:nvPr>
        </p:nvSpPr>
        <p:spPr>
          <a:xfrm>
            <a:off x="359725" y="2312950"/>
            <a:ext cx="66315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027"/>
              <a:buNone/>
            </a:pPr>
            <a:r>
              <a:rPr lang="en-US" sz="2200">
                <a:latin typeface="Comfortaa"/>
                <a:ea typeface="Comfortaa"/>
                <a:cs typeface="Comfortaa"/>
                <a:sym typeface="Comfortaa"/>
              </a:rPr>
              <a:t>The soil is now ready to house the crops, which can be planted mostly in two ways:</a:t>
            </a:r>
            <a:endParaRPr sz="2200">
              <a:latin typeface="Comfortaa"/>
              <a:ea typeface="Comfortaa"/>
              <a:cs typeface="Comfortaa"/>
              <a:sym typeface="Comfortaa"/>
            </a:endParaRPr>
          </a:p>
          <a:p>
            <a:pPr indent="-368300" lvl="0" marL="457200" rtl="0" algn="l">
              <a:lnSpc>
                <a:spcPct val="90000"/>
              </a:lnSpc>
              <a:spcBef>
                <a:spcPts val="1000"/>
              </a:spcBef>
              <a:spcAft>
                <a:spcPts val="0"/>
              </a:spcAft>
              <a:buSzPts val="2200"/>
              <a:buFont typeface="Comfortaa"/>
              <a:buChar char="-"/>
            </a:pPr>
            <a:r>
              <a:rPr lang="en-US" sz="2200">
                <a:latin typeface="Comfortaa"/>
                <a:ea typeface="Comfortaa"/>
                <a:cs typeface="Comfortaa"/>
                <a:sym typeface="Comfortaa"/>
              </a:rPr>
              <a:t>by sowing the seeds</a:t>
            </a:r>
            <a:endParaRPr sz="2200">
              <a:latin typeface="Comfortaa"/>
              <a:ea typeface="Comfortaa"/>
              <a:cs typeface="Comfortaa"/>
              <a:sym typeface="Comfortaa"/>
            </a:endParaRPr>
          </a:p>
          <a:p>
            <a:pPr indent="-368300" lvl="0" marL="457200" rtl="0" algn="l">
              <a:lnSpc>
                <a:spcPct val="90000"/>
              </a:lnSpc>
              <a:spcBef>
                <a:spcPts val="0"/>
              </a:spcBef>
              <a:spcAft>
                <a:spcPts val="0"/>
              </a:spcAft>
              <a:buSzPts val="2200"/>
              <a:buFont typeface="Comfortaa"/>
              <a:buChar char="-"/>
            </a:pPr>
            <a:r>
              <a:rPr lang="en-US" sz="2200">
                <a:latin typeface="Comfortaa"/>
                <a:ea typeface="Comfortaa"/>
                <a:cs typeface="Comfortaa"/>
                <a:sym typeface="Comfortaa"/>
              </a:rPr>
              <a:t>by planting seedlings or mature plants.</a:t>
            </a:r>
            <a:endParaRPr sz="2200">
              <a:latin typeface="Comfortaa"/>
              <a:ea typeface="Comfortaa"/>
              <a:cs typeface="Comfortaa"/>
              <a:sym typeface="Comfortaa"/>
            </a:endParaRPr>
          </a:p>
          <a:p>
            <a:pPr indent="0" lvl="0" marL="0" rtl="0" algn="l">
              <a:lnSpc>
                <a:spcPct val="90000"/>
              </a:lnSpc>
              <a:spcBef>
                <a:spcPts val="1000"/>
              </a:spcBef>
              <a:spcAft>
                <a:spcPts val="0"/>
              </a:spcAft>
              <a:buSzPts val="3027"/>
              <a:buNone/>
            </a:pPr>
            <a:r>
              <a:rPr lang="en-US" sz="2200">
                <a:latin typeface="Comfortaa"/>
                <a:ea typeface="Comfortaa"/>
                <a:cs typeface="Comfortaa"/>
                <a:sym typeface="Comfortaa"/>
              </a:rPr>
              <a:t>These two different methodologies depends on the type of crop that we are going to cultivate, and on the strategy that we are going to adopt.</a:t>
            </a:r>
            <a:endParaRPr sz="2200">
              <a:latin typeface="Comfortaa"/>
              <a:ea typeface="Comfortaa"/>
              <a:cs typeface="Comfortaa"/>
              <a:sym typeface="Comfortaa"/>
            </a:endParaRPr>
          </a:p>
          <a:p>
            <a:pPr indent="0" lvl="0" marL="0" rtl="0" algn="l">
              <a:lnSpc>
                <a:spcPct val="90000"/>
              </a:lnSpc>
              <a:spcBef>
                <a:spcPts val="1000"/>
              </a:spcBef>
              <a:spcAft>
                <a:spcPts val="0"/>
              </a:spcAft>
              <a:buSzPts val="3027"/>
              <a:buNone/>
            </a:pPr>
            <a:r>
              <a:rPr lang="en-US" sz="2200">
                <a:latin typeface="Comfortaa"/>
                <a:ea typeface="Comfortaa"/>
                <a:cs typeface="Comfortaa"/>
                <a:sym typeface="Comfortaa"/>
              </a:rPr>
              <a:t>The first option is optimal to ensure the quality of the seed that we are going to use, while the latter is often faster and can be used to recover from delays in the workflow.</a:t>
            </a:r>
            <a:endParaRPr sz="2200">
              <a:latin typeface="Comfortaa"/>
              <a:ea typeface="Comfortaa"/>
              <a:cs typeface="Comfortaa"/>
              <a:sym typeface="Comfortaa"/>
            </a:endParaRPr>
          </a:p>
        </p:txBody>
      </p:sp>
      <p:pic>
        <p:nvPicPr>
          <p:cNvPr id="163" name="Google Shape;163;g29a0573e100_0_62"/>
          <p:cNvPicPr preferRelativeResize="0"/>
          <p:nvPr/>
        </p:nvPicPr>
        <p:blipFill rotWithShape="1">
          <a:blip r:embed="rId3">
            <a:alphaModFix/>
          </a:blip>
          <a:srcRect b="0" l="0" r="0" t="0"/>
          <a:stretch/>
        </p:blipFill>
        <p:spPr>
          <a:xfrm>
            <a:off x="7432325" y="2976250"/>
            <a:ext cx="4500600" cy="3001800"/>
          </a:xfrm>
          <a:prstGeom prst="roundRect">
            <a:avLst>
              <a:gd fmla="val 16667" name="adj"/>
            </a:avLst>
          </a:prstGeom>
          <a:noFill/>
          <a:ln>
            <a:noFill/>
          </a:ln>
        </p:spPr>
      </p:pic>
      <p:sp>
        <p:nvSpPr>
          <p:cNvPr id="164" name="Google Shape;164;g29a0573e100_0_62"/>
          <p:cNvSpPr txBox="1"/>
          <p:nvPr/>
        </p:nvSpPr>
        <p:spPr>
          <a:xfrm>
            <a:off x="8538575" y="59780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©cnr.ncsu.edu</a:t>
            </a:r>
            <a:endParaRPr b="0" i="0" sz="1400" u="none" cap="none" strike="noStrike">
              <a:solidFill>
                <a:srgbClr val="000000"/>
              </a:solidFill>
              <a:latin typeface="Arial"/>
              <a:ea typeface="Arial"/>
              <a:cs typeface="Arial"/>
              <a:sym typeface="Arial"/>
            </a:endParaRPr>
          </a:p>
        </p:txBody>
      </p:sp>
      <p:pic>
        <p:nvPicPr>
          <p:cNvPr id="165" name="Google Shape;165;g29a0573e100_0_62"/>
          <p:cNvPicPr preferRelativeResize="0"/>
          <p:nvPr/>
        </p:nvPicPr>
        <p:blipFill rotWithShape="1">
          <a:blip r:embed="rId4">
            <a:alphaModFix/>
          </a:blip>
          <a:srcRect b="0" l="0" r="0" t="0"/>
          <a:stretch/>
        </p:blipFill>
        <p:spPr>
          <a:xfrm>
            <a:off x="7287900" y="1227650"/>
            <a:ext cx="4750500" cy="47505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9a339584e5_0_0"/>
          <p:cNvSpPr txBox="1"/>
          <p:nvPr>
            <p:ph type="title"/>
          </p:nvPr>
        </p:nvSpPr>
        <p:spPr>
          <a:xfrm>
            <a:off x="838200" y="127503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Step 5: Monitoring and </a:t>
            </a:r>
            <a:r>
              <a:rPr lang="en-US" sz="4000">
                <a:latin typeface="Comfortaa"/>
                <a:ea typeface="Comfortaa"/>
                <a:cs typeface="Comfortaa"/>
                <a:sym typeface="Comfortaa"/>
              </a:rPr>
              <a:t>maintaining</a:t>
            </a:r>
            <a:r>
              <a:rPr lang="en-US" sz="4000">
                <a:latin typeface="Comfortaa"/>
                <a:ea typeface="Comfortaa"/>
                <a:cs typeface="Comfortaa"/>
                <a:sym typeface="Comfortaa"/>
              </a:rPr>
              <a:t> crops</a:t>
            </a:r>
            <a:endParaRPr sz="4000">
              <a:latin typeface="Comfortaa"/>
              <a:ea typeface="Comfortaa"/>
              <a:cs typeface="Comfortaa"/>
              <a:sym typeface="Comfortaa"/>
            </a:endParaRPr>
          </a:p>
        </p:txBody>
      </p:sp>
      <p:sp>
        <p:nvSpPr>
          <p:cNvPr id="172" name="Google Shape;172;g29a339584e5_0_0"/>
          <p:cNvSpPr txBox="1"/>
          <p:nvPr>
            <p:ph idx="1" type="body"/>
          </p:nvPr>
        </p:nvSpPr>
        <p:spPr>
          <a:xfrm>
            <a:off x="700600" y="2547725"/>
            <a:ext cx="7242000" cy="40038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1000"/>
              </a:spcBef>
              <a:spcAft>
                <a:spcPts val="0"/>
              </a:spcAft>
              <a:buSzPts val="2800"/>
              <a:buNone/>
            </a:pPr>
            <a:r>
              <a:rPr lang="en-US" sz="2500">
                <a:latin typeface="Comfortaa"/>
                <a:ea typeface="Comfortaa"/>
                <a:cs typeface="Comfortaa"/>
                <a:sym typeface="Comfortaa"/>
              </a:rPr>
              <a:t>The maintenance phase consists in giving the crops all the care that they need to produce the best possible harvest, both in qualitative and quantitative terms.</a:t>
            </a:r>
            <a:endParaRPr sz="2500">
              <a:latin typeface="Comfortaa"/>
              <a:ea typeface="Comfortaa"/>
              <a:cs typeface="Comfortaa"/>
              <a:sym typeface="Comfortaa"/>
            </a:endParaRPr>
          </a:p>
          <a:p>
            <a:pPr indent="0" lvl="0" marL="0" rtl="0" algn="l">
              <a:lnSpc>
                <a:spcPct val="80000"/>
              </a:lnSpc>
              <a:spcBef>
                <a:spcPts val="1000"/>
              </a:spcBef>
              <a:spcAft>
                <a:spcPts val="0"/>
              </a:spcAft>
              <a:buSzPts val="2800"/>
              <a:buNone/>
            </a:pPr>
            <a:r>
              <a:rPr lang="en-US" sz="2500">
                <a:latin typeface="Comfortaa"/>
                <a:ea typeface="Comfortaa"/>
                <a:cs typeface="Comfortaa"/>
                <a:sym typeface="Comfortaa"/>
              </a:rPr>
              <a:t>During this phase, we will have to provide the right amount to water, sunlight exposition, and provide protection from pests.</a:t>
            </a:r>
            <a:endParaRPr sz="2500">
              <a:latin typeface="Comfortaa"/>
              <a:ea typeface="Comfortaa"/>
              <a:cs typeface="Comfortaa"/>
              <a:sym typeface="Comfortaa"/>
            </a:endParaRPr>
          </a:p>
          <a:p>
            <a:pPr indent="0" lvl="0" marL="0" rtl="0" algn="l">
              <a:lnSpc>
                <a:spcPct val="80000"/>
              </a:lnSpc>
              <a:spcBef>
                <a:spcPts val="1000"/>
              </a:spcBef>
              <a:spcAft>
                <a:spcPts val="0"/>
              </a:spcAft>
              <a:buSzPts val="2800"/>
              <a:buNone/>
            </a:pPr>
            <a:r>
              <a:rPr lang="en-US" sz="2500">
                <a:latin typeface="Comfortaa"/>
                <a:ea typeface="Comfortaa"/>
                <a:cs typeface="Comfortaa"/>
                <a:sym typeface="Comfortaa"/>
              </a:rPr>
              <a:t>Moreover, in some cases, we will need to support the growth of the plant with specific tools (like trellis for tomatoes.)</a:t>
            </a:r>
            <a:endParaRPr sz="2500">
              <a:latin typeface="Comfortaa"/>
              <a:ea typeface="Comfortaa"/>
              <a:cs typeface="Comfortaa"/>
              <a:sym typeface="Comfortaa"/>
            </a:endParaRPr>
          </a:p>
        </p:txBody>
      </p:sp>
      <p:pic>
        <p:nvPicPr>
          <p:cNvPr id="173" name="Google Shape;173;g29a339584e5_0_0"/>
          <p:cNvPicPr preferRelativeResize="0"/>
          <p:nvPr/>
        </p:nvPicPr>
        <p:blipFill rotWithShape="1">
          <a:blip r:embed="rId3">
            <a:alphaModFix/>
          </a:blip>
          <a:srcRect b="0" l="0" r="0" t="0"/>
          <a:stretch/>
        </p:blipFill>
        <p:spPr>
          <a:xfrm>
            <a:off x="8425685" y="4461853"/>
            <a:ext cx="1787400" cy="2008800"/>
          </a:xfrm>
          <a:prstGeom prst="teardrop">
            <a:avLst>
              <a:gd fmla="val 100008" name="adj"/>
            </a:avLst>
          </a:prstGeom>
          <a:noFill/>
          <a:ln>
            <a:noFill/>
          </a:ln>
        </p:spPr>
      </p:pic>
      <p:pic>
        <p:nvPicPr>
          <p:cNvPr id="174" name="Google Shape;174;g29a339584e5_0_0"/>
          <p:cNvPicPr preferRelativeResize="0"/>
          <p:nvPr/>
        </p:nvPicPr>
        <p:blipFill rotWithShape="1">
          <a:blip r:embed="rId4">
            <a:alphaModFix/>
          </a:blip>
          <a:srcRect b="0" l="0" r="0" t="0"/>
          <a:stretch/>
        </p:blipFill>
        <p:spPr>
          <a:xfrm flipH="1" rot="10800000">
            <a:off x="8383187" y="2450656"/>
            <a:ext cx="1830000" cy="2011200"/>
          </a:xfrm>
          <a:prstGeom prst="teardrop">
            <a:avLst>
              <a:gd fmla="val 100000" name="adj"/>
            </a:avLst>
          </a:prstGeom>
          <a:noFill/>
          <a:ln>
            <a:noFill/>
          </a:ln>
        </p:spPr>
      </p:pic>
      <p:pic>
        <p:nvPicPr>
          <p:cNvPr id="175" name="Google Shape;175;g29a339584e5_0_0"/>
          <p:cNvPicPr preferRelativeResize="0"/>
          <p:nvPr/>
        </p:nvPicPr>
        <p:blipFill rotWithShape="1">
          <a:blip r:embed="rId5">
            <a:alphaModFix/>
          </a:blip>
          <a:srcRect b="0" l="20129" r="7280" t="0"/>
          <a:stretch/>
        </p:blipFill>
        <p:spPr>
          <a:xfrm flipH="1">
            <a:off x="10212904" y="4461856"/>
            <a:ext cx="1830000" cy="2008800"/>
          </a:xfrm>
          <a:prstGeom prst="teardrop">
            <a:avLst>
              <a:gd fmla="val 100000" name="adj"/>
            </a:avLst>
          </a:prstGeom>
          <a:noFill/>
          <a:ln>
            <a:noFill/>
          </a:ln>
        </p:spPr>
      </p:pic>
      <p:pic>
        <p:nvPicPr>
          <p:cNvPr id="176" name="Google Shape;176;g29a339584e5_0_0"/>
          <p:cNvPicPr preferRelativeResize="0"/>
          <p:nvPr/>
        </p:nvPicPr>
        <p:blipFill rotWithShape="1">
          <a:blip r:embed="rId6">
            <a:alphaModFix/>
          </a:blip>
          <a:srcRect b="0" l="0" r="0" t="0"/>
          <a:stretch/>
        </p:blipFill>
        <p:spPr>
          <a:xfrm rot="10800000">
            <a:off x="10213161" y="2450656"/>
            <a:ext cx="1827300" cy="2011200"/>
          </a:xfrm>
          <a:prstGeom prst="teardrop">
            <a:avLst>
              <a:gd fmla="val 100000" name="adj"/>
            </a:avLst>
          </a:prstGeom>
          <a:noFill/>
          <a:ln>
            <a:noFill/>
          </a:ln>
        </p:spPr>
      </p:pic>
      <p:sp>
        <p:nvSpPr>
          <p:cNvPr id="177" name="Google Shape;177;g29a339584e5_0_0"/>
          <p:cNvSpPr txBox="1"/>
          <p:nvPr/>
        </p:nvSpPr>
        <p:spPr>
          <a:xfrm>
            <a:off x="10063804" y="6391529"/>
            <a:ext cx="2128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britannica.com</a:t>
            </a:r>
            <a:endParaRPr b="0" i="0" sz="1400" u="none" cap="none" strike="noStrike">
              <a:solidFill>
                <a:srgbClr val="000000"/>
              </a:solidFill>
              <a:latin typeface="Arial"/>
              <a:ea typeface="Arial"/>
              <a:cs typeface="Arial"/>
              <a:sym typeface="Arial"/>
            </a:endParaRPr>
          </a:p>
        </p:txBody>
      </p:sp>
      <p:sp>
        <p:nvSpPr>
          <p:cNvPr id="178" name="Google Shape;178;g29a339584e5_0_0"/>
          <p:cNvSpPr txBox="1"/>
          <p:nvPr/>
        </p:nvSpPr>
        <p:spPr>
          <a:xfrm>
            <a:off x="8255200" y="2214400"/>
            <a:ext cx="2128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fae-group.com</a:t>
            </a:r>
            <a:endParaRPr b="0" i="0" sz="1400" u="none" cap="none" strike="noStrike">
              <a:solidFill>
                <a:srgbClr val="000000"/>
              </a:solidFill>
              <a:latin typeface="Arial"/>
              <a:ea typeface="Arial"/>
              <a:cs typeface="Arial"/>
              <a:sym typeface="Arial"/>
            </a:endParaRPr>
          </a:p>
        </p:txBody>
      </p:sp>
      <p:sp>
        <p:nvSpPr>
          <p:cNvPr id="179" name="Google Shape;179;g29a339584e5_0_0"/>
          <p:cNvSpPr txBox="1"/>
          <p:nvPr/>
        </p:nvSpPr>
        <p:spPr>
          <a:xfrm>
            <a:off x="10062618" y="2214400"/>
            <a:ext cx="2128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rocketgardens.co.uk</a:t>
            </a:r>
            <a:endParaRPr b="0" i="0" sz="1400" u="none" cap="none" strike="noStrike">
              <a:solidFill>
                <a:srgbClr val="000000"/>
              </a:solidFill>
              <a:latin typeface="Arial"/>
              <a:ea typeface="Arial"/>
              <a:cs typeface="Arial"/>
              <a:sym typeface="Arial"/>
            </a:endParaRPr>
          </a:p>
        </p:txBody>
      </p:sp>
      <p:sp>
        <p:nvSpPr>
          <p:cNvPr id="180" name="Google Shape;180;g29a339584e5_0_0"/>
          <p:cNvSpPr txBox="1"/>
          <p:nvPr/>
        </p:nvSpPr>
        <p:spPr>
          <a:xfrm>
            <a:off x="8255200" y="6391529"/>
            <a:ext cx="2128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reluctantentertainer.com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9a339584e5_0_6"/>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Step 6: The harvest</a:t>
            </a:r>
            <a:endParaRPr sz="4000">
              <a:latin typeface="Comfortaa"/>
              <a:ea typeface="Comfortaa"/>
              <a:cs typeface="Comfortaa"/>
              <a:sym typeface="Comfortaa"/>
            </a:endParaRPr>
          </a:p>
        </p:txBody>
      </p:sp>
      <p:sp>
        <p:nvSpPr>
          <p:cNvPr id="187" name="Google Shape;187;g29a339584e5_0_6"/>
          <p:cNvSpPr txBox="1"/>
          <p:nvPr>
            <p:ph idx="1" type="body"/>
          </p:nvPr>
        </p:nvSpPr>
        <p:spPr>
          <a:xfrm>
            <a:off x="1026675" y="2285350"/>
            <a:ext cx="8545500" cy="40038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1000"/>
              </a:spcBef>
              <a:spcAft>
                <a:spcPts val="0"/>
              </a:spcAft>
              <a:buSzPts val="2800"/>
              <a:buNone/>
            </a:pPr>
            <a:r>
              <a:rPr lang="en-US" sz="2500">
                <a:latin typeface="Comfortaa"/>
                <a:ea typeface="Comfortaa"/>
                <a:cs typeface="Comfortaa"/>
                <a:sym typeface="Comfortaa"/>
              </a:rPr>
              <a:t>In the past, the harvest was considered the most intensive stage of the cultivation of crops.</a:t>
            </a:r>
            <a:endParaRPr sz="2500">
              <a:latin typeface="Comfortaa"/>
              <a:ea typeface="Comfortaa"/>
              <a:cs typeface="Comfortaa"/>
              <a:sym typeface="Comfortaa"/>
            </a:endParaRPr>
          </a:p>
          <a:p>
            <a:pPr indent="0" lvl="0" marL="0" rtl="0" algn="l">
              <a:lnSpc>
                <a:spcPct val="70000"/>
              </a:lnSpc>
              <a:spcBef>
                <a:spcPts val="1000"/>
              </a:spcBef>
              <a:spcAft>
                <a:spcPts val="0"/>
              </a:spcAft>
              <a:buSzPts val="2800"/>
              <a:buNone/>
            </a:pPr>
            <a:r>
              <a:rPr lang="en-US" sz="2500">
                <a:latin typeface="Comfortaa"/>
                <a:ea typeface="Comfortaa"/>
                <a:cs typeface="Comfortaa"/>
                <a:sym typeface="Comfortaa"/>
              </a:rPr>
              <a:t>Thanks to technological advance, this stage is now supported by a wide range of machinery and tools, that makes the process much less intense.</a:t>
            </a:r>
            <a:endParaRPr sz="2500">
              <a:latin typeface="Comfortaa"/>
              <a:ea typeface="Comfortaa"/>
              <a:cs typeface="Comfortaa"/>
              <a:sym typeface="Comfortaa"/>
            </a:endParaRPr>
          </a:p>
          <a:p>
            <a:pPr indent="0" lvl="0" marL="0" rtl="0" algn="l">
              <a:lnSpc>
                <a:spcPct val="70000"/>
              </a:lnSpc>
              <a:spcBef>
                <a:spcPts val="1000"/>
              </a:spcBef>
              <a:spcAft>
                <a:spcPts val="0"/>
              </a:spcAft>
              <a:buSzPts val="2800"/>
              <a:buNone/>
            </a:pPr>
            <a:r>
              <a:rPr lang="en-US" sz="2500">
                <a:latin typeface="Comfortaa"/>
                <a:ea typeface="Comfortaa"/>
                <a:cs typeface="Comfortaa"/>
                <a:sym typeface="Comfortaa"/>
              </a:rPr>
              <a:t>During this phase, the mature product is gathered and stocked in a way that makes it suitable to be sold or stored for the following seasons (as it is often the case for animal feed and cereals).</a:t>
            </a:r>
            <a:endParaRPr sz="2500">
              <a:latin typeface="Comfortaa"/>
              <a:ea typeface="Comfortaa"/>
              <a:cs typeface="Comfortaa"/>
              <a:sym typeface="Comfortaa"/>
            </a:endParaRPr>
          </a:p>
          <a:p>
            <a:pPr indent="0" lvl="0" marL="0" rtl="0" algn="l">
              <a:lnSpc>
                <a:spcPct val="70000"/>
              </a:lnSpc>
              <a:spcBef>
                <a:spcPts val="1000"/>
              </a:spcBef>
              <a:spcAft>
                <a:spcPts val="0"/>
              </a:spcAft>
              <a:buSzPts val="2800"/>
              <a:buNone/>
            </a:pPr>
            <a:r>
              <a:rPr lang="en-US" sz="2500">
                <a:latin typeface="Comfortaa"/>
                <a:ea typeface="Comfortaa"/>
                <a:cs typeface="Comfortaa"/>
                <a:sym typeface="Comfortaa"/>
              </a:rPr>
              <a:t>Depending on the crops cultivated, harvest is carried out in different ways, and within different timespans.</a:t>
            </a:r>
            <a:endParaRPr sz="2500">
              <a:latin typeface="Comfortaa"/>
              <a:ea typeface="Comfortaa"/>
              <a:cs typeface="Comfortaa"/>
              <a:sym typeface="Comfortaa"/>
            </a:endParaRPr>
          </a:p>
        </p:txBody>
      </p:sp>
      <p:pic>
        <p:nvPicPr>
          <p:cNvPr id="188" name="Google Shape;188;g29a339584e5_0_6"/>
          <p:cNvPicPr preferRelativeResize="0"/>
          <p:nvPr/>
        </p:nvPicPr>
        <p:blipFill rotWithShape="1">
          <a:blip r:embed="rId3">
            <a:alphaModFix/>
          </a:blip>
          <a:srcRect b="0" l="0" r="0" t="0"/>
          <a:stretch/>
        </p:blipFill>
        <p:spPr>
          <a:xfrm>
            <a:off x="9813400" y="2285350"/>
            <a:ext cx="2066700" cy="3100200"/>
          </a:xfrm>
          <a:prstGeom prst="flowChartOr">
            <a:avLst/>
          </a:prstGeom>
          <a:noFill/>
          <a:ln>
            <a:noFill/>
          </a:ln>
        </p:spPr>
      </p:pic>
      <p:sp>
        <p:nvSpPr>
          <p:cNvPr id="189" name="Google Shape;189;g29a339584e5_0_6"/>
          <p:cNvSpPr txBox="1"/>
          <p:nvPr/>
        </p:nvSpPr>
        <p:spPr>
          <a:xfrm>
            <a:off x="9702700" y="53855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thisismygarden.com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9a339584e5_0_12"/>
          <p:cNvSpPr txBox="1"/>
          <p:nvPr>
            <p:ph type="title"/>
          </p:nvPr>
        </p:nvSpPr>
        <p:spPr>
          <a:xfrm>
            <a:off x="-408700" y="170285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Step 7: Selling the product</a:t>
            </a:r>
            <a:endParaRPr sz="4000">
              <a:latin typeface="Comfortaa"/>
              <a:ea typeface="Comfortaa"/>
              <a:cs typeface="Comfortaa"/>
              <a:sym typeface="Comfortaa"/>
            </a:endParaRPr>
          </a:p>
        </p:txBody>
      </p:sp>
      <p:sp>
        <p:nvSpPr>
          <p:cNvPr id="196" name="Google Shape;196;g29a339584e5_0_12"/>
          <p:cNvSpPr txBox="1"/>
          <p:nvPr>
            <p:ph idx="1" type="body"/>
          </p:nvPr>
        </p:nvSpPr>
        <p:spPr>
          <a:xfrm>
            <a:off x="794700" y="2634700"/>
            <a:ext cx="79263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The sale of the produce harvest each season can be carried out in two ways:</a:t>
            </a:r>
            <a:endParaRPr sz="2500">
              <a:latin typeface="Comfortaa"/>
              <a:ea typeface="Comfortaa"/>
              <a:cs typeface="Comfortaa"/>
              <a:sym typeface="Comfortaa"/>
            </a:endParaRPr>
          </a:p>
          <a:p>
            <a:pPr indent="-387350" lvl="0" marL="457200" rtl="0" algn="l">
              <a:lnSpc>
                <a:spcPct val="90000"/>
              </a:lnSpc>
              <a:spcBef>
                <a:spcPts val="1000"/>
              </a:spcBef>
              <a:spcAft>
                <a:spcPts val="0"/>
              </a:spcAft>
              <a:buSzPts val="2500"/>
              <a:buFont typeface="Comfortaa"/>
              <a:buChar char="-"/>
            </a:pPr>
            <a:r>
              <a:rPr lang="en-US" sz="2500">
                <a:latin typeface="Comfortaa"/>
                <a:ea typeface="Comfortaa"/>
                <a:cs typeface="Comfortaa"/>
                <a:sym typeface="Comfortaa"/>
              </a:rPr>
              <a:t>selling directly to the consumer, an approach that is mostly employed by small farmers and producers.</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selling to other distributors, that will then sell the produce to markets, restaurants or export towards other countries.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pic>
        <p:nvPicPr>
          <p:cNvPr id="197" name="Google Shape;197;g29a339584e5_0_12"/>
          <p:cNvPicPr preferRelativeResize="0"/>
          <p:nvPr/>
        </p:nvPicPr>
        <p:blipFill rotWithShape="1">
          <a:blip r:embed="rId3">
            <a:alphaModFix/>
          </a:blip>
          <a:srcRect b="0" l="0" r="0" t="0"/>
          <a:stretch/>
        </p:blipFill>
        <p:spPr>
          <a:xfrm rot="5400000">
            <a:off x="8093750" y="2218300"/>
            <a:ext cx="4486500" cy="2992500"/>
          </a:xfrm>
          <a:prstGeom prst="flowChartAlternateProcess">
            <a:avLst/>
          </a:prstGeom>
          <a:noFill/>
          <a:ln>
            <a:noFill/>
          </a:ln>
        </p:spPr>
      </p:pic>
      <p:sp>
        <p:nvSpPr>
          <p:cNvPr id="198" name="Google Shape;198;g29a339584e5_0_12"/>
          <p:cNvSpPr txBox="1"/>
          <p:nvPr/>
        </p:nvSpPr>
        <p:spPr>
          <a:xfrm>
            <a:off x="9192950" y="595780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okcredit.in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9a339584e5_0_18"/>
          <p:cNvSpPr txBox="1"/>
          <p:nvPr>
            <p:ph type="title"/>
          </p:nvPr>
        </p:nvSpPr>
        <p:spPr>
          <a:xfrm>
            <a:off x="838200" y="1325880"/>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Seasonality</a:t>
            </a:r>
            <a:endParaRPr sz="4000">
              <a:latin typeface="Comfortaa"/>
              <a:ea typeface="Comfortaa"/>
              <a:cs typeface="Comfortaa"/>
              <a:sym typeface="Comfortaa"/>
            </a:endParaRPr>
          </a:p>
        </p:txBody>
      </p:sp>
      <p:sp>
        <p:nvSpPr>
          <p:cNvPr id="205" name="Google Shape;205;g29a339584e5_0_18"/>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rmAutofit/>
          </a:bodyPr>
          <a:lstStyle/>
          <a:p>
            <a:pPr indent="0" lvl="0" marL="0" rtl="0" algn="just">
              <a:lnSpc>
                <a:spcPct val="70000"/>
              </a:lnSpc>
              <a:spcBef>
                <a:spcPts val="1000"/>
              </a:spcBef>
              <a:spcAft>
                <a:spcPts val="0"/>
              </a:spcAft>
              <a:buSzPts val="2800"/>
              <a:buNone/>
            </a:pPr>
            <a:r>
              <a:rPr lang="en-US" sz="2500">
                <a:latin typeface="Comfortaa"/>
                <a:ea typeface="Comfortaa"/>
                <a:cs typeface="Comfortaa"/>
                <a:sym typeface="Comfortaa"/>
              </a:rPr>
              <a:t>Seasonality represents the basis on which we can properly plan our yearly work in agriculture, regardless on the type of crop or livestock that we are planning to work with.</a:t>
            </a:r>
            <a:endParaRPr sz="2500">
              <a:latin typeface="Comfortaa"/>
              <a:ea typeface="Comfortaa"/>
              <a:cs typeface="Comfortaa"/>
              <a:sym typeface="Comfortaa"/>
            </a:endParaRPr>
          </a:p>
          <a:p>
            <a:pPr indent="0" lvl="0" marL="0" rtl="0" algn="just">
              <a:lnSpc>
                <a:spcPct val="70000"/>
              </a:lnSpc>
              <a:spcBef>
                <a:spcPts val="1000"/>
              </a:spcBef>
              <a:spcAft>
                <a:spcPts val="0"/>
              </a:spcAft>
              <a:buSzPts val="2800"/>
              <a:buNone/>
            </a:pPr>
            <a:r>
              <a:rPr lang="en-US" sz="2500">
                <a:latin typeface="Comfortaa"/>
                <a:ea typeface="Comfortaa"/>
                <a:cs typeface="Comfortaa"/>
                <a:sym typeface="Comfortaa"/>
              </a:rPr>
              <a:t>Different seasons come with different stages of the work, as they influence the times for sowing the seeds of the crops, the harvests, the periods in which animals are born, etc…</a:t>
            </a:r>
            <a:endParaRPr sz="2500">
              <a:latin typeface="Comfortaa"/>
              <a:ea typeface="Comfortaa"/>
              <a:cs typeface="Comfortaa"/>
              <a:sym typeface="Comfortaa"/>
            </a:endParaRPr>
          </a:p>
          <a:p>
            <a:pPr indent="0" lvl="0" marL="0" rtl="0" algn="just">
              <a:lnSpc>
                <a:spcPct val="70000"/>
              </a:lnSpc>
              <a:spcBef>
                <a:spcPts val="1000"/>
              </a:spcBef>
              <a:spcAft>
                <a:spcPts val="0"/>
              </a:spcAft>
              <a:buSzPts val="2800"/>
              <a:buNone/>
            </a:pPr>
            <a:r>
              <a:rPr lang="en-US" sz="2500">
                <a:latin typeface="Comfortaa"/>
                <a:ea typeface="Comfortaa"/>
                <a:cs typeface="Comfortaa"/>
                <a:sym typeface="Comfortaa"/>
              </a:rPr>
              <a:t>Nowadays the effect of seasons can be mitigated by methodologies such as greenhouses planting, or the employing of hydroponic and aeroponic technologies, which allows for a greater degree of freedom.</a:t>
            </a:r>
            <a:endParaRPr sz="2500">
              <a:latin typeface="Comfortaa"/>
              <a:ea typeface="Comfortaa"/>
              <a:cs typeface="Comfortaa"/>
              <a:sym typeface="Comfortaa"/>
            </a:endParaRPr>
          </a:p>
          <a:p>
            <a:pPr indent="0" lvl="0" marL="0" rtl="0" algn="just">
              <a:lnSpc>
                <a:spcPct val="70000"/>
              </a:lnSpc>
              <a:spcBef>
                <a:spcPts val="1000"/>
              </a:spcBef>
              <a:spcAft>
                <a:spcPts val="0"/>
              </a:spcAft>
              <a:buSzPts val="2800"/>
              <a:buNone/>
            </a:pPr>
            <a:r>
              <a:rPr lang="en-US" sz="2500">
                <a:latin typeface="Comfortaa"/>
                <a:ea typeface="Comfortaa"/>
                <a:cs typeface="Comfortaa"/>
                <a:sym typeface="Comfortaa"/>
              </a:rPr>
              <a:t>Seasonality also affects the prices of the crops and products sold, as the relationship between offer and demand changes over the year.</a:t>
            </a:r>
            <a:endParaRPr sz="2500">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g29a42e4feb7_2_54"/>
          <p:cNvSpPr txBox="1"/>
          <p:nvPr>
            <p:ph idx="2" type="body"/>
          </p:nvPr>
        </p:nvSpPr>
        <p:spPr>
          <a:xfrm>
            <a:off x="1304050" y="3516200"/>
            <a:ext cx="3106500" cy="6096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3F3F3F"/>
              </a:buClr>
              <a:buSzPts val="4000"/>
              <a:buNone/>
            </a:pPr>
            <a:r>
              <a:rPr lang="en-US">
                <a:latin typeface="Comfortaa"/>
                <a:ea typeface="Comfortaa"/>
                <a:cs typeface="Comfortaa"/>
                <a:sym typeface="Comfortaa"/>
              </a:rPr>
              <a:t>CONTENTS</a:t>
            </a:r>
            <a:endParaRPr>
              <a:latin typeface="Comfortaa"/>
              <a:ea typeface="Comfortaa"/>
              <a:cs typeface="Comfortaa"/>
              <a:sym typeface="Comfortaa"/>
            </a:endParaRPr>
          </a:p>
        </p:txBody>
      </p:sp>
      <p:sp>
        <p:nvSpPr>
          <p:cNvPr id="45" name="Google Shape;45;g29a42e4feb7_2_54"/>
          <p:cNvSpPr txBox="1"/>
          <p:nvPr/>
        </p:nvSpPr>
        <p:spPr>
          <a:xfrm>
            <a:off x="5394075" y="2056775"/>
            <a:ext cx="5724900" cy="4662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1. What is agriculture?</a:t>
            </a:r>
            <a:endParaRPr i="0" sz="2000" u="none" cap="none" strike="noStrike">
              <a:solidFill>
                <a:schemeClr val="dk1"/>
              </a:solidFill>
              <a:latin typeface="Comfortaa"/>
              <a:ea typeface="Comfortaa"/>
              <a:cs typeface="Comfortaa"/>
              <a:sym typeface="Comfortaa"/>
            </a:endParaRPr>
          </a:p>
        </p:txBody>
      </p:sp>
      <p:sp>
        <p:nvSpPr>
          <p:cNvPr id="46" name="Google Shape;46;g29a42e4feb7_2_54"/>
          <p:cNvSpPr txBox="1"/>
          <p:nvPr/>
        </p:nvSpPr>
        <p:spPr>
          <a:xfrm>
            <a:off x="5394075" y="2678521"/>
            <a:ext cx="5724900" cy="4662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2. Agriculture in numbers</a:t>
            </a:r>
            <a:endParaRPr i="0" sz="2000" u="none" cap="none" strike="noStrike">
              <a:solidFill>
                <a:schemeClr val="dk1"/>
              </a:solidFill>
              <a:latin typeface="Comfortaa"/>
              <a:ea typeface="Comfortaa"/>
              <a:cs typeface="Comfortaa"/>
              <a:sym typeface="Comfortaa"/>
            </a:endParaRPr>
          </a:p>
        </p:txBody>
      </p:sp>
      <p:sp>
        <p:nvSpPr>
          <p:cNvPr id="47" name="Google Shape;47;g29a42e4feb7_2_54"/>
          <p:cNvSpPr txBox="1"/>
          <p:nvPr/>
        </p:nvSpPr>
        <p:spPr>
          <a:xfrm>
            <a:off x="5394075" y="5787249"/>
            <a:ext cx="5454600" cy="4296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7. Policies and Regulations</a:t>
            </a:r>
            <a:endParaRPr i="1" sz="2000" u="none" cap="none" strike="noStrike">
              <a:solidFill>
                <a:schemeClr val="dk1"/>
              </a:solidFill>
              <a:highlight>
                <a:srgbClr val="FFFF00"/>
              </a:highlight>
              <a:latin typeface="Comfortaa"/>
              <a:ea typeface="Comfortaa"/>
              <a:cs typeface="Comfortaa"/>
              <a:sym typeface="Comfortaa"/>
            </a:endParaRPr>
          </a:p>
        </p:txBody>
      </p:sp>
      <p:sp>
        <p:nvSpPr>
          <p:cNvPr id="48" name="Google Shape;48;g29a42e4feb7_2_54"/>
          <p:cNvSpPr txBox="1"/>
          <p:nvPr/>
        </p:nvSpPr>
        <p:spPr>
          <a:xfrm>
            <a:off x="5394075" y="5165503"/>
            <a:ext cx="4907100" cy="4662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6.  Labelling</a:t>
            </a:r>
            <a:endParaRPr i="0" sz="2000" u="none" cap="none" strike="noStrike">
              <a:solidFill>
                <a:schemeClr val="dk1"/>
              </a:solidFill>
              <a:latin typeface="Comfortaa"/>
              <a:ea typeface="Comfortaa"/>
              <a:cs typeface="Comfortaa"/>
              <a:sym typeface="Comfortaa"/>
            </a:endParaRPr>
          </a:p>
        </p:txBody>
      </p:sp>
      <p:sp>
        <p:nvSpPr>
          <p:cNvPr id="49" name="Google Shape;49;g29a42e4feb7_2_54"/>
          <p:cNvSpPr txBox="1"/>
          <p:nvPr/>
        </p:nvSpPr>
        <p:spPr>
          <a:xfrm>
            <a:off x="5394075" y="4543758"/>
            <a:ext cx="4907100" cy="4662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5. Seasonality</a:t>
            </a:r>
            <a:endParaRPr i="0" sz="2000" u="none" cap="none" strike="noStrike">
              <a:solidFill>
                <a:schemeClr val="dk1"/>
              </a:solidFill>
              <a:latin typeface="Comfortaa"/>
              <a:ea typeface="Comfortaa"/>
              <a:cs typeface="Comfortaa"/>
              <a:sym typeface="Comfortaa"/>
            </a:endParaRPr>
          </a:p>
        </p:txBody>
      </p:sp>
      <p:sp>
        <p:nvSpPr>
          <p:cNvPr id="50" name="Google Shape;50;g29a42e4feb7_2_54"/>
          <p:cNvSpPr txBox="1"/>
          <p:nvPr/>
        </p:nvSpPr>
        <p:spPr>
          <a:xfrm>
            <a:off x="5394075" y="3922012"/>
            <a:ext cx="5724900" cy="4662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2000"/>
              <a:buFont typeface="Arial"/>
              <a:buNone/>
            </a:pPr>
            <a:r>
              <a:rPr i="0" lang="en-US" sz="2000" u="none" cap="none" strike="noStrike">
                <a:solidFill>
                  <a:schemeClr val="dk1"/>
                </a:solidFill>
                <a:latin typeface="Comfortaa"/>
                <a:ea typeface="Comfortaa"/>
                <a:cs typeface="Comfortaa"/>
                <a:sym typeface="Comfortaa"/>
              </a:rPr>
              <a:t>4. The process of crop cultivation</a:t>
            </a:r>
            <a:endParaRPr i="0" sz="2000" u="none" cap="none" strike="noStrike">
              <a:solidFill>
                <a:schemeClr val="dk1"/>
              </a:solidFill>
              <a:latin typeface="Comfortaa"/>
              <a:ea typeface="Comfortaa"/>
              <a:cs typeface="Comfortaa"/>
              <a:sym typeface="Comfortaa"/>
            </a:endParaRPr>
          </a:p>
        </p:txBody>
      </p:sp>
      <p:sp>
        <p:nvSpPr>
          <p:cNvPr id="51" name="Google Shape;51;g29a42e4feb7_2_54"/>
          <p:cNvSpPr txBox="1"/>
          <p:nvPr/>
        </p:nvSpPr>
        <p:spPr>
          <a:xfrm>
            <a:off x="5394075" y="3300266"/>
            <a:ext cx="5724900" cy="4662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3. </a:t>
            </a:r>
            <a:r>
              <a:rPr i="0" lang="en-US" sz="2000" u="none" cap="none" strike="noStrike">
                <a:solidFill>
                  <a:schemeClr val="dk1"/>
                </a:solidFill>
                <a:latin typeface="Comfortaa"/>
                <a:ea typeface="Comfortaa"/>
                <a:cs typeface="Comfortaa"/>
                <a:sym typeface="Comfortaa"/>
              </a:rPr>
              <a:t>How does it affect our lives?</a:t>
            </a:r>
            <a:endParaRPr i="0" sz="2000" u="none" cap="none" strike="noStrike">
              <a:solidFill>
                <a:schemeClr val="dk1"/>
              </a:solidFill>
              <a:latin typeface="Comfortaa"/>
              <a:ea typeface="Comfortaa"/>
              <a:cs typeface="Comfortaa"/>
              <a:sym typeface="Comfortaa"/>
            </a:endParaRPr>
          </a:p>
        </p:txBody>
      </p:sp>
      <p:pic>
        <p:nvPicPr>
          <p:cNvPr id="52" name="Google Shape;52;g29a42e4feb7_2_54"/>
          <p:cNvPicPr preferRelativeResize="0"/>
          <p:nvPr/>
        </p:nvPicPr>
        <p:blipFill rotWithShape="1">
          <a:blip r:embed="rId3">
            <a:alphaModFix/>
          </a:blip>
          <a:srcRect b="0" l="0" r="0" t="0"/>
          <a:stretch/>
        </p:blipFill>
        <p:spPr>
          <a:xfrm rot="10800000">
            <a:off x="517263" y="4498872"/>
            <a:ext cx="4876800" cy="567482"/>
          </a:xfrm>
          <a:prstGeom prst="rect">
            <a:avLst/>
          </a:prstGeom>
          <a:noFill/>
          <a:ln>
            <a:noFill/>
          </a:ln>
        </p:spPr>
      </p:pic>
      <p:sp>
        <p:nvSpPr>
          <p:cNvPr id="53" name="Google Shape;53;g29a42e4feb7_2_54"/>
          <p:cNvSpPr txBox="1"/>
          <p:nvPr/>
        </p:nvSpPr>
        <p:spPr>
          <a:xfrm>
            <a:off x="5394075" y="6372399"/>
            <a:ext cx="5454600" cy="4296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8. Exercise</a:t>
            </a:r>
            <a:endParaRPr i="1" sz="2000" u="none" cap="none" strike="noStrike">
              <a:solidFill>
                <a:schemeClr val="dk1"/>
              </a:solidFill>
              <a:highlight>
                <a:srgbClr val="FFFF00"/>
              </a:highlight>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29a42e4feb7_2_37"/>
          <p:cNvPicPr preferRelativeResize="0"/>
          <p:nvPr/>
        </p:nvPicPr>
        <p:blipFill rotWithShape="1">
          <a:blip r:embed="rId3">
            <a:alphaModFix/>
          </a:blip>
          <a:srcRect b="49470" l="0" r="0" t="0"/>
          <a:stretch/>
        </p:blipFill>
        <p:spPr>
          <a:xfrm>
            <a:off x="448475" y="1949750"/>
            <a:ext cx="5670300" cy="4448100"/>
          </a:xfrm>
          <a:prstGeom prst="roundRect">
            <a:avLst>
              <a:gd fmla="val 6981" name="adj"/>
            </a:avLst>
          </a:prstGeom>
          <a:noFill/>
          <a:ln>
            <a:noFill/>
          </a:ln>
        </p:spPr>
      </p:pic>
      <p:pic>
        <p:nvPicPr>
          <p:cNvPr id="212" name="Google Shape;212;g29a42e4feb7_2_37"/>
          <p:cNvPicPr preferRelativeResize="0"/>
          <p:nvPr/>
        </p:nvPicPr>
        <p:blipFill rotWithShape="1">
          <a:blip r:embed="rId3">
            <a:alphaModFix/>
          </a:blip>
          <a:srcRect b="0" l="0" r="0" t="50552"/>
          <a:stretch/>
        </p:blipFill>
        <p:spPr>
          <a:xfrm>
            <a:off x="6438084" y="2238495"/>
            <a:ext cx="5418265" cy="4159280"/>
          </a:xfrm>
          <a:prstGeom prst="rect">
            <a:avLst/>
          </a:prstGeom>
          <a:noFill/>
          <a:ln>
            <a:noFill/>
          </a:ln>
        </p:spPr>
      </p:pic>
      <p:sp>
        <p:nvSpPr>
          <p:cNvPr id="213" name="Google Shape;213;g29a42e4feb7_2_37"/>
          <p:cNvSpPr txBox="1"/>
          <p:nvPr/>
        </p:nvSpPr>
        <p:spPr>
          <a:xfrm>
            <a:off x="4951950" y="6397775"/>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©f uturegarden.co.uk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9a42e4feb7_2_94"/>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Labelling</a:t>
            </a:r>
            <a:endParaRPr sz="4000">
              <a:latin typeface="Comfortaa"/>
              <a:ea typeface="Comfortaa"/>
              <a:cs typeface="Comfortaa"/>
              <a:sym typeface="Comfortaa"/>
            </a:endParaRPr>
          </a:p>
        </p:txBody>
      </p:sp>
      <p:sp>
        <p:nvSpPr>
          <p:cNvPr id="220" name="Google Shape;220;g29a42e4feb7_2_94"/>
          <p:cNvSpPr txBox="1"/>
          <p:nvPr>
            <p:ph idx="1" type="body"/>
          </p:nvPr>
        </p:nvSpPr>
        <p:spPr>
          <a:xfrm>
            <a:off x="653100" y="2330225"/>
            <a:ext cx="6202500" cy="41268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1000"/>
              </a:spcBef>
              <a:spcAft>
                <a:spcPts val="0"/>
              </a:spcAft>
              <a:buSzPts val="2800"/>
              <a:buNone/>
            </a:pPr>
            <a:r>
              <a:rPr lang="en-US" sz="2500">
                <a:latin typeface="Comfortaa"/>
                <a:ea typeface="Comfortaa"/>
                <a:cs typeface="Comfortaa"/>
                <a:sym typeface="Comfortaa"/>
              </a:rPr>
              <a:t>Labels play a big role in the field of agriculture, as it allows to provide consumers with a warrant of quality.</a:t>
            </a:r>
            <a:endParaRPr sz="2500">
              <a:latin typeface="Comfortaa"/>
              <a:ea typeface="Comfortaa"/>
              <a:cs typeface="Comfortaa"/>
              <a:sym typeface="Comfortaa"/>
            </a:endParaRPr>
          </a:p>
          <a:p>
            <a:pPr indent="0" lvl="0" marL="0" rtl="0" algn="l">
              <a:lnSpc>
                <a:spcPct val="80000"/>
              </a:lnSpc>
              <a:spcBef>
                <a:spcPts val="1000"/>
              </a:spcBef>
              <a:spcAft>
                <a:spcPts val="0"/>
              </a:spcAft>
              <a:buSzPts val="2800"/>
              <a:buNone/>
            </a:pPr>
            <a:r>
              <a:rPr lang="en-US" sz="2500">
                <a:latin typeface="Comfortaa"/>
                <a:ea typeface="Comfortaa"/>
                <a:cs typeface="Comfortaa"/>
                <a:sym typeface="Comfortaa"/>
              </a:rPr>
              <a:t>By satisfying specific requirements, produce can be awarded with one or more quality labels, which can increase its attractiveness.</a:t>
            </a:r>
            <a:endParaRPr sz="2500">
              <a:latin typeface="Comfortaa"/>
              <a:ea typeface="Comfortaa"/>
              <a:cs typeface="Comfortaa"/>
              <a:sym typeface="Comfortaa"/>
            </a:endParaRPr>
          </a:p>
          <a:p>
            <a:pPr indent="0" lvl="0" marL="0" rtl="0" algn="l">
              <a:lnSpc>
                <a:spcPct val="80000"/>
              </a:lnSpc>
              <a:spcBef>
                <a:spcPts val="1000"/>
              </a:spcBef>
              <a:spcAft>
                <a:spcPts val="0"/>
              </a:spcAft>
              <a:buSzPts val="2800"/>
              <a:buNone/>
            </a:pPr>
            <a:r>
              <a:rPr lang="en-US" sz="2500">
                <a:latin typeface="Comfortaa"/>
                <a:ea typeface="Comfortaa"/>
                <a:cs typeface="Comfortaa"/>
                <a:sym typeface="Comfortaa"/>
              </a:rPr>
              <a:t>These requirements can be linked to the produce in itself, the place it’s been grown or the methodologies employed in its production.</a:t>
            </a:r>
            <a:endParaRPr sz="2500">
              <a:latin typeface="Comfortaa"/>
              <a:ea typeface="Comfortaa"/>
              <a:cs typeface="Comfortaa"/>
              <a:sym typeface="Comfortaa"/>
            </a:endParaRPr>
          </a:p>
        </p:txBody>
      </p:sp>
      <p:pic>
        <p:nvPicPr>
          <p:cNvPr id="221" name="Google Shape;221;g29a42e4feb7_2_94"/>
          <p:cNvPicPr preferRelativeResize="0"/>
          <p:nvPr/>
        </p:nvPicPr>
        <p:blipFill rotWithShape="1">
          <a:blip r:embed="rId3">
            <a:alphaModFix/>
          </a:blip>
          <a:srcRect b="0" l="0" r="0" t="0"/>
          <a:stretch/>
        </p:blipFill>
        <p:spPr>
          <a:xfrm>
            <a:off x="7116400" y="2797650"/>
            <a:ext cx="4845900" cy="2481900"/>
          </a:xfrm>
          <a:prstGeom prst="roundRect">
            <a:avLst>
              <a:gd fmla="val 16667" name="adj"/>
            </a:avLst>
          </a:prstGeom>
          <a:noFill/>
          <a:ln>
            <a:noFill/>
          </a:ln>
        </p:spPr>
      </p:pic>
      <p:sp>
        <p:nvSpPr>
          <p:cNvPr id="222" name="Google Shape;222;g29a42e4feb7_2_94"/>
          <p:cNvSpPr txBox="1"/>
          <p:nvPr/>
        </p:nvSpPr>
        <p:spPr>
          <a:xfrm>
            <a:off x="8395300" y="52795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eufic.org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61541c68c4_0_3"/>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European labels in agriculture</a:t>
            </a:r>
            <a:endParaRPr sz="4000">
              <a:latin typeface="Comfortaa"/>
              <a:ea typeface="Comfortaa"/>
              <a:cs typeface="Comfortaa"/>
              <a:sym typeface="Comfortaa"/>
            </a:endParaRPr>
          </a:p>
        </p:txBody>
      </p:sp>
      <p:sp>
        <p:nvSpPr>
          <p:cNvPr id="229" name="Google Shape;229;g261541c68c4_0_3"/>
          <p:cNvSpPr/>
          <p:nvPr/>
        </p:nvSpPr>
        <p:spPr>
          <a:xfrm>
            <a:off x="8102950" y="2259225"/>
            <a:ext cx="3894900" cy="1993500"/>
          </a:xfrm>
          <a:prstGeom prst="rect">
            <a:avLst/>
          </a:prstGeom>
          <a:solidFill>
            <a:srgbClr val="427B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261541c68c4_0_3"/>
          <p:cNvSpPr txBox="1"/>
          <p:nvPr>
            <p:ph idx="1" type="body"/>
          </p:nvPr>
        </p:nvSpPr>
        <p:spPr>
          <a:xfrm>
            <a:off x="8142850" y="2259225"/>
            <a:ext cx="3815100" cy="1993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800"/>
              <a:buNone/>
            </a:pPr>
            <a:r>
              <a:rPr lang="en-US" sz="2500">
                <a:solidFill>
                  <a:schemeClr val="lt1"/>
                </a:solidFill>
                <a:latin typeface="Comfortaa"/>
                <a:ea typeface="Comfortaa"/>
                <a:cs typeface="Comfortaa"/>
                <a:sym typeface="Comfortaa"/>
              </a:rPr>
              <a:t> EU Ecolabel</a:t>
            </a:r>
            <a:endParaRPr sz="2500">
              <a:solidFill>
                <a:schemeClr val="lt1"/>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1300">
                <a:solidFill>
                  <a:schemeClr val="lt1"/>
                </a:solidFill>
                <a:latin typeface="Comfortaa"/>
                <a:ea typeface="Comfortaa"/>
                <a:cs typeface="Comfortaa"/>
                <a:sym typeface="Comfortaa"/>
              </a:rPr>
              <a:t>It is awarded to products to minimise their environmental impacts over their entire lifecycle, while guaranteeing </a:t>
            </a:r>
            <a:endParaRPr sz="1300">
              <a:solidFill>
                <a:schemeClr val="lt1"/>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1300">
                <a:solidFill>
                  <a:schemeClr val="lt1"/>
                </a:solidFill>
                <a:latin typeface="Comfortaa"/>
                <a:ea typeface="Comfortaa"/>
                <a:cs typeface="Comfortaa"/>
                <a:sym typeface="Comfortaa"/>
              </a:rPr>
              <a:t>their high quality.</a:t>
            </a:r>
            <a:endParaRPr sz="1300">
              <a:solidFill>
                <a:schemeClr val="lt1"/>
              </a:solidFill>
              <a:latin typeface="Comfortaa"/>
              <a:ea typeface="Comfortaa"/>
              <a:cs typeface="Comfortaa"/>
              <a:sym typeface="Comfortaa"/>
            </a:endParaRPr>
          </a:p>
        </p:txBody>
      </p:sp>
      <p:sp>
        <p:nvSpPr>
          <p:cNvPr id="231" name="Google Shape;231;g261541c68c4_0_3"/>
          <p:cNvSpPr/>
          <p:nvPr/>
        </p:nvSpPr>
        <p:spPr>
          <a:xfrm>
            <a:off x="838200" y="2259225"/>
            <a:ext cx="3894900" cy="1993500"/>
          </a:xfrm>
          <a:prstGeom prst="rect">
            <a:avLst/>
          </a:prstGeom>
          <a:solidFill>
            <a:srgbClr val="427B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261541c68c4_0_3"/>
          <p:cNvSpPr txBox="1"/>
          <p:nvPr>
            <p:ph idx="1" type="body"/>
          </p:nvPr>
        </p:nvSpPr>
        <p:spPr>
          <a:xfrm>
            <a:off x="878100" y="2259225"/>
            <a:ext cx="3815100" cy="19935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1000"/>
              </a:spcBef>
              <a:spcAft>
                <a:spcPts val="0"/>
              </a:spcAft>
              <a:buSzPct val="142857"/>
              <a:buNone/>
            </a:pPr>
            <a:r>
              <a:rPr lang="en-US">
                <a:solidFill>
                  <a:schemeClr val="lt1"/>
                </a:solidFill>
              </a:rPr>
              <a:t> </a:t>
            </a:r>
            <a:r>
              <a:rPr lang="en-US">
                <a:solidFill>
                  <a:schemeClr val="lt1"/>
                </a:solidFill>
                <a:latin typeface="Comfortaa"/>
                <a:ea typeface="Comfortaa"/>
                <a:cs typeface="Comfortaa"/>
                <a:sym typeface="Comfortaa"/>
              </a:rPr>
              <a:t>Origin labelling </a:t>
            </a:r>
            <a:endParaRPr>
              <a:solidFill>
                <a:schemeClr val="lt1"/>
              </a:solidFill>
              <a:latin typeface="Comfortaa"/>
              <a:ea typeface="Comfortaa"/>
              <a:cs typeface="Comfortaa"/>
              <a:sym typeface="Comfortaa"/>
            </a:endParaRPr>
          </a:p>
          <a:p>
            <a:pPr indent="0" lvl="0" marL="0" rtl="0" algn="l">
              <a:lnSpc>
                <a:spcPct val="90000"/>
              </a:lnSpc>
              <a:spcBef>
                <a:spcPts val="1000"/>
              </a:spcBef>
              <a:spcAft>
                <a:spcPts val="0"/>
              </a:spcAft>
              <a:buSzPct val="215053"/>
              <a:buNone/>
            </a:pPr>
            <a:r>
              <a:rPr lang="en-US" sz="1860">
                <a:solidFill>
                  <a:schemeClr val="lt1"/>
                </a:solidFill>
                <a:latin typeface="Comfortaa"/>
                <a:ea typeface="Comfortaa"/>
                <a:cs typeface="Comfortaa"/>
                <a:sym typeface="Comfortaa"/>
              </a:rPr>
              <a:t>Geographical Indication (GI) labels are given to products with specific attributes, qualities or reputation stemming from their geographical origin. It comprises:</a:t>
            </a:r>
            <a:endParaRPr sz="1860">
              <a:solidFill>
                <a:schemeClr val="lt1"/>
              </a:solidFill>
              <a:latin typeface="Comfortaa"/>
              <a:ea typeface="Comfortaa"/>
              <a:cs typeface="Comfortaa"/>
              <a:sym typeface="Comfortaa"/>
            </a:endParaRPr>
          </a:p>
          <a:p>
            <a:pPr indent="-302418" lvl="0" marL="457200" rtl="0" algn="l">
              <a:lnSpc>
                <a:spcPct val="115000"/>
              </a:lnSpc>
              <a:spcBef>
                <a:spcPts val="0"/>
              </a:spcBef>
              <a:spcAft>
                <a:spcPts val="0"/>
              </a:spcAft>
              <a:buClr>
                <a:schemeClr val="lt1"/>
              </a:buClr>
              <a:buSzPct val="100000"/>
              <a:buFont typeface="Comfortaa"/>
              <a:buChar char="●"/>
            </a:pPr>
            <a:r>
              <a:rPr lang="en-US" sz="1860">
                <a:solidFill>
                  <a:schemeClr val="lt1"/>
                </a:solidFill>
                <a:latin typeface="Comfortaa"/>
                <a:ea typeface="Comfortaa"/>
                <a:cs typeface="Comfortaa"/>
                <a:sym typeface="Comfortaa"/>
              </a:rPr>
              <a:t>PDO – protected designation of origin (food and wine)</a:t>
            </a:r>
            <a:endParaRPr sz="1860">
              <a:solidFill>
                <a:schemeClr val="lt1"/>
              </a:solidFill>
              <a:latin typeface="Comfortaa"/>
              <a:ea typeface="Comfortaa"/>
              <a:cs typeface="Comfortaa"/>
              <a:sym typeface="Comfortaa"/>
            </a:endParaRPr>
          </a:p>
          <a:p>
            <a:pPr indent="-302418" lvl="0" marL="457200" rtl="0" algn="l">
              <a:lnSpc>
                <a:spcPct val="115000"/>
              </a:lnSpc>
              <a:spcBef>
                <a:spcPts val="0"/>
              </a:spcBef>
              <a:spcAft>
                <a:spcPts val="0"/>
              </a:spcAft>
              <a:buClr>
                <a:schemeClr val="lt1"/>
              </a:buClr>
              <a:buSzPct val="100000"/>
              <a:buFont typeface="Comfortaa"/>
              <a:buChar char="●"/>
            </a:pPr>
            <a:r>
              <a:rPr lang="en-US" sz="1860">
                <a:solidFill>
                  <a:schemeClr val="lt1"/>
                </a:solidFill>
                <a:latin typeface="Comfortaa"/>
                <a:ea typeface="Comfortaa"/>
                <a:cs typeface="Comfortaa"/>
                <a:sym typeface="Comfortaa"/>
              </a:rPr>
              <a:t>PGI – protected geographical indication (food and wine)</a:t>
            </a:r>
            <a:endParaRPr sz="1860">
              <a:solidFill>
                <a:schemeClr val="lt1"/>
              </a:solidFill>
              <a:latin typeface="Comfortaa"/>
              <a:ea typeface="Comfortaa"/>
              <a:cs typeface="Comfortaa"/>
              <a:sym typeface="Comfortaa"/>
            </a:endParaRPr>
          </a:p>
          <a:p>
            <a:pPr indent="-302418" lvl="0" marL="457200" rtl="0" algn="l">
              <a:lnSpc>
                <a:spcPct val="115000"/>
              </a:lnSpc>
              <a:spcBef>
                <a:spcPts val="0"/>
              </a:spcBef>
              <a:spcAft>
                <a:spcPts val="0"/>
              </a:spcAft>
              <a:buClr>
                <a:schemeClr val="lt1"/>
              </a:buClr>
              <a:buSzPct val="100000"/>
              <a:buFont typeface="Comfortaa"/>
              <a:buChar char="●"/>
            </a:pPr>
            <a:r>
              <a:rPr lang="en-US" sz="1860">
                <a:solidFill>
                  <a:schemeClr val="lt1"/>
                </a:solidFill>
                <a:latin typeface="Comfortaa"/>
                <a:ea typeface="Comfortaa"/>
                <a:cs typeface="Comfortaa"/>
                <a:sym typeface="Comfortaa"/>
              </a:rPr>
              <a:t>GI – geographical indication (spirit drinks).</a:t>
            </a:r>
            <a:endParaRPr sz="1860">
              <a:solidFill>
                <a:schemeClr val="lt1"/>
              </a:solidFill>
              <a:latin typeface="Comfortaa"/>
              <a:ea typeface="Comfortaa"/>
              <a:cs typeface="Comfortaa"/>
              <a:sym typeface="Comfortaa"/>
            </a:endParaRPr>
          </a:p>
        </p:txBody>
      </p:sp>
      <p:sp>
        <p:nvSpPr>
          <p:cNvPr id="233" name="Google Shape;233;g261541c68c4_0_3"/>
          <p:cNvSpPr/>
          <p:nvPr/>
        </p:nvSpPr>
        <p:spPr>
          <a:xfrm>
            <a:off x="3992775" y="4523975"/>
            <a:ext cx="3894900" cy="1993500"/>
          </a:xfrm>
          <a:prstGeom prst="rect">
            <a:avLst/>
          </a:prstGeom>
          <a:solidFill>
            <a:srgbClr val="427B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61541c68c4_0_3"/>
          <p:cNvSpPr txBox="1"/>
          <p:nvPr>
            <p:ph idx="1" type="body"/>
          </p:nvPr>
        </p:nvSpPr>
        <p:spPr>
          <a:xfrm>
            <a:off x="4032675" y="4523975"/>
            <a:ext cx="3815100" cy="1993500"/>
          </a:xfrm>
          <a:prstGeom prst="rect">
            <a:avLst/>
          </a:prstGeom>
          <a:noFill/>
          <a:ln>
            <a:noFill/>
          </a:ln>
        </p:spPr>
        <p:txBody>
          <a:bodyPr anchorCtr="0" anchor="t" bIns="45700" lIns="91425" spcFirstLastPara="1" rIns="91425" wrap="square" tIns="45700">
            <a:normAutofit/>
          </a:bodyPr>
          <a:lstStyle/>
          <a:p>
            <a:pPr indent="0" lvl="0" marL="0" rtl="0" algn="ctr">
              <a:lnSpc>
                <a:spcPct val="70000"/>
              </a:lnSpc>
              <a:spcBef>
                <a:spcPts val="1000"/>
              </a:spcBef>
              <a:spcAft>
                <a:spcPts val="0"/>
              </a:spcAft>
              <a:buSzPts val="2800"/>
              <a:buNone/>
            </a:pPr>
            <a:r>
              <a:rPr lang="en-US" sz="2300">
                <a:solidFill>
                  <a:schemeClr val="lt1"/>
                </a:solidFill>
                <a:latin typeface="Comfortaa"/>
                <a:ea typeface="Comfortaa"/>
                <a:cs typeface="Comfortaa"/>
                <a:sym typeface="Comfortaa"/>
              </a:rPr>
              <a:t>EU Organic Label</a:t>
            </a:r>
            <a:endParaRPr sz="2300">
              <a:solidFill>
                <a:schemeClr val="lt1"/>
              </a:solidFill>
              <a:latin typeface="Comfortaa"/>
              <a:ea typeface="Comfortaa"/>
              <a:cs typeface="Comfortaa"/>
              <a:sym typeface="Comfortaa"/>
            </a:endParaRPr>
          </a:p>
          <a:p>
            <a:pPr indent="0" lvl="0" marL="0" rtl="0" algn="l">
              <a:lnSpc>
                <a:spcPct val="70000"/>
              </a:lnSpc>
              <a:spcBef>
                <a:spcPts val="1000"/>
              </a:spcBef>
              <a:spcAft>
                <a:spcPts val="0"/>
              </a:spcAft>
              <a:buSzPts val="2800"/>
              <a:buNone/>
            </a:pPr>
            <a:r>
              <a:t/>
            </a:r>
            <a:endParaRPr sz="1400">
              <a:solidFill>
                <a:schemeClr val="lt1"/>
              </a:solidFill>
              <a:latin typeface="Comfortaa"/>
              <a:ea typeface="Comfortaa"/>
              <a:cs typeface="Comfortaa"/>
              <a:sym typeface="Comfortaa"/>
            </a:endParaRPr>
          </a:p>
          <a:p>
            <a:pPr indent="0" lvl="0" marL="0" rtl="0" algn="l">
              <a:lnSpc>
                <a:spcPct val="95000"/>
              </a:lnSpc>
              <a:spcBef>
                <a:spcPts val="0"/>
              </a:spcBef>
              <a:spcAft>
                <a:spcPts val="0"/>
              </a:spcAft>
              <a:buSzPts val="2800"/>
              <a:buNone/>
            </a:pPr>
            <a:r>
              <a:rPr lang="en-US" sz="1200">
                <a:solidFill>
                  <a:schemeClr val="lt1"/>
                </a:solidFill>
                <a:latin typeface="Comfortaa"/>
                <a:ea typeface="Comfortaa"/>
                <a:cs typeface="Comfortaa"/>
                <a:sym typeface="Comfortaa"/>
              </a:rPr>
              <a:t>The Organic label  certifies that the products have fulfilled strict conditions on how they were produced, processed, transported and stored. The logo can only be used on products when they contain at least 95% organic ingredients and additionally, respect further strict conditions for the remaining 5%.</a:t>
            </a:r>
            <a:endParaRPr sz="1200">
              <a:solidFill>
                <a:schemeClr val="lt1"/>
              </a:solidFill>
              <a:latin typeface="Comfortaa"/>
              <a:ea typeface="Comfortaa"/>
              <a:cs typeface="Comfortaa"/>
              <a:sym typeface="Comfortaa"/>
            </a:endParaRPr>
          </a:p>
        </p:txBody>
      </p:sp>
      <p:pic>
        <p:nvPicPr>
          <p:cNvPr id="235" name="Google Shape;235;g261541c68c4_0_3"/>
          <p:cNvPicPr preferRelativeResize="0"/>
          <p:nvPr/>
        </p:nvPicPr>
        <p:blipFill rotWithShape="1">
          <a:blip r:embed="rId3">
            <a:alphaModFix/>
          </a:blip>
          <a:srcRect b="0" l="0" r="0" t="0"/>
          <a:stretch/>
        </p:blipFill>
        <p:spPr>
          <a:xfrm>
            <a:off x="2875825" y="5406630"/>
            <a:ext cx="976825" cy="650570"/>
          </a:xfrm>
          <a:prstGeom prst="rect">
            <a:avLst/>
          </a:prstGeom>
          <a:noFill/>
          <a:ln>
            <a:noFill/>
          </a:ln>
        </p:spPr>
      </p:pic>
      <p:pic>
        <p:nvPicPr>
          <p:cNvPr id="236" name="Google Shape;236;g261541c68c4_0_3"/>
          <p:cNvPicPr preferRelativeResize="0"/>
          <p:nvPr/>
        </p:nvPicPr>
        <p:blipFill rotWithShape="1">
          <a:blip r:embed="rId4">
            <a:alphaModFix/>
          </a:blip>
          <a:srcRect b="61394" l="86928" r="2287" t="6332"/>
          <a:stretch/>
        </p:blipFill>
        <p:spPr>
          <a:xfrm>
            <a:off x="10981135" y="3275863"/>
            <a:ext cx="976826" cy="976850"/>
          </a:xfrm>
          <a:prstGeom prst="rect">
            <a:avLst/>
          </a:prstGeom>
          <a:noFill/>
          <a:ln>
            <a:noFill/>
          </a:ln>
        </p:spPr>
      </p:pic>
      <p:pic>
        <p:nvPicPr>
          <p:cNvPr id="237" name="Google Shape;237;g261541c68c4_0_3"/>
          <p:cNvPicPr preferRelativeResize="0"/>
          <p:nvPr/>
        </p:nvPicPr>
        <p:blipFill rotWithShape="1">
          <a:blip r:embed="rId5">
            <a:alphaModFix/>
          </a:blip>
          <a:srcRect b="0" l="0" r="0" t="0"/>
          <a:stretch/>
        </p:blipFill>
        <p:spPr>
          <a:xfrm>
            <a:off x="4865400" y="2076825"/>
            <a:ext cx="976825" cy="976825"/>
          </a:xfrm>
          <a:prstGeom prst="rect">
            <a:avLst/>
          </a:prstGeom>
          <a:noFill/>
          <a:ln>
            <a:noFill/>
          </a:ln>
        </p:spPr>
      </p:pic>
      <p:pic>
        <p:nvPicPr>
          <p:cNvPr id="238" name="Google Shape;238;g261541c68c4_0_3"/>
          <p:cNvPicPr preferRelativeResize="0"/>
          <p:nvPr/>
        </p:nvPicPr>
        <p:blipFill rotWithShape="1">
          <a:blip r:embed="rId6">
            <a:alphaModFix/>
          </a:blip>
          <a:srcRect b="0" l="0" r="0" t="0"/>
          <a:stretch/>
        </p:blipFill>
        <p:spPr>
          <a:xfrm>
            <a:off x="5607600" y="2555862"/>
            <a:ext cx="976825" cy="976825"/>
          </a:xfrm>
          <a:prstGeom prst="rect">
            <a:avLst/>
          </a:prstGeom>
          <a:noFill/>
          <a:ln>
            <a:noFill/>
          </a:ln>
        </p:spPr>
      </p:pic>
      <p:pic>
        <p:nvPicPr>
          <p:cNvPr id="239" name="Google Shape;239;g261541c68c4_0_3"/>
          <p:cNvPicPr preferRelativeResize="0"/>
          <p:nvPr/>
        </p:nvPicPr>
        <p:blipFill rotWithShape="1">
          <a:blip r:embed="rId7">
            <a:alphaModFix/>
          </a:blip>
          <a:srcRect b="0" l="0" r="0" t="0"/>
          <a:stretch/>
        </p:blipFill>
        <p:spPr>
          <a:xfrm>
            <a:off x="4865400" y="2940588"/>
            <a:ext cx="976825" cy="976825"/>
          </a:xfrm>
          <a:prstGeom prst="rect">
            <a:avLst/>
          </a:prstGeom>
          <a:noFill/>
          <a:ln>
            <a:noFill/>
          </a:ln>
        </p:spPr>
      </p:pic>
      <p:sp>
        <p:nvSpPr>
          <p:cNvPr id="240" name="Google Shape;240;g261541c68c4_0_3"/>
          <p:cNvSpPr txBox="1"/>
          <p:nvPr/>
        </p:nvSpPr>
        <p:spPr>
          <a:xfrm>
            <a:off x="9755878" y="4391525"/>
            <a:ext cx="234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European Commission</a:t>
            </a:r>
            <a:endParaRPr b="0" i="0" sz="1000" u="none" cap="none" strike="noStrike">
              <a:solidFill>
                <a:schemeClr val="dk1"/>
              </a:solidFill>
              <a:latin typeface="Arial"/>
              <a:ea typeface="Arial"/>
              <a:cs typeface="Arial"/>
              <a:sym typeface="Arial"/>
            </a:endParaRPr>
          </a:p>
        </p:txBody>
      </p:sp>
      <p:sp>
        <p:nvSpPr>
          <p:cNvPr id="241" name="Google Shape;241;g261541c68c4_0_3"/>
          <p:cNvSpPr txBox="1"/>
          <p:nvPr/>
        </p:nvSpPr>
        <p:spPr>
          <a:xfrm>
            <a:off x="2234150" y="6178775"/>
            <a:ext cx="1618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European Commission</a:t>
            </a:r>
            <a:endParaRPr b="0" i="0" sz="1000" u="none" cap="none" strike="noStrike">
              <a:solidFill>
                <a:schemeClr val="dk1"/>
              </a:solidFill>
              <a:latin typeface="Arial"/>
              <a:ea typeface="Arial"/>
              <a:cs typeface="Arial"/>
              <a:sym typeface="Arial"/>
            </a:endParaRPr>
          </a:p>
        </p:txBody>
      </p:sp>
      <p:sp>
        <p:nvSpPr>
          <p:cNvPr id="242" name="Google Shape;242;g261541c68c4_0_3"/>
          <p:cNvSpPr txBox="1"/>
          <p:nvPr/>
        </p:nvSpPr>
        <p:spPr>
          <a:xfrm>
            <a:off x="4796175" y="3792000"/>
            <a:ext cx="2288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European Commission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9a42e4feb7_2_104"/>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Policies and Regulations</a:t>
            </a:r>
            <a:endParaRPr sz="4000">
              <a:latin typeface="Comfortaa"/>
              <a:ea typeface="Comfortaa"/>
              <a:cs typeface="Comfortaa"/>
              <a:sym typeface="Comfortaa"/>
            </a:endParaRPr>
          </a:p>
        </p:txBody>
      </p:sp>
      <p:sp>
        <p:nvSpPr>
          <p:cNvPr id="249" name="Google Shape;249;g29a42e4feb7_2_104"/>
          <p:cNvSpPr txBox="1"/>
          <p:nvPr>
            <p:ph idx="1" type="body"/>
          </p:nvPr>
        </p:nvSpPr>
        <p:spPr>
          <a:xfrm>
            <a:off x="838200" y="2214250"/>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Agricultural activities are often influenced by government </a:t>
            </a:r>
            <a:endParaRPr sz="2500">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2500">
                <a:latin typeface="Comfortaa"/>
                <a:ea typeface="Comfortaa"/>
                <a:cs typeface="Comfortaa"/>
                <a:sym typeface="Comfortaa"/>
              </a:rPr>
              <a:t>policies and regulations related to land use, water rights,</a:t>
            </a:r>
            <a:endParaRPr sz="2500">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2500">
                <a:latin typeface="Comfortaa"/>
                <a:ea typeface="Comfortaa"/>
                <a:cs typeface="Comfortaa"/>
                <a:sym typeface="Comfortaa"/>
              </a:rPr>
              <a:t>subsidies, and environmental protection. Farmers need to be </a:t>
            </a:r>
            <a:endParaRPr sz="2500">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2500">
                <a:latin typeface="Comfortaa"/>
                <a:ea typeface="Comfortaa"/>
                <a:cs typeface="Comfortaa"/>
                <a:sym typeface="Comfortaa"/>
              </a:rPr>
              <a:t>aware of and comply with these regulations.</a:t>
            </a:r>
            <a:endParaRPr sz="2500">
              <a:latin typeface="Comfortaa"/>
              <a:ea typeface="Comfortaa"/>
              <a:cs typeface="Comfortaa"/>
              <a:sym typeface="Comfortaa"/>
            </a:endParaRPr>
          </a:p>
          <a:p>
            <a:pPr indent="0" lvl="0" marL="0" rtl="0" algn="l">
              <a:lnSpc>
                <a:spcPct val="90000"/>
              </a:lnSpc>
              <a:spcBef>
                <a:spcPts val="0"/>
              </a:spcBef>
              <a:spcAft>
                <a:spcPts val="0"/>
              </a:spcAft>
              <a:buSzPts val="2800"/>
              <a:buNone/>
            </a:pPr>
            <a:r>
              <a:t/>
            </a:r>
            <a:endParaRPr/>
          </a:p>
          <a:p>
            <a:pPr indent="0" lvl="0" marL="0" rtl="0" algn="just">
              <a:lnSpc>
                <a:spcPct val="90000"/>
              </a:lnSpc>
              <a:spcBef>
                <a:spcPts val="0"/>
              </a:spcBef>
              <a:spcAft>
                <a:spcPts val="0"/>
              </a:spcAft>
              <a:buSzPts val="2800"/>
              <a:buNone/>
            </a:pPr>
            <a:r>
              <a:t/>
            </a:r>
            <a:endParaRPr sz="2500">
              <a:latin typeface="Comfortaa"/>
              <a:ea typeface="Comfortaa"/>
              <a:cs typeface="Comfortaa"/>
              <a:sym typeface="Comfortaa"/>
            </a:endParaRPr>
          </a:p>
          <a:p>
            <a:pPr indent="0" lvl="0" marL="0" rtl="0" algn="just">
              <a:lnSpc>
                <a:spcPct val="90000"/>
              </a:lnSpc>
              <a:spcBef>
                <a:spcPts val="0"/>
              </a:spcBef>
              <a:spcAft>
                <a:spcPts val="0"/>
              </a:spcAft>
              <a:buSzPts val="2800"/>
              <a:buNone/>
            </a:pPr>
            <a:r>
              <a:rPr lang="en-US" sz="2500">
                <a:latin typeface="Comfortaa"/>
                <a:ea typeface="Comfortaa"/>
                <a:cs typeface="Comfortaa"/>
                <a:sym typeface="Comfortaa"/>
              </a:rPr>
              <a:t>			Moreover, many national and international entities </a:t>
            </a:r>
            <a:endParaRPr sz="2500">
              <a:latin typeface="Comfortaa"/>
              <a:ea typeface="Comfortaa"/>
              <a:cs typeface="Comfortaa"/>
              <a:sym typeface="Comfortaa"/>
            </a:endParaRPr>
          </a:p>
          <a:p>
            <a:pPr indent="0" lvl="0" marL="1371600" rtl="0" algn="just">
              <a:lnSpc>
                <a:spcPct val="90000"/>
              </a:lnSpc>
              <a:spcBef>
                <a:spcPts val="0"/>
              </a:spcBef>
              <a:spcAft>
                <a:spcPts val="0"/>
              </a:spcAft>
              <a:buSzPts val="2800"/>
              <a:buNone/>
            </a:pPr>
            <a:r>
              <a:rPr lang="en-US" sz="2500">
                <a:latin typeface="Comfortaa"/>
                <a:ea typeface="Comfortaa"/>
                <a:cs typeface="Comfortaa"/>
                <a:sym typeface="Comfortaa"/>
              </a:rPr>
              <a:t>(EU) provide farmers with resources and financing, which can</a:t>
            </a:r>
            <a:endParaRPr sz="2500">
              <a:latin typeface="Comfortaa"/>
              <a:ea typeface="Comfortaa"/>
              <a:cs typeface="Comfortaa"/>
              <a:sym typeface="Comfortaa"/>
            </a:endParaRPr>
          </a:p>
          <a:p>
            <a:pPr indent="0" lvl="0" marL="1371600" rtl="0" algn="just">
              <a:lnSpc>
                <a:spcPct val="90000"/>
              </a:lnSpc>
              <a:spcBef>
                <a:spcPts val="0"/>
              </a:spcBef>
              <a:spcAft>
                <a:spcPts val="0"/>
              </a:spcAft>
              <a:buSzPts val="2800"/>
              <a:buNone/>
            </a:pPr>
            <a:r>
              <a:rPr lang="en-US" sz="2500">
                <a:latin typeface="Comfortaa"/>
                <a:ea typeface="Comfortaa"/>
                <a:cs typeface="Comfortaa"/>
                <a:sym typeface="Comfortaa"/>
              </a:rPr>
              <a:t>prove invaluable especially when moving the first steps in the </a:t>
            </a:r>
            <a:endParaRPr sz="2500">
              <a:latin typeface="Comfortaa"/>
              <a:ea typeface="Comfortaa"/>
              <a:cs typeface="Comfortaa"/>
              <a:sym typeface="Comfortaa"/>
            </a:endParaRPr>
          </a:p>
          <a:p>
            <a:pPr indent="0" lvl="0" marL="1371600" rtl="0" algn="just">
              <a:lnSpc>
                <a:spcPct val="90000"/>
              </a:lnSpc>
              <a:spcBef>
                <a:spcPts val="0"/>
              </a:spcBef>
              <a:spcAft>
                <a:spcPts val="0"/>
              </a:spcAft>
              <a:buSzPts val="2800"/>
              <a:buNone/>
            </a:pPr>
            <a:r>
              <a:rPr lang="en-US" sz="2500">
                <a:latin typeface="Comfortaa"/>
                <a:ea typeface="Comfortaa"/>
                <a:cs typeface="Comfortaa"/>
                <a:sym typeface="Comfortaa"/>
              </a:rPr>
              <a:t>field.</a:t>
            </a:r>
            <a:endParaRPr sz="2500">
              <a:latin typeface="Comfortaa"/>
              <a:ea typeface="Comfortaa"/>
              <a:cs typeface="Comfortaa"/>
              <a:sym typeface="Comfortaa"/>
            </a:endParaRPr>
          </a:p>
        </p:txBody>
      </p:sp>
      <p:pic>
        <p:nvPicPr>
          <p:cNvPr id="250" name="Google Shape;250;g29a42e4feb7_2_104"/>
          <p:cNvPicPr preferRelativeResize="0"/>
          <p:nvPr/>
        </p:nvPicPr>
        <p:blipFill rotWithShape="1">
          <a:blip r:embed="rId3">
            <a:alphaModFix/>
          </a:blip>
          <a:srcRect b="0" l="0" r="0" t="0"/>
          <a:stretch/>
        </p:blipFill>
        <p:spPr>
          <a:xfrm>
            <a:off x="10413850" y="808575"/>
            <a:ext cx="1405676" cy="1405676"/>
          </a:xfrm>
          <a:prstGeom prst="rect">
            <a:avLst/>
          </a:prstGeom>
          <a:noFill/>
          <a:ln>
            <a:noFill/>
          </a:ln>
        </p:spPr>
      </p:pic>
      <p:pic>
        <p:nvPicPr>
          <p:cNvPr id="251" name="Google Shape;251;g29a42e4feb7_2_104"/>
          <p:cNvPicPr preferRelativeResize="0"/>
          <p:nvPr/>
        </p:nvPicPr>
        <p:blipFill rotWithShape="1">
          <a:blip r:embed="rId4">
            <a:alphaModFix/>
          </a:blip>
          <a:srcRect b="0" l="0" r="0" t="0"/>
          <a:stretch/>
        </p:blipFill>
        <p:spPr>
          <a:xfrm>
            <a:off x="659750" y="4407750"/>
            <a:ext cx="1405675" cy="1686764"/>
          </a:xfrm>
          <a:prstGeom prst="rect">
            <a:avLst/>
          </a:prstGeom>
          <a:noFill/>
          <a:ln>
            <a:noFill/>
          </a:ln>
        </p:spPr>
      </p:pic>
      <p:sp>
        <p:nvSpPr>
          <p:cNvPr id="252" name="Google Shape;252;g29a42e4feb7_2_104"/>
          <p:cNvSpPr txBox="1"/>
          <p:nvPr/>
        </p:nvSpPr>
        <p:spPr>
          <a:xfrm>
            <a:off x="9972625" y="21127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©f laticon.com</a:t>
            </a:r>
            <a:endParaRPr b="0" i="0" sz="1400" u="none" cap="none" strike="noStrike">
              <a:solidFill>
                <a:srgbClr val="000000"/>
              </a:solidFill>
              <a:latin typeface="Arial"/>
              <a:ea typeface="Arial"/>
              <a:cs typeface="Arial"/>
              <a:sym typeface="Arial"/>
            </a:endParaRPr>
          </a:p>
        </p:txBody>
      </p:sp>
      <p:sp>
        <p:nvSpPr>
          <p:cNvPr id="253" name="Google Shape;253;g29a42e4feb7_2_104"/>
          <p:cNvSpPr txBox="1"/>
          <p:nvPr/>
        </p:nvSpPr>
        <p:spPr>
          <a:xfrm>
            <a:off x="131526" y="6094525"/>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uxwing.com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9a42e4feb7_2_119"/>
          <p:cNvSpPr txBox="1"/>
          <p:nvPr>
            <p:ph type="title"/>
          </p:nvPr>
        </p:nvSpPr>
        <p:spPr>
          <a:xfrm>
            <a:off x="1360175" y="144190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990"/>
              <a:buNone/>
            </a:pPr>
            <a:r>
              <a:rPr lang="en-US" sz="3800">
                <a:latin typeface="Comfortaa"/>
                <a:ea typeface="Comfortaa"/>
                <a:cs typeface="Comfortaa"/>
                <a:sym typeface="Comfortaa"/>
              </a:rPr>
              <a:t>A Policy example: Common Agricultural Policy (CAP)</a:t>
            </a:r>
            <a:endParaRPr sz="3800">
              <a:latin typeface="Comfortaa"/>
              <a:ea typeface="Comfortaa"/>
              <a:cs typeface="Comfortaa"/>
              <a:sym typeface="Comfortaa"/>
            </a:endParaRPr>
          </a:p>
        </p:txBody>
      </p:sp>
      <p:sp>
        <p:nvSpPr>
          <p:cNvPr id="260" name="Google Shape;260;g29a42e4feb7_2_119"/>
          <p:cNvSpPr txBox="1"/>
          <p:nvPr>
            <p:ph idx="1" type="body"/>
          </p:nvPr>
        </p:nvSpPr>
        <p:spPr>
          <a:xfrm>
            <a:off x="838200" y="2692695"/>
            <a:ext cx="10515600" cy="400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The Common Agricultural Policy (CAP) is a great example of a legislation that regulates agriculture to support and protect professionals in the field and consumers, with a special attention to climate change.</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This objective is achieved through a joint intervention of:</a:t>
            </a:r>
            <a:endParaRPr sz="2500">
              <a:latin typeface="Comfortaa"/>
              <a:ea typeface="Comfortaa"/>
              <a:cs typeface="Comfortaa"/>
              <a:sym typeface="Comfortaa"/>
            </a:endParaRPr>
          </a:p>
          <a:p>
            <a:pPr indent="-387350" lvl="0" marL="457200" rtl="0" algn="l">
              <a:lnSpc>
                <a:spcPct val="90000"/>
              </a:lnSpc>
              <a:spcBef>
                <a:spcPts val="1000"/>
              </a:spcBef>
              <a:spcAft>
                <a:spcPts val="0"/>
              </a:spcAft>
              <a:buSzPts val="2500"/>
              <a:buFont typeface="Comfortaa"/>
              <a:buChar char="-"/>
            </a:pPr>
            <a:r>
              <a:rPr lang="en-US" sz="2500">
                <a:latin typeface="Comfortaa"/>
                <a:ea typeface="Comfortaa"/>
                <a:cs typeface="Comfortaa"/>
                <a:sym typeface="Comfortaa"/>
              </a:rPr>
              <a:t>income support to farmers and other professionals in the field.</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market measures in difficult market situations (scarcity or oversupply of product).</a:t>
            </a:r>
            <a:endParaRPr sz="2500">
              <a:latin typeface="Comfortaa"/>
              <a:ea typeface="Comfortaa"/>
              <a:cs typeface="Comfortaa"/>
              <a:sym typeface="Comfortaa"/>
            </a:endParaRPr>
          </a:p>
          <a:p>
            <a:pPr indent="-406400" lvl="0" marL="457200" rtl="0" algn="l">
              <a:lnSpc>
                <a:spcPct val="90000"/>
              </a:lnSpc>
              <a:spcBef>
                <a:spcPts val="0"/>
              </a:spcBef>
              <a:spcAft>
                <a:spcPts val="0"/>
              </a:spcAft>
              <a:buSzPts val="2800"/>
              <a:buChar char="-"/>
            </a:pPr>
            <a:r>
              <a:rPr lang="en-US" sz="2500">
                <a:latin typeface="Comfortaa"/>
                <a:ea typeface="Comfortaa"/>
                <a:cs typeface="Comfortaa"/>
                <a:sym typeface="Comfortaa"/>
              </a:rPr>
              <a:t>rural development measures</a:t>
            </a:r>
            <a:r>
              <a:rPr lang="en-US"/>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9a339584e5_0_39"/>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What’s in the next module?</a:t>
            </a:r>
            <a:endParaRPr sz="4000">
              <a:latin typeface="Comfortaa"/>
              <a:ea typeface="Comfortaa"/>
              <a:cs typeface="Comfortaa"/>
              <a:sym typeface="Comfortaa"/>
            </a:endParaRPr>
          </a:p>
        </p:txBody>
      </p:sp>
      <p:sp>
        <p:nvSpPr>
          <p:cNvPr id="267" name="Google Shape;267;g29a339584e5_0_39"/>
          <p:cNvSpPr txBox="1"/>
          <p:nvPr>
            <p:ph idx="1" type="body"/>
          </p:nvPr>
        </p:nvSpPr>
        <p:spPr>
          <a:xfrm>
            <a:off x="1946450" y="2591200"/>
            <a:ext cx="8444100" cy="4003800"/>
          </a:xfrm>
          <a:prstGeom prst="rect">
            <a:avLst/>
          </a:prstGeom>
          <a:noFill/>
          <a:ln>
            <a:noFill/>
          </a:ln>
        </p:spPr>
        <p:txBody>
          <a:bodyPr anchorCtr="0" anchor="t" bIns="45700" lIns="91425" spcFirstLastPara="1" rIns="91425" wrap="square" tIns="45700">
            <a:noAutofit/>
          </a:bodyPr>
          <a:lstStyle/>
          <a:p>
            <a:pPr indent="-387350" lvl="0" marL="457200" rtl="0" algn="l">
              <a:lnSpc>
                <a:spcPct val="90000"/>
              </a:lnSpc>
              <a:spcBef>
                <a:spcPts val="1000"/>
              </a:spcBef>
              <a:spcAft>
                <a:spcPts val="0"/>
              </a:spcAft>
              <a:buSzPts val="2500"/>
              <a:buFont typeface="Comfortaa"/>
              <a:buChar char="➢"/>
            </a:pPr>
            <a:r>
              <a:rPr lang="en-US" sz="2500">
                <a:latin typeface="Comfortaa"/>
                <a:ea typeface="Comfortaa"/>
                <a:cs typeface="Comfortaa"/>
                <a:sym typeface="Comfortaa"/>
              </a:rPr>
              <a:t>Introduction to climate change</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The link between agriculture and climate change</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Causes and solutions</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Challenges for the agriculture of the future</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Potential for innovation and development</a:t>
            </a:r>
            <a:endParaRPr sz="2500">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9a42e4feb7_2_48"/>
          <p:cNvSpPr txBox="1"/>
          <p:nvPr>
            <p:ph type="title"/>
          </p:nvPr>
        </p:nvSpPr>
        <p:spPr>
          <a:xfrm>
            <a:off x="1076325" y="1541275"/>
            <a:ext cx="105729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3300">
                <a:latin typeface="Comfortaa"/>
                <a:ea typeface="Comfortaa"/>
                <a:cs typeface="Comfortaa"/>
                <a:sym typeface="Comfortaa"/>
              </a:rPr>
              <a:t>Exercise “Vision board- my model of agriculture</a:t>
            </a:r>
            <a:endParaRPr sz="3300">
              <a:latin typeface="Comfortaa"/>
              <a:ea typeface="Comfortaa"/>
              <a:cs typeface="Comfortaa"/>
              <a:sym typeface="Comfortaa"/>
            </a:endParaRPr>
          </a:p>
          <a:p>
            <a:pPr indent="0" lvl="0" marL="0" rtl="0" algn="l">
              <a:lnSpc>
                <a:spcPct val="90000"/>
              </a:lnSpc>
              <a:spcBef>
                <a:spcPts val="0"/>
              </a:spcBef>
              <a:spcAft>
                <a:spcPts val="0"/>
              </a:spcAft>
              <a:buSzPts val="4400"/>
              <a:buNone/>
            </a:pPr>
            <a:r>
              <a:t/>
            </a:r>
            <a:endParaRPr/>
          </a:p>
        </p:txBody>
      </p:sp>
      <p:sp>
        <p:nvSpPr>
          <p:cNvPr id="274" name="Google Shape;274;g29a42e4feb7_2_48"/>
          <p:cNvSpPr txBox="1"/>
          <p:nvPr/>
        </p:nvSpPr>
        <p:spPr>
          <a:xfrm>
            <a:off x="1354325" y="2203375"/>
            <a:ext cx="6405600" cy="323100"/>
          </a:xfrm>
          <a:prstGeom prst="rect">
            <a:avLst/>
          </a:prstGeom>
          <a:solidFill>
            <a:srgbClr val="427B8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Comfortaa"/>
                <a:ea typeface="Comfortaa"/>
                <a:cs typeface="Comfortaa"/>
                <a:sym typeface="Comfortaa"/>
              </a:rPr>
              <a:t>Creating a “Vision Board” of your model of  agriculture</a:t>
            </a:r>
            <a:endParaRPr b="1" i="0" sz="1500" u="none" cap="none" strike="noStrike">
              <a:solidFill>
                <a:srgbClr val="FFFFFF"/>
              </a:solidFill>
              <a:latin typeface="Comfortaa"/>
              <a:ea typeface="Comfortaa"/>
              <a:cs typeface="Comfortaa"/>
              <a:sym typeface="Comfortaa"/>
            </a:endParaRPr>
          </a:p>
        </p:txBody>
      </p:sp>
      <p:sp>
        <p:nvSpPr>
          <p:cNvPr id="275" name="Google Shape;275;g29a42e4feb7_2_48"/>
          <p:cNvSpPr txBox="1"/>
          <p:nvPr/>
        </p:nvSpPr>
        <p:spPr>
          <a:xfrm>
            <a:off x="829350" y="2548851"/>
            <a:ext cx="9675300" cy="22134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t/>
            </a:r>
            <a:endParaRPr b="1" i="0" sz="1300" u="none" cap="none" strike="noStrike">
              <a:solidFill>
                <a:srgbClr val="427B83"/>
              </a:solidFill>
              <a:latin typeface="Comfortaa"/>
              <a:ea typeface="Comfortaa"/>
              <a:cs typeface="Comfortaa"/>
              <a:sym typeface="Comfortaa"/>
            </a:endParaRPr>
          </a:p>
          <a:p>
            <a:pPr indent="0" lvl="0" marL="0" marR="0" rtl="0" algn="l">
              <a:lnSpc>
                <a:spcPct val="107000"/>
              </a:lnSpc>
              <a:spcBef>
                <a:spcPts val="0"/>
              </a:spcBef>
              <a:spcAft>
                <a:spcPts val="0"/>
              </a:spcAft>
              <a:buClr>
                <a:srgbClr val="000000"/>
              </a:buClr>
              <a:buSzPts val="1300"/>
              <a:buFont typeface="Arial"/>
              <a:buNone/>
            </a:pPr>
            <a:r>
              <a:rPr b="1" i="0" lang="en-US" sz="1300" u="none" cap="none" strike="noStrike">
                <a:solidFill>
                  <a:srgbClr val="427B83"/>
                </a:solidFill>
                <a:latin typeface="Comfortaa"/>
                <a:ea typeface="Comfortaa"/>
                <a:cs typeface="Comfortaa"/>
                <a:sym typeface="Comfortaa"/>
              </a:rPr>
              <a:t>Material needed:</a:t>
            </a:r>
            <a:endParaRPr b="1" i="0" sz="1300" u="none" cap="none" strike="noStrike">
              <a:solidFill>
                <a:srgbClr val="427B83"/>
              </a:solidFill>
              <a:latin typeface="Comfortaa"/>
              <a:ea typeface="Comfortaa"/>
              <a:cs typeface="Comfortaa"/>
              <a:sym typeface="Comfortaa"/>
            </a:endParaRPr>
          </a:p>
          <a:p>
            <a:pPr indent="-285750" lvl="0" marL="285750" marR="0" rtl="0" algn="l">
              <a:lnSpc>
                <a:spcPct val="107000"/>
              </a:lnSpc>
              <a:spcBef>
                <a:spcPts val="0"/>
              </a:spcBef>
              <a:spcAft>
                <a:spcPts val="0"/>
              </a:spcAft>
              <a:buClr>
                <a:srgbClr val="000000"/>
              </a:buClr>
              <a:buSzPts val="1300"/>
              <a:buFont typeface="Comfortaa"/>
              <a:buChar char="•"/>
            </a:pPr>
            <a:r>
              <a:rPr i="0" lang="en-US" sz="1300" u="none" cap="none" strike="noStrike">
                <a:solidFill>
                  <a:srgbClr val="000000"/>
                </a:solidFill>
                <a:latin typeface="Comfortaa"/>
                <a:ea typeface="Comfortaa"/>
                <a:cs typeface="Comfortaa"/>
                <a:sym typeface="Comfortaa"/>
              </a:rPr>
              <a:t>Old magazines, newspapers, brochures etc.</a:t>
            </a:r>
            <a:endParaRPr i="0" sz="1300" u="none" cap="none" strike="noStrike">
              <a:solidFill>
                <a:srgbClr val="000000"/>
              </a:solidFill>
              <a:latin typeface="Comfortaa"/>
              <a:ea typeface="Comfortaa"/>
              <a:cs typeface="Comfortaa"/>
              <a:sym typeface="Comfortaa"/>
            </a:endParaRPr>
          </a:p>
          <a:p>
            <a:pPr indent="-285750" lvl="0" marL="285750" marR="0" rtl="0" algn="l">
              <a:lnSpc>
                <a:spcPct val="107000"/>
              </a:lnSpc>
              <a:spcBef>
                <a:spcPts val="0"/>
              </a:spcBef>
              <a:spcAft>
                <a:spcPts val="0"/>
              </a:spcAft>
              <a:buClr>
                <a:srgbClr val="000000"/>
              </a:buClr>
              <a:buSzPts val="1300"/>
              <a:buFont typeface="Comfortaa"/>
              <a:buChar char="•"/>
            </a:pPr>
            <a:r>
              <a:rPr i="0" lang="en-US" sz="1300" u="none" cap="none" strike="noStrike">
                <a:solidFill>
                  <a:srgbClr val="000000"/>
                </a:solidFill>
                <a:latin typeface="Comfortaa"/>
                <a:ea typeface="Comfortaa"/>
                <a:cs typeface="Comfortaa"/>
                <a:sym typeface="Comfortaa"/>
              </a:rPr>
              <a:t>Flip Charts</a:t>
            </a:r>
            <a:endParaRPr i="0" sz="1300" u="none" cap="none" strike="noStrike">
              <a:solidFill>
                <a:srgbClr val="000000"/>
              </a:solidFill>
              <a:latin typeface="Comfortaa"/>
              <a:ea typeface="Comfortaa"/>
              <a:cs typeface="Comfortaa"/>
              <a:sym typeface="Comfortaa"/>
            </a:endParaRPr>
          </a:p>
          <a:p>
            <a:pPr indent="-285750" lvl="0" marL="285750" marR="0" rtl="0" algn="l">
              <a:lnSpc>
                <a:spcPct val="107000"/>
              </a:lnSpc>
              <a:spcBef>
                <a:spcPts val="0"/>
              </a:spcBef>
              <a:spcAft>
                <a:spcPts val="0"/>
              </a:spcAft>
              <a:buClr>
                <a:srgbClr val="000000"/>
              </a:buClr>
              <a:buSzPts val="1300"/>
              <a:buFont typeface="Comfortaa"/>
              <a:buChar char="•"/>
            </a:pPr>
            <a:r>
              <a:rPr i="0" lang="en-US" sz="1300" u="none" cap="none" strike="noStrike">
                <a:solidFill>
                  <a:srgbClr val="000000"/>
                </a:solidFill>
                <a:latin typeface="Comfortaa"/>
                <a:ea typeface="Comfortaa"/>
                <a:cs typeface="Comfortaa"/>
                <a:sym typeface="Comfortaa"/>
              </a:rPr>
              <a:t>Scissors and Glue</a:t>
            </a:r>
            <a:endParaRPr i="0" sz="1300" u="none" cap="none" strike="noStrike">
              <a:solidFill>
                <a:srgbClr val="000000"/>
              </a:solidFill>
              <a:latin typeface="Comfortaa"/>
              <a:ea typeface="Comfortaa"/>
              <a:cs typeface="Comfortaa"/>
              <a:sym typeface="Comfortaa"/>
            </a:endParaRPr>
          </a:p>
          <a:p>
            <a:pPr indent="0" lvl="0" marL="0" marR="0" rtl="0" algn="l">
              <a:lnSpc>
                <a:spcPct val="107000"/>
              </a:lnSpc>
              <a:spcBef>
                <a:spcPts val="0"/>
              </a:spcBef>
              <a:spcAft>
                <a:spcPts val="0"/>
              </a:spcAft>
              <a:buClr>
                <a:srgbClr val="000000"/>
              </a:buClr>
              <a:buSzPts val="1300"/>
              <a:buFont typeface="Arial"/>
              <a:buNone/>
            </a:pPr>
            <a:r>
              <a:rPr i="0" lang="en-US" sz="1300" u="none" cap="none" strike="noStrike">
                <a:solidFill>
                  <a:srgbClr val="000000"/>
                </a:solidFill>
                <a:latin typeface="Comfortaa"/>
                <a:ea typeface="Comfortaa"/>
                <a:cs typeface="Comfortaa"/>
                <a:sym typeface="Comfortaa"/>
              </a:rPr>
              <a:t>*** For an online version, use digital tools such as </a:t>
            </a:r>
            <a:r>
              <a:rPr i="0" lang="en-US" sz="1300" u="sng" cap="none" strike="noStrike">
                <a:solidFill>
                  <a:schemeClr val="hlink"/>
                </a:solidFill>
                <a:latin typeface="Comfortaa"/>
                <a:ea typeface="Comfortaa"/>
                <a:cs typeface="Comfortaa"/>
                <a:sym typeface="Comfortaa"/>
                <a:hlinkClick r:id="rId3"/>
              </a:rPr>
              <a:t>Canva</a:t>
            </a:r>
            <a:r>
              <a:rPr i="0" lang="en-US" sz="1300" u="none" cap="none" strike="noStrike">
                <a:solidFill>
                  <a:srgbClr val="000000"/>
                </a:solidFill>
                <a:latin typeface="Comfortaa"/>
                <a:ea typeface="Comfortaa"/>
                <a:cs typeface="Comfortaa"/>
                <a:sym typeface="Comfortaa"/>
              </a:rPr>
              <a:t> and search for “moodboard” or “vision board” templates.</a:t>
            </a:r>
            <a:endParaRPr i="0" sz="1300" u="none" cap="none" strike="noStrike">
              <a:solidFill>
                <a:srgbClr val="000000"/>
              </a:solidFill>
              <a:latin typeface="Comfortaa"/>
              <a:ea typeface="Comfortaa"/>
              <a:cs typeface="Comfortaa"/>
              <a:sym typeface="Comfortaa"/>
            </a:endParaRPr>
          </a:p>
          <a:p>
            <a:pPr indent="0" lvl="0" marL="0" marR="0" rtl="0" algn="l">
              <a:lnSpc>
                <a:spcPct val="107000"/>
              </a:lnSpc>
              <a:spcBef>
                <a:spcPts val="0"/>
              </a:spcBef>
              <a:spcAft>
                <a:spcPts val="0"/>
              </a:spcAft>
              <a:buClr>
                <a:srgbClr val="000000"/>
              </a:buClr>
              <a:buSzPts val="1300"/>
              <a:buFont typeface="Arial"/>
              <a:buNone/>
            </a:pPr>
            <a:r>
              <a:rPr b="1" i="0" lang="en-US" sz="1300" u="none" cap="none" strike="noStrike">
                <a:solidFill>
                  <a:schemeClr val="accent2"/>
                </a:solidFill>
                <a:latin typeface="Comfortaa"/>
                <a:ea typeface="Comfortaa"/>
                <a:cs typeface="Comfortaa"/>
                <a:sym typeface="Comfortaa"/>
              </a:rPr>
              <a:t>Aim</a:t>
            </a:r>
            <a:endParaRPr b="1" i="0" sz="1300" u="none" cap="none" strike="noStrike">
              <a:solidFill>
                <a:schemeClr val="accent2"/>
              </a:solidFill>
              <a:latin typeface="Comfortaa"/>
              <a:ea typeface="Comfortaa"/>
              <a:cs typeface="Comfortaa"/>
              <a:sym typeface="Comfortaa"/>
            </a:endParaRPr>
          </a:p>
          <a:p>
            <a:pPr indent="0" lvl="0" marL="0" marR="0" rtl="0" algn="l">
              <a:lnSpc>
                <a:spcPct val="115000"/>
              </a:lnSpc>
              <a:spcBef>
                <a:spcPts val="1200"/>
              </a:spcBef>
              <a:spcAft>
                <a:spcPts val="0"/>
              </a:spcAft>
              <a:buClr>
                <a:schemeClr val="dk1"/>
              </a:buClr>
              <a:buSzPts val="1100"/>
              <a:buFont typeface="Arial"/>
              <a:buNone/>
            </a:pPr>
            <a:r>
              <a:rPr i="0" lang="en-US" sz="1200" u="none" cap="none" strike="noStrike">
                <a:solidFill>
                  <a:schemeClr val="dk1"/>
                </a:solidFill>
                <a:highlight>
                  <a:srgbClr val="FFFFFF"/>
                </a:highlight>
                <a:latin typeface="Comfortaa"/>
                <a:ea typeface="Comfortaa"/>
                <a:cs typeface="Comfortaa"/>
                <a:sym typeface="Comfortaa"/>
              </a:rPr>
              <a:t>A vision board i's a visual representation of your goals and aspirations. It is a collage but with purpose. When complete, it serves as an inspiring visual reminder of you're aiming to accomplish.</a:t>
            </a:r>
            <a:endParaRPr i="0" sz="1200" u="none" cap="none" strike="noStrike">
              <a:solidFill>
                <a:schemeClr val="dk1"/>
              </a:solidFill>
              <a:highlight>
                <a:srgbClr val="FFFFFF"/>
              </a:highlight>
              <a:latin typeface="Comfortaa"/>
              <a:ea typeface="Comfortaa"/>
              <a:cs typeface="Comfortaa"/>
              <a:sym typeface="Comfortaa"/>
            </a:endParaRPr>
          </a:p>
          <a:p>
            <a:pPr indent="0" lvl="0" marL="0" marR="0" rtl="0" algn="l">
              <a:lnSpc>
                <a:spcPct val="107000"/>
              </a:lnSpc>
              <a:spcBef>
                <a:spcPts val="1200"/>
              </a:spcBef>
              <a:spcAft>
                <a:spcPts val="0"/>
              </a:spcAft>
              <a:buClr>
                <a:srgbClr val="000000"/>
              </a:buClr>
              <a:buSzPts val="1300"/>
              <a:buFont typeface="Arial"/>
              <a:buNone/>
            </a:pPr>
            <a:r>
              <a:t/>
            </a:r>
            <a:endParaRPr b="0" i="0" sz="1300" u="none" cap="none" strike="noStrike">
              <a:solidFill>
                <a:srgbClr val="000000"/>
              </a:solidFill>
              <a:latin typeface="Lato"/>
              <a:ea typeface="Lato"/>
              <a:cs typeface="Lato"/>
              <a:sym typeface="Lato"/>
            </a:endParaRPr>
          </a:p>
        </p:txBody>
      </p:sp>
      <p:sp>
        <p:nvSpPr>
          <p:cNvPr id="276" name="Google Shape;276;g29a42e4feb7_2_48"/>
          <p:cNvSpPr txBox="1"/>
          <p:nvPr/>
        </p:nvSpPr>
        <p:spPr>
          <a:xfrm>
            <a:off x="769325" y="5055350"/>
            <a:ext cx="9735300" cy="15669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27B83"/>
                </a:solidFill>
                <a:latin typeface="Comfortaa"/>
                <a:ea typeface="Comfortaa"/>
                <a:cs typeface="Comfortaa"/>
                <a:sym typeface="Comfortaa"/>
              </a:rPr>
              <a:t>Method and explanation:</a:t>
            </a:r>
            <a:endParaRPr i="0" sz="1300" u="none" cap="none" strike="noStrike">
              <a:solidFill>
                <a:srgbClr val="000000"/>
              </a:solidFill>
              <a:latin typeface="Comfortaa"/>
              <a:ea typeface="Comfortaa"/>
              <a:cs typeface="Comfortaa"/>
              <a:sym typeface="Comfortaa"/>
            </a:endParaRPr>
          </a:p>
          <a:p>
            <a:pPr indent="-311150" lvl="0" marL="457200" marR="0" rtl="0" algn="l">
              <a:lnSpc>
                <a:spcPct val="115000"/>
              </a:lnSpc>
              <a:spcBef>
                <a:spcPts val="1200"/>
              </a:spcBef>
              <a:spcAft>
                <a:spcPts val="0"/>
              </a:spcAft>
              <a:buClr>
                <a:schemeClr val="dk1"/>
              </a:buClr>
              <a:buSzPts val="1300"/>
              <a:buFont typeface="Comfortaa"/>
              <a:buChar char="●"/>
            </a:pPr>
            <a:r>
              <a:rPr i="0" lang="en-US" sz="1300" u="none" cap="none" strike="noStrike">
                <a:solidFill>
                  <a:schemeClr val="dk1"/>
                </a:solidFill>
                <a:highlight>
                  <a:srgbClr val="FFFFFF"/>
                </a:highlight>
                <a:latin typeface="Comfortaa"/>
                <a:ea typeface="Comfortaa"/>
                <a:cs typeface="Comfortaa"/>
                <a:sym typeface="Comfortaa"/>
              </a:rPr>
              <a:t>Ask participants to brainstorm and  customize their vision board by combining photos and graphic material (or the one available on the platforms).</a:t>
            </a:r>
            <a:endParaRPr i="0" sz="1300" u="none" cap="none" strike="noStrike">
              <a:solidFill>
                <a:schemeClr val="dk1"/>
              </a:solidFill>
              <a:highlight>
                <a:srgbClr val="FFFFFF"/>
              </a:highlight>
              <a:latin typeface="Comfortaa"/>
              <a:ea typeface="Comfortaa"/>
              <a:cs typeface="Comfortaa"/>
              <a:sym typeface="Comfortaa"/>
            </a:endParaRPr>
          </a:p>
          <a:p>
            <a:pPr indent="-311150" lvl="0" marL="457200" marR="0" rtl="0" algn="l">
              <a:lnSpc>
                <a:spcPct val="115000"/>
              </a:lnSpc>
              <a:spcBef>
                <a:spcPts val="0"/>
              </a:spcBef>
              <a:spcAft>
                <a:spcPts val="0"/>
              </a:spcAft>
              <a:buClr>
                <a:schemeClr val="dk1"/>
              </a:buClr>
              <a:buSzPts val="1300"/>
              <a:buFont typeface="Comfortaa"/>
              <a:buChar char="●"/>
            </a:pPr>
            <a:r>
              <a:rPr i="0" lang="en-US" sz="1300" u="none" cap="none" strike="noStrike">
                <a:solidFill>
                  <a:schemeClr val="dk1"/>
                </a:solidFill>
                <a:highlight>
                  <a:srgbClr val="FFFFFF"/>
                </a:highlight>
                <a:latin typeface="Comfortaa"/>
                <a:ea typeface="Comfortaa"/>
                <a:cs typeface="Comfortaa"/>
                <a:sym typeface="Comfortaa"/>
              </a:rPr>
              <a:t>Give them 30 minutes to finalize the task.</a:t>
            </a:r>
            <a:endParaRPr i="0" sz="1300" u="none" cap="none" strike="noStrike">
              <a:solidFill>
                <a:schemeClr val="dk1"/>
              </a:solidFill>
              <a:highlight>
                <a:srgbClr val="FFFFFF"/>
              </a:highlight>
              <a:latin typeface="Comfortaa"/>
              <a:ea typeface="Comfortaa"/>
              <a:cs typeface="Comfortaa"/>
              <a:sym typeface="Comfortaa"/>
            </a:endParaRPr>
          </a:p>
          <a:p>
            <a:pPr indent="-311150" lvl="0" marL="457200" marR="0" rtl="0" algn="l">
              <a:lnSpc>
                <a:spcPct val="115000"/>
              </a:lnSpc>
              <a:spcBef>
                <a:spcPts val="0"/>
              </a:spcBef>
              <a:spcAft>
                <a:spcPts val="0"/>
              </a:spcAft>
              <a:buClr>
                <a:schemeClr val="dk1"/>
              </a:buClr>
              <a:buSzPts val="1300"/>
              <a:buFont typeface="Comfortaa"/>
              <a:buChar char="●"/>
            </a:pPr>
            <a:r>
              <a:rPr i="0" lang="en-US" sz="1300" u="none" cap="none" strike="noStrike">
                <a:solidFill>
                  <a:schemeClr val="dk1"/>
                </a:solidFill>
                <a:highlight>
                  <a:srgbClr val="FFFFFF"/>
                </a:highlight>
                <a:latin typeface="Comfortaa"/>
                <a:ea typeface="Comfortaa"/>
                <a:cs typeface="Comfortaa"/>
                <a:sym typeface="Comfortaa"/>
              </a:rPr>
              <a:t>Ask everyone to share their model.</a:t>
            </a:r>
            <a:endParaRPr i="0" sz="1300" u="none" cap="none" strike="noStrike">
              <a:solidFill>
                <a:schemeClr val="dk1"/>
              </a:solidFill>
              <a:highlight>
                <a:srgbClr val="FFFFFF"/>
              </a:highlight>
              <a:latin typeface="Comfortaa"/>
              <a:ea typeface="Comfortaa"/>
              <a:cs typeface="Comfortaa"/>
              <a:sym typeface="Comfortaa"/>
            </a:endParaRPr>
          </a:p>
          <a:p>
            <a:pPr indent="-311150" lvl="0" marL="457200" marR="0" rtl="0" algn="l">
              <a:lnSpc>
                <a:spcPct val="115000"/>
              </a:lnSpc>
              <a:spcBef>
                <a:spcPts val="0"/>
              </a:spcBef>
              <a:spcAft>
                <a:spcPts val="0"/>
              </a:spcAft>
              <a:buClr>
                <a:schemeClr val="dk1"/>
              </a:buClr>
              <a:buSzPts val="1300"/>
              <a:buFont typeface="Comfortaa"/>
              <a:buChar char="●"/>
            </a:pPr>
            <a:r>
              <a:rPr i="0" lang="en-US" sz="1300" u="none" cap="none" strike="noStrike">
                <a:solidFill>
                  <a:schemeClr val="dk1"/>
                </a:solidFill>
                <a:highlight>
                  <a:srgbClr val="FFFFFF"/>
                </a:highlight>
                <a:latin typeface="Comfortaa"/>
                <a:ea typeface="Comfortaa"/>
                <a:cs typeface="Comfortaa"/>
                <a:sym typeface="Comfortaa"/>
              </a:rPr>
              <a:t>At the end of the presentations, run a short debriefing asking the participants about the activity.</a:t>
            </a:r>
            <a:endParaRPr i="0" sz="1300" u="none" cap="none" strike="noStrike">
              <a:solidFill>
                <a:schemeClr val="dk1"/>
              </a:solidFill>
              <a:highlight>
                <a:srgbClr val="FFFFFF"/>
              </a:highlight>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sz="4000">
                <a:latin typeface="Comfortaa"/>
                <a:ea typeface="Comfortaa"/>
                <a:cs typeface="Comfortaa"/>
                <a:sym typeface="Comfortaa"/>
              </a:rPr>
              <a:t>Thank you for the attention!</a:t>
            </a:r>
            <a:endParaRPr sz="4000">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g261541c68c4_0_45"/>
          <p:cNvSpPr txBox="1"/>
          <p:nvPr>
            <p:ph type="title"/>
          </p:nvPr>
        </p:nvSpPr>
        <p:spPr>
          <a:xfrm>
            <a:off x="981500" y="1825273"/>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sz="3800">
                <a:latin typeface="Comfortaa"/>
                <a:ea typeface="Comfortaa"/>
                <a:cs typeface="Comfortaa"/>
                <a:sym typeface="Comfortaa"/>
              </a:rPr>
              <a:t>About this module</a:t>
            </a:r>
            <a:endParaRPr sz="3800">
              <a:latin typeface="Comfortaa"/>
              <a:ea typeface="Comfortaa"/>
              <a:cs typeface="Comfortaa"/>
              <a:sym typeface="Comfortaa"/>
            </a:endParaRPr>
          </a:p>
        </p:txBody>
      </p:sp>
      <p:sp>
        <p:nvSpPr>
          <p:cNvPr id="59" name="Google Shape;59;g261541c68c4_0_45"/>
          <p:cNvSpPr txBox="1"/>
          <p:nvPr>
            <p:ph idx="1" type="body"/>
          </p:nvPr>
        </p:nvSpPr>
        <p:spPr>
          <a:xfrm>
            <a:off x="838200" y="2555831"/>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800"/>
              <a:buNone/>
            </a:pPr>
            <a:r>
              <a:rPr b="1" lang="en-US" sz="1800">
                <a:solidFill>
                  <a:srgbClr val="427B83"/>
                </a:solidFill>
                <a:latin typeface="Comfortaa"/>
                <a:ea typeface="Comfortaa"/>
                <a:cs typeface="Comfortaa"/>
                <a:sym typeface="Comfortaa"/>
              </a:rPr>
              <a:t>What are you going to find here?</a:t>
            </a:r>
            <a:endParaRPr b="1" sz="18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t/>
            </a:r>
            <a:endParaRPr b="1" sz="1800">
              <a:solidFill>
                <a:srgbClr val="427B83"/>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lang="en-US" sz="1800">
                <a:solidFill>
                  <a:schemeClr val="dk2"/>
                </a:solidFill>
                <a:latin typeface="Comfortaa"/>
                <a:ea typeface="Comfortaa"/>
                <a:cs typeface="Comfortaa"/>
                <a:sym typeface="Comfortaa"/>
              </a:rPr>
              <a:t>Brief introduction to the concept of </a:t>
            </a:r>
            <a:r>
              <a:rPr b="1" lang="en-US" sz="1800">
                <a:solidFill>
                  <a:schemeClr val="dk2"/>
                </a:solidFill>
                <a:latin typeface="Comfortaa"/>
                <a:ea typeface="Comfortaa"/>
                <a:cs typeface="Comfortaa"/>
                <a:sym typeface="Comfortaa"/>
              </a:rPr>
              <a:t>agriculture and how influences our lives?</a:t>
            </a:r>
            <a:endParaRPr b="1"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Comfortaa"/>
                <a:ea typeface="Comfortaa"/>
                <a:cs typeface="Comfortaa"/>
                <a:sym typeface="Comfortaa"/>
              </a:rPr>
              <a:t>Food needs and its relationship </a:t>
            </a:r>
            <a:r>
              <a:rPr lang="en-US" sz="1800">
                <a:solidFill>
                  <a:schemeClr val="dk2"/>
                </a:solidFill>
                <a:latin typeface="Comfortaa"/>
                <a:ea typeface="Comfortaa"/>
                <a:cs typeface="Comfortaa"/>
                <a:sym typeface="Comfortaa"/>
              </a:rPr>
              <a:t>with agriculture.</a:t>
            </a:r>
            <a:endParaRPr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lang="en-US" sz="1800">
                <a:solidFill>
                  <a:schemeClr val="dk2"/>
                </a:solidFill>
                <a:latin typeface="Comfortaa"/>
                <a:ea typeface="Comfortaa"/>
                <a:cs typeface="Comfortaa"/>
                <a:sym typeface="Comfortaa"/>
              </a:rPr>
              <a:t>The process of </a:t>
            </a:r>
            <a:r>
              <a:rPr b="1" lang="en-US" sz="1800">
                <a:solidFill>
                  <a:schemeClr val="dk2"/>
                </a:solidFill>
                <a:latin typeface="Comfortaa"/>
                <a:ea typeface="Comfortaa"/>
                <a:cs typeface="Comfortaa"/>
                <a:sym typeface="Comfortaa"/>
              </a:rPr>
              <a:t>cultivation of crops and</a:t>
            </a:r>
            <a:r>
              <a:rPr lang="en-US" sz="1800">
                <a:solidFill>
                  <a:schemeClr val="dk2"/>
                </a:solidFill>
                <a:latin typeface="Comfortaa"/>
                <a:ea typeface="Comfortaa"/>
                <a:cs typeface="Comfortaa"/>
                <a:sym typeface="Comfortaa"/>
              </a:rPr>
              <a:t> its link with the</a:t>
            </a:r>
            <a:r>
              <a:rPr b="1" lang="en-US" sz="1800">
                <a:solidFill>
                  <a:schemeClr val="dk2"/>
                </a:solidFill>
                <a:latin typeface="Comfortaa"/>
                <a:ea typeface="Comfortaa"/>
                <a:cs typeface="Comfortaa"/>
                <a:sym typeface="Comfortaa"/>
              </a:rPr>
              <a:t> seasonality.</a:t>
            </a:r>
            <a:endParaRPr b="1"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lang="en-US" sz="1800">
                <a:solidFill>
                  <a:schemeClr val="dk2"/>
                </a:solidFill>
                <a:latin typeface="Comfortaa"/>
                <a:ea typeface="Comfortaa"/>
                <a:cs typeface="Comfortaa"/>
                <a:sym typeface="Comfortaa"/>
              </a:rPr>
              <a:t>Understanding better what are the </a:t>
            </a:r>
            <a:r>
              <a:rPr b="1" lang="en-US" sz="1800">
                <a:solidFill>
                  <a:schemeClr val="dk2"/>
                </a:solidFill>
                <a:latin typeface="Comfortaa"/>
                <a:ea typeface="Comfortaa"/>
                <a:cs typeface="Comfortaa"/>
                <a:sym typeface="Comfortaa"/>
              </a:rPr>
              <a:t>Quality and Origin Labels in agriculture.</a:t>
            </a:r>
            <a:endParaRPr b="1"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b="1"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lang="en-US" sz="1800">
                <a:solidFill>
                  <a:schemeClr val="dk2"/>
                </a:solidFill>
                <a:latin typeface="Comfortaa"/>
                <a:ea typeface="Comfortaa"/>
                <a:cs typeface="Comfortaa"/>
                <a:sym typeface="Comfortaa"/>
              </a:rPr>
              <a:t>Snapshot  of the main P</a:t>
            </a:r>
            <a:r>
              <a:rPr b="1" lang="en-US" sz="1800">
                <a:solidFill>
                  <a:schemeClr val="dk2"/>
                </a:solidFill>
                <a:latin typeface="Comfortaa"/>
                <a:ea typeface="Comfortaa"/>
                <a:cs typeface="Comfortaa"/>
                <a:sym typeface="Comfortaa"/>
              </a:rPr>
              <a:t>olicies and regulations in Europe.</a:t>
            </a:r>
            <a:endParaRPr b="1"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b="1"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Comfortaa"/>
                <a:ea typeface="Comfortaa"/>
                <a:cs typeface="Comfortaa"/>
                <a:sym typeface="Comfortaa"/>
              </a:rPr>
              <a:t>Dynamics, information, and resources  </a:t>
            </a:r>
            <a:r>
              <a:rPr lang="en-US" sz="1800">
                <a:solidFill>
                  <a:schemeClr val="dk2"/>
                </a:solidFill>
                <a:latin typeface="Comfortaa"/>
                <a:ea typeface="Comfortaa"/>
                <a:cs typeface="Comfortaa"/>
                <a:sym typeface="Comfortaa"/>
              </a:rPr>
              <a:t>related to agriculture.</a:t>
            </a:r>
            <a:endParaRPr sz="1800">
              <a:solidFill>
                <a:schemeClr val="dk2"/>
              </a:solidFill>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19e93ff5fc8_0_22"/>
          <p:cNvSpPr txBox="1"/>
          <p:nvPr>
            <p:ph type="title"/>
          </p:nvPr>
        </p:nvSpPr>
        <p:spPr>
          <a:xfrm>
            <a:off x="1039625" y="1347448"/>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What is agriculture?</a:t>
            </a:r>
            <a:endParaRPr sz="4000">
              <a:latin typeface="Comfortaa"/>
              <a:ea typeface="Comfortaa"/>
              <a:cs typeface="Comfortaa"/>
              <a:sym typeface="Comfortaa"/>
            </a:endParaRPr>
          </a:p>
        </p:txBody>
      </p:sp>
      <p:sp>
        <p:nvSpPr>
          <p:cNvPr id="65" name="Google Shape;65;g19e93ff5fc8_0_22"/>
          <p:cNvSpPr txBox="1"/>
          <p:nvPr>
            <p:ph idx="1" type="body"/>
          </p:nvPr>
        </p:nvSpPr>
        <p:spPr>
          <a:xfrm>
            <a:off x="838200" y="4113050"/>
            <a:ext cx="10716900" cy="2518500"/>
          </a:xfrm>
          <a:prstGeom prst="rect">
            <a:avLst/>
          </a:prstGeom>
          <a:noFill/>
          <a:ln>
            <a:noFill/>
          </a:ln>
        </p:spPr>
        <p:txBody>
          <a:bodyPr anchorCtr="0" anchor="t" bIns="45700" lIns="91425" spcFirstLastPara="1" rIns="91425" wrap="square" tIns="45700">
            <a:normAutofit/>
          </a:bodyPr>
          <a:lstStyle/>
          <a:p>
            <a:pPr indent="0" lvl="0" marL="0" rtl="0" algn="l">
              <a:lnSpc>
                <a:spcPct val="105000"/>
              </a:lnSpc>
              <a:spcBef>
                <a:spcPts val="0"/>
              </a:spcBef>
              <a:spcAft>
                <a:spcPts val="0"/>
              </a:spcAft>
              <a:buSzPts val="2380"/>
              <a:buNone/>
            </a:pPr>
            <a:r>
              <a:rPr lang="en-US" sz="1800">
                <a:solidFill>
                  <a:srgbClr val="427B83"/>
                </a:solidFill>
                <a:latin typeface="Comfortaa"/>
                <a:ea typeface="Comfortaa"/>
                <a:cs typeface="Comfortaa"/>
                <a:sym typeface="Comfortaa"/>
              </a:rPr>
              <a:t>Agriculture refers to the scientific and professional field that is aimed at the production of food and products from natural resources.</a:t>
            </a:r>
            <a:endParaRPr sz="1800">
              <a:solidFill>
                <a:srgbClr val="427B83"/>
              </a:solidFill>
              <a:latin typeface="Comfortaa"/>
              <a:ea typeface="Comfortaa"/>
              <a:cs typeface="Comfortaa"/>
              <a:sym typeface="Comfortaa"/>
            </a:endParaRPr>
          </a:p>
          <a:p>
            <a:pPr indent="0" lvl="0" marL="0" rtl="0" algn="l">
              <a:lnSpc>
                <a:spcPct val="105000"/>
              </a:lnSpc>
              <a:spcBef>
                <a:spcPts val="0"/>
              </a:spcBef>
              <a:spcAft>
                <a:spcPts val="0"/>
              </a:spcAft>
              <a:buSzPts val="2380"/>
              <a:buNone/>
            </a:pPr>
            <a:r>
              <a:rPr lang="en-US" sz="1800">
                <a:solidFill>
                  <a:srgbClr val="427B83"/>
                </a:solidFill>
                <a:latin typeface="Comfortaa"/>
                <a:ea typeface="Comfortaa"/>
                <a:cs typeface="Comfortaa"/>
                <a:sym typeface="Comfortaa"/>
              </a:rPr>
              <a:t>This broad definition covers several </a:t>
            </a:r>
            <a:r>
              <a:rPr lang="en-US" sz="1800">
                <a:solidFill>
                  <a:srgbClr val="427B83"/>
                </a:solidFill>
                <a:latin typeface="Comfortaa"/>
                <a:ea typeface="Comfortaa"/>
                <a:cs typeface="Comfortaa"/>
                <a:sym typeface="Comfortaa"/>
                <a:extLst>
                  <a:ext uri="http://customooxmlschemas.google.com/">
                    <go:slidesCustomData xmlns:go="http://customooxmlschemas.google.com/" textRoundtripDataId="0"/>
                  </a:ext>
                </a:extLst>
              </a:rPr>
              <a:t>different</a:t>
            </a:r>
            <a:r>
              <a:rPr lang="en-US" sz="1800">
                <a:solidFill>
                  <a:srgbClr val="427B83"/>
                </a:solidFill>
                <a:latin typeface="Comfortaa"/>
                <a:ea typeface="Comfortaa"/>
                <a:cs typeface="Comfortaa"/>
                <a:sym typeface="Comfortaa"/>
              </a:rPr>
              <a:t> fields of expertise, including the cultivation of crops, animal husbandry, managed fisheries and, to some extent, the gathering of natural products.</a:t>
            </a:r>
            <a:endParaRPr sz="1800">
              <a:solidFill>
                <a:srgbClr val="427B83"/>
              </a:solidFill>
              <a:latin typeface="Comfortaa"/>
              <a:ea typeface="Comfortaa"/>
              <a:cs typeface="Comfortaa"/>
              <a:sym typeface="Comfortaa"/>
            </a:endParaRPr>
          </a:p>
          <a:p>
            <a:pPr indent="0" lvl="0" marL="0" rtl="0" algn="l">
              <a:lnSpc>
                <a:spcPct val="105000"/>
              </a:lnSpc>
              <a:spcBef>
                <a:spcPts val="0"/>
              </a:spcBef>
              <a:spcAft>
                <a:spcPts val="0"/>
              </a:spcAft>
              <a:buSzPts val="2380"/>
              <a:buNone/>
            </a:pPr>
            <a:r>
              <a:rPr lang="en-US" sz="1800">
                <a:solidFill>
                  <a:srgbClr val="427B83"/>
                </a:solidFill>
                <a:latin typeface="Comfortaa"/>
                <a:ea typeface="Comfortaa"/>
                <a:cs typeface="Comfortaa"/>
                <a:sym typeface="Comfortaa"/>
              </a:rPr>
              <a:t>The management of these natural resources is what makes agriculture so important to the development of the human race, as it is esteemed that unmanaged resources could only provide for less than 10% of the world population.</a:t>
            </a:r>
            <a:endParaRPr sz="1800">
              <a:solidFill>
                <a:srgbClr val="427B83"/>
              </a:solidFill>
              <a:latin typeface="Comfortaa"/>
              <a:ea typeface="Comfortaa"/>
              <a:cs typeface="Comfortaa"/>
              <a:sym typeface="Comfortaa"/>
            </a:endParaRPr>
          </a:p>
        </p:txBody>
      </p:sp>
      <p:pic>
        <p:nvPicPr>
          <p:cNvPr id="66" name="Google Shape;66;g19e93ff5fc8_0_22"/>
          <p:cNvPicPr preferRelativeResize="0"/>
          <p:nvPr/>
        </p:nvPicPr>
        <p:blipFill rotWithShape="1">
          <a:blip r:embed="rId3">
            <a:alphaModFix/>
          </a:blip>
          <a:srcRect b="0" l="0" r="0" t="0"/>
          <a:stretch/>
        </p:blipFill>
        <p:spPr>
          <a:xfrm flipH="1">
            <a:off x="6487199" y="2090650"/>
            <a:ext cx="5067900" cy="1810800"/>
          </a:xfrm>
          <a:prstGeom prst="parallelogram">
            <a:avLst>
              <a:gd fmla="val 25000" name="adj"/>
            </a:avLst>
          </a:prstGeom>
          <a:noFill/>
          <a:ln>
            <a:noFill/>
          </a:ln>
        </p:spPr>
      </p:pic>
      <p:pic>
        <p:nvPicPr>
          <p:cNvPr id="67" name="Google Shape;67;g19e93ff5fc8_0_22"/>
          <p:cNvPicPr preferRelativeResize="0"/>
          <p:nvPr/>
        </p:nvPicPr>
        <p:blipFill rotWithShape="1">
          <a:blip r:embed="rId4">
            <a:alphaModFix/>
          </a:blip>
          <a:srcRect b="0" l="0" r="0" t="0"/>
          <a:stretch/>
        </p:blipFill>
        <p:spPr>
          <a:xfrm flipH="1">
            <a:off x="3115037" y="2090650"/>
            <a:ext cx="3879000" cy="1810800"/>
          </a:xfrm>
          <a:prstGeom prst="trapezoid">
            <a:avLst>
              <a:gd fmla="val 25000" name="adj"/>
            </a:avLst>
          </a:prstGeom>
          <a:noFill/>
          <a:ln>
            <a:noFill/>
          </a:ln>
        </p:spPr>
      </p:pic>
      <p:pic>
        <p:nvPicPr>
          <p:cNvPr id="68" name="Google Shape;68;g19e93ff5fc8_0_22"/>
          <p:cNvPicPr preferRelativeResize="0"/>
          <p:nvPr/>
        </p:nvPicPr>
        <p:blipFill rotWithShape="1">
          <a:blip r:embed="rId5">
            <a:alphaModFix/>
          </a:blip>
          <a:srcRect b="0" l="0" r="0" t="0"/>
          <a:stretch/>
        </p:blipFill>
        <p:spPr>
          <a:xfrm>
            <a:off x="914400" y="2090650"/>
            <a:ext cx="2714400" cy="1810800"/>
          </a:xfrm>
          <a:prstGeom prst="parallelogram">
            <a:avLst>
              <a:gd fmla="val 25000" name="adj"/>
            </a:avLst>
          </a:prstGeom>
          <a:noFill/>
          <a:ln>
            <a:noFill/>
          </a:ln>
        </p:spPr>
      </p:pic>
      <p:sp>
        <p:nvSpPr>
          <p:cNvPr id="69" name="Google Shape;69;g19e93ff5fc8_0_22"/>
          <p:cNvSpPr txBox="1"/>
          <p:nvPr/>
        </p:nvSpPr>
        <p:spPr>
          <a:xfrm>
            <a:off x="6994025" y="3779650"/>
            <a:ext cx="4561200" cy="12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Confagricoltura</a:t>
            </a:r>
            <a:endParaRPr b="0" i="0" sz="1000" u="none" cap="none" strike="noStrike">
              <a:solidFill>
                <a:srgbClr val="000000"/>
              </a:solidFill>
              <a:latin typeface="Arial"/>
              <a:ea typeface="Arial"/>
              <a:cs typeface="Arial"/>
              <a:sym typeface="Arial"/>
            </a:endParaRPr>
          </a:p>
        </p:txBody>
      </p:sp>
      <p:sp>
        <p:nvSpPr>
          <p:cNvPr id="70" name="Google Shape;70;g19e93ff5fc8_0_22"/>
          <p:cNvSpPr txBox="1"/>
          <p:nvPr/>
        </p:nvSpPr>
        <p:spPr>
          <a:xfrm>
            <a:off x="3115025" y="3779650"/>
            <a:ext cx="3879000" cy="12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000" u="none" cap="none" strike="noStrike">
                <a:solidFill>
                  <a:srgbClr val="000000"/>
                </a:solidFill>
                <a:latin typeface="Arial"/>
                <a:ea typeface="Arial"/>
                <a:cs typeface="Arial"/>
                <a:sym typeface="Arial"/>
              </a:rPr>
              <a:t>© The Ivey Centre for Building Sustainable Value (BSV)</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 name="Google Shape;71;g19e93ff5fc8_0_22"/>
          <p:cNvSpPr txBox="1"/>
          <p:nvPr/>
        </p:nvSpPr>
        <p:spPr>
          <a:xfrm>
            <a:off x="914400" y="3779650"/>
            <a:ext cx="2288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European Union website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29a42e4feb7_0_0"/>
          <p:cNvSpPr txBox="1"/>
          <p:nvPr>
            <p:ph type="title"/>
          </p:nvPr>
        </p:nvSpPr>
        <p:spPr>
          <a:xfrm>
            <a:off x="838200" y="152885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Agriculture in numbers</a:t>
            </a:r>
            <a:endParaRPr sz="4000">
              <a:latin typeface="Comfortaa"/>
              <a:ea typeface="Comfortaa"/>
              <a:cs typeface="Comfortaa"/>
              <a:sym typeface="Comfortaa"/>
            </a:endParaRPr>
          </a:p>
        </p:txBody>
      </p:sp>
      <p:sp>
        <p:nvSpPr>
          <p:cNvPr id="78" name="Google Shape;78;g29a42e4feb7_0_0"/>
          <p:cNvSpPr txBox="1"/>
          <p:nvPr>
            <p:ph idx="1" type="body"/>
          </p:nvPr>
        </p:nvSpPr>
        <p:spPr>
          <a:xfrm>
            <a:off x="838200" y="2407325"/>
            <a:ext cx="5469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In 2022 agriculture accounted for almost 1,5% of European GDP, with an estimated value of outputs produced of 536.7 billions of euros.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This result was achieved through the work of more that 7,8 millions of full time workers, with an increase in salaries of more than 12% compared to 2021.</a:t>
            </a:r>
            <a:endParaRPr sz="2500">
              <a:latin typeface="Comfortaa"/>
              <a:ea typeface="Comfortaa"/>
              <a:cs typeface="Comfortaa"/>
              <a:sym typeface="Comfortaa"/>
            </a:endParaRPr>
          </a:p>
        </p:txBody>
      </p:sp>
      <p:pic>
        <p:nvPicPr>
          <p:cNvPr id="79" name="Google Shape;79;g29a42e4feb7_0_0"/>
          <p:cNvPicPr preferRelativeResize="0"/>
          <p:nvPr/>
        </p:nvPicPr>
        <p:blipFill rotWithShape="1">
          <a:blip r:embed="rId3">
            <a:alphaModFix/>
          </a:blip>
          <a:srcRect b="3883" l="0" r="0" t="0"/>
          <a:stretch/>
        </p:blipFill>
        <p:spPr>
          <a:xfrm>
            <a:off x="6672425" y="2263625"/>
            <a:ext cx="4987200" cy="4291200"/>
          </a:xfrm>
          <a:prstGeom prst="roundRect">
            <a:avLst>
              <a:gd fmla="val 7158"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19e93ff5fc8_0_28"/>
          <p:cNvSpPr txBox="1"/>
          <p:nvPr>
            <p:ph type="title"/>
          </p:nvPr>
        </p:nvSpPr>
        <p:spPr>
          <a:xfrm>
            <a:off x="1039600" y="1267473"/>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sz="4000">
                <a:latin typeface="Comfortaa"/>
                <a:ea typeface="Comfortaa"/>
                <a:cs typeface="Comfortaa"/>
                <a:sym typeface="Comfortaa"/>
              </a:rPr>
              <a:t>How does it affect our lives?</a:t>
            </a:r>
            <a:endParaRPr sz="4000">
              <a:latin typeface="Comfortaa"/>
              <a:ea typeface="Comfortaa"/>
              <a:cs typeface="Comfortaa"/>
              <a:sym typeface="Comfortaa"/>
            </a:endParaRPr>
          </a:p>
        </p:txBody>
      </p:sp>
      <p:sp>
        <p:nvSpPr>
          <p:cNvPr id="85" name="Google Shape;85;g19e93ff5fc8_0_28"/>
          <p:cNvSpPr txBox="1"/>
          <p:nvPr>
            <p:ph idx="1" type="body"/>
          </p:nvPr>
        </p:nvSpPr>
        <p:spPr>
          <a:xfrm>
            <a:off x="582850" y="2178600"/>
            <a:ext cx="11294700" cy="467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lang="en-US" sz="2500">
                <a:solidFill>
                  <a:srgbClr val="427B83"/>
                </a:solidFill>
                <a:latin typeface="Comfortaa"/>
                <a:ea typeface="Comfortaa"/>
                <a:cs typeface="Comfortaa"/>
                <a:sym typeface="Comfortaa"/>
              </a:rPr>
              <a:t>In modern world there is a prevalence of medium-to-large sized agricultural enterprises, which account for two thirds of the world food needs, while the small sized ones provide for the remaining third.</a:t>
            </a:r>
            <a:endParaRPr sz="25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2500">
                <a:solidFill>
                  <a:srgbClr val="427B83"/>
                </a:solidFill>
                <a:latin typeface="Comfortaa"/>
                <a:ea typeface="Comfortaa"/>
                <a:cs typeface="Comfortaa"/>
                <a:sym typeface="Comfortaa"/>
              </a:rPr>
              <a:t>Both these models greatly affect the economical tissue of the rural areas and society, in terms of work and professional opportunities directly linked to cultivation and husbandry, along with all the professional profiles that are intertwined with the field (retail shops pesticides and phytosanitary, transportation and marketing).</a:t>
            </a:r>
            <a:endParaRPr sz="25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2500">
                <a:solidFill>
                  <a:srgbClr val="427B83"/>
                </a:solidFill>
                <a:latin typeface="Comfortaa"/>
                <a:ea typeface="Comfortaa"/>
                <a:cs typeface="Comfortaa"/>
                <a:sym typeface="Comfortaa"/>
              </a:rPr>
              <a:t>From 2000 to 2020 we witnessed an astounding 55% increase in the production of primary crops commodities, followed by a steady increase over the years.</a:t>
            </a:r>
            <a:endParaRPr sz="2500">
              <a:solidFill>
                <a:srgbClr val="427B83"/>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29a0573e100_0_1"/>
          <p:cNvSpPr txBox="1"/>
          <p:nvPr>
            <p:ph type="title"/>
          </p:nvPr>
        </p:nvSpPr>
        <p:spPr>
          <a:xfrm>
            <a:off x="838200" y="16670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The role of </a:t>
            </a:r>
            <a:r>
              <a:rPr lang="en-US" sz="4000">
                <a:latin typeface="Comfortaa"/>
                <a:ea typeface="Comfortaa"/>
                <a:cs typeface="Comfortaa"/>
                <a:sym typeface="Comfortaa"/>
              </a:rPr>
              <a:t>cereals</a:t>
            </a:r>
            <a:endParaRPr sz="4000">
              <a:latin typeface="Comfortaa"/>
              <a:ea typeface="Comfortaa"/>
              <a:cs typeface="Comfortaa"/>
              <a:sym typeface="Comfortaa"/>
            </a:endParaRPr>
          </a:p>
        </p:txBody>
      </p:sp>
      <p:sp>
        <p:nvSpPr>
          <p:cNvPr id="92" name="Google Shape;92;g29a0573e100_0_1"/>
          <p:cNvSpPr txBox="1"/>
          <p:nvPr>
            <p:ph idx="1" type="body"/>
          </p:nvPr>
        </p:nvSpPr>
        <p:spPr>
          <a:xfrm>
            <a:off x="457200" y="2671450"/>
            <a:ext cx="7708500" cy="400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Out of all the crops that we currently grow, the most impactful one is by far represented by cereals, which account for more that 50% of the food needs worldwide, while also being a major component of animals’ feeding.</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For this reason, it is by far the most cultivated crop, reaching 32% of the total of cultivated crops, followed by sugar crops (22%) and vegetables and oil crops (12% each).</a:t>
            </a:r>
            <a:endParaRPr sz="2500">
              <a:latin typeface="Comfortaa"/>
              <a:ea typeface="Comfortaa"/>
              <a:cs typeface="Comfortaa"/>
              <a:sym typeface="Comfortaa"/>
            </a:endParaRPr>
          </a:p>
        </p:txBody>
      </p:sp>
      <p:pic>
        <p:nvPicPr>
          <p:cNvPr id="93" name="Google Shape;93;g29a0573e100_0_1"/>
          <p:cNvPicPr preferRelativeResize="0"/>
          <p:nvPr/>
        </p:nvPicPr>
        <p:blipFill rotWithShape="1">
          <a:blip r:embed="rId3">
            <a:alphaModFix/>
          </a:blip>
          <a:srcRect b="0" l="0" r="0" t="0"/>
          <a:stretch/>
        </p:blipFill>
        <p:spPr>
          <a:xfrm>
            <a:off x="8354475" y="2997848"/>
            <a:ext cx="3456527" cy="2592399"/>
          </a:xfrm>
          <a:prstGeom prst="rect">
            <a:avLst/>
          </a:prstGeom>
          <a:noFill/>
          <a:ln>
            <a:noFill/>
          </a:ln>
        </p:spPr>
      </p:pic>
      <p:sp>
        <p:nvSpPr>
          <p:cNvPr id="94" name="Google Shape;94;g29a0573e100_0_1"/>
          <p:cNvSpPr txBox="1"/>
          <p:nvPr/>
        </p:nvSpPr>
        <p:spPr>
          <a:xfrm>
            <a:off x="8354475" y="5506025"/>
            <a:ext cx="3456600" cy="12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000" u="none" cap="none" strike="noStrike">
                <a:solidFill>
                  <a:srgbClr val="000000"/>
                </a:solidFill>
                <a:latin typeface="Arial"/>
                <a:ea typeface="Arial"/>
                <a:cs typeface="Arial"/>
                <a:sym typeface="Arial"/>
              </a:rPr>
              <a:t>© Verdesian Life Sciences</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ph type="title"/>
          </p:nvPr>
        </p:nvSpPr>
        <p:spPr>
          <a:xfrm>
            <a:off x="838200" y="1899098"/>
            <a:ext cx="10515600" cy="6619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sz="4000">
                <a:latin typeface="Comfortaa"/>
                <a:ea typeface="Comfortaa"/>
                <a:cs typeface="Comfortaa"/>
                <a:sym typeface="Comfortaa"/>
                <a:extLst>
                  <a:ext uri="http://customooxmlschemas.google.com/">
                    <go:slidesCustomData xmlns:go="http://customooxmlschemas.google.com/" textRoundtripDataId="1"/>
                  </a:ext>
                </a:extLst>
              </a:rPr>
              <a:t>Agriculture and food needs</a:t>
            </a:r>
            <a:endParaRPr sz="4000">
              <a:latin typeface="Comfortaa"/>
              <a:ea typeface="Comfortaa"/>
              <a:cs typeface="Comfortaa"/>
              <a:sym typeface="Comfortaa"/>
            </a:endParaRPr>
          </a:p>
        </p:txBody>
      </p:sp>
      <p:sp>
        <p:nvSpPr>
          <p:cNvPr id="100" name="Google Shape;100;p3"/>
          <p:cNvSpPr txBox="1"/>
          <p:nvPr>
            <p:ph idx="1" type="body"/>
          </p:nvPr>
        </p:nvSpPr>
        <p:spPr>
          <a:xfrm>
            <a:off x="838200" y="2632031"/>
            <a:ext cx="10515600" cy="40036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800"/>
              <a:buNone/>
            </a:pPr>
            <a:r>
              <a:t/>
            </a:r>
            <a:endParaRPr b="1" sz="25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rPr b="1" lang="en-US" sz="2500">
                <a:solidFill>
                  <a:srgbClr val="427B83"/>
                </a:solidFill>
                <a:latin typeface="Comfortaa"/>
                <a:ea typeface="Comfortaa"/>
                <a:cs typeface="Comfortaa"/>
                <a:sym typeface="Comfortaa"/>
              </a:rPr>
              <a:t>The increasing population, along with a greater demand for food, are posing a great challenge on modern agriculture, which is actively seeking new ways to satisfy it.</a:t>
            </a:r>
            <a:endParaRPr b="1" sz="25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rPr b="1" lang="en-US" sz="2500">
                <a:solidFill>
                  <a:srgbClr val="427B83"/>
                </a:solidFill>
                <a:latin typeface="Comfortaa"/>
                <a:ea typeface="Comfortaa"/>
                <a:cs typeface="Comfortaa"/>
                <a:sym typeface="Comfortaa"/>
              </a:rPr>
              <a:t>Solutions are variegated and aimed at different aspects of the production chain, such as technological integration, plant breeding, expansion of the cultivable and livestock areas.</a:t>
            </a:r>
            <a:endParaRPr b="1" sz="2500">
              <a:solidFill>
                <a:srgbClr val="427B83"/>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9a0573e100_0_17"/>
          <p:cNvSpPr txBox="1"/>
          <p:nvPr>
            <p:ph type="title"/>
          </p:nvPr>
        </p:nvSpPr>
        <p:spPr>
          <a:xfrm>
            <a:off x="780200" y="184785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The process of crop cultivation</a:t>
            </a:r>
            <a:endParaRPr sz="4000">
              <a:latin typeface="Comfortaa"/>
              <a:ea typeface="Comfortaa"/>
              <a:cs typeface="Comfortaa"/>
              <a:sym typeface="Comfortaa"/>
            </a:endParaRPr>
          </a:p>
        </p:txBody>
      </p:sp>
      <p:sp>
        <p:nvSpPr>
          <p:cNvPr id="107" name="Google Shape;107;g29a0573e100_0_17"/>
          <p:cNvSpPr txBox="1"/>
          <p:nvPr>
            <p:ph idx="1" type="body"/>
          </p:nvPr>
        </p:nvSpPr>
        <p:spPr>
          <a:xfrm>
            <a:off x="1156350" y="2854200"/>
            <a:ext cx="98793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Cultivation of crops requires a strict application of different steps which must be followed to ensure the best possible crop yield over the course of the year.</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These steps start from an accurate planning of the work to the plantation and the monitoring of the crops’ lifecycle, ending with the marketing and selling of the product.</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EntRenew Regular Slides">
  <a:themeElements>
    <a:clrScheme name="EntRenew">
      <a:dk1>
        <a:srgbClr val="000000"/>
      </a:dk1>
      <a:lt1>
        <a:srgbClr val="FFFFFF"/>
      </a:lt1>
      <a:dk2>
        <a:srgbClr val="44546A"/>
      </a:dk2>
      <a:lt2>
        <a:srgbClr val="E7E6E6"/>
      </a:lt2>
      <a:accent1>
        <a:srgbClr val="3C4556"/>
      </a:accent1>
      <a:accent2>
        <a:srgbClr val="5CA3AC"/>
      </a:accent2>
      <a:accent3>
        <a:srgbClr val="98C461"/>
      </a:accent3>
      <a:accent4>
        <a:srgbClr val="8CBD76"/>
      </a:accent4>
      <a:accent5>
        <a:srgbClr val="F8B040"/>
      </a:accent5>
      <a:accent6>
        <a:srgbClr val="ED6E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tRenew Presentation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2020-10-27T14:07:00Z</dcterms:created>
  <dc:creator>Quentin Fanjas</dc:creator>
</cp:coreProperties>
</file>