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wHkIZEyMxd+Digm1ioOR2s8bS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44D50CB-24D7-4BED-A64A-C8BF17B6EEBF}">
  <a:tblStyle styleId="{344D50CB-24D7-4BED-A64A-C8BF17B6EEBF}"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9c1d45b2ea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 name="Google Shape;90;g29c1d45b2ea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9c1d45b2e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 name="Google Shape;96;g29c1d45b2e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c1d45b2ea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29c1d45b2ea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9c1d45b2ea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29c1d45b2ea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9c1d45b2e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c1d45b2e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9c1d45b2e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29c1d45b2e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9c1d45b2ea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29c1d45b2ea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9c1d45b2ea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29c1d45b2ea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9c1d45b2ea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9c1d45b2ea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9c1d45b2ea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29c1d45b2ea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 name="Google Shape;37;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9c1d45b2ea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g29c1d45b2ea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c1d45b2e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29c1d45b2e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c1d45b2e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29c1d45b2e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9c1d45b2e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29c1d45b2e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9c1d45b2ea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9c1d45b2ea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9c1d45b2ea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g29c1d45b2ea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c1d45b2ea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29c1d45b2ea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 name="Google Shape;5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9c1d45b2e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 name="Google Shape;59;g29c1d45b2e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c1d45b2e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c1d45b2e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9c1d45b2e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29c1d45b2e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c1d45b2ea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29c1d45b2e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9c1d45b2ea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g29c1d45b2ea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www.mindtools.com/aw8syx6/the-marketing-research-mix" TargetMode="External"/><Relationship Id="rId4" Type="http://schemas.openxmlformats.org/officeDocument/2006/relationships/hyperlink" Target="https://www.investopedia.com/terms/m/market-research.as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18703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Marketing und Marktforschung</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312420" rtl="0" algn="ctr">
              <a:spcBef>
                <a:spcPts val="0"/>
              </a:spcBef>
              <a:spcAft>
                <a:spcPts val="0"/>
              </a:spcAft>
              <a:buClr>
                <a:schemeClr val="dk1"/>
              </a:buClr>
              <a:buSzPts val="1100"/>
              <a:buFont typeface="Arial"/>
              <a:buNone/>
            </a:pPr>
            <a:r>
              <a:rPr lang="en-US">
                <a:solidFill>
                  <a:schemeClr val="dk2"/>
                </a:solidFill>
              </a:rPr>
              <a:t>PROGRAMM ERASMUS+      </a:t>
            </a:r>
            <a:endParaRPr>
              <a:solidFill>
                <a:schemeClr val="dk2"/>
              </a:solidFill>
            </a:endParaRPr>
          </a:p>
          <a:p>
            <a:pPr indent="0" lvl="0" marL="0" marR="312420" rtl="0" algn="ctr">
              <a:spcBef>
                <a:spcPts val="0"/>
              </a:spcBef>
              <a:spcAft>
                <a:spcPts val="0"/>
              </a:spcAft>
              <a:buClr>
                <a:schemeClr val="dk1"/>
              </a:buClr>
              <a:buSzPts val="1100"/>
              <a:buFont typeface="Arial"/>
              <a:buNone/>
            </a:pPr>
            <a:r>
              <a:rPr lang="en-US">
                <a:solidFill>
                  <a:schemeClr val="dk2"/>
                </a:solidFill>
              </a:rPr>
              <a:t>Projekt-ID KA220-YOU-37C49185</a:t>
            </a:r>
            <a:endParaRPr>
              <a:solidFill>
                <a:schemeClr val="dk2"/>
              </a:solidFill>
            </a:endParaRPr>
          </a:p>
          <a:p>
            <a:pPr indent="0" lvl="0" marL="0" marR="312420" rtl="0" algn="ctr">
              <a:spcBef>
                <a:spcPts val="0"/>
              </a:spcBef>
              <a:spcAft>
                <a:spcPts val="0"/>
              </a:spcAft>
              <a:buClr>
                <a:schemeClr val="dk1"/>
              </a:buClr>
              <a:buSzPts val="1100"/>
              <a:buNone/>
            </a:pPr>
            <a:r>
              <a:rPr lang="en-US">
                <a:solidFill>
                  <a:schemeClr val="dk2"/>
                </a:solidFill>
              </a:rPr>
              <a:t>Kooperationspartnerschaften im Jugendbereich Form</a:t>
            </a:r>
            <a:endParaRPr>
              <a:solidFill>
                <a:schemeClr val="dk2"/>
              </a:solidFill>
            </a:endParaRPr>
          </a:p>
        </p:txBody>
      </p:sp>
      <p:pic>
        <p:nvPicPr>
          <p:cNvPr id="33" name="Google Shape;33;p1"/>
          <p:cNvPicPr preferRelativeResize="0"/>
          <p:nvPr/>
        </p:nvPicPr>
        <p:blipFill rotWithShape="1">
          <a:blip r:embed="rId3">
            <a:alphaModFix/>
          </a:blip>
          <a:srcRect b="0" l="0" r="0" t="0"/>
          <a:stretch/>
        </p:blipFill>
        <p:spPr>
          <a:xfrm>
            <a:off x="2832875" y="2440060"/>
            <a:ext cx="6172200" cy="3400425"/>
          </a:xfrm>
          <a:prstGeom prst="rect">
            <a:avLst/>
          </a:prstGeom>
          <a:noFill/>
          <a:ln>
            <a:noFill/>
          </a:ln>
        </p:spPr>
      </p:pic>
      <p:pic>
        <p:nvPicPr>
          <p:cNvPr id="34" name="Google Shape;34;p1"/>
          <p:cNvPicPr preferRelativeResize="0"/>
          <p:nvPr/>
        </p:nvPicPr>
        <p:blipFill>
          <a:blip r:embed="rId4">
            <a:alphaModFix/>
          </a:blip>
          <a:stretch>
            <a:fillRect/>
          </a:stretch>
        </p:blipFill>
        <p:spPr>
          <a:xfrm>
            <a:off x="117925" y="5588332"/>
            <a:ext cx="3849499" cy="10996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29c1d45b2ea_0_4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93" name="Google Shape;93;g29c1d45b2ea_0_46"/>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Schwerpunktgruppen</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Eine Fokusgruppe besteht aus einer kleinen Gruppe repräsentativer Kunden, die ausgewählt werden, um eine Werbung zu sehen oder ein Produkt zu testen.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Die Gruppe wird dann zu ihrer Meinung über das Produkt, die Marke des Unternehmens oder konkurrierende Produkte befragt. Anschließend wertet das Unternehmen die Informationen aus und entscheidet, ob es die Ware oder Dienstleistung auf den Markt bringen, Anpassungen vornehmen oder ganz aufgeben will.</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g29c1d45b2ea_0_5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99" name="Google Shape;99;g29c1d45b2ea_0_5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Telefonische Forschung</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Das Telefoninterview ersetzte schnell die Methode der Befragung von Bewerbern durch den Mann auf der Straße. Ein telefonischer Informationssammler konnte die Aufgabe schneller und kostengünstiger erledigen.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Viele Jahre lang war die Telefonbefragung die bevorzugte Methode der Marktforscher. Da immer weniger Festnetzanschlüsse zur Verfügung stehen und immer mehr Menschen stattdessen weniger zugängliche Mobiltelefone benutzen, ist diese Methode in den letzten Jahren erheblich schwieriger geworden.</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9c1d45b2ea_0_5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105" name="Google Shape;105;g29c1d45b2ea_0_58"/>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Umfrageforschung</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Umfragen sind eine kostengünstigere Option als Fokusgruppen, um herauszufinden, was die Verbraucher denken, ohne persönliche Interviews durchführen zu müssen. Die Umfragen werden per Post an die Kunden verschickt, in der Regel zusammen mit einem Rabattcode oder einem Gutschein, um sie zur Teilnahme zu bewegen. Diese Umfragen helfen dabei, die Stimmung der Verbraucher in Bezug auf die Marke, das Produkt und die Preisspanne zu ermitteln.</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29c1d45b2ea_0_6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111" name="Google Shape;111;g29c1d45b2ea_0_63"/>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Online-Marktforschung</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Marktforschungsaktivitäten haben sich online verlagert, da immer mehr Menschen ihre Zeit im Internet verbringen. Für die Datenerhebung wird nach wie vor ein Umfrageformular verwendet. Einzelpersonen können sich jedoch anmelden, Umfragen ausfüllen und Feedback geben, wann immer sie Zeit dafür haben, anstatt dass Unternehmen aktiv nach Teilnehmern suchen, indem sie sie auf der Straße aufsuchen oder sie telefonisch anrufen.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Die Menschen können nach eigenem Gutdünken und in ihrem eigenen Tempo teilnehmen, was den Prozess weniger gezwungen und invasiv macht.</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c1d45b2ea_0_7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Modell der Marktforschung</a:t>
            </a:r>
            <a:endParaRPr/>
          </a:p>
        </p:txBody>
      </p:sp>
      <p:sp>
        <p:nvSpPr>
          <p:cNvPr id="117" name="Google Shape;117;g29c1d45b2ea_0_7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Marktforschungsmix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Nigel Bradley entwickelte 2004 den Marketing Research Mix und erläuterte ihn 2007 in seinem Buch „Marketing Research“. Bradleys vier Phasen - seine 4 Ps - sind:</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374650" lvl="0" marL="457200" rtl="0" algn="just">
              <a:spcBef>
                <a:spcPts val="0"/>
              </a:spcBef>
              <a:spcAft>
                <a:spcPts val="0"/>
              </a:spcAft>
              <a:buClr>
                <a:srgbClr val="427B83"/>
              </a:buClr>
              <a:buSzPts val="2300"/>
              <a:buChar char="•"/>
            </a:pPr>
            <a:r>
              <a:rPr b="1" lang="en-US" sz="2300">
                <a:solidFill>
                  <a:srgbClr val="427B83"/>
                </a:solidFill>
              </a:rPr>
              <a:t>Zweck.</a:t>
            </a:r>
            <a:endParaRPr b="1" sz="2300">
              <a:solidFill>
                <a:srgbClr val="427B83"/>
              </a:solidFill>
            </a:endParaRPr>
          </a:p>
          <a:p>
            <a:pPr indent="-374650" lvl="0" marL="457200" rtl="0" algn="just">
              <a:spcBef>
                <a:spcPts val="0"/>
              </a:spcBef>
              <a:spcAft>
                <a:spcPts val="0"/>
              </a:spcAft>
              <a:buClr>
                <a:srgbClr val="427B83"/>
              </a:buClr>
              <a:buSzPts val="2300"/>
              <a:buChar char="•"/>
            </a:pPr>
            <a:r>
              <a:rPr b="1" lang="en-US" sz="2300">
                <a:solidFill>
                  <a:srgbClr val="427B83"/>
                </a:solidFill>
              </a:rPr>
              <a:t>Grundgesamtheit.</a:t>
            </a:r>
            <a:endParaRPr b="1" sz="2300">
              <a:solidFill>
                <a:srgbClr val="427B83"/>
              </a:solidFill>
            </a:endParaRPr>
          </a:p>
          <a:p>
            <a:pPr indent="-374650" lvl="0" marL="457200" rtl="0" algn="just">
              <a:spcBef>
                <a:spcPts val="0"/>
              </a:spcBef>
              <a:spcAft>
                <a:spcPts val="0"/>
              </a:spcAft>
              <a:buClr>
                <a:srgbClr val="427B83"/>
              </a:buClr>
              <a:buSzPts val="2300"/>
              <a:buChar char="•"/>
            </a:pPr>
            <a:r>
              <a:rPr b="1" lang="en-US" sz="2300">
                <a:solidFill>
                  <a:srgbClr val="427B83"/>
                </a:solidFill>
              </a:rPr>
              <a:t>Vorgehensweise.</a:t>
            </a:r>
            <a:endParaRPr b="1" sz="2300">
              <a:solidFill>
                <a:srgbClr val="427B83"/>
              </a:solidFill>
            </a:endParaRPr>
          </a:p>
          <a:p>
            <a:pPr indent="-374650" lvl="0" marL="457200" rtl="0" algn="just">
              <a:spcBef>
                <a:spcPts val="0"/>
              </a:spcBef>
              <a:spcAft>
                <a:spcPts val="0"/>
              </a:spcAft>
              <a:buClr>
                <a:srgbClr val="427B83"/>
              </a:buClr>
              <a:buSzPts val="2300"/>
              <a:buChar char="•"/>
            </a:pPr>
            <a:r>
              <a:rPr b="1" lang="en-US" sz="2300">
                <a:solidFill>
                  <a:srgbClr val="427B83"/>
                </a:solidFill>
              </a:rPr>
              <a:t>Veröffentlichung.</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Sie können die 4 P's verwenden, um ein Forschungsprojekt zu konzipieren, um die Ergebnisse Ihrer Forschung zu organisieren und um Forschung zu hinterfragen, damit Sie ihre Qualität beurteilen können.</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29c1d45b2ea_0_9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Marketing Research Mix</a:t>
            </a:r>
            <a:endParaRPr/>
          </a:p>
        </p:txBody>
      </p:sp>
      <p:graphicFrame>
        <p:nvGraphicFramePr>
          <p:cNvPr id="123" name="Google Shape;123;g29c1d45b2ea_0_96"/>
          <p:cNvGraphicFramePr/>
          <p:nvPr/>
        </p:nvGraphicFramePr>
        <p:xfrm>
          <a:off x="1985963" y="2205550"/>
          <a:ext cx="3000000" cy="3000000"/>
        </p:xfrm>
        <a:graphic>
          <a:graphicData uri="http://schemas.openxmlformats.org/drawingml/2006/table">
            <a:tbl>
              <a:tblPr>
                <a:noFill/>
                <a:tableStyleId>{344D50CB-24D7-4BED-A64A-C8BF17B6EEBF}</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solidFill>
                            <a:srgbClr val="FFFFFF"/>
                          </a:solidFill>
                          <a:latin typeface="Calibri"/>
                          <a:ea typeface="Calibri"/>
                          <a:cs typeface="Calibri"/>
                          <a:sym typeface="Calibri"/>
                        </a:rPr>
                        <a:t>PRODUKT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solidFill>
                            <a:srgbClr val="FFFFFF"/>
                          </a:solidFill>
                          <a:latin typeface="Calibri"/>
                          <a:ea typeface="Calibri"/>
                          <a:cs typeface="Calibri"/>
                          <a:sym typeface="Calibri"/>
                        </a:rPr>
                        <a:t>PLATZ</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latin typeface="Calibri"/>
                          <a:ea typeface="Calibri"/>
                          <a:cs typeface="Calibri"/>
                          <a:sym typeface="Calibri"/>
                        </a:rPr>
                        <a:t>PREIS</a:t>
                      </a:r>
                      <a:endParaRPr b="1" sz="4800" u="none" cap="none" strike="noStrike">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lang="en-US" sz="4800">
                          <a:latin typeface="Calibri"/>
                          <a:ea typeface="Calibri"/>
                          <a:cs typeface="Calibri"/>
                          <a:sym typeface="Calibri"/>
                        </a:rPr>
                        <a:t>FÖRDERN</a:t>
                      </a:r>
                      <a:endParaRPr sz="4800" u="none" cap="none" strike="noStrike">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r>
            </a:tbl>
          </a:graphicData>
        </a:graphic>
      </p:graphicFrame>
      <p:pic>
        <p:nvPicPr>
          <p:cNvPr id="124" name="Google Shape;124;g29c1d45b2ea_0_96"/>
          <p:cNvPicPr preferRelativeResize="0"/>
          <p:nvPr/>
        </p:nvPicPr>
        <p:blipFill rotWithShape="1">
          <a:blip r:embed="rId3">
            <a:alphaModFix/>
          </a:blip>
          <a:srcRect b="0" l="0" r="0" t="0"/>
          <a:stretch/>
        </p:blipFill>
        <p:spPr>
          <a:xfrm>
            <a:off x="9489150" y="359618"/>
            <a:ext cx="2145200" cy="1711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9c1d45b2ea_0_10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Produkt/Dienstleistung</a:t>
            </a:r>
            <a:endParaRPr/>
          </a:p>
        </p:txBody>
      </p:sp>
      <p:sp>
        <p:nvSpPr>
          <p:cNvPr id="130" name="Google Shape;130;g29c1d45b2ea_0_103"/>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-Was wünscht sich der Kunde von dem Produkt/der Dienstleistung? Welche Bedürfnisse befriedigt es?</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-Welche Funktionen hat es, um diese Bedürfnisse zu erfüllen?</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-Gibt es Funktionen, die Sie ausgelassen haben?</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-Haben Sie kostspielige Funktionen eingebaut, die der Kunde gar nicht nutzen wird?</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-Wie und wo wird der Kunde es nutzen?</a:t>
            </a:r>
            <a:endParaRPr sz="32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endParaRPr>
          </a:p>
        </p:txBody>
      </p:sp>
      <p:pic>
        <p:nvPicPr>
          <p:cNvPr id="131" name="Google Shape;131;g29c1d45b2ea_0_103"/>
          <p:cNvPicPr preferRelativeResize="0"/>
          <p:nvPr/>
        </p:nvPicPr>
        <p:blipFill rotWithShape="1">
          <a:blip r:embed="rId3">
            <a:alphaModFix/>
          </a:blip>
          <a:srcRect b="0" l="0" r="0" t="0"/>
          <a:stretch/>
        </p:blipFill>
        <p:spPr>
          <a:xfrm>
            <a:off x="9366688" y="4980663"/>
            <a:ext cx="2543175" cy="1800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9c1d45b2ea_0_1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Produkt/Dienstleistung</a:t>
            </a:r>
            <a:endParaRPr/>
          </a:p>
        </p:txBody>
      </p:sp>
      <p:sp>
        <p:nvSpPr>
          <p:cNvPr id="137" name="Google Shape;137;g29c1d45b2ea_0_112"/>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sieht es/sie aus? Wie werden die Kunden es/sie erleben?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-Welche Größe(n), Farbe(n) und so weiter soll es haben?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soll es genannt werden?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wird es gebrandet?</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unterscheidet es sich von den Produkten Ihrer Konkurrenten?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-Was kann es höchstens kosten und trotzdem ausreichend gewinnbringend verkauft werden? </a:t>
            </a:r>
            <a:endParaRPr sz="30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9c1d45b2ea_0_11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PLATZ</a:t>
            </a:r>
            <a:endParaRPr/>
          </a:p>
        </p:txBody>
      </p:sp>
      <p:sp>
        <p:nvSpPr>
          <p:cNvPr id="143" name="Google Shape;143;g29c1d45b2ea_0_118"/>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sieht sie aus? Wie werden die Kunden es erleben?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-Welche Größe(n), Farbe(n) und so weiter soll es haben?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soll es genannt werden?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wird es gebrandet?</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-Wie unterscheidet es sich von den Produkten Ihrer Konkurrenten?</a:t>
            </a:r>
            <a:endParaRPr sz="3000">
              <a:solidFill>
                <a:schemeClr val="dk1"/>
              </a:solidFill>
            </a:endParaRPr>
          </a:p>
          <a:p>
            <a:pPr indent="0" lvl="0" marL="0" rtl="0" algn="l">
              <a:lnSpc>
                <a:spcPct val="115000"/>
              </a:lnSpc>
              <a:spcBef>
                <a:spcPts val="700"/>
              </a:spcBef>
              <a:spcAft>
                <a:spcPts val="0"/>
              </a:spcAft>
              <a:buClr>
                <a:schemeClr val="dk1"/>
              </a:buClr>
              <a:buSzPts val="1100"/>
              <a:buFont typeface="Arial"/>
              <a:buNone/>
            </a:pPr>
            <a:r>
              <a:rPr lang="en-US" sz="3000">
                <a:solidFill>
                  <a:schemeClr val="dk1"/>
                </a:solidFill>
              </a:rPr>
              <a:t>-Was kann es höchstens kosten und trotzdem ausreichend gewinnbringend verkauft werden?</a:t>
            </a:r>
            <a:endParaRPr sz="3000">
              <a:solidFill>
                <a:schemeClr val="dk1"/>
              </a:solidFill>
            </a:endParaRPr>
          </a:p>
          <a:p>
            <a:pPr indent="0" lvl="0" marL="0" rtl="0" algn="l">
              <a:lnSpc>
                <a:spcPct val="115000"/>
              </a:lnSpc>
              <a:spcBef>
                <a:spcPts val="700"/>
              </a:spcBef>
              <a:spcAft>
                <a:spcPts val="0"/>
              </a:spcAft>
              <a:buSzPts val="2800"/>
              <a:buNone/>
            </a:pPr>
            <a:r>
              <a:rPr lang="en-US" sz="3000">
                <a:solidFill>
                  <a:schemeClr val="dk1"/>
                </a:solidFill>
              </a:rPr>
              <a:t>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44" name="Google Shape;144;g29c1d45b2ea_0_118"/>
          <p:cNvPicPr preferRelativeResize="0"/>
          <p:nvPr/>
        </p:nvPicPr>
        <p:blipFill rotWithShape="1">
          <a:blip r:embed="rId3">
            <a:alphaModFix/>
          </a:blip>
          <a:srcRect b="0" l="0" r="0" t="0"/>
          <a:stretch/>
        </p:blipFill>
        <p:spPr>
          <a:xfrm>
            <a:off x="10217300" y="4248825"/>
            <a:ext cx="1685525" cy="211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29c1d45b2ea_0_12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PREIS</a:t>
            </a:r>
            <a:endParaRPr/>
          </a:p>
        </p:txBody>
      </p:sp>
      <p:sp>
        <p:nvSpPr>
          <p:cNvPr id="150" name="Google Shape;150;g29c1d45b2ea_0_123"/>
          <p:cNvSpPr txBox="1"/>
          <p:nvPr>
            <p:ph idx="1" type="body"/>
          </p:nvPr>
        </p:nvSpPr>
        <p:spPr>
          <a:xfrm>
            <a:off x="771350" y="1963150"/>
            <a:ext cx="11178600" cy="489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Clr>
                <a:schemeClr val="dk1"/>
              </a:buClr>
              <a:buSzPts val="1100"/>
              <a:buFont typeface="Arial"/>
              <a:buNone/>
            </a:pPr>
            <a:r>
              <a:rPr lang="en-US" sz="2700">
                <a:solidFill>
                  <a:schemeClr val="dk1"/>
                </a:solidFill>
                <a:latin typeface="Arial"/>
                <a:ea typeface="Arial"/>
                <a:cs typeface="Arial"/>
                <a:sym typeface="Arial"/>
              </a:rPr>
              <a:t>-Welchen Wert hat das Produkt oder die Dienstleistung für den Käufer?</a:t>
            </a:r>
            <a:endParaRPr sz="2700">
              <a:solidFill>
                <a:schemeClr val="dk1"/>
              </a:solidFill>
              <a:latin typeface="Arial"/>
              <a:ea typeface="Arial"/>
              <a:cs typeface="Arial"/>
              <a:sym typeface="Arial"/>
            </a:endParaRPr>
          </a:p>
          <a:p>
            <a:pPr indent="0" lvl="0" marL="0" rtl="0" algn="l">
              <a:lnSpc>
                <a:spcPct val="115000"/>
              </a:lnSpc>
              <a:spcBef>
                <a:spcPts val="700"/>
              </a:spcBef>
              <a:spcAft>
                <a:spcPts val="0"/>
              </a:spcAft>
              <a:buClr>
                <a:schemeClr val="dk1"/>
              </a:buClr>
              <a:buSzPts val="1100"/>
              <a:buFont typeface="Arial"/>
              <a:buNone/>
            </a:pPr>
            <a:r>
              <a:rPr lang="en-US" sz="2700">
                <a:solidFill>
                  <a:schemeClr val="dk1"/>
                </a:solidFill>
                <a:latin typeface="Arial"/>
                <a:ea typeface="Arial"/>
                <a:cs typeface="Arial"/>
                <a:sym typeface="Arial"/>
              </a:rPr>
              <a:t>-Ist der Kunde preisempfindlich? Wird eine kleine Preissenkung Ihnen zusätzliche Marktanteile verschaffen? Oder wird eine kleine Preiserhöhung nicht auffallen und Ihnen somit eine zusätzliche Gewinnspanne verschaffen?</a:t>
            </a:r>
            <a:endParaRPr sz="2700">
              <a:solidFill>
                <a:schemeClr val="dk1"/>
              </a:solidFill>
              <a:latin typeface="Arial"/>
              <a:ea typeface="Arial"/>
              <a:cs typeface="Arial"/>
              <a:sym typeface="Arial"/>
            </a:endParaRPr>
          </a:p>
          <a:p>
            <a:pPr indent="0" lvl="0" marL="0" rtl="0" algn="l">
              <a:lnSpc>
                <a:spcPct val="115000"/>
              </a:lnSpc>
              <a:spcBef>
                <a:spcPts val="700"/>
              </a:spcBef>
              <a:spcAft>
                <a:spcPts val="0"/>
              </a:spcAft>
              <a:buClr>
                <a:schemeClr val="dk1"/>
              </a:buClr>
              <a:buSzPts val="1100"/>
              <a:buFont typeface="Arial"/>
              <a:buNone/>
            </a:pPr>
            <a:r>
              <a:rPr lang="en-US" sz="2700">
                <a:solidFill>
                  <a:schemeClr val="dk1"/>
                </a:solidFill>
                <a:latin typeface="Arial"/>
                <a:ea typeface="Arial"/>
                <a:cs typeface="Arial"/>
                <a:sym typeface="Arial"/>
              </a:rPr>
              <a:t>-Welche Preisnachlässe sollten Handelskunden oder anderen spezifischen Segmenten Ihres Marktes angeboten werden?</a:t>
            </a:r>
            <a:endParaRPr sz="2700">
              <a:solidFill>
                <a:schemeClr val="dk1"/>
              </a:solidFill>
              <a:latin typeface="Arial"/>
              <a:ea typeface="Arial"/>
              <a:cs typeface="Arial"/>
              <a:sym typeface="Arial"/>
            </a:endParaRPr>
          </a:p>
          <a:p>
            <a:pPr indent="0" lvl="0" marL="0" rtl="0" algn="l">
              <a:lnSpc>
                <a:spcPct val="115000"/>
              </a:lnSpc>
              <a:spcBef>
                <a:spcPts val="700"/>
              </a:spcBef>
              <a:spcAft>
                <a:spcPts val="0"/>
              </a:spcAft>
              <a:buClr>
                <a:schemeClr val="dk1"/>
              </a:buClr>
              <a:buSzPts val="1100"/>
              <a:buFont typeface="Arial"/>
              <a:buNone/>
            </a:pPr>
            <a:r>
              <a:rPr lang="en-US" sz="2700">
                <a:solidFill>
                  <a:schemeClr val="dk1"/>
                </a:solidFill>
                <a:latin typeface="Arial"/>
                <a:ea typeface="Arial"/>
                <a:cs typeface="Arial"/>
                <a:sym typeface="Arial"/>
              </a:rPr>
              <a:t>-Wie werden Ihre Preise im Vergleich zu denen Ihrer Konkurrenten aussehen?</a:t>
            </a:r>
            <a:endParaRPr sz="27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27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2700">
              <a:solidFill>
                <a:schemeClr val="dk1"/>
              </a:solidFill>
            </a:endParaRPr>
          </a:p>
          <a:p>
            <a:pPr indent="0" lvl="0" marL="0" rtl="0" algn="l">
              <a:lnSpc>
                <a:spcPct val="115000"/>
              </a:lnSpc>
              <a:spcBef>
                <a:spcPts val="800"/>
              </a:spcBef>
              <a:spcAft>
                <a:spcPts val="0"/>
              </a:spcAft>
              <a:buSzPts val="2800"/>
              <a:buNone/>
            </a:pPr>
            <a:r>
              <a:t/>
            </a:r>
            <a:endParaRPr sz="2900">
              <a:solidFill>
                <a:schemeClr val="dk1"/>
              </a:solidFill>
              <a:latin typeface="Arial"/>
              <a:ea typeface="Arial"/>
              <a:cs typeface="Arial"/>
              <a:sym typeface="Arial"/>
            </a:endParaRPr>
          </a:p>
        </p:txBody>
      </p:sp>
      <p:pic>
        <p:nvPicPr>
          <p:cNvPr id="151" name="Google Shape;151;g29c1d45b2ea_0_123"/>
          <p:cNvPicPr preferRelativeResize="0"/>
          <p:nvPr/>
        </p:nvPicPr>
        <p:blipFill rotWithShape="1">
          <a:blip r:embed="rId3">
            <a:alphaModFix/>
          </a:blip>
          <a:srcRect b="0" l="0" r="0" t="0"/>
          <a:stretch/>
        </p:blipFill>
        <p:spPr>
          <a:xfrm>
            <a:off x="10038050" y="79725"/>
            <a:ext cx="1767977" cy="17679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Was ist Marketing?</a:t>
            </a:r>
            <a:endParaRPr/>
          </a:p>
        </p:txBody>
      </p:sp>
      <p:sp>
        <p:nvSpPr>
          <p:cNvPr id="40" name="Google Shape;40;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“Der Managementprozess, durch den</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Waren und Dienstleistungen vom Konzept zum Kunden gelangen”</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lang="en-US" sz="3200">
                <a:solidFill>
                  <a:schemeClr val="dk1"/>
                </a:solidFill>
              </a:rPr>
              <a:t>“Das richtige Produkt am richtigen Ort, zum richtigen Preis und zum richtigen Zeitpunkt anbieten”.</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t/>
            </a:r>
            <a:endParaRPr sz="3200">
              <a:solidFill>
                <a:schemeClr val="dk1"/>
              </a:solidFill>
            </a:endParaRPr>
          </a:p>
          <a:p>
            <a:pPr indent="0" lvl="0" marL="0" rtl="0" algn="l">
              <a:lnSpc>
                <a:spcPct val="115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41" name="Google Shape;41;g19e93ff5fc8_0_22"/>
          <p:cNvPicPr preferRelativeResize="0"/>
          <p:nvPr/>
        </p:nvPicPr>
        <p:blipFill rotWithShape="1">
          <a:blip r:embed="rId3">
            <a:alphaModFix/>
          </a:blip>
          <a:srcRect b="0" l="0" r="0" t="0"/>
          <a:stretch/>
        </p:blipFill>
        <p:spPr>
          <a:xfrm>
            <a:off x="9079674" y="678700"/>
            <a:ext cx="1955226" cy="19533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9c1d45b2ea_0_1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PROMOTION</a:t>
            </a:r>
            <a:endParaRPr/>
          </a:p>
        </p:txBody>
      </p:sp>
      <p:sp>
        <p:nvSpPr>
          <p:cNvPr id="157" name="Google Shape;157;g29c1d45b2ea_0_130"/>
          <p:cNvSpPr txBox="1"/>
          <p:nvPr>
            <p:ph idx="1" type="body"/>
          </p:nvPr>
        </p:nvSpPr>
        <p:spPr>
          <a:xfrm>
            <a:off x="510375" y="2000850"/>
            <a:ext cx="11555700" cy="4857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1100"/>
              <a:buNone/>
            </a:pPr>
            <a:r>
              <a:rPr lang="en-US" sz="2500">
                <a:solidFill>
                  <a:schemeClr val="dk1"/>
                </a:solidFill>
              </a:rPr>
              <a:t>-</a:t>
            </a:r>
            <a:r>
              <a:rPr lang="en-US" sz="2500">
                <a:solidFill>
                  <a:schemeClr val="dk1"/>
                </a:solidFill>
              </a:rPr>
              <a:t>Wo und wann können Sie Ihre Marketing-Botschaften an Ihren Zielmarkt weitergeben?</a:t>
            </a:r>
            <a:endParaRPr sz="2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US" sz="2500">
                <a:solidFill>
                  <a:schemeClr val="dk1"/>
                </a:solidFill>
              </a:rPr>
              <a:t>-Erreichen Sie Ihre Zielgruppe durch Werbung im Internet, in der Presse, im Fernsehen, im Radio oder auf Plakaten? Durch Direktmarketing-Mailings? Durch PR? Über das Internet?</a:t>
            </a:r>
            <a:endParaRPr sz="2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US" sz="2500">
                <a:solidFill>
                  <a:schemeClr val="dk1"/>
                </a:solidFill>
              </a:rPr>
              <a:t>-Wann ist die beste Zeit für Werbung? Gibt es saisonale Schwankungen auf dem Markt? Gibt es allgemeine Umweltaspekte, die den Zeitpunkt Ihrer Markteinführung oder den Zeitpunkt nachfolgender Werbemaßnahmen vorgeben oder beeinflussen?</a:t>
            </a:r>
            <a:endParaRPr sz="25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US" sz="2500">
                <a:solidFill>
                  <a:schemeClr val="dk1"/>
                </a:solidFill>
              </a:rPr>
              <a:t>-Wie führen Ihre Konkurrenten ihre Werbemaßnahmen durch? Und wie beeinflusst dies Ihre Wahl der Werbemaßnahmen?</a:t>
            </a:r>
            <a:endParaRPr sz="2500">
              <a:solidFill>
                <a:schemeClr val="dk1"/>
              </a:solidFill>
            </a:endParaRPr>
          </a:p>
          <a:p>
            <a:pPr indent="0" lvl="0" marL="0" rtl="0" algn="l">
              <a:lnSpc>
                <a:spcPct val="115000"/>
              </a:lnSpc>
              <a:spcBef>
                <a:spcPts val="600"/>
              </a:spcBef>
              <a:spcAft>
                <a:spcPts val="0"/>
              </a:spcAft>
              <a:buSzPts val="2800"/>
              <a:buNone/>
            </a:pPr>
            <a:r>
              <a:t/>
            </a:r>
            <a:endParaRPr sz="2500">
              <a:solidFill>
                <a:schemeClr val="dk1"/>
              </a:solidFill>
            </a:endParaRPr>
          </a:p>
          <a:p>
            <a:pPr indent="0" lvl="0" marL="0" rtl="0" algn="l">
              <a:lnSpc>
                <a:spcPct val="115000"/>
              </a:lnSpc>
              <a:spcBef>
                <a:spcPts val="700"/>
              </a:spcBef>
              <a:spcAft>
                <a:spcPts val="0"/>
              </a:spcAft>
              <a:buSzPts val="2800"/>
              <a:buNone/>
            </a:pPr>
            <a:r>
              <a:t/>
            </a:r>
            <a:endParaRPr sz="29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2900">
              <a:solidFill>
                <a:schemeClr val="dk1"/>
              </a:solidFill>
            </a:endParaRPr>
          </a:p>
          <a:p>
            <a:pPr indent="0" lvl="0" marL="0" rtl="0" algn="l">
              <a:lnSpc>
                <a:spcPct val="115000"/>
              </a:lnSpc>
              <a:spcBef>
                <a:spcPts val="800"/>
              </a:spcBef>
              <a:spcAft>
                <a:spcPts val="0"/>
              </a:spcAft>
              <a:buSzPts val="2800"/>
              <a:buNone/>
            </a:pPr>
            <a:r>
              <a:t/>
            </a:r>
            <a:endParaRPr sz="3100">
              <a:solidFill>
                <a:schemeClr val="dk1"/>
              </a:solidFill>
              <a:latin typeface="Arial"/>
              <a:ea typeface="Arial"/>
              <a:cs typeface="Arial"/>
              <a:sym typeface="Arial"/>
            </a:endParaRPr>
          </a:p>
        </p:txBody>
      </p:sp>
      <p:pic>
        <p:nvPicPr>
          <p:cNvPr id="158" name="Google Shape;158;g29c1d45b2ea_0_130"/>
          <p:cNvPicPr preferRelativeResize="0"/>
          <p:nvPr/>
        </p:nvPicPr>
        <p:blipFill rotWithShape="1">
          <a:blip r:embed="rId3">
            <a:alphaModFix/>
          </a:blip>
          <a:srcRect b="0" l="0" r="0" t="0"/>
          <a:stretch/>
        </p:blipFill>
        <p:spPr>
          <a:xfrm>
            <a:off x="10484423" y="228125"/>
            <a:ext cx="1297100" cy="169334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9c1d45b2ea_0_76"/>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Marktforschungsmix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1.</a:t>
            </a:r>
            <a:r>
              <a:rPr b="1" lang="en-US" sz="3000">
                <a:solidFill>
                  <a:srgbClr val="427B83"/>
                </a:solidFill>
              </a:rPr>
              <a:t> Zweck</a:t>
            </a:r>
            <a:endParaRPr b="1" sz="3000">
              <a:solidFill>
                <a:srgbClr val="427B83"/>
              </a:solidFill>
            </a:endParaRPr>
          </a:p>
          <a:p>
            <a:pPr indent="0" lvl="0" marL="0" rtl="0" algn="just">
              <a:spcBef>
                <a:spcPts val="0"/>
              </a:spcBef>
              <a:spcAft>
                <a:spcPts val="0"/>
              </a:spcAft>
              <a:buClr>
                <a:schemeClr val="dk1"/>
              </a:buClr>
              <a:buSzPts val="1100"/>
              <a:buFont typeface="Arial"/>
              <a:buNone/>
            </a:pPr>
            <a:r>
              <a:rPr b="1" lang="en-US" sz="2100">
                <a:solidFill>
                  <a:srgbClr val="427B83"/>
                </a:solidFill>
              </a:rPr>
              <a:t>Bevor Sie mit der Recherche beginnen, müssen Sie klären, warum Sie das tun. Was wollen Sie letztendlich erreichen?</a:t>
            </a:r>
            <a:endParaRPr b="1" sz="2100">
              <a:solidFill>
                <a:srgbClr val="427B83"/>
              </a:solidFill>
            </a:endParaRPr>
          </a:p>
          <a:p>
            <a:pPr indent="0" lvl="0" marL="0" rtl="0" algn="just">
              <a:spcBef>
                <a:spcPts val="0"/>
              </a:spcBef>
              <a:spcAft>
                <a:spcPts val="0"/>
              </a:spcAft>
              <a:buClr>
                <a:schemeClr val="dk1"/>
              </a:buClr>
              <a:buSzPts val="1100"/>
              <a:buFont typeface="Arial"/>
              <a:buNone/>
            </a:pPr>
            <a:r>
              <a:t/>
            </a:r>
            <a:endParaRPr b="1" sz="2100">
              <a:solidFill>
                <a:srgbClr val="427B83"/>
              </a:solidFill>
            </a:endParaRPr>
          </a:p>
          <a:p>
            <a:pPr indent="0" lvl="0" marL="0" rtl="0" algn="just">
              <a:spcBef>
                <a:spcPts val="0"/>
              </a:spcBef>
              <a:spcAft>
                <a:spcPts val="0"/>
              </a:spcAft>
              <a:buClr>
                <a:schemeClr val="dk1"/>
              </a:buClr>
              <a:buSzPts val="1100"/>
              <a:buFont typeface="Arial"/>
              <a:buNone/>
            </a:pPr>
            <a:r>
              <a:rPr b="1" lang="en-US" sz="2100">
                <a:solidFill>
                  <a:srgbClr val="427B83"/>
                </a:solidFill>
              </a:rPr>
              <a:t>Stellen Sie eine Hypothese auf - eine Aussage oder Annahme, die Sie im Rahmen Ihrer Forschungsarbeit überprüfen wollen. Zum Beispiel:</a:t>
            </a:r>
            <a:endParaRPr b="1" sz="2100">
              <a:solidFill>
                <a:srgbClr val="427B83"/>
              </a:solidFill>
            </a:endParaRPr>
          </a:p>
          <a:p>
            <a:pPr indent="0" lvl="0" marL="0" rtl="0" algn="just">
              <a:spcBef>
                <a:spcPts val="0"/>
              </a:spcBef>
              <a:spcAft>
                <a:spcPts val="0"/>
              </a:spcAft>
              <a:buClr>
                <a:schemeClr val="dk1"/>
              </a:buClr>
              <a:buSzPts val="1100"/>
              <a:buFont typeface="Arial"/>
              <a:buNone/>
            </a:pPr>
            <a:r>
              <a:t/>
            </a:r>
            <a:endParaRPr b="1" sz="2100">
              <a:solidFill>
                <a:srgbClr val="427B83"/>
              </a:solidFill>
            </a:endParaRPr>
          </a:p>
          <a:p>
            <a:pPr indent="0" lvl="0" marL="0" rtl="0" algn="just">
              <a:spcBef>
                <a:spcPts val="0"/>
              </a:spcBef>
              <a:spcAft>
                <a:spcPts val="0"/>
              </a:spcAft>
              <a:buClr>
                <a:schemeClr val="dk1"/>
              </a:buClr>
              <a:buSzPts val="1100"/>
              <a:buFont typeface="Arial"/>
              <a:buNone/>
            </a:pPr>
            <a:r>
              <a:rPr b="1" lang="en-US" sz="2100">
                <a:solidFill>
                  <a:srgbClr val="427B83"/>
                </a:solidFill>
              </a:rPr>
              <a:t>„Die Kunden in diesem Markt sind bereit, einen Aufpreis für ein als 'Luxus' bezeichnetes Produkt zu zahlen.“</a:t>
            </a:r>
            <a:endParaRPr b="1" sz="2100">
              <a:solidFill>
                <a:srgbClr val="427B83"/>
              </a:solidFill>
            </a:endParaRPr>
          </a:p>
          <a:p>
            <a:pPr indent="0" lvl="0" marL="0" rtl="0" algn="just">
              <a:spcBef>
                <a:spcPts val="0"/>
              </a:spcBef>
              <a:spcAft>
                <a:spcPts val="0"/>
              </a:spcAft>
              <a:buClr>
                <a:schemeClr val="dk1"/>
              </a:buClr>
              <a:buSzPts val="1100"/>
              <a:buFont typeface="Arial"/>
              <a:buNone/>
            </a:pPr>
            <a:r>
              <a:t/>
            </a:r>
            <a:endParaRPr b="1" sz="2100">
              <a:solidFill>
                <a:srgbClr val="427B83"/>
              </a:solidFill>
            </a:endParaRPr>
          </a:p>
          <a:p>
            <a:pPr indent="0" lvl="0" marL="0" rtl="0" algn="just">
              <a:spcBef>
                <a:spcPts val="0"/>
              </a:spcBef>
              <a:spcAft>
                <a:spcPts val="0"/>
              </a:spcAft>
              <a:buClr>
                <a:schemeClr val="dk1"/>
              </a:buClr>
              <a:buSzPts val="1100"/>
              <a:buFont typeface="Arial"/>
              <a:buNone/>
            </a:pPr>
            <a:r>
              <a:rPr b="1" lang="en-US" sz="2100">
                <a:solidFill>
                  <a:srgbClr val="427B83"/>
                </a:solidFill>
              </a:rPr>
              <a:t>Nutzen Sie Ihre Hypothese, um Ihren Forschungsprozess zu gestalten. Ziel ist es, dass Sie die Hypothese am Ende Ihrer Untersuchung bestätigen oder verwerfen können.</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9c1d45b2ea_0_82"/>
          <p:cNvSpPr txBox="1"/>
          <p:nvPr>
            <p:ph idx="1" type="body"/>
          </p:nvPr>
        </p:nvSpPr>
        <p:spPr>
          <a:xfrm>
            <a:off x="539350" y="1425800"/>
            <a:ext cx="11280300" cy="5737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Marktforschungsmix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2. </a:t>
            </a:r>
            <a:r>
              <a:rPr b="1" lang="en-US" sz="3000">
                <a:solidFill>
                  <a:srgbClr val="427B83"/>
                </a:solidFill>
              </a:rPr>
              <a:t>Bevölkerung</a:t>
            </a:r>
            <a:endParaRPr b="1" sz="3000">
              <a:solidFill>
                <a:srgbClr val="427B83"/>
              </a:solidFill>
            </a:endParaRPr>
          </a:p>
          <a:p>
            <a:pPr indent="0" lvl="0" marL="0" rtl="0" algn="just">
              <a:lnSpc>
                <a:spcPct val="90000"/>
              </a:lnSpc>
              <a:spcBef>
                <a:spcPts val="0"/>
              </a:spcBef>
              <a:spcAft>
                <a:spcPts val="0"/>
              </a:spcAft>
              <a:buSzPts val="2800"/>
              <a:buNone/>
            </a:pPr>
            <a:r>
              <a:t/>
            </a:r>
            <a:endParaRPr b="1" sz="30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In diesem Teil des Rechercheprozesses geht es darum, wen Sie ansprechen werden.</a:t>
            </a:r>
            <a:endParaRPr b="1" sz="2400">
              <a:solidFill>
                <a:srgbClr val="427B83"/>
              </a:solidFill>
            </a:endParaRPr>
          </a:p>
          <a:p>
            <a:pPr indent="0" lvl="0" marL="0" rtl="0" algn="just">
              <a:spcBef>
                <a:spcPts val="0"/>
              </a:spcBef>
              <a:spcAft>
                <a:spcPts val="0"/>
              </a:spcAft>
              <a:buClr>
                <a:schemeClr val="dk1"/>
              </a:buClr>
              <a:buSzPts val="1100"/>
              <a:buFont typeface="Arial"/>
              <a:buNone/>
            </a:pPr>
            <a:r>
              <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Denken Sie über die folgenden Fragen nach:</a:t>
            </a:r>
            <a:endParaRPr b="1" sz="2400">
              <a:solidFill>
                <a:srgbClr val="427B83"/>
              </a:solidFill>
            </a:endParaRPr>
          </a:p>
          <a:p>
            <a:pPr indent="0" lvl="0" marL="0" rtl="0" algn="just">
              <a:spcBef>
                <a:spcPts val="0"/>
              </a:spcBef>
              <a:spcAft>
                <a:spcPts val="0"/>
              </a:spcAft>
              <a:buClr>
                <a:schemeClr val="dk1"/>
              </a:buClr>
              <a:buSzPts val="1100"/>
              <a:buFont typeface="Arial"/>
              <a:buNone/>
            </a:pPr>
            <a:r>
              <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Welche Gruppen machen diesen Markt aus?</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Welche Gruppen kann ich auf eine ausreichend kosteneffiziente Weise ansprechen?</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Wie kann ich mir am besten Zugang zu den Ansichten der verschiedenen Gruppen verschaffen?</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Wer sind die wichtigsten Akteure oder die wahrscheinlichsten Käufer in diesen Gruppen?</a:t>
            </a:r>
            <a:endParaRPr b="1" sz="2400">
              <a:solidFill>
                <a:srgbClr val="427B83"/>
              </a:solidFill>
            </a:endParaRPr>
          </a:p>
          <a:p>
            <a:pPr indent="0" lvl="0" marL="0" rtl="0" algn="just">
              <a:spcBef>
                <a:spcPts val="0"/>
              </a:spcBef>
              <a:spcAft>
                <a:spcPts val="0"/>
              </a:spcAft>
              <a:buClr>
                <a:schemeClr val="dk1"/>
              </a:buClr>
              <a:buSzPts val="1100"/>
              <a:buFont typeface="Arial"/>
              <a:buNone/>
            </a:pPr>
            <a:r>
              <a:rPr b="1" lang="en-US" sz="2400">
                <a:solidFill>
                  <a:srgbClr val="427B83"/>
                </a:solidFill>
              </a:rPr>
              <a:t>Wie sollte ich die Forschungsteilnehmer auswählen?</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9c1d45b2ea_0_87"/>
          <p:cNvSpPr txBox="1"/>
          <p:nvPr>
            <p:ph idx="1" type="body"/>
          </p:nvPr>
        </p:nvSpPr>
        <p:spPr>
          <a:xfrm>
            <a:off x="568350" y="1077825"/>
            <a:ext cx="110193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Marktforschungsmix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3. </a:t>
            </a:r>
            <a:r>
              <a:rPr b="1" lang="en-US" sz="3000">
                <a:solidFill>
                  <a:srgbClr val="427B83"/>
                </a:solidFill>
              </a:rPr>
              <a:t>Verfahren</a:t>
            </a:r>
            <a:endParaRPr b="1" sz="3000">
              <a:solidFill>
                <a:srgbClr val="427B83"/>
              </a:solidFill>
            </a:endParaRPr>
          </a:p>
          <a:p>
            <a:pPr indent="0" lvl="0" marL="0" rtl="0" algn="just">
              <a:spcBef>
                <a:spcPts val="0"/>
              </a:spcBef>
              <a:spcAft>
                <a:spcPts val="0"/>
              </a:spcAft>
              <a:buClr>
                <a:schemeClr val="dk1"/>
              </a:buClr>
              <a:buSzPts val="1100"/>
              <a:buFont typeface="Arial"/>
              <a:buNone/>
            </a:pPr>
            <a:r>
              <a:rPr b="1" lang="en-US" sz="2000">
                <a:solidFill>
                  <a:srgbClr val="427B83"/>
                </a:solidFill>
              </a:rPr>
              <a:t>Der nächste Schritt ist die Entscheidung über den Forschungsansatz, den Sie verwenden werden. Diese Entscheidung müssen Sie auf der Grundlage Ihrer Kenntnisse über Ihren Markt und der Ihnen zur Verfügung stehenden Ressourcen treffen.</a:t>
            </a:r>
            <a:endParaRPr b="1" sz="2000">
              <a:solidFill>
                <a:srgbClr val="427B83"/>
              </a:solidFill>
            </a:endParaRPr>
          </a:p>
          <a:p>
            <a:pPr indent="0" lvl="0" marL="0" rtl="0" algn="just">
              <a:spcBef>
                <a:spcPts val="0"/>
              </a:spcBef>
              <a:spcAft>
                <a:spcPts val="0"/>
              </a:spcAft>
              <a:buClr>
                <a:schemeClr val="dk1"/>
              </a:buClr>
              <a:buSzPts val="1100"/>
              <a:buFont typeface="Arial"/>
              <a:buNone/>
            </a:pPr>
            <a:r>
              <a:t/>
            </a:r>
            <a:endParaRPr b="1" sz="2000">
              <a:solidFill>
                <a:srgbClr val="427B83"/>
              </a:solidFill>
            </a:endParaRPr>
          </a:p>
          <a:p>
            <a:pPr indent="0" lvl="0" marL="0" rtl="0" algn="just">
              <a:spcBef>
                <a:spcPts val="0"/>
              </a:spcBef>
              <a:spcAft>
                <a:spcPts val="0"/>
              </a:spcAft>
              <a:buClr>
                <a:schemeClr val="dk1"/>
              </a:buClr>
              <a:buSzPts val="1100"/>
              <a:buFont typeface="Arial"/>
              <a:buNone/>
            </a:pPr>
            <a:r>
              <a:rPr b="1" lang="en-US" sz="2000">
                <a:solidFill>
                  <a:srgbClr val="427B83"/>
                </a:solidFill>
              </a:rPr>
              <a:t>Überlegen Sie, ob es „Sekundärquellen“ gibt, die Sie nutzen können. Haben andere Teams in Ihrem Unternehmen oder andere Organisationen (einschließlich Ihrer Konkurrenten) Untersuchungen in diesen Bereichen durchgeführt? Welche Schlussfolgerungen haben sie gezogen?</a:t>
            </a:r>
            <a:endParaRPr b="1" sz="2000">
              <a:solidFill>
                <a:srgbClr val="427B83"/>
              </a:solidFill>
            </a:endParaRPr>
          </a:p>
          <a:p>
            <a:pPr indent="0" lvl="0" marL="0" rtl="0" algn="just">
              <a:spcBef>
                <a:spcPts val="0"/>
              </a:spcBef>
              <a:spcAft>
                <a:spcPts val="0"/>
              </a:spcAft>
              <a:buClr>
                <a:schemeClr val="dk1"/>
              </a:buClr>
              <a:buSzPts val="1100"/>
              <a:buFont typeface="Arial"/>
              <a:buNone/>
            </a:pPr>
            <a:r>
              <a:t/>
            </a:r>
            <a:endParaRPr b="1" sz="2000">
              <a:solidFill>
                <a:srgbClr val="427B83"/>
              </a:solidFill>
            </a:endParaRPr>
          </a:p>
          <a:p>
            <a:pPr indent="0" lvl="0" marL="0" rtl="0" algn="just">
              <a:spcBef>
                <a:spcPts val="0"/>
              </a:spcBef>
              <a:spcAft>
                <a:spcPts val="0"/>
              </a:spcAft>
              <a:buClr>
                <a:schemeClr val="dk1"/>
              </a:buClr>
              <a:buSzPts val="1100"/>
              <a:buFont typeface="Arial"/>
              <a:buNone/>
            </a:pPr>
            <a:r>
              <a:rPr b="1" lang="en-US" sz="2000">
                <a:solidFill>
                  <a:srgbClr val="427B83"/>
                </a:solidFill>
              </a:rPr>
              <a:t>Und haben externe Beratungsunternehmen oder Forscher diese Bereiche erforscht? Zu welchen Ergebnissen sind sie gekommen? (Der Kauf dieser Untersuchungen - oder der Zugang zu ihnen über eine Unternehmensbibliothek - kann Ihnen viel Zeit, Mühe und Kosten ersparen).</a:t>
            </a:r>
            <a:endParaRPr b="1" sz="2000">
              <a:solidFill>
                <a:srgbClr val="427B83"/>
              </a:solidFill>
            </a:endParaRPr>
          </a:p>
          <a:p>
            <a:pPr indent="0" lvl="0" marL="0" rtl="0" algn="just">
              <a:spcBef>
                <a:spcPts val="0"/>
              </a:spcBef>
              <a:spcAft>
                <a:spcPts val="0"/>
              </a:spcAft>
              <a:buClr>
                <a:schemeClr val="dk1"/>
              </a:buClr>
              <a:buSzPts val="1100"/>
              <a:buFont typeface="Arial"/>
              <a:buNone/>
            </a:pPr>
            <a:r>
              <a:t/>
            </a:r>
            <a:endParaRPr b="1" sz="2000">
              <a:solidFill>
                <a:srgbClr val="427B83"/>
              </a:solidFill>
            </a:endParaRPr>
          </a:p>
          <a:p>
            <a:pPr indent="0" lvl="0" marL="0" rtl="0" algn="just">
              <a:spcBef>
                <a:spcPts val="0"/>
              </a:spcBef>
              <a:spcAft>
                <a:spcPts val="0"/>
              </a:spcAft>
              <a:buClr>
                <a:schemeClr val="dk1"/>
              </a:buClr>
              <a:buSzPts val="1100"/>
              <a:buFont typeface="Arial"/>
              <a:buNone/>
            </a:pPr>
            <a:r>
              <a:rPr b="1" lang="en-US" sz="2000">
                <a:solidFill>
                  <a:srgbClr val="427B83"/>
                </a:solidFill>
              </a:rPr>
              <a:t>Wahrscheinlich werden Sie auch Techniken der Primärforschung einsetzen wollen, um Ihre Hypothese zu testen.</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29c1d45b2ea_0_92"/>
          <p:cNvSpPr txBox="1"/>
          <p:nvPr>
            <p:ph idx="1" type="body"/>
          </p:nvPr>
        </p:nvSpPr>
        <p:spPr>
          <a:xfrm>
            <a:off x="539350" y="1425800"/>
            <a:ext cx="110481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Marktforschungsmix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4. </a:t>
            </a:r>
            <a:r>
              <a:rPr b="1" lang="en-US" sz="3000">
                <a:solidFill>
                  <a:srgbClr val="427B83"/>
                </a:solidFill>
              </a:rPr>
              <a:t>Veröffentlichung</a:t>
            </a:r>
            <a:endParaRPr b="1" sz="3000">
              <a:solidFill>
                <a:srgbClr val="427B83"/>
              </a:solidFill>
            </a:endParaRPr>
          </a:p>
          <a:p>
            <a:pPr indent="0" lvl="0" marL="0" rtl="0" algn="just">
              <a:lnSpc>
                <a:spcPct val="90000"/>
              </a:lnSpc>
              <a:spcBef>
                <a:spcPts val="0"/>
              </a:spcBef>
              <a:spcAft>
                <a:spcPts val="0"/>
              </a:spcAft>
              <a:buSzPts val="2800"/>
              <a:buNone/>
            </a:pPr>
            <a:r>
              <a:t/>
            </a:r>
            <a:endParaRPr b="1" sz="30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Der letzte Schritt bei der Anwendung des Marketing-Forschungs-Mix ist die Entscheidung, wie die Ergebnisse Ihrer Tests und Experimente weitergegeben werden sollen.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Wer muss diese Informationen sehen - zum Beispiel die Führungskräfte in Ihrem Unternehmen, die Vertriebsleiter oder Ihre Teammitglieder? Wie werden Sie sie ihnen präsentieren? Und wie können Sie Ihre Ergebnisse vor Ihren Mitbewerbern schützen?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Dieser Schritt ist zwar recht einfach, kann aber mit viel Arbeit verbunden sein.</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9c1d45b2ea_0_13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Übung</a:t>
            </a:r>
            <a:endParaRPr/>
          </a:p>
        </p:txBody>
      </p:sp>
      <p:sp>
        <p:nvSpPr>
          <p:cNvPr id="184" name="Google Shape;184;g29c1d45b2ea_0_136"/>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Clr>
                <a:schemeClr val="dk1"/>
              </a:buClr>
              <a:buSzPts val="1100"/>
              <a:buFont typeface="Arial"/>
              <a:buNone/>
            </a:pPr>
            <a:r>
              <a:rPr lang="en-US" sz="2600">
                <a:solidFill>
                  <a:schemeClr val="dk1"/>
                </a:solidFill>
              </a:rPr>
              <a:t>Bereiten Sie nun Ihre Marktforschung mit Landwirten und Arbeitnehmern aus dem Bereich der Landwirtschaft vor, um die Marktbedürfnisse aus Ihrer Sicht und deren Sichtweise zu verstehen. </a:t>
            </a:r>
            <a:endParaRPr sz="26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US" sz="2600">
                <a:solidFill>
                  <a:schemeClr val="dk1"/>
                </a:solidFill>
              </a:rPr>
              <a:t>Bereiten Sie eine Reihe von Fragen vor und stellen Sie sicher, dass Sie ein Interview führen und nach dem Praktikum ein Feedback von Ihrer Seite und von den Landwirten, die Sie während des Praktikums aufgenommen haben, einholen werden. Sammeln Sie anschließend Ihre Marktbedürfnisse.</a:t>
            </a:r>
            <a:endParaRPr sz="2600">
              <a:solidFill>
                <a:schemeClr val="dk1"/>
              </a:solidFill>
            </a:endParaRPr>
          </a:p>
          <a:p>
            <a:pPr indent="0" lvl="0" marL="0" rtl="0" algn="l">
              <a:lnSpc>
                <a:spcPct val="115000"/>
              </a:lnSpc>
              <a:spcBef>
                <a:spcPts val="600"/>
              </a:spcBef>
              <a:spcAft>
                <a:spcPts val="0"/>
              </a:spcAft>
              <a:buClr>
                <a:schemeClr val="dk1"/>
              </a:buClr>
              <a:buSzPts val="1100"/>
              <a:buFont typeface="Arial"/>
              <a:buNone/>
            </a:pPr>
            <a:r>
              <a:t/>
            </a:r>
            <a:endParaRPr sz="2600">
              <a:solidFill>
                <a:schemeClr val="dk1"/>
              </a:solidFill>
            </a:endParaRPr>
          </a:p>
          <a:p>
            <a:pPr indent="0" lvl="0" marL="0" rtl="0" algn="l">
              <a:lnSpc>
                <a:spcPct val="115000"/>
              </a:lnSpc>
              <a:spcBef>
                <a:spcPts val="600"/>
              </a:spcBef>
              <a:spcAft>
                <a:spcPts val="0"/>
              </a:spcAft>
              <a:buClr>
                <a:schemeClr val="dk1"/>
              </a:buClr>
              <a:buSzPts val="1100"/>
              <a:buFont typeface="Arial"/>
              <a:buNone/>
            </a:pPr>
            <a:r>
              <a:rPr lang="en-US" sz="2600">
                <a:solidFill>
                  <a:schemeClr val="dk1"/>
                </a:solidFill>
              </a:rPr>
              <a:t>Genießen Sie es und stellen Sie sicher, dass Sie einen klaren Überblick über die Marktbedürfnisse im landwirtschaftlichen Bereich haben. </a:t>
            </a:r>
            <a:endParaRPr sz="2600">
              <a:solidFill>
                <a:schemeClr val="dk1"/>
              </a:solidFill>
            </a:endParaRPr>
          </a:p>
          <a:p>
            <a:pPr indent="0" lvl="0" marL="0" rtl="0" algn="l">
              <a:lnSpc>
                <a:spcPct val="115000"/>
              </a:lnSpc>
              <a:spcBef>
                <a:spcPts val="600"/>
              </a:spcBef>
              <a:spcAft>
                <a:spcPts val="0"/>
              </a:spcAft>
              <a:buSzPts val="2800"/>
              <a:buNone/>
            </a:pPr>
            <a:r>
              <a:t/>
            </a:r>
            <a:endParaRPr sz="26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
          <p:cNvSpPr txBox="1"/>
          <p:nvPr>
            <p:ph type="title"/>
          </p:nvPr>
        </p:nvSpPr>
        <p:spPr>
          <a:xfrm>
            <a:off x="838200" y="26545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Referenzen:</a:t>
            </a:r>
            <a:endParaRPr/>
          </a:p>
          <a:p>
            <a:pPr indent="0" lvl="0" marL="0" rtl="0" algn="ctr">
              <a:lnSpc>
                <a:spcPct val="90000"/>
              </a:lnSpc>
              <a:spcBef>
                <a:spcPts val="0"/>
              </a:spcBef>
              <a:spcAft>
                <a:spcPts val="0"/>
              </a:spcAft>
              <a:buClr>
                <a:schemeClr val="dk2"/>
              </a:buClr>
              <a:buSzPts val="4400"/>
              <a:buFont typeface="Calibri"/>
              <a:buNone/>
            </a:pPr>
            <a:r>
              <a:rPr lang="en-US"/>
              <a:t> </a:t>
            </a:r>
            <a:endParaRPr/>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3"/>
              </a:rPr>
              <a:t>https://www.mindtools.com/aw8syx6/the-marketing-research-mix</a:t>
            </a:r>
            <a:r>
              <a:rPr lang="en-US" sz="2900"/>
              <a:t> </a:t>
            </a:r>
            <a:endParaRPr sz="2900"/>
          </a:p>
          <a:p>
            <a:pPr indent="0" lvl="0" marL="0" rtl="0" algn="ctr">
              <a:lnSpc>
                <a:spcPct val="90000"/>
              </a:lnSpc>
              <a:spcBef>
                <a:spcPts val="0"/>
              </a:spcBef>
              <a:spcAft>
                <a:spcPts val="0"/>
              </a:spcAft>
              <a:buClr>
                <a:schemeClr val="dk2"/>
              </a:buClr>
              <a:buSzPts val="4400"/>
              <a:buFont typeface="Calibri"/>
              <a:buNone/>
            </a:pPr>
            <a:r>
              <a:t/>
            </a:r>
            <a:endParaRPr sz="2900"/>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4"/>
              </a:rPr>
              <a:t>https://www.investopedia.com/terms/m/market-research.asp</a:t>
            </a:r>
            <a:endParaRPr sz="2900"/>
          </a:p>
          <a:p>
            <a:pPr indent="0" lvl="0" marL="0" rtl="0" algn="ctr">
              <a:lnSpc>
                <a:spcPct val="90000"/>
              </a:lnSpc>
              <a:spcBef>
                <a:spcPts val="0"/>
              </a:spcBef>
              <a:spcAft>
                <a:spcPts val="0"/>
              </a:spcAft>
              <a:buClr>
                <a:schemeClr val="dk2"/>
              </a:buClr>
              <a:buSzPts val="4400"/>
              <a:buFont typeface="Calibri"/>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9c1d45b2ea_0_14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Vielen Dank für die Aufmerksamkeit!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3"/>
          <p:cNvSpPr txBox="1"/>
          <p:nvPr>
            <p:ph type="title"/>
          </p:nvPr>
        </p:nvSpPr>
        <p:spPr>
          <a:xfrm>
            <a:off x="838200" y="15569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solidFill>
                  <a:schemeClr val="dk1"/>
                </a:solidFill>
              </a:rPr>
              <a:t>Grundlage für effektives Marketing</a:t>
            </a:r>
            <a:r>
              <a:rPr lang="en-US">
                <a:solidFill>
                  <a:schemeClr val="dk1"/>
                </a:solidFill>
              </a:rPr>
              <a:t> </a:t>
            </a:r>
            <a:endParaRPr/>
          </a:p>
        </p:txBody>
      </p:sp>
      <p:graphicFrame>
        <p:nvGraphicFramePr>
          <p:cNvPr id="47" name="Google Shape;47;p3"/>
          <p:cNvGraphicFramePr/>
          <p:nvPr/>
        </p:nvGraphicFramePr>
        <p:xfrm>
          <a:off x="1720775" y="2561075"/>
          <a:ext cx="3000000" cy="3000000"/>
        </p:xfrm>
        <a:graphic>
          <a:graphicData uri="http://schemas.openxmlformats.org/drawingml/2006/table">
            <a:tbl>
              <a:tblPr>
                <a:noFill/>
                <a:tableStyleId>{344D50CB-24D7-4BED-A64A-C8BF17B6EEBF}</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solidFill>
                            <a:srgbClr val="FFFFFF"/>
                          </a:solidFill>
                          <a:latin typeface="Calibri"/>
                          <a:ea typeface="Calibri"/>
                          <a:cs typeface="Calibri"/>
                          <a:sym typeface="Calibri"/>
                        </a:rPr>
                        <a:t>PRODUKT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solidFill>
                            <a:srgbClr val="FFFFFF"/>
                          </a:solidFill>
                          <a:latin typeface="Calibri"/>
                          <a:ea typeface="Calibri"/>
                          <a:cs typeface="Calibri"/>
                          <a:sym typeface="Calibri"/>
                        </a:rPr>
                        <a:t>PLATZ</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latin typeface="Calibri"/>
                          <a:ea typeface="Calibri"/>
                          <a:cs typeface="Calibri"/>
                          <a:sym typeface="Calibri"/>
                        </a:rPr>
                        <a:t>PREIS</a:t>
                      </a:r>
                      <a:endParaRPr b="1" sz="4800" u="none" cap="none" strike="noStrike">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a:latin typeface="Calibri"/>
                          <a:ea typeface="Calibri"/>
                          <a:cs typeface="Calibri"/>
                          <a:sym typeface="Calibri"/>
                        </a:rPr>
                        <a:t>FÖRDERN</a:t>
                      </a:r>
                      <a:endParaRPr b="1" sz="4800" u="none" cap="none" strike="noStrike">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r>
            </a:tbl>
          </a:graphicData>
        </a:graphic>
      </p:graphicFrame>
      <p:pic>
        <p:nvPicPr>
          <p:cNvPr id="48" name="Google Shape;48;p3"/>
          <p:cNvPicPr preferRelativeResize="0"/>
          <p:nvPr/>
        </p:nvPicPr>
        <p:blipFill rotWithShape="1">
          <a:blip r:embed="rId3">
            <a:alphaModFix/>
          </a:blip>
          <a:srcRect b="0" l="0" r="0" t="0"/>
          <a:stretch/>
        </p:blipFill>
        <p:spPr>
          <a:xfrm>
            <a:off x="9480175" y="418123"/>
            <a:ext cx="1946350" cy="194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Was ist Marktforschung?</a:t>
            </a:r>
            <a:endParaRPr/>
          </a:p>
        </p:txBody>
      </p:sp>
      <p:sp>
        <p:nvSpPr>
          <p:cNvPr id="54" name="Google Shape;54;g19e93ff5fc8_0_28"/>
          <p:cNvSpPr txBox="1"/>
          <p:nvPr>
            <p:ph idx="1" type="body"/>
          </p:nvPr>
        </p:nvSpPr>
        <p:spPr>
          <a:xfrm>
            <a:off x="838200" y="3925179"/>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Font typeface="Arial"/>
              <a:buNone/>
            </a:pPr>
            <a:r>
              <a:rPr b="1" lang="en-US" sz="2300">
                <a:solidFill>
                  <a:schemeClr val="dk1"/>
                </a:solidFill>
                <a:highlight>
                  <a:srgbClr val="FFFFFF"/>
                </a:highlight>
              </a:rPr>
              <a:t>“Marktforschung ist der Prozess des Sammelns und Analysierens von Informationen über eine Kundenzielgruppe, damit Sie großartige Produkte entwickeln und dann einen Vertriebs- und Marketingansatz planen können, der den Bedürfnissen dieser Kunden entspricht.” </a:t>
            </a:r>
            <a:r>
              <a:rPr lang="en-US" sz="2300">
                <a:solidFill>
                  <a:schemeClr val="dk1"/>
                </a:solidFill>
                <a:highlight>
                  <a:srgbClr val="FFFFFF"/>
                </a:highlight>
              </a:rPr>
              <a:t>MINDTOOLS</a:t>
            </a:r>
            <a:endParaRPr sz="16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
        <p:nvSpPr>
          <p:cNvPr id="55" name="Google Shape;55;g19e93ff5fc8_0_28"/>
          <p:cNvSpPr txBox="1"/>
          <p:nvPr>
            <p:ph idx="1" type="body"/>
          </p:nvPr>
        </p:nvSpPr>
        <p:spPr>
          <a:xfrm>
            <a:off x="962075" y="2339692"/>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b="1" lang="en-US" sz="2300">
                <a:solidFill>
                  <a:schemeClr val="dk1"/>
                </a:solidFill>
              </a:rPr>
              <a:t>“die Sammlung und Untersuchung von Informationen über Dinge, die Menschen kaufen oder kaufen könnten, und ihre Gefühle bezüglich der Dinge, die sie gekauft haben” </a:t>
            </a:r>
            <a:r>
              <a:rPr lang="en-US" sz="2300">
                <a:solidFill>
                  <a:schemeClr val="dk1"/>
                </a:solidFill>
              </a:rPr>
              <a:t>CAMBRIDGE DICTIONARY</a:t>
            </a:r>
            <a:endParaRPr sz="23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56" name="Google Shape;56;g19e93ff5fc8_0_28"/>
          <p:cNvPicPr preferRelativeResize="0"/>
          <p:nvPr/>
        </p:nvPicPr>
        <p:blipFill rotWithShape="1">
          <a:blip r:embed="rId3">
            <a:alphaModFix/>
          </a:blip>
          <a:srcRect b="0" l="0" r="0" t="0"/>
          <a:stretch/>
        </p:blipFill>
        <p:spPr>
          <a:xfrm>
            <a:off x="9479975" y="255304"/>
            <a:ext cx="2389146" cy="17591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29c1d45b2ea_0_7"/>
          <p:cNvSpPr txBox="1"/>
          <p:nvPr>
            <p:ph type="title"/>
          </p:nvPr>
        </p:nvSpPr>
        <p:spPr>
          <a:xfrm>
            <a:off x="838200" y="19133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Primäre Marktforschung vs. sekundäre Marktforschung</a:t>
            </a:r>
            <a:endParaRPr/>
          </a:p>
        </p:txBody>
      </p:sp>
      <p:sp>
        <p:nvSpPr>
          <p:cNvPr id="62" name="Google Shape;62;g29c1d45b2ea_0_7"/>
          <p:cNvSpPr txBox="1"/>
          <p:nvPr>
            <p:ph idx="1" type="body"/>
          </p:nvPr>
        </p:nvSpPr>
        <p:spPr>
          <a:xfrm>
            <a:off x="838200" y="3401981"/>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rPr lang="en-US" sz="2150">
                <a:solidFill>
                  <a:srgbClr val="111111"/>
                </a:solidFill>
                <a:highlight>
                  <a:srgbClr val="FFFFFF"/>
                </a:highlight>
              </a:rPr>
              <a:t>Marktforschung besteht in der Regel aus einer Kombination von:</a:t>
            </a:r>
            <a:endParaRPr sz="2150">
              <a:solidFill>
                <a:srgbClr val="111111"/>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sz="2150">
              <a:solidFill>
                <a:srgbClr val="111111"/>
              </a:solidFill>
              <a:highlight>
                <a:srgbClr val="FFFFFF"/>
              </a:highlight>
            </a:endParaRPr>
          </a:p>
          <a:p>
            <a:pPr indent="-381000" lvl="0" marL="457200" rtl="0" algn="just">
              <a:lnSpc>
                <a:spcPct val="115000"/>
              </a:lnSpc>
              <a:spcBef>
                <a:spcPts val="0"/>
              </a:spcBef>
              <a:spcAft>
                <a:spcPts val="0"/>
              </a:spcAft>
              <a:buClr>
                <a:srgbClr val="111111"/>
              </a:buClr>
              <a:buSzPts val="2400"/>
              <a:buFont typeface="Calibri"/>
              <a:buChar char="●"/>
            </a:pPr>
            <a:r>
              <a:rPr lang="en-US" sz="2400">
                <a:solidFill>
                  <a:srgbClr val="111111"/>
                </a:solidFill>
                <a:highlight>
                  <a:srgbClr val="FFFFFF"/>
                </a:highlight>
              </a:rPr>
              <a:t>Primärforschung, die vom Unternehmen selbst oder von einem von ihm beauftragten externen Unternehmen durchgeführt wird</a:t>
            </a:r>
            <a:endParaRPr sz="2400">
              <a:solidFill>
                <a:srgbClr val="111111"/>
              </a:solidFill>
              <a:highlight>
                <a:srgbClr val="FFFFFF"/>
              </a:highlight>
            </a:endParaRPr>
          </a:p>
          <a:p>
            <a:pPr indent="0" lvl="0" marL="457200" rtl="0" algn="just">
              <a:lnSpc>
                <a:spcPct val="115000"/>
              </a:lnSpc>
              <a:spcBef>
                <a:spcPts val="0"/>
              </a:spcBef>
              <a:spcAft>
                <a:spcPts val="0"/>
              </a:spcAft>
              <a:buNone/>
            </a:pPr>
            <a:r>
              <a:t/>
            </a:r>
            <a:endParaRPr sz="2400">
              <a:solidFill>
                <a:srgbClr val="111111"/>
              </a:solidFill>
              <a:highlight>
                <a:srgbClr val="FFFFFF"/>
              </a:highlight>
            </a:endParaRPr>
          </a:p>
          <a:p>
            <a:pPr indent="-381000" lvl="0" marL="457200" rtl="0" algn="just">
              <a:lnSpc>
                <a:spcPct val="115000"/>
              </a:lnSpc>
              <a:spcBef>
                <a:spcPts val="0"/>
              </a:spcBef>
              <a:spcAft>
                <a:spcPts val="0"/>
              </a:spcAft>
              <a:buClr>
                <a:srgbClr val="111111"/>
              </a:buClr>
              <a:buSzPts val="2400"/>
              <a:buFont typeface="Calibri"/>
              <a:buChar char="●"/>
            </a:pPr>
            <a:r>
              <a:rPr lang="en-US" sz="2400">
                <a:solidFill>
                  <a:srgbClr val="111111"/>
                </a:solidFill>
                <a:highlight>
                  <a:srgbClr val="FFFFFF"/>
                </a:highlight>
              </a:rPr>
              <a:t>Sekundärforschung, die sich auf externe Datenquellen stützt</a:t>
            </a:r>
            <a:endParaRPr sz="2400">
              <a:solidFill>
                <a:srgbClr val="111111"/>
              </a:solidFill>
              <a:highlight>
                <a:srgbClr val="FFFFFF"/>
              </a:highlight>
            </a:endParaRPr>
          </a:p>
          <a:p>
            <a:pPr indent="0" lvl="0" marL="457200" rtl="0" algn="just">
              <a:lnSpc>
                <a:spcPct val="115000"/>
              </a:lnSpc>
              <a:spcBef>
                <a:spcPts val="0"/>
              </a:spcBef>
              <a:spcAft>
                <a:spcPts val="0"/>
              </a:spcAft>
              <a:buNone/>
            </a:pPr>
            <a:r>
              <a:t/>
            </a:r>
            <a:endParaRPr sz="2400">
              <a:solidFill>
                <a:srgbClr val="111111"/>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c1d45b2ea_0_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Primäre Marktforschung</a:t>
            </a:r>
            <a:endParaRPr/>
          </a:p>
        </p:txBody>
      </p:sp>
      <p:sp>
        <p:nvSpPr>
          <p:cNvPr id="68" name="Google Shape;68;g29c1d45b2ea_0_12"/>
          <p:cNvSpPr txBox="1"/>
          <p:nvPr>
            <p:ph idx="1" type="body"/>
          </p:nvPr>
        </p:nvSpPr>
        <p:spPr>
          <a:xfrm>
            <a:off x="684350" y="2147250"/>
            <a:ext cx="10917600" cy="4003800"/>
          </a:xfrm>
          <a:prstGeom prst="rect">
            <a:avLst/>
          </a:prstGeom>
          <a:noFill/>
          <a:ln>
            <a:noFill/>
          </a:ln>
        </p:spPr>
        <p:txBody>
          <a:bodyPr anchorCtr="0" anchor="t" bIns="45700" lIns="91425" spcFirstLastPara="1" rIns="91425" wrap="square" tIns="45700">
            <a:noAutofit/>
          </a:bodyPr>
          <a:lstStyle/>
          <a:p>
            <a:pPr indent="-419100" lvl="0" marL="457200" rtl="0" algn="just">
              <a:lnSpc>
                <a:spcPct val="90000"/>
              </a:lnSpc>
              <a:spcBef>
                <a:spcPts val="0"/>
              </a:spcBef>
              <a:spcAft>
                <a:spcPts val="0"/>
              </a:spcAft>
              <a:buClr>
                <a:schemeClr val="dk1"/>
              </a:buClr>
              <a:buSzPts val="3000"/>
              <a:buChar char="-"/>
            </a:pPr>
            <a:r>
              <a:rPr lang="en-US" sz="3000">
                <a:solidFill>
                  <a:schemeClr val="dk1"/>
                </a:solidFill>
                <a:highlight>
                  <a:srgbClr val="FFFFFF"/>
                </a:highlight>
              </a:rPr>
              <a:t>Offene Fragen werden in der weniger strukturierten Sondierungsforschung verwendet. Die Fragen können in Fragebögen, Telefoninterviews oder Fokusgruppen gestellt werden. Sie führen zu Fragen oder Problemen in Bezug auf ein Produkt, das das Unternehmen entwickelt und das es zu lösen gilt.</a:t>
            </a:r>
            <a:endParaRPr sz="3000">
              <a:solidFill>
                <a:schemeClr val="dk1"/>
              </a:solidFill>
              <a:highlight>
                <a:srgbClr val="FFFFFF"/>
              </a:highlight>
            </a:endParaRPr>
          </a:p>
          <a:p>
            <a:pPr indent="0" lvl="0" marL="0" rtl="0" algn="just">
              <a:lnSpc>
                <a:spcPct val="90000"/>
              </a:lnSpc>
              <a:spcBef>
                <a:spcPts val="0"/>
              </a:spcBef>
              <a:spcAft>
                <a:spcPts val="0"/>
              </a:spcAft>
              <a:buClr>
                <a:schemeClr val="dk1"/>
              </a:buClr>
              <a:buSzPts val="1100"/>
              <a:buFont typeface="Arial"/>
              <a:buNone/>
            </a:pPr>
            <a:r>
              <a:t/>
            </a:r>
            <a:endParaRPr sz="3000">
              <a:solidFill>
                <a:schemeClr val="dk1"/>
              </a:solidFill>
              <a:highlight>
                <a:srgbClr val="FFFFFF"/>
              </a:highlight>
            </a:endParaRPr>
          </a:p>
          <a:p>
            <a:pPr indent="-419100" lvl="0" marL="457200" rtl="0" algn="just">
              <a:lnSpc>
                <a:spcPct val="90000"/>
              </a:lnSpc>
              <a:spcBef>
                <a:spcPts val="0"/>
              </a:spcBef>
              <a:spcAft>
                <a:spcPts val="0"/>
              </a:spcAft>
              <a:buClr>
                <a:schemeClr val="dk1"/>
              </a:buClr>
              <a:buSzPts val="3000"/>
              <a:buChar char="-"/>
            </a:pPr>
            <a:r>
              <a:rPr lang="en-US" sz="3000">
                <a:solidFill>
                  <a:schemeClr val="dk1"/>
                </a:solidFill>
                <a:highlight>
                  <a:srgbClr val="FFFFFF"/>
                </a:highlight>
              </a:rPr>
              <a:t>Die Schwierigkeiten und Herausforderungen, die sich bei der Sondierungsforschung ergeben, werden in einer speziellen Studie näher untersucht.</a:t>
            </a:r>
            <a:endParaRPr sz="3000">
              <a:solidFill>
                <a:schemeClr val="dk1"/>
              </a:solidFill>
              <a:highlight>
                <a:srgbClr val="FFFFFF"/>
              </a:highlight>
            </a:endParaRPr>
          </a:p>
          <a:p>
            <a:pPr indent="0" lvl="0" marL="45720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29c1d45b2ea_0_24"/>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Sekundäre Marktforschung</a:t>
            </a:r>
            <a:endParaRPr/>
          </a:p>
        </p:txBody>
      </p:sp>
      <p:sp>
        <p:nvSpPr>
          <p:cNvPr id="74" name="Google Shape;74;g29c1d45b2ea_0_24"/>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3000">
                <a:solidFill>
                  <a:schemeClr val="dk1"/>
                </a:solidFill>
                <a:highlight>
                  <a:srgbClr val="FFFFFF"/>
                </a:highlight>
              </a:rPr>
              <a:t>Die Schlussfolgerungen anderer Forscher zu den Bedürfnissen und Vorlieben der Verbraucher sind die Grundlage für jede Marktforschung. Ein großer Teil dieser Forschung ist bereits online verfügbar.</a:t>
            </a:r>
            <a:endParaRPr sz="3000">
              <a:solidFill>
                <a:schemeClr val="dk1"/>
              </a:solidFill>
              <a:highlight>
                <a:srgbClr val="FFFFFF"/>
              </a:highlight>
            </a:endParaRPr>
          </a:p>
          <a:p>
            <a:pPr indent="0" lvl="0" marL="0" rtl="0" algn="just">
              <a:spcBef>
                <a:spcPts val="0"/>
              </a:spcBef>
              <a:spcAft>
                <a:spcPts val="0"/>
              </a:spcAft>
              <a:buClr>
                <a:schemeClr val="dk1"/>
              </a:buClr>
              <a:buSzPts val="1100"/>
              <a:buFont typeface="Arial"/>
              <a:buNone/>
            </a:pPr>
            <a:r>
              <a:rPr lang="en-US" sz="3000">
                <a:solidFill>
                  <a:schemeClr val="dk1"/>
                </a:solidFill>
                <a:highlight>
                  <a:srgbClr val="FFFFFF"/>
                </a:highlight>
              </a:rPr>
              <a:t>Die Sekundärforschung kann Bevölkerungsinformationen aus staatlichen Volkszählungsdaten, Forschungsberichte von Handelsverbänden, Umfrageergebnisse und Forschungsergebnisse anderer Unternehmen, die im selben Marktsektor tätig sind, umfassen.</a:t>
            </a:r>
            <a:endParaRPr sz="3000">
              <a:solidFill>
                <a:schemeClr val="dk1"/>
              </a:solidFill>
              <a:highlight>
                <a:srgbClr val="FFFFFF"/>
              </a:highlight>
            </a:endParaRPr>
          </a:p>
          <a:p>
            <a:pPr indent="0" lvl="0" marL="0" rtl="0" algn="just">
              <a:lnSpc>
                <a:spcPct val="90000"/>
              </a:lnSpc>
              <a:spcBef>
                <a:spcPts val="0"/>
              </a:spcBef>
              <a:spcAft>
                <a:spcPts val="0"/>
              </a:spcAft>
              <a:buSzPts val="1100"/>
              <a:buNone/>
            </a:pPr>
            <a:r>
              <a:t/>
            </a:r>
            <a:endParaRPr sz="3000">
              <a:solidFill>
                <a:schemeClr val="dk1"/>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29c1d45b2ea_0_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80" name="Google Shape;80;g29c1d45b2ea_0_3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533400" lvl="0" marL="457200" rtl="0" algn="just">
              <a:spcBef>
                <a:spcPts val="0"/>
              </a:spcBef>
              <a:spcAft>
                <a:spcPts val="0"/>
              </a:spcAft>
              <a:buClr>
                <a:srgbClr val="427B83"/>
              </a:buClr>
              <a:buSzPts val="4800"/>
              <a:buChar char="•"/>
            </a:pPr>
            <a:r>
              <a:rPr b="1" lang="en-US" sz="4800">
                <a:solidFill>
                  <a:srgbClr val="427B83"/>
                </a:solidFill>
              </a:rPr>
              <a:t>Face-to-Face-Interviews</a:t>
            </a:r>
            <a:endParaRPr b="1" sz="4800">
              <a:solidFill>
                <a:srgbClr val="427B83"/>
              </a:solidFill>
            </a:endParaRPr>
          </a:p>
          <a:p>
            <a:pPr indent="-533400" lvl="0" marL="457200" rtl="0" algn="just">
              <a:spcBef>
                <a:spcPts val="0"/>
              </a:spcBef>
              <a:spcAft>
                <a:spcPts val="0"/>
              </a:spcAft>
              <a:buClr>
                <a:srgbClr val="427B83"/>
              </a:buClr>
              <a:buSzPts val="4800"/>
              <a:buChar char="•"/>
            </a:pPr>
            <a:r>
              <a:rPr b="1" lang="en-US" sz="4800">
                <a:solidFill>
                  <a:srgbClr val="427B83"/>
                </a:solidFill>
              </a:rPr>
              <a:t>Fokusgruppen</a:t>
            </a:r>
            <a:endParaRPr b="1" sz="4800">
              <a:solidFill>
                <a:srgbClr val="427B83"/>
              </a:solidFill>
            </a:endParaRPr>
          </a:p>
          <a:p>
            <a:pPr indent="-533400" lvl="0" marL="457200" rtl="0" algn="just">
              <a:spcBef>
                <a:spcPts val="0"/>
              </a:spcBef>
              <a:spcAft>
                <a:spcPts val="0"/>
              </a:spcAft>
              <a:buClr>
                <a:srgbClr val="427B83"/>
              </a:buClr>
              <a:buSzPts val="4800"/>
              <a:buChar char="•"/>
            </a:pPr>
            <a:r>
              <a:rPr b="1" lang="en-US" sz="4800">
                <a:solidFill>
                  <a:srgbClr val="427B83"/>
                </a:solidFill>
              </a:rPr>
              <a:t>Telefonische Forschung</a:t>
            </a:r>
            <a:endParaRPr b="1" sz="4800">
              <a:solidFill>
                <a:srgbClr val="427B83"/>
              </a:solidFill>
            </a:endParaRPr>
          </a:p>
          <a:p>
            <a:pPr indent="-533400" lvl="0" marL="457200" rtl="0" algn="just">
              <a:spcBef>
                <a:spcPts val="0"/>
              </a:spcBef>
              <a:spcAft>
                <a:spcPts val="0"/>
              </a:spcAft>
              <a:buClr>
                <a:srgbClr val="427B83"/>
              </a:buClr>
              <a:buSzPts val="4800"/>
              <a:buChar char="•"/>
            </a:pPr>
            <a:r>
              <a:rPr b="1" lang="en-US" sz="4800">
                <a:solidFill>
                  <a:srgbClr val="427B83"/>
                </a:solidFill>
              </a:rPr>
              <a:t>Umfrageforschung</a:t>
            </a:r>
            <a:endParaRPr b="1" sz="4800">
              <a:solidFill>
                <a:srgbClr val="427B83"/>
              </a:solidFill>
            </a:endParaRPr>
          </a:p>
          <a:p>
            <a:pPr indent="-533400" lvl="0" marL="457200" rtl="0" algn="just">
              <a:spcBef>
                <a:spcPts val="0"/>
              </a:spcBef>
              <a:spcAft>
                <a:spcPts val="0"/>
              </a:spcAft>
              <a:buClr>
                <a:srgbClr val="427B83"/>
              </a:buClr>
              <a:buSzPts val="4800"/>
              <a:buChar char="•"/>
            </a:pPr>
            <a:r>
              <a:rPr b="1" lang="en-US" sz="4800">
                <a:solidFill>
                  <a:srgbClr val="427B83"/>
                </a:solidFill>
              </a:rPr>
              <a:t>Online-Marktforschung</a:t>
            </a:r>
            <a:endParaRPr b="1" sz="4800">
              <a:solidFill>
                <a:srgbClr val="427B83"/>
              </a:solidFill>
            </a:endParaRPr>
          </a:p>
          <a:p>
            <a:pPr indent="0" lvl="0" marL="0" rtl="0" algn="just">
              <a:lnSpc>
                <a:spcPct val="90000"/>
              </a:lnSpc>
              <a:spcBef>
                <a:spcPts val="0"/>
              </a:spcBef>
              <a:spcAft>
                <a:spcPts val="0"/>
              </a:spcAft>
              <a:buNone/>
            </a:pPr>
            <a:r>
              <a:t/>
            </a:r>
            <a:endParaRPr b="1" sz="4800">
              <a:solidFill>
                <a:srgbClr val="427B83"/>
              </a:solidFill>
            </a:endParaRPr>
          </a:p>
        </p:txBody>
      </p:sp>
      <p:pic>
        <p:nvPicPr>
          <p:cNvPr id="81" name="Google Shape;81;g29c1d45b2ea_0_30"/>
          <p:cNvPicPr preferRelativeResize="0"/>
          <p:nvPr/>
        </p:nvPicPr>
        <p:blipFill rotWithShape="1">
          <a:blip r:embed="rId3">
            <a:alphaModFix/>
          </a:blip>
          <a:srcRect b="0" l="0" r="0" t="0"/>
          <a:stretch/>
        </p:blipFill>
        <p:spPr>
          <a:xfrm>
            <a:off x="8127725" y="1967575"/>
            <a:ext cx="3630300" cy="3630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g29c1d45b2ea_0_4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Arten der Marktforschung</a:t>
            </a:r>
            <a:endParaRPr/>
          </a:p>
        </p:txBody>
      </p:sp>
      <p:sp>
        <p:nvSpPr>
          <p:cNvPr id="87" name="Google Shape;87;g29c1d45b2ea_0_4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Face-to-Face Interviews</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In den Anfängen der Marktforschungsinstitute wurden zufällig ausgewählte Personen auf der Straße nach den Zeitschriften und Zeitungen befragt, die sie gewöhnlich lesen, und ob sie sich an Anzeigen oder Marken erinnern können, die darin vorkommen. Um die Wirksamkeit dieser Anzeigen zu ermitteln, wurden die bei diesen Befragungen gesammelten Informationen mit der Auflage der Zeitschrift verglichen.</a:t>
            </a:r>
            <a:endParaRPr b="1" sz="2300">
              <a:solidFill>
                <a:srgbClr val="427B83"/>
              </a:solidFill>
            </a:endParaRPr>
          </a:p>
          <a:p>
            <a:pPr indent="0" lvl="0" marL="0" rtl="0" algn="just">
              <a:spcBef>
                <a:spcPts val="0"/>
              </a:spcBef>
              <a:spcAft>
                <a:spcPts val="0"/>
              </a:spcAft>
              <a:buClr>
                <a:schemeClr val="dk1"/>
              </a:buClr>
              <a:buSzPts val="1100"/>
              <a:buFont typeface="Arial"/>
              <a:buNone/>
            </a:pPr>
            <a:r>
              <a:t/>
            </a:r>
            <a:endParaRPr b="1" sz="2300">
              <a:solidFill>
                <a:srgbClr val="427B83"/>
              </a:solidFill>
            </a:endParaRPr>
          </a:p>
          <a:p>
            <a:pPr indent="0" lvl="0" marL="0" rtl="0" algn="just">
              <a:spcBef>
                <a:spcPts val="0"/>
              </a:spcBef>
              <a:spcAft>
                <a:spcPts val="0"/>
              </a:spcAft>
              <a:buClr>
                <a:schemeClr val="dk1"/>
              </a:buClr>
              <a:buSzPts val="1100"/>
              <a:buFont typeface="Arial"/>
              <a:buNone/>
            </a:pPr>
            <a:r>
              <a:rPr b="1" lang="en-US" sz="2300">
                <a:solidFill>
                  <a:srgbClr val="427B83"/>
                </a:solidFill>
              </a:rPr>
              <a:t>Umfragen und Marktforschung wurden aus diesen vorläufigen Methoden abgeleitet.</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48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