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 id="2147483650"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34" roundtripDataSignature="AMtx7mhwHkIZEyMxd+Digm1ioOR2s8bSu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344D50CB-24D7-4BED-A64A-C8BF17B6EEBF}">
  <a:tblStyle styleId="{344D50CB-24D7-4BED-A64A-C8BF17B6EEBF}" styleName="Table_0">
    <a:wholeTbl>
      <a:tcTxStyle b="off" i="off">
        <a:font>
          <a:latin typeface="Arial"/>
          <a:ea typeface="Arial"/>
          <a:cs typeface="Arial"/>
        </a:font>
        <a:srgbClr val="000000"/>
      </a:tcTx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2.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33" Type="http://schemas.openxmlformats.org/officeDocument/2006/relationships/slide" Target="slides/slide27.xml"/><Relationship Id="rId10" Type="http://schemas.openxmlformats.org/officeDocument/2006/relationships/slide" Target="slides/slide4.xml"/><Relationship Id="rId32" Type="http://schemas.openxmlformats.org/officeDocument/2006/relationships/slide" Target="slides/slide26.xml"/><Relationship Id="rId13" Type="http://schemas.openxmlformats.org/officeDocument/2006/relationships/slide" Target="slides/slide7.xml"/><Relationship Id="rId12" Type="http://schemas.openxmlformats.org/officeDocument/2006/relationships/slide" Target="slides/slide6.xml"/><Relationship Id="rId34" Type="http://customschemas.google.com/relationships/presentationmetadata" Target="metadata"/><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 name="Shape 27"/>
        <p:cNvGrpSpPr/>
        <p:nvPr/>
      </p:nvGrpSpPr>
      <p:grpSpPr>
        <a:xfrm>
          <a:off x="0" y="0"/>
          <a:ext cx="0" cy="0"/>
          <a:chOff x="0" y="0"/>
          <a:chExt cx="0" cy="0"/>
        </a:xfrm>
      </p:grpSpPr>
      <p:sp>
        <p:nvSpPr>
          <p:cNvPr id="28" name="Google Shape;28;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9" name="Google Shape;29;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g29c1d45b2ea_0_46: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90" name="Google Shape;90;g29c1d45b2ea_0_4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g29c1d45b2ea_0_5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96" name="Google Shape;96;g29c1d45b2ea_0_5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g29c1d45b2ea_0_58: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02" name="Google Shape;102;g29c1d45b2ea_0_5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g29c1d45b2ea_0_6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08" name="Google Shape;108;g29c1d45b2ea_0_6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g29c1d45b2ea_0_7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14" name="Google Shape;114;g29c1d45b2ea_0_7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g29c1d45b2ea_0_96: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20" name="Google Shape;120;g29c1d45b2ea_0_9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g29c1d45b2ea_0_10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27" name="Google Shape;127;g29c1d45b2ea_0_10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g29c1d45b2ea_0_11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34" name="Google Shape;134;g29c1d45b2ea_0_1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g29c1d45b2ea_0_118: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40" name="Google Shape;140;g29c1d45b2ea_0_11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g29c1d45b2ea_0_12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47" name="Google Shape;147;g29c1d45b2ea_0_12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 name="Shape 35"/>
        <p:cNvGrpSpPr/>
        <p:nvPr/>
      </p:nvGrpSpPr>
      <p:grpSpPr>
        <a:xfrm>
          <a:off x="0" y="0"/>
          <a:ext cx="0" cy="0"/>
          <a:chOff x="0" y="0"/>
          <a:chExt cx="0" cy="0"/>
        </a:xfrm>
      </p:grpSpPr>
      <p:sp>
        <p:nvSpPr>
          <p:cNvPr id="36" name="Google Shape;36;g19e93ff5fc8_0_2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7" name="Google Shape;37;g19e93ff5fc8_0_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g29c1d45b2ea_0_13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54" name="Google Shape;154;g29c1d45b2ea_0_13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g29c1d45b2ea_0_76: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61" name="Google Shape;161;g29c1d45b2ea_0_7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g29c1d45b2ea_0_8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66" name="Google Shape;166;g29c1d45b2ea_0_8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g29c1d45b2ea_0_87: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71" name="Google Shape;171;g29c1d45b2ea_0_8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4" name="Shape 174"/>
        <p:cNvGrpSpPr/>
        <p:nvPr/>
      </p:nvGrpSpPr>
      <p:grpSpPr>
        <a:xfrm>
          <a:off x="0" y="0"/>
          <a:ext cx="0" cy="0"/>
          <a:chOff x="0" y="0"/>
          <a:chExt cx="0" cy="0"/>
        </a:xfrm>
      </p:grpSpPr>
      <p:sp>
        <p:nvSpPr>
          <p:cNvPr id="175" name="Google Shape;175;g29c1d45b2ea_0_9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76" name="Google Shape;176;g29c1d45b2ea_0_9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g29c1d45b2ea_0_136: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81" name="Google Shape;181;g29c1d45b2ea_0_13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87" name="Google Shape;187;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0" name="Shape 190"/>
        <p:cNvGrpSpPr/>
        <p:nvPr/>
      </p:nvGrpSpPr>
      <p:grpSpPr>
        <a:xfrm>
          <a:off x="0" y="0"/>
          <a:ext cx="0" cy="0"/>
          <a:chOff x="0" y="0"/>
          <a:chExt cx="0" cy="0"/>
        </a:xfrm>
      </p:grpSpPr>
      <p:sp>
        <p:nvSpPr>
          <p:cNvPr id="191" name="Google Shape;191;g29c1d45b2ea_0_141: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92" name="Google Shape;192;g29c1d45b2ea_0_14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 name="Shape 42"/>
        <p:cNvGrpSpPr/>
        <p:nvPr/>
      </p:nvGrpSpPr>
      <p:grpSpPr>
        <a:xfrm>
          <a:off x="0" y="0"/>
          <a:ext cx="0" cy="0"/>
          <a:chOff x="0" y="0"/>
          <a:chExt cx="0" cy="0"/>
        </a:xfrm>
      </p:grpSpPr>
      <p:sp>
        <p:nvSpPr>
          <p:cNvPr id="43" name="Google Shape;43;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44" name="Google Shape;44;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 name="Shape 49"/>
        <p:cNvGrpSpPr/>
        <p:nvPr/>
      </p:nvGrpSpPr>
      <p:grpSpPr>
        <a:xfrm>
          <a:off x="0" y="0"/>
          <a:ext cx="0" cy="0"/>
          <a:chOff x="0" y="0"/>
          <a:chExt cx="0" cy="0"/>
        </a:xfrm>
      </p:grpSpPr>
      <p:sp>
        <p:nvSpPr>
          <p:cNvPr id="50" name="Google Shape;50;g19e93ff5fc8_0_28: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51" name="Google Shape;51;g19e93ff5fc8_0_2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29c1d45b2ea_0_7: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59" name="Google Shape;59;g29c1d45b2ea_0_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29c1d45b2ea_0_1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65" name="Google Shape;65;g29c1d45b2ea_0_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g29c1d45b2ea_0_24: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71" name="Google Shape;71;g29c1d45b2ea_0_2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g29c1d45b2ea_0_3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77" name="Google Shape;77;g29c1d45b2ea_0_3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g29c1d45b2ea_0_4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84" name="Google Shape;84;g29c1d45b2ea_0_4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ustom Layout">
  <p:cSld name="Custom Layout">
    <p:spTree>
      <p:nvGrpSpPr>
        <p:cNvPr id="12" name="Shape 12"/>
        <p:cNvGrpSpPr/>
        <p:nvPr/>
      </p:nvGrpSpPr>
      <p:grpSpPr>
        <a:xfrm>
          <a:off x="0" y="0"/>
          <a:ext cx="0" cy="0"/>
          <a:chOff x="0" y="0"/>
          <a:chExt cx="0" cy="0"/>
        </a:xfrm>
      </p:grpSpPr>
      <p:sp>
        <p:nvSpPr>
          <p:cNvPr id="13" name="Google Shape;13;p6"/>
          <p:cNvSpPr txBox="1"/>
          <p:nvPr>
            <p:ph type="title"/>
          </p:nvPr>
        </p:nvSpPr>
        <p:spPr>
          <a:xfrm>
            <a:off x="838200" y="3053735"/>
            <a:ext cx="10515600" cy="631162"/>
          </a:xfrm>
          <a:prstGeom prst="rect">
            <a:avLst/>
          </a:prstGeom>
          <a:noFill/>
          <a:ln>
            <a:noFill/>
          </a:ln>
        </p:spPr>
        <p:txBody>
          <a:bodyPr anchorCtr="0" anchor="t" bIns="45700" lIns="91425" spcFirstLastPara="1" rIns="91425" wrap="square" tIns="45700">
            <a:noAutofit/>
          </a:bodyPr>
          <a:lstStyle>
            <a:lvl1pPr lvl="0" marR="0" rtl="0" algn="ctr">
              <a:lnSpc>
                <a:spcPct val="90000"/>
              </a:lnSpc>
              <a:spcBef>
                <a:spcPts val="0"/>
              </a:spcBef>
              <a:spcAft>
                <a:spcPts val="0"/>
              </a:spcAft>
              <a:buClr>
                <a:schemeClr val="dk2"/>
              </a:buClr>
              <a:buSzPts val="4400"/>
              <a:buFont typeface="Calibri"/>
              <a:buNone/>
              <a:defRPr b="0" i="0" sz="4400" u="none" cap="none" strike="noStrike">
                <a:solidFill>
                  <a:schemeClr val="dk2"/>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4" name="Google Shape;14;p6"/>
          <p:cNvSpPr txBox="1"/>
          <p:nvPr>
            <p:ph idx="1" type="subTitle"/>
          </p:nvPr>
        </p:nvSpPr>
        <p:spPr>
          <a:xfrm>
            <a:off x="1524000" y="4245878"/>
            <a:ext cx="9144000" cy="410403"/>
          </a:xfrm>
          <a:prstGeom prst="rect">
            <a:avLst/>
          </a:prstGeom>
          <a:noFill/>
          <a:ln>
            <a:noFill/>
          </a:ln>
        </p:spPr>
        <p:txBody>
          <a:bodyPr anchorCtr="0" anchor="t" bIns="45700" lIns="91425" spcFirstLastPara="1" rIns="91425" wrap="square" tIns="45700">
            <a:noAutofit/>
          </a:bodyPr>
          <a:lstStyle>
            <a:lvl1pPr lvl="0" marR="0" rtl="0" algn="ctr">
              <a:lnSpc>
                <a:spcPct val="90000"/>
              </a:lnSpc>
              <a:spcBef>
                <a:spcPts val="1000"/>
              </a:spcBef>
              <a:spcAft>
                <a:spcPts val="0"/>
              </a:spcAft>
              <a:buClr>
                <a:schemeClr val="accent1"/>
              </a:buClr>
              <a:buSzPts val="2400"/>
              <a:buFont typeface="Arial"/>
              <a:buNone/>
              <a:defRPr b="0" i="0" sz="2400" u="none" cap="none" strike="noStrike">
                <a:solidFill>
                  <a:schemeClr val="accent1"/>
                </a:solidFill>
                <a:latin typeface="Calibri"/>
                <a:ea typeface="Calibri"/>
                <a:cs typeface="Calibri"/>
                <a:sym typeface="Calibri"/>
              </a:defRPr>
            </a:lvl1pPr>
            <a:lvl2pPr lvl="1" marR="0" rtl="0" algn="ctr">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2pPr>
            <a:lvl3pPr lvl="2" marR="0" rtl="0" algn="ctr">
              <a:lnSpc>
                <a:spcPct val="90000"/>
              </a:lnSpc>
              <a:spcBef>
                <a:spcPts val="5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3pPr>
            <a:lvl4pPr lvl="3"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4pPr>
            <a:lvl5pPr lvl="4"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5pPr>
            <a:lvl6pPr lvl="5"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6pPr>
            <a:lvl7pPr lvl="6"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7pPr>
            <a:lvl8pPr lvl="7"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8pPr>
            <a:lvl9pPr lvl="8"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9" name="Shape 19"/>
        <p:cNvGrpSpPr/>
        <p:nvPr/>
      </p:nvGrpSpPr>
      <p:grpSpPr>
        <a:xfrm>
          <a:off x="0" y="0"/>
          <a:ext cx="0" cy="0"/>
          <a:chOff x="0" y="0"/>
          <a:chExt cx="0" cy="0"/>
        </a:xfrm>
      </p:grpSpPr>
      <p:sp>
        <p:nvSpPr>
          <p:cNvPr id="20" name="Google Shape;20;p8"/>
          <p:cNvSpPr txBox="1"/>
          <p:nvPr>
            <p:ph type="title"/>
          </p:nvPr>
        </p:nvSpPr>
        <p:spPr>
          <a:xfrm>
            <a:off x="838200" y="1325880"/>
            <a:ext cx="10515600" cy="661988"/>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accent1"/>
              </a:buClr>
              <a:buSzPts val="4400"/>
              <a:buFont typeface="Calibri"/>
              <a:buNone/>
              <a:defRPr b="0" i="0" sz="4400" u="none" cap="none" strike="noStrike">
                <a:solidFill>
                  <a:schemeClr val="accent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21" name="Google Shape;21;p8"/>
          <p:cNvSpPr txBox="1"/>
          <p:nvPr>
            <p:ph idx="1" type="body"/>
          </p:nvPr>
        </p:nvSpPr>
        <p:spPr>
          <a:xfrm>
            <a:off x="838200" y="2214245"/>
            <a:ext cx="10515600" cy="4003675"/>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accent1"/>
              </a:buClr>
              <a:buSzPts val="2800"/>
              <a:buFont typeface="Arial"/>
              <a:buChar char="•"/>
              <a:defRPr b="0" i="0" sz="2800" u="none" cap="none" strike="noStrike">
                <a:solidFill>
                  <a:schemeClr val="accent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accent2"/>
              </a:buClr>
              <a:buSzPts val="2400"/>
              <a:buFont typeface="Arial"/>
              <a:buChar char="•"/>
              <a:defRPr b="0" i="0" sz="2400" u="none" cap="none" strike="noStrike">
                <a:solidFill>
                  <a:schemeClr val="accent2"/>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2"/>
              </a:buClr>
              <a:buSzPts val="2000"/>
              <a:buFont typeface="Arial"/>
              <a:buChar char="•"/>
              <a:defRPr b="0" i="0" sz="2000" u="none" cap="none" strike="noStrike">
                <a:solidFill>
                  <a:schemeClr val="dk2"/>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accent1"/>
              </a:buClr>
              <a:buSzPts val="1800"/>
              <a:buFont typeface="Arial"/>
              <a:buChar char="•"/>
              <a:defRPr b="0" i="0" sz="1800" u="none" cap="none" strike="noStrike">
                <a:solidFill>
                  <a:schemeClr val="accent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2"/>
              </a:buClr>
              <a:buSzPts val="1800"/>
              <a:buFont typeface="Arial"/>
              <a:buChar char="•"/>
              <a:defRPr b="0" i="0" sz="1800" u="none" cap="none" strike="noStrike">
                <a:solidFill>
                  <a:schemeClr val="dk2"/>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22" name="Google Shape;22;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23" name="Shape 23"/>
        <p:cNvGrpSpPr/>
        <p:nvPr/>
      </p:nvGrpSpPr>
      <p:grpSpPr>
        <a:xfrm>
          <a:off x="0" y="0"/>
          <a:ext cx="0" cy="0"/>
          <a:chOff x="0" y="0"/>
          <a:chExt cx="0" cy="0"/>
        </a:xfrm>
      </p:grpSpPr>
      <p:sp>
        <p:nvSpPr>
          <p:cNvPr id="24" name="Google Shape;24;p9"/>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Autofit/>
          </a:bodyPr>
          <a:lstStyle>
            <a:lvl1pPr lvl="0" marR="0" rtl="0" algn="ctr">
              <a:lnSpc>
                <a:spcPct val="90000"/>
              </a:lnSpc>
              <a:spcBef>
                <a:spcPts val="0"/>
              </a:spcBef>
              <a:spcAft>
                <a:spcPts val="0"/>
              </a:spcAft>
              <a:buClr>
                <a:schemeClr val="accent1"/>
              </a:buClr>
              <a:buSzPts val="6000"/>
              <a:buFont typeface="Calibri"/>
              <a:buNone/>
              <a:defRPr b="0" i="0" sz="6000" u="none" cap="none" strike="noStrike">
                <a:solidFill>
                  <a:schemeClr val="accent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25" name="Google Shape;25;p9"/>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Autofit/>
          </a:bodyPr>
          <a:lstStyle>
            <a:lvl1pPr lvl="0" marR="0" rtl="0" algn="ctr">
              <a:lnSpc>
                <a:spcPct val="90000"/>
              </a:lnSpc>
              <a:spcBef>
                <a:spcPts val="1000"/>
              </a:spcBef>
              <a:spcAft>
                <a:spcPts val="0"/>
              </a:spcAft>
              <a:buClr>
                <a:schemeClr val="dk2"/>
              </a:buClr>
              <a:buSzPts val="2400"/>
              <a:buFont typeface="Arial"/>
              <a:buNone/>
              <a:defRPr b="0" i="0" sz="2400" u="none" cap="none" strike="noStrike">
                <a:solidFill>
                  <a:schemeClr val="dk2"/>
                </a:solidFill>
                <a:latin typeface="Calibri"/>
                <a:ea typeface="Calibri"/>
                <a:cs typeface="Calibri"/>
                <a:sym typeface="Calibri"/>
              </a:defRPr>
            </a:lvl1pPr>
            <a:lvl2pPr lvl="1" marR="0" rtl="0" algn="ctr">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2pPr>
            <a:lvl3pPr lvl="2" marR="0" rtl="0" algn="ctr">
              <a:lnSpc>
                <a:spcPct val="90000"/>
              </a:lnSpc>
              <a:spcBef>
                <a:spcPts val="5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3pPr>
            <a:lvl4pPr lvl="3"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4pPr>
            <a:lvl5pPr lvl="4"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5pPr>
            <a:lvl6pPr lvl="5"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6pPr>
            <a:lvl7pPr lvl="6"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7pPr>
            <a:lvl8pPr lvl="7"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8pPr>
            <a:lvl9pPr lvl="8" marR="0" rtl="0" algn="ctr">
              <a:lnSpc>
                <a:spcPct val="90000"/>
              </a:lnSpc>
              <a:spcBef>
                <a:spcPts val="5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9pPr>
          </a:lstStyle>
          <a:p/>
        </p:txBody>
      </p:sp>
      <p:sp>
        <p:nvSpPr>
          <p:cNvPr id="26" name="Google Shape;26;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solidFill>
                  <a:schemeClr val="accen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4.png"/><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1" Type="http://schemas.openxmlformats.org/officeDocument/2006/relationships/image" Target="../media/image4.png"/><Relationship Id="rId2" Type="http://schemas.openxmlformats.org/officeDocument/2006/relationships/image" Target="../media/image1.png"/><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pic>
        <p:nvPicPr>
          <p:cNvPr descr="A picture containing sitting, knife&#10;&#10;Description automatically generated" id="10" name="Google Shape;10;p5"/>
          <p:cNvPicPr preferRelativeResize="0"/>
          <p:nvPr/>
        </p:nvPicPr>
        <p:blipFill rotWithShape="1">
          <a:blip r:embed="rId1">
            <a:alphaModFix/>
          </a:blip>
          <a:srcRect b="0" l="0" r="0" t="0"/>
          <a:stretch/>
        </p:blipFill>
        <p:spPr>
          <a:xfrm>
            <a:off x="0" y="-1"/>
            <a:ext cx="12192000" cy="1998689"/>
          </a:xfrm>
          <a:prstGeom prst="rect">
            <a:avLst/>
          </a:prstGeom>
          <a:noFill/>
          <a:ln>
            <a:noFill/>
          </a:ln>
        </p:spPr>
      </p:pic>
      <p:pic>
        <p:nvPicPr>
          <p:cNvPr id="11" name="Google Shape;11;p5"/>
          <p:cNvPicPr preferRelativeResize="0"/>
          <p:nvPr/>
        </p:nvPicPr>
        <p:blipFill rotWithShape="1">
          <a:blip r:embed="rId2">
            <a:alphaModFix/>
          </a:blip>
          <a:srcRect b="0" l="0" r="0" t="0"/>
          <a:stretch/>
        </p:blipFill>
        <p:spPr>
          <a:xfrm>
            <a:off x="7661796" y="661120"/>
            <a:ext cx="3897245" cy="1572126"/>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9"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5" name="Shape 15"/>
        <p:cNvGrpSpPr/>
        <p:nvPr/>
      </p:nvGrpSpPr>
      <p:grpSpPr>
        <a:xfrm>
          <a:off x="0" y="0"/>
          <a:ext cx="0" cy="0"/>
          <a:chOff x="0" y="0"/>
          <a:chExt cx="0" cy="0"/>
        </a:xfrm>
      </p:grpSpPr>
      <p:pic>
        <p:nvPicPr>
          <p:cNvPr descr="A picture containing sitting, knife&#10;&#10;Description automatically generated" id="16" name="Google Shape;16;p7"/>
          <p:cNvPicPr preferRelativeResize="0"/>
          <p:nvPr/>
        </p:nvPicPr>
        <p:blipFill rotWithShape="1">
          <a:blip r:embed="rId1">
            <a:alphaModFix amt="20000"/>
          </a:blip>
          <a:srcRect b="0" l="0" r="0" t="0"/>
          <a:stretch/>
        </p:blipFill>
        <p:spPr>
          <a:xfrm>
            <a:off x="0" y="-1"/>
            <a:ext cx="12192000" cy="1998689"/>
          </a:xfrm>
          <a:prstGeom prst="rect">
            <a:avLst/>
          </a:prstGeom>
          <a:noFill/>
          <a:ln>
            <a:noFill/>
          </a:ln>
        </p:spPr>
      </p:pic>
      <p:sp>
        <p:nvSpPr>
          <p:cNvPr id="17" name="Google Shape;17;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accent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pic>
        <p:nvPicPr>
          <p:cNvPr id="18" name="Google Shape;18;p7"/>
          <p:cNvPicPr preferRelativeResize="0"/>
          <p:nvPr/>
        </p:nvPicPr>
        <p:blipFill rotWithShape="1">
          <a:blip r:embed="rId2">
            <a:alphaModFix/>
          </a:blip>
          <a:srcRect b="0" l="0" r="0" t="0"/>
          <a:stretch/>
        </p:blipFill>
        <p:spPr>
          <a:xfrm>
            <a:off x="606398" y="0"/>
            <a:ext cx="3206804" cy="1293606"/>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51" r:id="rId3"/>
    <p:sldLayoutId id="2147483652" r:id="rId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0.png"/><Relationship Id="rId4" Type="http://schemas.openxmlformats.org/officeDocument/2006/relationships/image" Target="../media/image15.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5.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11.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12.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image" Target="../media/image1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3.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 Id="rId3" Type="http://schemas.openxmlformats.org/officeDocument/2006/relationships/image" Target="../media/image7.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 Id="rId3" Type="http://schemas.openxmlformats.org/officeDocument/2006/relationships/hyperlink" Target="https://www.mindtools.com/aw8syx6/the-marketing-research-mix" TargetMode="External"/><Relationship Id="rId4" Type="http://schemas.openxmlformats.org/officeDocument/2006/relationships/hyperlink" Target="https://www.investopedia.com/terms/m/market-research.asp" TargetMode="Externa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9.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2.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8.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 name="Shape 30"/>
        <p:cNvGrpSpPr/>
        <p:nvPr/>
      </p:nvGrpSpPr>
      <p:grpSpPr>
        <a:xfrm>
          <a:off x="0" y="0"/>
          <a:ext cx="0" cy="0"/>
          <a:chOff x="0" y="0"/>
          <a:chExt cx="0" cy="0"/>
        </a:xfrm>
      </p:grpSpPr>
      <p:sp>
        <p:nvSpPr>
          <p:cNvPr id="31" name="Google Shape;31;p1"/>
          <p:cNvSpPr txBox="1"/>
          <p:nvPr>
            <p:ph type="title"/>
          </p:nvPr>
        </p:nvSpPr>
        <p:spPr>
          <a:xfrm>
            <a:off x="838200" y="1870335"/>
            <a:ext cx="10515600" cy="6312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dk2"/>
              </a:buClr>
              <a:buSzPts val="4400"/>
              <a:buFont typeface="Calibri"/>
              <a:buNone/>
            </a:pPr>
            <a:r>
              <a:rPr lang="en-US"/>
              <a:t>Marketing und Marktforschung</a:t>
            </a:r>
            <a:endParaRPr/>
          </a:p>
        </p:txBody>
      </p:sp>
      <p:sp>
        <p:nvSpPr>
          <p:cNvPr id="32" name="Google Shape;32;p1"/>
          <p:cNvSpPr txBox="1"/>
          <p:nvPr>
            <p:ph idx="1" type="subTitle"/>
          </p:nvPr>
        </p:nvSpPr>
        <p:spPr>
          <a:xfrm>
            <a:off x="6668654" y="5541817"/>
            <a:ext cx="5421745" cy="1192645"/>
          </a:xfrm>
          <a:prstGeom prst="rect">
            <a:avLst/>
          </a:prstGeom>
          <a:noFill/>
          <a:ln>
            <a:noFill/>
          </a:ln>
        </p:spPr>
        <p:txBody>
          <a:bodyPr anchorCtr="0" anchor="t" bIns="45700" lIns="91425" spcFirstLastPara="1" rIns="91425" wrap="square" tIns="45700">
            <a:noAutofit/>
          </a:bodyPr>
          <a:lstStyle/>
          <a:p>
            <a:pPr indent="0" lvl="0" marL="0" marR="312420" rtl="0" algn="ctr">
              <a:spcBef>
                <a:spcPts val="0"/>
              </a:spcBef>
              <a:spcAft>
                <a:spcPts val="0"/>
              </a:spcAft>
              <a:buClr>
                <a:schemeClr val="dk1"/>
              </a:buClr>
              <a:buSzPts val="1100"/>
              <a:buFont typeface="Arial"/>
              <a:buNone/>
            </a:pPr>
            <a:r>
              <a:rPr lang="en-US">
                <a:solidFill>
                  <a:schemeClr val="dk2"/>
                </a:solidFill>
              </a:rPr>
              <a:t>PROGRAMM ERASMUS+      </a:t>
            </a:r>
            <a:endParaRPr>
              <a:solidFill>
                <a:schemeClr val="dk2"/>
              </a:solidFill>
            </a:endParaRPr>
          </a:p>
          <a:p>
            <a:pPr indent="0" lvl="0" marL="0" marR="312420" rtl="0" algn="ctr">
              <a:spcBef>
                <a:spcPts val="0"/>
              </a:spcBef>
              <a:spcAft>
                <a:spcPts val="0"/>
              </a:spcAft>
              <a:buClr>
                <a:schemeClr val="dk1"/>
              </a:buClr>
              <a:buSzPts val="1100"/>
              <a:buFont typeface="Arial"/>
              <a:buNone/>
            </a:pPr>
            <a:r>
              <a:rPr lang="en-US">
                <a:solidFill>
                  <a:schemeClr val="dk2"/>
                </a:solidFill>
              </a:rPr>
              <a:t>Projekt-ID KA220-YOU-37C49185</a:t>
            </a:r>
            <a:endParaRPr>
              <a:solidFill>
                <a:schemeClr val="dk2"/>
              </a:solidFill>
            </a:endParaRPr>
          </a:p>
          <a:p>
            <a:pPr indent="0" lvl="0" marL="0" marR="312420" rtl="0" algn="ctr">
              <a:spcBef>
                <a:spcPts val="0"/>
              </a:spcBef>
              <a:spcAft>
                <a:spcPts val="0"/>
              </a:spcAft>
              <a:buClr>
                <a:schemeClr val="dk1"/>
              </a:buClr>
              <a:buSzPts val="1100"/>
              <a:buNone/>
            </a:pPr>
            <a:r>
              <a:rPr lang="en-US">
                <a:solidFill>
                  <a:schemeClr val="dk2"/>
                </a:solidFill>
              </a:rPr>
              <a:t>Kooperationspartnerschaften im Jugendbereich Form</a:t>
            </a:r>
            <a:endParaRPr>
              <a:solidFill>
                <a:schemeClr val="dk2"/>
              </a:solidFill>
            </a:endParaRPr>
          </a:p>
        </p:txBody>
      </p:sp>
      <p:pic>
        <p:nvPicPr>
          <p:cNvPr id="33" name="Google Shape;33;p1"/>
          <p:cNvPicPr preferRelativeResize="0"/>
          <p:nvPr/>
        </p:nvPicPr>
        <p:blipFill rotWithShape="1">
          <a:blip r:embed="rId3">
            <a:alphaModFix/>
          </a:blip>
          <a:srcRect b="0" l="0" r="0" t="0"/>
          <a:stretch/>
        </p:blipFill>
        <p:spPr>
          <a:xfrm>
            <a:off x="2832875" y="2440060"/>
            <a:ext cx="6172200" cy="3400425"/>
          </a:xfrm>
          <a:prstGeom prst="rect">
            <a:avLst/>
          </a:prstGeom>
          <a:noFill/>
          <a:ln>
            <a:noFill/>
          </a:ln>
        </p:spPr>
      </p:pic>
      <p:pic>
        <p:nvPicPr>
          <p:cNvPr id="34" name="Google Shape;34;p1"/>
          <p:cNvPicPr preferRelativeResize="0"/>
          <p:nvPr/>
        </p:nvPicPr>
        <p:blipFill>
          <a:blip r:embed="rId4">
            <a:alphaModFix/>
          </a:blip>
          <a:stretch>
            <a:fillRect/>
          </a:stretch>
        </p:blipFill>
        <p:spPr>
          <a:xfrm>
            <a:off x="117925" y="5588332"/>
            <a:ext cx="3849499" cy="1099601"/>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g29c1d45b2ea_0_46"/>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a:t>Arten der Marktforschung</a:t>
            </a:r>
            <a:endParaRPr/>
          </a:p>
        </p:txBody>
      </p:sp>
      <p:sp>
        <p:nvSpPr>
          <p:cNvPr id="93" name="Google Shape;93;g29c1d45b2ea_0_46"/>
          <p:cNvSpPr txBox="1"/>
          <p:nvPr>
            <p:ph idx="1" type="body"/>
          </p:nvPr>
        </p:nvSpPr>
        <p:spPr>
          <a:xfrm>
            <a:off x="838200" y="2147256"/>
            <a:ext cx="10515600" cy="40038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SzPts val="2800"/>
              <a:buNone/>
            </a:pPr>
            <a:r>
              <a:rPr b="1" lang="en-US" sz="4800">
                <a:solidFill>
                  <a:srgbClr val="427B83"/>
                </a:solidFill>
              </a:rPr>
              <a:t>Schwerpunktgruppen</a:t>
            </a:r>
            <a:endParaRPr b="1" sz="4800">
              <a:solidFill>
                <a:srgbClr val="427B83"/>
              </a:solidFill>
            </a:endParaRPr>
          </a:p>
          <a:p>
            <a:pPr indent="0" lvl="0" marL="457200" rtl="0" algn="just">
              <a:lnSpc>
                <a:spcPct val="90000"/>
              </a:lnSpc>
              <a:spcBef>
                <a:spcPts val="0"/>
              </a:spcBef>
              <a:spcAft>
                <a:spcPts val="0"/>
              </a:spcAft>
              <a:buSzPts val="2800"/>
              <a:buNone/>
            </a:pPr>
            <a:r>
              <a:t/>
            </a:r>
            <a:endParaRPr b="1" sz="4800">
              <a:solidFill>
                <a:srgbClr val="427B83"/>
              </a:solidFill>
            </a:endParaRPr>
          </a:p>
          <a:p>
            <a:pPr indent="0" lvl="0" marL="0" rtl="0" algn="just">
              <a:spcBef>
                <a:spcPts val="0"/>
              </a:spcBef>
              <a:spcAft>
                <a:spcPts val="0"/>
              </a:spcAft>
              <a:buClr>
                <a:schemeClr val="dk1"/>
              </a:buClr>
              <a:buSzPts val="1100"/>
              <a:buFont typeface="Arial"/>
              <a:buNone/>
            </a:pPr>
            <a:r>
              <a:rPr b="1" lang="en-US" sz="2300">
                <a:solidFill>
                  <a:srgbClr val="427B83"/>
                </a:solidFill>
              </a:rPr>
              <a:t>Eine Fokusgruppe besteht aus einer kleinen Gruppe repräsentativer Kunden, die ausgewählt werden, um eine Werbung zu sehen oder ein Produkt zu testen.</a:t>
            </a:r>
            <a:endParaRPr b="1" sz="2300">
              <a:solidFill>
                <a:srgbClr val="427B83"/>
              </a:solidFill>
            </a:endParaRPr>
          </a:p>
          <a:p>
            <a:pPr indent="0" lvl="0" marL="0" rtl="0" algn="just">
              <a:spcBef>
                <a:spcPts val="0"/>
              </a:spcBef>
              <a:spcAft>
                <a:spcPts val="0"/>
              </a:spcAft>
              <a:buClr>
                <a:schemeClr val="dk1"/>
              </a:buClr>
              <a:buSzPts val="1100"/>
              <a:buFont typeface="Arial"/>
              <a:buNone/>
            </a:pPr>
            <a:r>
              <a:t/>
            </a:r>
            <a:endParaRPr b="1" sz="2300">
              <a:solidFill>
                <a:srgbClr val="427B83"/>
              </a:solidFill>
            </a:endParaRPr>
          </a:p>
          <a:p>
            <a:pPr indent="0" lvl="0" marL="0" rtl="0" algn="just">
              <a:spcBef>
                <a:spcPts val="0"/>
              </a:spcBef>
              <a:spcAft>
                <a:spcPts val="0"/>
              </a:spcAft>
              <a:buClr>
                <a:schemeClr val="dk1"/>
              </a:buClr>
              <a:buSzPts val="1100"/>
              <a:buFont typeface="Arial"/>
              <a:buNone/>
            </a:pPr>
            <a:r>
              <a:rPr b="1" lang="en-US" sz="2300">
                <a:solidFill>
                  <a:srgbClr val="427B83"/>
                </a:solidFill>
              </a:rPr>
              <a:t>Die Gruppe wird dann zu ihrer Meinung über das Produkt, die Marke des Unternehmens oder konkurrierende Produkte befragt. Anschließend wertet das Unternehmen die Informationen aus und entscheidet, ob es die Ware oder Dienstleistung auf den Markt bringen, Anpassungen vornehmen oder ganz aufgeben will.</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4800">
              <a:solidFill>
                <a:srgbClr val="427B83"/>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g29c1d45b2ea_0_52"/>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a:t>Arten der Marktforschung</a:t>
            </a:r>
            <a:endParaRPr/>
          </a:p>
        </p:txBody>
      </p:sp>
      <p:sp>
        <p:nvSpPr>
          <p:cNvPr id="99" name="Google Shape;99;g29c1d45b2ea_0_52"/>
          <p:cNvSpPr txBox="1"/>
          <p:nvPr>
            <p:ph idx="1" type="body"/>
          </p:nvPr>
        </p:nvSpPr>
        <p:spPr>
          <a:xfrm>
            <a:off x="838200" y="2147256"/>
            <a:ext cx="10515600" cy="40038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SzPts val="2800"/>
              <a:buNone/>
            </a:pPr>
            <a:r>
              <a:rPr b="1" lang="en-US" sz="4800">
                <a:solidFill>
                  <a:srgbClr val="427B83"/>
                </a:solidFill>
              </a:rPr>
              <a:t>Telefonische Forschung</a:t>
            </a:r>
            <a:endParaRPr b="1" sz="4800">
              <a:solidFill>
                <a:srgbClr val="427B83"/>
              </a:solidFill>
            </a:endParaRPr>
          </a:p>
          <a:p>
            <a:pPr indent="0" lvl="0" marL="457200" rtl="0" algn="just">
              <a:lnSpc>
                <a:spcPct val="90000"/>
              </a:lnSpc>
              <a:spcBef>
                <a:spcPts val="0"/>
              </a:spcBef>
              <a:spcAft>
                <a:spcPts val="0"/>
              </a:spcAft>
              <a:buSzPts val="2800"/>
              <a:buNone/>
            </a:pPr>
            <a:r>
              <a:t/>
            </a:r>
            <a:endParaRPr b="1" sz="4800">
              <a:solidFill>
                <a:srgbClr val="427B83"/>
              </a:solidFill>
            </a:endParaRPr>
          </a:p>
          <a:p>
            <a:pPr indent="0" lvl="0" marL="0" rtl="0" algn="just">
              <a:spcBef>
                <a:spcPts val="0"/>
              </a:spcBef>
              <a:spcAft>
                <a:spcPts val="0"/>
              </a:spcAft>
              <a:buClr>
                <a:schemeClr val="dk1"/>
              </a:buClr>
              <a:buSzPts val="1100"/>
              <a:buFont typeface="Arial"/>
              <a:buNone/>
            </a:pPr>
            <a:r>
              <a:rPr b="1" lang="en-US" sz="2300">
                <a:solidFill>
                  <a:srgbClr val="427B83"/>
                </a:solidFill>
              </a:rPr>
              <a:t>Das Telefoninterview ersetzte schnell die Methode der Befragung von Bewerbern durch den Mann auf der Straße. Ein telefonischer Informationssammler konnte die Aufgabe schneller und kostengünstiger erledigen.</a:t>
            </a:r>
            <a:endParaRPr b="1" sz="2300">
              <a:solidFill>
                <a:srgbClr val="427B83"/>
              </a:solidFill>
            </a:endParaRPr>
          </a:p>
          <a:p>
            <a:pPr indent="0" lvl="0" marL="0" rtl="0" algn="just">
              <a:spcBef>
                <a:spcPts val="0"/>
              </a:spcBef>
              <a:spcAft>
                <a:spcPts val="0"/>
              </a:spcAft>
              <a:buClr>
                <a:schemeClr val="dk1"/>
              </a:buClr>
              <a:buSzPts val="1100"/>
              <a:buFont typeface="Arial"/>
              <a:buNone/>
            </a:pPr>
            <a:r>
              <a:t/>
            </a:r>
            <a:endParaRPr b="1" sz="2300">
              <a:solidFill>
                <a:srgbClr val="427B83"/>
              </a:solidFill>
            </a:endParaRPr>
          </a:p>
          <a:p>
            <a:pPr indent="0" lvl="0" marL="0" rtl="0" algn="just">
              <a:spcBef>
                <a:spcPts val="0"/>
              </a:spcBef>
              <a:spcAft>
                <a:spcPts val="0"/>
              </a:spcAft>
              <a:buClr>
                <a:schemeClr val="dk1"/>
              </a:buClr>
              <a:buSzPts val="1100"/>
              <a:buFont typeface="Arial"/>
              <a:buNone/>
            </a:pPr>
            <a:r>
              <a:rPr b="1" lang="en-US" sz="2300">
                <a:solidFill>
                  <a:srgbClr val="427B83"/>
                </a:solidFill>
              </a:rPr>
              <a:t>Viele Jahre lang war die Telefonbefragung die bevorzugte Methode der Marktforscher. Da immer weniger Festnetzanschlüsse zur Verfügung stehen und immer mehr Menschen stattdessen weniger zugängliche Mobiltelefone benutzen, ist diese Methode in den letzten Jahren erheblich schwieriger geworden.</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4800">
              <a:solidFill>
                <a:srgbClr val="427B83"/>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g29c1d45b2ea_0_58"/>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a:t>Arten der Marktforschung</a:t>
            </a:r>
            <a:endParaRPr/>
          </a:p>
        </p:txBody>
      </p:sp>
      <p:sp>
        <p:nvSpPr>
          <p:cNvPr id="105" name="Google Shape;105;g29c1d45b2ea_0_58"/>
          <p:cNvSpPr txBox="1"/>
          <p:nvPr>
            <p:ph idx="1" type="body"/>
          </p:nvPr>
        </p:nvSpPr>
        <p:spPr>
          <a:xfrm>
            <a:off x="838200" y="2147256"/>
            <a:ext cx="10515600" cy="40038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SzPts val="2800"/>
              <a:buNone/>
            </a:pPr>
            <a:r>
              <a:rPr b="1" lang="en-US" sz="4800">
                <a:solidFill>
                  <a:srgbClr val="427B83"/>
                </a:solidFill>
              </a:rPr>
              <a:t>Umfrageforschung</a:t>
            </a:r>
            <a:endParaRPr b="1" sz="4800">
              <a:solidFill>
                <a:srgbClr val="427B83"/>
              </a:solidFill>
            </a:endParaRPr>
          </a:p>
          <a:p>
            <a:pPr indent="0" lvl="0" marL="457200" rtl="0" algn="just">
              <a:lnSpc>
                <a:spcPct val="90000"/>
              </a:lnSpc>
              <a:spcBef>
                <a:spcPts val="0"/>
              </a:spcBef>
              <a:spcAft>
                <a:spcPts val="0"/>
              </a:spcAft>
              <a:buSzPts val="2800"/>
              <a:buNone/>
            </a:pPr>
            <a:r>
              <a:t/>
            </a:r>
            <a:endParaRPr b="1" sz="4800">
              <a:solidFill>
                <a:srgbClr val="427B83"/>
              </a:solidFill>
            </a:endParaRPr>
          </a:p>
          <a:p>
            <a:pPr indent="0" lvl="0" marL="0" rtl="0" algn="just">
              <a:lnSpc>
                <a:spcPct val="90000"/>
              </a:lnSpc>
              <a:spcBef>
                <a:spcPts val="0"/>
              </a:spcBef>
              <a:spcAft>
                <a:spcPts val="0"/>
              </a:spcAft>
              <a:buSzPts val="2800"/>
              <a:buNone/>
            </a:pPr>
            <a:r>
              <a:rPr b="1" lang="en-US" sz="2300">
                <a:solidFill>
                  <a:srgbClr val="427B83"/>
                </a:solidFill>
              </a:rPr>
              <a:t>Umfragen sind eine kostengünstigere Option als Fokusgruppen, um herauszufinden, was die Verbraucher denken, ohne persönliche Interviews durchführen zu müssen. Die Umfragen werden per Post an die Kunden verschickt, in der Regel zusammen mit einem Rabattcode oder einem Gutschein, um sie zur Teilnahme zu bewegen. Diese Umfragen helfen dabei, die Stimmung der Verbraucher in Bezug auf die Marke, das Produkt und die Preisspanne zu ermitteln.</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4800">
              <a:solidFill>
                <a:srgbClr val="427B83"/>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g29c1d45b2ea_0_63"/>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a:t>Arten der Marktforschung</a:t>
            </a:r>
            <a:endParaRPr/>
          </a:p>
        </p:txBody>
      </p:sp>
      <p:sp>
        <p:nvSpPr>
          <p:cNvPr id="111" name="Google Shape;111;g29c1d45b2ea_0_63"/>
          <p:cNvSpPr txBox="1"/>
          <p:nvPr>
            <p:ph idx="1" type="body"/>
          </p:nvPr>
        </p:nvSpPr>
        <p:spPr>
          <a:xfrm>
            <a:off x="838200" y="2147256"/>
            <a:ext cx="10515600" cy="40038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SzPts val="2800"/>
              <a:buNone/>
            </a:pPr>
            <a:r>
              <a:rPr b="1" lang="en-US" sz="4800">
                <a:solidFill>
                  <a:srgbClr val="427B83"/>
                </a:solidFill>
              </a:rPr>
              <a:t>Online-Marktforschung</a:t>
            </a:r>
            <a:endParaRPr b="1" sz="4800">
              <a:solidFill>
                <a:srgbClr val="427B83"/>
              </a:solidFill>
            </a:endParaRPr>
          </a:p>
          <a:p>
            <a:pPr indent="0" lvl="0" marL="457200" rtl="0" algn="just">
              <a:lnSpc>
                <a:spcPct val="90000"/>
              </a:lnSpc>
              <a:spcBef>
                <a:spcPts val="0"/>
              </a:spcBef>
              <a:spcAft>
                <a:spcPts val="0"/>
              </a:spcAft>
              <a:buSzPts val="2800"/>
              <a:buNone/>
            </a:pPr>
            <a:r>
              <a:t/>
            </a:r>
            <a:endParaRPr b="1" sz="4800">
              <a:solidFill>
                <a:srgbClr val="427B83"/>
              </a:solidFill>
            </a:endParaRPr>
          </a:p>
          <a:p>
            <a:pPr indent="0" lvl="0" marL="0" rtl="0" algn="just">
              <a:spcBef>
                <a:spcPts val="0"/>
              </a:spcBef>
              <a:spcAft>
                <a:spcPts val="0"/>
              </a:spcAft>
              <a:buClr>
                <a:schemeClr val="dk1"/>
              </a:buClr>
              <a:buSzPts val="1100"/>
              <a:buFont typeface="Arial"/>
              <a:buNone/>
            </a:pPr>
            <a:r>
              <a:rPr b="1" lang="en-US" sz="2300">
                <a:solidFill>
                  <a:srgbClr val="427B83"/>
                </a:solidFill>
              </a:rPr>
              <a:t>Marktforschungsaktivitäten haben sich online verlagert, da immer mehr Menschen ihre Zeit im Internet verbringen. Für die Datenerhebung wird nach wie vor ein Umfrageformular verwendet. Einzelpersonen können sich jedoch anmelden, Umfragen ausfüllen und Feedback geben, wann immer sie Zeit dafür haben, anstatt dass Unternehmen aktiv nach Teilnehmern suchen, indem sie sie auf der Straße aufsuchen oder sie telefonisch anrufen.</a:t>
            </a:r>
            <a:endParaRPr b="1" sz="2300">
              <a:solidFill>
                <a:srgbClr val="427B83"/>
              </a:solidFill>
            </a:endParaRPr>
          </a:p>
          <a:p>
            <a:pPr indent="0" lvl="0" marL="0" rtl="0" algn="just">
              <a:spcBef>
                <a:spcPts val="0"/>
              </a:spcBef>
              <a:spcAft>
                <a:spcPts val="0"/>
              </a:spcAft>
              <a:buClr>
                <a:schemeClr val="dk1"/>
              </a:buClr>
              <a:buSzPts val="1100"/>
              <a:buFont typeface="Arial"/>
              <a:buNone/>
            </a:pPr>
            <a:r>
              <a:t/>
            </a:r>
            <a:endParaRPr b="1" sz="2300">
              <a:solidFill>
                <a:srgbClr val="427B83"/>
              </a:solidFill>
            </a:endParaRPr>
          </a:p>
          <a:p>
            <a:pPr indent="0" lvl="0" marL="0" rtl="0" algn="just">
              <a:spcBef>
                <a:spcPts val="0"/>
              </a:spcBef>
              <a:spcAft>
                <a:spcPts val="0"/>
              </a:spcAft>
              <a:buClr>
                <a:schemeClr val="dk1"/>
              </a:buClr>
              <a:buSzPts val="1100"/>
              <a:buFont typeface="Arial"/>
              <a:buNone/>
            </a:pPr>
            <a:r>
              <a:rPr b="1" lang="en-US" sz="2300">
                <a:solidFill>
                  <a:srgbClr val="427B83"/>
                </a:solidFill>
              </a:rPr>
              <a:t>Die Menschen können nach eigenem Gutdünken und in ihrem eigenen Tempo teilnehmen, was den Prozess weniger gezwungen und invasiv macht.</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4800">
              <a:solidFill>
                <a:srgbClr val="427B83"/>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g29c1d45b2ea_0_70"/>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a:t>Modell der Marktforschung</a:t>
            </a:r>
            <a:endParaRPr/>
          </a:p>
        </p:txBody>
      </p:sp>
      <p:sp>
        <p:nvSpPr>
          <p:cNvPr id="117" name="Google Shape;117;g29c1d45b2ea_0_70"/>
          <p:cNvSpPr txBox="1"/>
          <p:nvPr>
            <p:ph idx="1" type="body"/>
          </p:nvPr>
        </p:nvSpPr>
        <p:spPr>
          <a:xfrm>
            <a:off x="838200" y="2147256"/>
            <a:ext cx="10515600" cy="40038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SzPts val="2800"/>
              <a:buNone/>
            </a:pPr>
            <a:r>
              <a:rPr b="1" lang="en-US" sz="4800">
                <a:solidFill>
                  <a:srgbClr val="427B83"/>
                </a:solidFill>
              </a:rPr>
              <a:t>Marktforschungsmix</a:t>
            </a:r>
            <a:endParaRPr b="1" sz="48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spcBef>
                <a:spcPts val="0"/>
              </a:spcBef>
              <a:spcAft>
                <a:spcPts val="0"/>
              </a:spcAft>
              <a:buClr>
                <a:schemeClr val="dk1"/>
              </a:buClr>
              <a:buSzPts val="1100"/>
              <a:buFont typeface="Arial"/>
              <a:buNone/>
            </a:pPr>
            <a:r>
              <a:rPr b="1" lang="en-US" sz="2300">
                <a:solidFill>
                  <a:srgbClr val="427B83"/>
                </a:solidFill>
              </a:rPr>
              <a:t>Nigel Bradley entwickelte 2004 den Marketing Research Mix und erläuterte ihn 2007 in seinem Buch „Marketing Research“. Bradleys vier Phasen - seine 4 Ps - sind:</a:t>
            </a:r>
            <a:endParaRPr b="1" sz="2300">
              <a:solidFill>
                <a:srgbClr val="427B83"/>
              </a:solidFill>
            </a:endParaRPr>
          </a:p>
          <a:p>
            <a:pPr indent="0" lvl="0" marL="0" rtl="0" algn="just">
              <a:spcBef>
                <a:spcPts val="0"/>
              </a:spcBef>
              <a:spcAft>
                <a:spcPts val="0"/>
              </a:spcAft>
              <a:buClr>
                <a:schemeClr val="dk1"/>
              </a:buClr>
              <a:buSzPts val="1100"/>
              <a:buFont typeface="Arial"/>
              <a:buNone/>
            </a:pPr>
            <a:r>
              <a:t/>
            </a:r>
            <a:endParaRPr b="1" sz="2300">
              <a:solidFill>
                <a:srgbClr val="427B83"/>
              </a:solidFill>
            </a:endParaRPr>
          </a:p>
          <a:p>
            <a:pPr indent="-374650" lvl="0" marL="457200" rtl="0" algn="just">
              <a:spcBef>
                <a:spcPts val="0"/>
              </a:spcBef>
              <a:spcAft>
                <a:spcPts val="0"/>
              </a:spcAft>
              <a:buClr>
                <a:srgbClr val="427B83"/>
              </a:buClr>
              <a:buSzPts val="2300"/>
              <a:buChar char="•"/>
            </a:pPr>
            <a:r>
              <a:rPr b="1" lang="en-US" sz="2300">
                <a:solidFill>
                  <a:srgbClr val="427B83"/>
                </a:solidFill>
              </a:rPr>
              <a:t>Zweck.</a:t>
            </a:r>
            <a:endParaRPr b="1" sz="2300">
              <a:solidFill>
                <a:srgbClr val="427B83"/>
              </a:solidFill>
            </a:endParaRPr>
          </a:p>
          <a:p>
            <a:pPr indent="-374650" lvl="0" marL="457200" rtl="0" algn="just">
              <a:spcBef>
                <a:spcPts val="0"/>
              </a:spcBef>
              <a:spcAft>
                <a:spcPts val="0"/>
              </a:spcAft>
              <a:buClr>
                <a:srgbClr val="427B83"/>
              </a:buClr>
              <a:buSzPts val="2300"/>
              <a:buChar char="•"/>
            </a:pPr>
            <a:r>
              <a:rPr b="1" lang="en-US" sz="2300">
                <a:solidFill>
                  <a:srgbClr val="427B83"/>
                </a:solidFill>
              </a:rPr>
              <a:t>Grundgesamtheit.</a:t>
            </a:r>
            <a:endParaRPr b="1" sz="2300">
              <a:solidFill>
                <a:srgbClr val="427B83"/>
              </a:solidFill>
            </a:endParaRPr>
          </a:p>
          <a:p>
            <a:pPr indent="-374650" lvl="0" marL="457200" rtl="0" algn="just">
              <a:spcBef>
                <a:spcPts val="0"/>
              </a:spcBef>
              <a:spcAft>
                <a:spcPts val="0"/>
              </a:spcAft>
              <a:buClr>
                <a:srgbClr val="427B83"/>
              </a:buClr>
              <a:buSzPts val="2300"/>
              <a:buChar char="•"/>
            </a:pPr>
            <a:r>
              <a:rPr b="1" lang="en-US" sz="2300">
                <a:solidFill>
                  <a:srgbClr val="427B83"/>
                </a:solidFill>
              </a:rPr>
              <a:t>Vorgehensweise.</a:t>
            </a:r>
            <a:endParaRPr b="1" sz="2300">
              <a:solidFill>
                <a:srgbClr val="427B83"/>
              </a:solidFill>
            </a:endParaRPr>
          </a:p>
          <a:p>
            <a:pPr indent="-374650" lvl="0" marL="457200" rtl="0" algn="just">
              <a:spcBef>
                <a:spcPts val="0"/>
              </a:spcBef>
              <a:spcAft>
                <a:spcPts val="0"/>
              </a:spcAft>
              <a:buClr>
                <a:srgbClr val="427B83"/>
              </a:buClr>
              <a:buSzPts val="2300"/>
              <a:buChar char="•"/>
            </a:pPr>
            <a:r>
              <a:rPr b="1" lang="en-US" sz="2300">
                <a:solidFill>
                  <a:srgbClr val="427B83"/>
                </a:solidFill>
              </a:rPr>
              <a:t>Veröffentlichung.</a:t>
            </a:r>
            <a:endParaRPr b="1" sz="2300">
              <a:solidFill>
                <a:srgbClr val="427B83"/>
              </a:solidFill>
            </a:endParaRPr>
          </a:p>
          <a:p>
            <a:pPr indent="0" lvl="0" marL="0" rtl="0" algn="just">
              <a:spcBef>
                <a:spcPts val="0"/>
              </a:spcBef>
              <a:spcAft>
                <a:spcPts val="0"/>
              </a:spcAft>
              <a:buClr>
                <a:schemeClr val="dk1"/>
              </a:buClr>
              <a:buSzPts val="1100"/>
              <a:buFont typeface="Arial"/>
              <a:buNone/>
            </a:pPr>
            <a:r>
              <a:rPr b="1" lang="en-US" sz="2300">
                <a:solidFill>
                  <a:srgbClr val="427B83"/>
                </a:solidFill>
              </a:rPr>
              <a:t>Sie können die 4 P's verwenden, um ein Forschungsprojekt zu konzipieren, um die Ergebnisse Ihrer Forschung zu organisieren und um Forschung zu hinterfragen, damit Sie ihre Qualität beurteilen können.</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4800">
              <a:solidFill>
                <a:srgbClr val="427B83"/>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g29c1d45b2ea_0_96"/>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a:t>Marketing Research Mix</a:t>
            </a:r>
            <a:endParaRPr/>
          </a:p>
        </p:txBody>
      </p:sp>
      <p:graphicFrame>
        <p:nvGraphicFramePr>
          <p:cNvPr id="123" name="Google Shape;123;g29c1d45b2ea_0_96"/>
          <p:cNvGraphicFramePr/>
          <p:nvPr/>
        </p:nvGraphicFramePr>
        <p:xfrm>
          <a:off x="1985963" y="2205550"/>
          <a:ext cx="3000000" cy="3000000"/>
        </p:xfrm>
        <a:graphic>
          <a:graphicData uri="http://schemas.openxmlformats.org/drawingml/2006/table">
            <a:tbl>
              <a:tblPr>
                <a:noFill/>
                <a:tableStyleId>{344D50CB-24D7-4BED-A64A-C8BF17B6EEBF}</a:tableStyleId>
              </a:tblPr>
              <a:tblGrid>
                <a:gridCol w="4105275"/>
                <a:gridCol w="4114800"/>
              </a:tblGrid>
              <a:tr h="2200275">
                <a:tc>
                  <a:txBody>
                    <a:bodyPr/>
                    <a:lstStyle/>
                    <a:p>
                      <a:pPr indent="0" lvl="0" marL="0" marR="0" rtl="0" algn="ctr">
                        <a:lnSpc>
                          <a:spcPct val="115000"/>
                        </a:lnSpc>
                        <a:spcBef>
                          <a:spcPts val="0"/>
                        </a:spcBef>
                        <a:spcAft>
                          <a:spcPts val="0"/>
                        </a:spcAft>
                        <a:buClr>
                          <a:srgbClr val="000000"/>
                        </a:buClr>
                        <a:buSzPts val="4800"/>
                        <a:buFont typeface="Arial"/>
                        <a:buNone/>
                      </a:pPr>
                      <a:r>
                        <a:rPr b="1" lang="en-US" sz="4800">
                          <a:solidFill>
                            <a:srgbClr val="FFFFFF"/>
                          </a:solidFill>
                          <a:latin typeface="Calibri"/>
                          <a:ea typeface="Calibri"/>
                          <a:cs typeface="Calibri"/>
                          <a:sym typeface="Calibri"/>
                        </a:rPr>
                        <a:t>PRODUKT</a:t>
                      </a:r>
                      <a:endParaRPr b="1" sz="4800" u="none" cap="none" strike="noStrike">
                        <a:solidFill>
                          <a:srgbClr val="FFFFFF"/>
                        </a:solidFill>
                        <a:latin typeface="Calibri"/>
                        <a:ea typeface="Calibri"/>
                        <a:cs typeface="Calibri"/>
                        <a:sym typeface="Calibri"/>
                      </a:endParaRPr>
                    </a:p>
                  </a:txBody>
                  <a:tcPr marT="45725" marB="45725" marR="91450" marL="91450">
                    <a:lnL cap="flat" cmpd="sng" w="9525">
                      <a:solidFill>
                        <a:srgbClr val="4BACC6"/>
                      </a:solidFill>
                      <a:prstDash val="solid"/>
                      <a:round/>
                      <a:headEnd len="sm" w="sm" type="none"/>
                      <a:tailEnd len="sm" w="sm" type="none"/>
                    </a:lnL>
                    <a:lnT cap="flat" cmpd="sng" w="9525">
                      <a:solidFill>
                        <a:srgbClr val="4BACC6"/>
                      </a:solidFill>
                      <a:prstDash val="solid"/>
                      <a:round/>
                      <a:headEnd len="sm" w="sm" type="none"/>
                      <a:tailEnd len="sm" w="sm" type="none"/>
                    </a:lnT>
                    <a:lnB cap="flat" cmpd="sng" w="9525">
                      <a:solidFill>
                        <a:srgbClr val="4BACC6"/>
                      </a:solidFill>
                      <a:prstDash val="solid"/>
                      <a:round/>
                      <a:headEnd len="sm" w="sm" type="none"/>
                      <a:tailEnd len="sm" w="sm" type="none"/>
                    </a:lnB>
                    <a:solidFill>
                      <a:srgbClr val="4BACC6"/>
                    </a:solidFill>
                  </a:tcPr>
                </a:tc>
                <a:tc>
                  <a:txBody>
                    <a:bodyPr/>
                    <a:lstStyle/>
                    <a:p>
                      <a:pPr indent="0" lvl="0" marL="0" marR="0" rtl="0" algn="ctr">
                        <a:lnSpc>
                          <a:spcPct val="115000"/>
                        </a:lnSpc>
                        <a:spcBef>
                          <a:spcPts val="0"/>
                        </a:spcBef>
                        <a:spcAft>
                          <a:spcPts val="0"/>
                        </a:spcAft>
                        <a:buClr>
                          <a:srgbClr val="000000"/>
                        </a:buClr>
                        <a:buSzPts val="4800"/>
                        <a:buFont typeface="Arial"/>
                        <a:buNone/>
                      </a:pPr>
                      <a:r>
                        <a:rPr b="1" lang="en-US" sz="4800">
                          <a:solidFill>
                            <a:srgbClr val="FFFFFF"/>
                          </a:solidFill>
                          <a:latin typeface="Calibri"/>
                          <a:ea typeface="Calibri"/>
                          <a:cs typeface="Calibri"/>
                          <a:sym typeface="Calibri"/>
                        </a:rPr>
                        <a:t>PLATZ</a:t>
                      </a:r>
                      <a:endParaRPr b="1" sz="4800" u="none" cap="none" strike="noStrike">
                        <a:solidFill>
                          <a:srgbClr val="FFFFFF"/>
                        </a:solidFill>
                        <a:latin typeface="Calibri"/>
                        <a:ea typeface="Calibri"/>
                        <a:cs typeface="Calibri"/>
                        <a:sym typeface="Calibri"/>
                      </a:endParaRPr>
                    </a:p>
                  </a:txBody>
                  <a:tcPr marT="45725" marB="45725" marR="91450" marL="91450">
                    <a:lnR cap="flat" cmpd="sng" w="9525">
                      <a:solidFill>
                        <a:srgbClr val="4BACC6"/>
                      </a:solidFill>
                      <a:prstDash val="solid"/>
                      <a:round/>
                      <a:headEnd len="sm" w="sm" type="none"/>
                      <a:tailEnd len="sm" w="sm" type="none"/>
                    </a:lnR>
                    <a:lnT cap="flat" cmpd="sng" w="9525">
                      <a:solidFill>
                        <a:srgbClr val="4BACC6"/>
                      </a:solidFill>
                      <a:prstDash val="solid"/>
                      <a:round/>
                      <a:headEnd len="sm" w="sm" type="none"/>
                      <a:tailEnd len="sm" w="sm" type="none"/>
                    </a:lnT>
                    <a:lnB cap="flat" cmpd="sng" w="9525">
                      <a:solidFill>
                        <a:srgbClr val="4BACC6"/>
                      </a:solidFill>
                      <a:prstDash val="solid"/>
                      <a:round/>
                      <a:headEnd len="sm" w="sm" type="none"/>
                      <a:tailEnd len="sm" w="sm" type="none"/>
                    </a:lnB>
                    <a:solidFill>
                      <a:srgbClr val="4BACC6"/>
                    </a:solidFill>
                  </a:tcPr>
                </a:tc>
              </a:tr>
              <a:tr h="2200275">
                <a:tc>
                  <a:txBody>
                    <a:bodyPr/>
                    <a:lstStyle/>
                    <a:p>
                      <a:pPr indent="0" lvl="0" marL="0" marR="0" rtl="0" algn="ctr">
                        <a:lnSpc>
                          <a:spcPct val="115000"/>
                        </a:lnSpc>
                        <a:spcBef>
                          <a:spcPts val="0"/>
                        </a:spcBef>
                        <a:spcAft>
                          <a:spcPts val="0"/>
                        </a:spcAft>
                        <a:buClr>
                          <a:srgbClr val="000000"/>
                        </a:buClr>
                        <a:buSzPts val="4800"/>
                        <a:buFont typeface="Arial"/>
                        <a:buNone/>
                      </a:pPr>
                      <a:r>
                        <a:rPr b="1" lang="en-US" sz="4800">
                          <a:latin typeface="Calibri"/>
                          <a:ea typeface="Calibri"/>
                          <a:cs typeface="Calibri"/>
                          <a:sym typeface="Calibri"/>
                        </a:rPr>
                        <a:t>PREIS</a:t>
                      </a:r>
                      <a:endParaRPr b="1" sz="4800" u="none" cap="none" strike="noStrike">
                        <a:latin typeface="Calibri"/>
                        <a:ea typeface="Calibri"/>
                        <a:cs typeface="Calibri"/>
                        <a:sym typeface="Calibri"/>
                      </a:endParaRPr>
                    </a:p>
                  </a:txBody>
                  <a:tcPr marT="45725" marB="45725" marR="91450" marL="91450">
                    <a:lnL cap="flat" cmpd="sng" w="9525">
                      <a:solidFill>
                        <a:srgbClr val="4BACC6"/>
                      </a:solidFill>
                      <a:prstDash val="solid"/>
                      <a:round/>
                      <a:headEnd len="sm" w="sm" type="none"/>
                      <a:tailEnd len="sm" w="sm" type="none"/>
                    </a:lnL>
                    <a:lnT cap="flat" cmpd="sng" w="9525">
                      <a:solidFill>
                        <a:srgbClr val="4BACC6"/>
                      </a:solidFill>
                      <a:prstDash val="solid"/>
                      <a:round/>
                      <a:headEnd len="sm" w="sm" type="none"/>
                      <a:tailEnd len="sm" w="sm" type="none"/>
                    </a:lnT>
                    <a:lnB cap="flat" cmpd="sng" w="9525">
                      <a:solidFill>
                        <a:srgbClr val="4BACC6"/>
                      </a:solidFill>
                      <a:prstDash val="solid"/>
                      <a:round/>
                      <a:headEnd len="sm" w="sm" type="none"/>
                      <a:tailEnd len="sm" w="sm" type="none"/>
                    </a:lnB>
                    <a:solidFill>
                      <a:srgbClr val="E9F1F5"/>
                    </a:solidFill>
                  </a:tcPr>
                </a:tc>
                <a:tc>
                  <a:txBody>
                    <a:bodyPr/>
                    <a:lstStyle/>
                    <a:p>
                      <a:pPr indent="0" lvl="0" marL="0" marR="0" rtl="0" algn="ctr">
                        <a:lnSpc>
                          <a:spcPct val="115000"/>
                        </a:lnSpc>
                        <a:spcBef>
                          <a:spcPts val="0"/>
                        </a:spcBef>
                        <a:spcAft>
                          <a:spcPts val="0"/>
                        </a:spcAft>
                        <a:buClr>
                          <a:srgbClr val="000000"/>
                        </a:buClr>
                        <a:buSzPts val="4800"/>
                        <a:buFont typeface="Arial"/>
                        <a:buNone/>
                      </a:pPr>
                      <a:r>
                        <a:rPr lang="en-US" sz="4800">
                          <a:latin typeface="Calibri"/>
                          <a:ea typeface="Calibri"/>
                          <a:cs typeface="Calibri"/>
                          <a:sym typeface="Calibri"/>
                        </a:rPr>
                        <a:t>FÖRDERN</a:t>
                      </a:r>
                      <a:endParaRPr sz="4800" u="none" cap="none" strike="noStrike">
                        <a:latin typeface="Calibri"/>
                        <a:ea typeface="Calibri"/>
                        <a:cs typeface="Calibri"/>
                        <a:sym typeface="Calibri"/>
                      </a:endParaRPr>
                    </a:p>
                  </a:txBody>
                  <a:tcPr marT="45725" marB="45725" marR="91450" marL="91450">
                    <a:lnR cap="flat" cmpd="sng" w="9525">
                      <a:solidFill>
                        <a:srgbClr val="4BACC6"/>
                      </a:solidFill>
                      <a:prstDash val="solid"/>
                      <a:round/>
                      <a:headEnd len="sm" w="sm" type="none"/>
                      <a:tailEnd len="sm" w="sm" type="none"/>
                    </a:lnR>
                    <a:lnT cap="flat" cmpd="sng" w="9525">
                      <a:solidFill>
                        <a:srgbClr val="4BACC6"/>
                      </a:solidFill>
                      <a:prstDash val="solid"/>
                      <a:round/>
                      <a:headEnd len="sm" w="sm" type="none"/>
                      <a:tailEnd len="sm" w="sm" type="none"/>
                    </a:lnT>
                    <a:lnB cap="flat" cmpd="sng" w="9525">
                      <a:solidFill>
                        <a:srgbClr val="4BACC6"/>
                      </a:solidFill>
                      <a:prstDash val="solid"/>
                      <a:round/>
                      <a:headEnd len="sm" w="sm" type="none"/>
                      <a:tailEnd len="sm" w="sm" type="none"/>
                    </a:lnB>
                    <a:solidFill>
                      <a:srgbClr val="E9F1F5"/>
                    </a:solidFill>
                  </a:tcPr>
                </a:tc>
              </a:tr>
            </a:tbl>
          </a:graphicData>
        </a:graphic>
      </p:graphicFrame>
      <p:pic>
        <p:nvPicPr>
          <p:cNvPr id="124" name="Google Shape;124;g29c1d45b2ea_0_96"/>
          <p:cNvPicPr preferRelativeResize="0"/>
          <p:nvPr/>
        </p:nvPicPr>
        <p:blipFill rotWithShape="1">
          <a:blip r:embed="rId3">
            <a:alphaModFix/>
          </a:blip>
          <a:srcRect b="0" l="0" r="0" t="0"/>
          <a:stretch/>
        </p:blipFill>
        <p:spPr>
          <a:xfrm>
            <a:off x="9489150" y="359618"/>
            <a:ext cx="2145200" cy="1711850"/>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8" name="Shape 128"/>
        <p:cNvGrpSpPr/>
        <p:nvPr/>
      </p:nvGrpSpPr>
      <p:grpSpPr>
        <a:xfrm>
          <a:off x="0" y="0"/>
          <a:ext cx="0" cy="0"/>
          <a:chOff x="0" y="0"/>
          <a:chExt cx="0" cy="0"/>
        </a:xfrm>
      </p:grpSpPr>
      <p:sp>
        <p:nvSpPr>
          <p:cNvPr id="129" name="Google Shape;129;g29c1d45b2ea_0_103"/>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a:t>Produkt/Dienstleistung</a:t>
            </a:r>
            <a:endParaRPr/>
          </a:p>
        </p:txBody>
      </p:sp>
      <p:sp>
        <p:nvSpPr>
          <p:cNvPr id="130" name="Google Shape;130;g29c1d45b2ea_0_103"/>
          <p:cNvSpPr txBox="1"/>
          <p:nvPr>
            <p:ph idx="1" type="body"/>
          </p:nvPr>
        </p:nvSpPr>
        <p:spPr>
          <a:xfrm>
            <a:off x="838200" y="1847698"/>
            <a:ext cx="10515600" cy="50103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800"/>
              </a:spcBef>
              <a:spcAft>
                <a:spcPts val="0"/>
              </a:spcAft>
              <a:buClr>
                <a:schemeClr val="dk1"/>
              </a:buClr>
              <a:buSzPts val="1100"/>
              <a:buFont typeface="Arial"/>
              <a:buNone/>
            </a:pPr>
            <a:r>
              <a:rPr lang="en-US" sz="3200">
                <a:solidFill>
                  <a:schemeClr val="dk1"/>
                </a:solidFill>
              </a:rPr>
              <a:t>-Was wünscht sich der Kunde von dem Produkt/der Dienstleistung? Welche Bedürfnisse befriedigt es?</a:t>
            </a:r>
            <a:endParaRPr sz="3200">
              <a:solidFill>
                <a:schemeClr val="dk1"/>
              </a:solidFill>
            </a:endParaRPr>
          </a:p>
          <a:p>
            <a:pPr indent="0" lvl="0" marL="0" rtl="0" algn="l">
              <a:lnSpc>
                <a:spcPct val="115000"/>
              </a:lnSpc>
              <a:spcBef>
                <a:spcPts val="800"/>
              </a:spcBef>
              <a:spcAft>
                <a:spcPts val="0"/>
              </a:spcAft>
              <a:buClr>
                <a:schemeClr val="dk1"/>
              </a:buClr>
              <a:buSzPts val="1100"/>
              <a:buFont typeface="Arial"/>
              <a:buNone/>
            </a:pPr>
            <a:r>
              <a:rPr lang="en-US" sz="3200">
                <a:solidFill>
                  <a:schemeClr val="dk1"/>
                </a:solidFill>
              </a:rPr>
              <a:t>-Welche Funktionen hat es, um diese Bedürfnisse zu erfüllen?</a:t>
            </a:r>
            <a:endParaRPr sz="3200">
              <a:solidFill>
                <a:schemeClr val="dk1"/>
              </a:solidFill>
            </a:endParaRPr>
          </a:p>
          <a:p>
            <a:pPr indent="0" lvl="0" marL="0" rtl="0" algn="l">
              <a:lnSpc>
                <a:spcPct val="115000"/>
              </a:lnSpc>
              <a:spcBef>
                <a:spcPts val="800"/>
              </a:spcBef>
              <a:spcAft>
                <a:spcPts val="0"/>
              </a:spcAft>
              <a:buClr>
                <a:schemeClr val="dk1"/>
              </a:buClr>
              <a:buSzPts val="1100"/>
              <a:buFont typeface="Arial"/>
              <a:buNone/>
            </a:pPr>
            <a:r>
              <a:rPr lang="en-US" sz="3200">
                <a:solidFill>
                  <a:schemeClr val="dk1"/>
                </a:solidFill>
              </a:rPr>
              <a:t>-Gibt es Funktionen, die Sie ausgelassen haben?</a:t>
            </a:r>
            <a:endParaRPr sz="3200">
              <a:solidFill>
                <a:schemeClr val="dk1"/>
              </a:solidFill>
            </a:endParaRPr>
          </a:p>
          <a:p>
            <a:pPr indent="0" lvl="0" marL="0" rtl="0" algn="l">
              <a:lnSpc>
                <a:spcPct val="115000"/>
              </a:lnSpc>
              <a:spcBef>
                <a:spcPts val="800"/>
              </a:spcBef>
              <a:spcAft>
                <a:spcPts val="0"/>
              </a:spcAft>
              <a:buClr>
                <a:schemeClr val="dk1"/>
              </a:buClr>
              <a:buSzPts val="1100"/>
              <a:buFont typeface="Arial"/>
              <a:buNone/>
            </a:pPr>
            <a:r>
              <a:rPr lang="en-US" sz="3200">
                <a:solidFill>
                  <a:schemeClr val="dk1"/>
                </a:solidFill>
              </a:rPr>
              <a:t>-Haben Sie kostspielige Funktionen eingebaut, die der Kunde gar nicht nutzen wird?</a:t>
            </a:r>
            <a:endParaRPr sz="3200">
              <a:solidFill>
                <a:schemeClr val="dk1"/>
              </a:solidFill>
            </a:endParaRPr>
          </a:p>
          <a:p>
            <a:pPr indent="0" lvl="0" marL="0" rtl="0" algn="l">
              <a:lnSpc>
                <a:spcPct val="115000"/>
              </a:lnSpc>
              <a:spcBef>
                <a:spcPts val="800"/>
              </a:spcBef>
              <a:spcAft>
                <a:spcPts val="0"/>
              </a:spcAft>
              <a:buClr>
                <a:schemeClr val="dk1"/>
              </a:buClr>
              <a:buSzPts val="1100"/>
              <a:buFont typeface="Arial"/>
              <a:buNone/>
            </a:pPr>
            <a:r>
              <a:rPr lang="en-US" sz="3200">
                <a:solidFill>
                  <a:schemeClr val="dk1"/>
                </a:solidFill>
              </a:rPr>
              <a:t>-Wie und wo wird der Kunde es nutzen?</a:t>
            </a:r>
            <a:endParaRPr sz="3200">
              <a:solidFill>
                <a:schemeClr val="dk1"/>
              </a:solidFill>
            </a:endParaRPr>
          </a:p>
          <a:p>
            <a:pPr indent="0" lvl="0" marL="0" rtl="0" algn="l">
              <a:lnSpc>
                <a:spcPct val="115000"/>
              </a:lnSpc>
              <a:spcBef>
                <a:spcPts val="800"/>
              </a:spcBef>
              <a:spcAft>
                <a:spcPts val="0"/>
              </a:spcAft>
              <a:buSzPts val="2800"/>
              <a:buNone/>
            </a:pPr>
            <a:r>
              <a:t/>
            </a:r>
            <a:endParaRPr sz="3200">
              <a:solidFill>
                <a:schemeClr val="dk1"/>
              </a:solidFill>
            </a:endParaRPr>
          </a:p>
        </p:txBody>
      </p:sp>
      <p:pic>
        <p:nvPicPr>
          <p:cNvPr id="131" name="Google Shape;131;g29c1d45b2ea_0_103"/>
          <p:cNvPicPr preferRelativeResize="0"/>
          <p:nvPr/>
        </p:nvPicPr>
        <p:blipFill rotWithShape="1">
          <a:blip r:embed="rId3">
            <a:alphaModFix/>
          </a:blip>
          <a:srcRect b="0" l="0" r="0" t="0"/>
          <a:stretch/>
        </p:blipFill>
        <p:spPr>
          <a:xfrm>
            <a:off x="9366688" y="4980663"/>
            <a:ext cx="2543175" cy="1800225"/>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g29c1d45b2ea_0_112"/>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a:t>Produkt/Dienstleistung</a:t>
            </a:r>
            <a:endParaRPr/>
          </a:p>
        </p:txBody>
      </p:sp>
      <p:sp>
        <p:nvSpPr>
          <p:cNvPr id="137" name="Google Shape;137;g29c1d45b2ea_0_112"/>
          <p:cNvSpPr txBox="1"/>
          <p:nvPr>
            <p:ph idx="1" type="body"/>
          </p:nvPr>
        </p:nvSpPr>
        <p:spPr>
          <a:xfrm>
            <a:off x="838200" y="1847698"/>
            <a:ext cx="10515600" cy="50103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700"/>
              </a:spcBef>
              <a:spcAft>
                <a:spcPts val="0"/>
              </a:spcAft>
              <a:buClr>
                <a:schemeClr val="dk1"/>
              </a:buClr>
              <a:buSzPts val="1100"/>
              <a:buFont typeface="Arial"/>
              <a:buNone/>
            </a:pPr>
            <a:r>
              <a:rPr lang="en-US" sz="3000">
                <a:solidFill>
                  <a:schemeClr val="dk1"/>
                </a:solidFill>
              </a:rPr>
              <a:t>-Wie sieht es/sie aus? Wie werden die Kunden es/sie erleben?</a:t>
            </a:r>
            <a:endParaRPr sz="3000">
              <a:solidFill>
                <a:schemeClr val="dk1"/>
              </a:solidFill>
            </a:endParaRPr>
          </a:p>
          <a:p>
            <a:pPr indent="0" lvl="0" marL="0" rtl="0" algn="l">
              <a:lnSpc>
                <a:spcPct val="115000"/>
              </a:lnSpc>
              <a:spcBef>
                <a:spcPts val="700"/>
              </a:spcBef>
              <a:spcAft>
                <a:spcPts val="0"/>
              </a:spcAft>
              <a:buClr>
                <a:schemeClr val="dk1"/>
              </a:buClr>
              <a:buSzPts val="1100"/>
              <a:buFont typeface="Arial"/>
              <a:buNone/>
            </a:pPr>
            <a:r>
              <a:rPr lang="en-US" sz="3000">
                <a:solidFill>
                  <a:schemeClr val="dk1"/>
                </a:solidFill>
              </a:rPr>
              <a:t>-Welche Größe(n), Farbe(n) und so weiter soll es haben?</a:t>
            </a:r>
            <a:endParaRPr sz="3000">
              <a:solidFill>
                <a:schemeClr val="dk1"/>
              </a:solidFill>
            </a:endParaRPr>
          </a:p>
          <a:p>
            <a:pPr indent="0" lvl="0" marL="0" rtl="0" algn="l">
              <a:lnSpc>
                <a:spcPct val="115000"/>
              </a:lnSpc>
              <a:spcBef>
                <a:spcPts val="700"/>
              </a:spcBef>
              <a:spcAft>
                <a:spcPts val="0"/>
              </a:spcAft>
              <a:buClr>
                <a:schemeClr val="dk1"/>
              </a:buClr>
              <a:buSzPts val="1100"/>
              <a:buFont typeface="Arial"/>
              <a:buNone/>
            </a:pPr>
            <a:r>
              <a:rPr lang="en-US" sz="3000">
                <a:solidFill>
                  <a:schemeClr val="dk1"/>
                </a:solidFill>
              </a:rPr>
              <a:t>-Wie soll es genannt werden?</a:t>
            </a:r>
            <a:endParaRPr sz="3000">
              <a:solidFill>
                <a:schemeClr val="dk1"/>
              </a:solidFill>
            </a:endParaRPr>
          </a:p>
          <a:p>
            <a:pPr indent="0" lvl="0" marL="0" rtl="0" algn="l">
              <a:lnSpc>
                <a:spcPct val="115000"/>
              </a:lnSpc>
              <a:spcBef>
                <a:spcPts val="700"/>
              </a:spcBef>
              <a:spcAft>
                <a:spcPts val="0"/>
              </a:spcAft>
              <a:buClr>
                <a:schemeClr val="dk1"/>
              </a:buClr>
              <a:buSzPts val="1100"/>
              <a:buFont typeface="Arial"/>
              <a:buNone/>
            </a:pPr>
            <a:r>
              <a:rPr lang="en-US" sz="3000">
                <a:solidFill>
                  <a:schemeClr val="dk1"/>
                </a:solidFill>
              </a:rPr>
              <a:t>-Wie wird es gebrandet?</a:t>
            </a:r>
            <a:endParaRPr sz="3000">
              <a:solidFill>
                <a:schemeClr val="dk1"/>
              </a:solidFill>
            </a:endParaRPr>
          </a:p>
          <a:p>
            <a:pPr indent="0" lvl="0" marL="0" rtl="0" algn="l">
              <a:lnSpc>
                <a:spcPct val="115000"/>
              </a:lnSpc>
              <a:spcBef>
                <a:spcPts val="700"/>
              </a:spcBef>
              <a:spcAft>
                <a:spcPts val="0"/>
              </a:spcAft>
              <a:buClr>
                <a:schemeClr val="dk1"/>
              </a:buClr>
              <a:buSzPts val="1100"/>
              <a:buFont typeface="Arial"/>
              <a:buNone/>
            </a:pPr>
            <a:r>
              <a:rPr lang="en-US" sz="3000">
                <a:solidFill>
                  <a:schemeClr val="dk1"/>
                </a:solidFill>
              </a:rPr>
              <a:t>-Wie unterscheidet es sich von den Produkten Ihrer Konkurrenten?</a:t>
            </a:r>
            <a:endParaRPr sz="3000">
              <a:solidFill>
                <a:schemeClr val="dk1"/>
              </a:solidFill>
            </a:endParaRPr>
          </a:p>
          <a:p>
            <a:pPr indent="0" lvl="0" marL="0" rtl="0" algn="l">
              <a:lnSpc>
                <a:spcPct val="115000"/>
              </a:lnSpc>
              <a:spcBef>
                <a:spcPts val="700"/>
              </a:spcBef>
              <a:spcAft>
                <a:spcPts val="0"/>
              </a:spcAft>
              <a:buClr>
                <a:schemeClr val="dk1"/>
              </a:buClr>
              <a:buSzPts val="1100"/>
              <a:buFont typeface="Arial"/>
              <a:buNone/>
            </a:pPr>
            <a:r>
              <a:rPr lang="en-US" sz="3000">
                <a:solidFill>
                  <a:schemeClr val="dk1"/>
                </a:solidFill>
              </a:rPr>
              <a:t>-Was kann es höchstens kosten und trotzdem ausreichend gewinnbringend verkauft werden? </a:t>
            </a:r>
            <a:endParaRPr sz="3000">
              <a:solidFill>
                <a:schemeClr val="dk1"/>
              </a:solidFill>
            </a:endParaRPr>
          </a:p>
          <a:p>
            <a:pPr indent="0" lvl="0" marL="0" rtl="0" algn="l">
              <a:lnSpc>
                <a:spcPct val="115000"/>
              </a:lnSpc>
              <a:spcBef>
                <a:spcPts val="700"/>
              </a:spcBef>
              <a:spcAft>
                <a:spcPts val="0"/>
              </a:spcAft>
              <a:buSzPts val="2800"/>
              <a:buNone/>
            </a:pPr>
            <a:r>
              <a:t/>
            </a:r>
            <a:endParaRPr sz="3000">
              <a:solidFill>
                <a:schemeClr val="dk1"/>
              </a:solidFill>
            </a:endParaRPr>
          </a:p>
          <a:p>
            <a:pPr indent="0" lvl="0" marL="0" rtl="0" algn="l">
              <a:lnSpc>
                <a:spcPct val="115000"/>
              </a:lnSpc>
              <a:spcBef>
                <a:spcPts val="800"/>
              </a:spcBef>
              <a:spcAft>
                <a:spcPts val="0"/>
              </a:spcAft>
              <a:buSzPts val="2800"/>
              <a:buNone/>
            </a:pPr>
            <a:r>
              <a:t/>
            </a:r>
            <a:endParaRPr sz="3200">
              <a:solidFill>
                <a:schemeClr val="dk1"/>
              </a:solidFill>
              <a:latin typeface="Arial"/>
              <a:ea typeface="Arial"/>
              <a:cs typeface="Arial"/>
              <a:sym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g29c1d45b2ea_0_118"/>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a:t>PLATZ</a:t>
            </a:r>
            <a:endParaRPr/>
          </a:p>
        </p:txBody>
      </p:sp>
      <p:sp>
        <p:nvSpPr>
          <p:cNvPr id="143" name="Google Shape;143;g29c1d45b2ea_0_118"/>
          <p:cNvSpPr txBox="1"/>
          <p:nvPr>
            <p:ph idx="1" type="body"/>
          </p:nvPr>
        </p:nvSpPr>
        <p:spPr>
          <a:xfrm>
            <a:off x="838200" y="1847698"/>
            <a:ext cx="10515600" cy="50103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700"/>
              </a:spcBef>
              <a:spcAft>
                <a:spcPts val="0"/>
              </a:spcAft>
              <a:buClr>
                <a:schemeClr val="dk1"/>
              </a:buClr>
              <a:buSzPts val="1100"/>
              <a:buFont typeface="Arial"/>
              <a:buNone/>
            </a:pPr>
            <a:r>
              <a:rPr lang="en-US" sz="3000">
                <a:solidFill>
                  <a:schemeClr val="dk1"/>
                </a:solidFill>
              </a:rPr>
              <a:t>-Wie sieht sie aus? Wie werden die Kunden es erleben?</a:t>
            </a:r>
            <a:endParaRPr sz="3000">
              <a:solidFill>
                <a:schemeClr val="dk1"/>
              </a:solidFill>
            </a:endParaRPr>
          </a:p>
          <a:p>
            <a:pPr indent="0" lvl="0" marL="0" rtl="0" algn="l">
              <a:lnSpc>
                <a:spcPct val="115000"/>
              </a:lnSpc>
              <a:spcBef>
                <a:spcPts val="700"/>
              </a:spcBef>
              <a:spcAft>
                <a:spcPts val="0"/>
              </a:spcAft>
              <a:buClr>
                <a:schemeClr val="dk1"/>
              </a:buClr>
              <a:buSzPts val="1100"/>
              <a:buFont typeface="Arial"/>
              <a:buNone/>
            </a:pPr>
            <a:r>
              <a:rPr lang="en-US" sz="3000">
                <a:solidFill>
                  <a:schemeClr val="dk1"/>
                </a:solidFill>
              </a:rPr>
              <a:t>-Welche Größe(n), Farbe(n) und so weiter soll es haben?</a:t>
            </a:r>
            <a:endParaRPr sz="3000">
              <a:solidFill>
                <a:schemeClr val="dk1"/>
              </a:solidFill>
            </a:endParaRPr>
          </a:p>
          <a:p>
            <a:pPr indent="0" lvl="0" marL="0" rtl="0" algn="l">
              <a:lnSpc>
                <a:spcPct val="115000"/>
              </a:lnSpc>
              <a:spcBef>
                <a:spcPts val="700"/>
              </a:spcBef>
              <a:spcAft>
                <a:spcPts val="0"/>
              </a:spcAft>
              <a:buClr>
                <a:schemeClr val="dk1"/>
              </a:buClr>
              <a:buSzPts val="1100"/>
              <a:buFont typeface="Arial"/>
              <a:buNone/>
            </a:pPr>
            <a:r>
              <a:rPr lang="en-US" sz="3000">
                <a:solidFill>
                  <a:schemeClr val="dk1"/>
                </a:solidFill>
              </a:rPr>
              <a:t>-Wie soll es genannt werden?</a:t>
            </a:r>
            <a:endParaRPr sz="3000">
              <a:solidFill>
                <a:schemeClr val="dk1"/>
              </a:solidFill>
            </a:endParaRPr>
          </a:p>
          <a:p>
            <a:pPr indent="0" lvl="0" marL="0" rtl="0" algn="l">
              <a:lnSpc>
                <a:spcPct val="115000"/>
              </a:lnSpc>
              <a:spcBef>
                <a:spcPts val="700"/>
              </a:spcBef>
              <a:spcAft>
                <a:spcPts val="0"/>
              </a:spcAft>
              <a:buClr>
                <a:schemeClr val="dk1"/>
              </a:buClr>
              <a:buSzPts val="1100"/>
              <a:buFont typeface="Arial"/>
              <a:buNone/>
            </a:pPr>
            <a:r>
              <a:rPr lang="en-US" sz="3000">
                <a:solidFill>
                  <a:schemeClr val="dk1"/>
                </a:solidFill>
              </a:rPr>
              <a:t>-Wie wird es gebrandet?</a:t>
            </a:r>
            <a:endParaRPr sz="3000">
              <a:solidFill>
                <a:schemeClr val="dk1"/>
              </a:solidFill>
            </a:endParaRPr>
          </a:p>
          <a:p>
            <a:pPr indent="0" lvl="0" marL="0" rtl="0" algn="l">
              <a:lnSpc>
                <a:spcPct val="115000"/>
              </a:lnSpc>
              <a:spcBef>
                <a:spcPts val="700"/>
              </a:spcBef>
              <a:spcAft>
                <a:spcPts val="0"/>
              </a:spcAft>
              <a:buClr>
                <a:schemeClr val="dk1"/>
              </a:buClr>
              <a:buSzPts val="1100"/>
              <a:buFont typeface="Arial"/>
              <a:buNone/>
            </a:pPr>
            <a:r>
              <a:rPr lang="en-US" sz="3000">
                <a:solidFill>
                  <a:schemeClr val="dk1"/>
                </a:solidFill>
              </a:rPr>
              <a:t>-Wie unterscheidet es sich von den Produkten Ihrer Konkurrenten?</a:t>
            </a:r>
            <a:endParaRPr sz="3000">
              <a:solidFill>
                <a:schemeClr val="dk1"/>
              </a:solidFill>
            </a:endParaRPr>
          </a:p>
          <a:p>
            <a:pPr indent="0" lvl="0" marL="0" rtl="0" algn="l">
              <a:lnSpc>
                <a:spcPct val="115000"/>
              </a:lnSpc>
              <a:spcBef>
                <a:spcPts val="700"/>
              </a:spcBef>
              <a:spcAft>
                <a:spcPts val="0"/>
              </a:spcAft>
              <a:buClr>
                <a:schemeClr val="dk1"/>
              </a:buClr>
              <a:buSzPts val="1100"/>
              <a:buFont typeface="Arial"/>
              <a:buNone/>
            </a:pPr>
            <a:r>
              <a:rPr lang="en-US" sz="3000">
                <a:solidFill>
                  <a:schemeClr val="dk1"/>
                </a:solidFill>
              </a:rPr>
              <a:t>-Was kann es höchstens kosten und trotzdem ausreichend gewinnbringend verkauft werden?</a:t>
            </a:r>
            <a:endParaRPr sz="3000">
              <a:solidFill>
                <a:schemeClr val="dk1"/>
              </a:solidFill>
            </a:endParaRPr>
          </a:p>
          <a:p>
            <a:pPr indent="0" lvl="0" marL="0" rtl="0" algn="l">
              <a:lnSpc>
                <a:spcPct val="115000"/>
              </a:lnSpc>
              <a:spcBef>
                <a:spcPts val="700"/>
              </a:spcBef>
              <a:spcAft>
                <a:spcPts val="0"/>
              </a:spcAft>
              <a:buSzPts val="2800"/>
              <a:buNone/>
            </a:pPr>
            <a:r>
              <a:rPr lang="en-US" sz="3000">
                <a:solidFill>
                  <a:schemeClr val="dk1"/>
                </a:solidFill>
              </a:rPr>
              <a:t> </a:t>
            </a:r>
            <a:endParaRPr sz="3000">
              <a:solidFill>
                <a:schemeClr val="dk1"/>
              </a:solidFill>
            </a:endParaRPr>
          </a:p>
          <a:p>
            <a:pPr indent="0" lvl="0" marL="0" rtl="0" algn="l">
              <a:lnSpc>
                <a:spcPct val="115000"/>
              </a:lnSpc>
              <a:spcBef>
                <a:spcPts val="800"/>
              </a:spcBef>
              <a:spcAft>
                <a:spcPts val="0"/>
              </a:spcAft>
              <a:buSzPts val="2800"/>
              <a:buNone/>
            </a:pPr>
            <a:r>
              <a:t/>
            </a:r>
            <a:endParaRPr sz="3200">
              <a:solidFill>
                <a:schemeClr val="dk1"/>
              </a:solidFill>
              <a:latin typeface="Arial"/>
              <a:ea typeface="Arial"/>
              <a:cs typeface="Arial"/>
              <a:sym typeface="Arial"/>
            </a:endParaRPr>
          </a:p>
        </p:txBody>
      </p:sp>
      <p:pic>
        <p:nvPicPr>
          <p:cNvPr id="144" name="Google Shape;144;g29c1d45b2ea_0_118"/>
          <p:cNvPicPr preferRelativeResize="0"/>
          <p:nvPr/>
        </p:nvPicPr>
        <p:blipFill rotWithShape="1">
          <a:blip r:embed="rId3">
            <a:alphaModFix/>
          </a:blip>
          <a:srcRect b="0" l="0" r="0" t="0"/>
          <a:stretch/>
        </p:blipFill>
        <p:spPr>
          <a:xfrm>
            <a:off x="10217300" y="4248825"/>
            <a:ext cx="1685525" cy="2117500"/>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 name="Shape 148"/>
        <p:cNvGrpSpPr/>
        <p:nvPr/>
      </p:nvGrpSpPr>
      <p:grpSpPr>
        <a:xfrm>
          <a:off x="0" y="0"/>
          <a:ext cx="0" cy="0"/>
          <a:chOff x="0" y="0"/>
          <a:chExt cx="0" cy="0"/>
        </a:xfrm>
      </p:grpSpPr>
      <p:sp>
        <p:nvSpPr>
          <p:cNvPr id="149" name="Google Shape;149;g29c1d45b2ea_0_123"/>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a:t>PREIS</a:t>
            </a:r>
            <a:endParaRPr/>
          </a:p>
        </p:txBody>
      </p:sp>
      <p:sp>
        <p:nvSpPr>
          <p:cNvPr id="150" name="Google Shape;150;g29c1d45b2ea_0_123"/>
          <p:cNvSpPr txBox="1"/>
          <p:nvPr>
            <p:ph idx="1" type="body"/>
          </p:nvPr>
        </p:nvSpPr>
        <p:spPr>
          <a:xfrm>
            <a:off x="771350" y="1963150"/>
            <a:ext cx="11178600" cy="48948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700"/>
              </a:spcBef>
              <a:spcAft>
                <a:spcPts val="0"/>
              </a:spcAft>
              <a:buClr>
                <a:schemeClr val="dk1"/>
              </a:buClr>
              <a:buSzPts val="1100"/>
              <a:buFont typeface="Arial"/>
              <a:buNone/>
            </a:pPr>
            <a:r>
              <a:rPr lang="en-US" sz="2700">
                <a:solidFill>
                  <a:schemeClr val="dk1"/>
                </a:solidFill>
                <a:latin typeface="Arial"/>
                <a:ea typeface="Arial"/>
                <a:cs typeface="Arial"/>
                <a:sym typeface="Arial"/>
              </a:rPr>
              <a:t>-Welchen Wert hat das Produkt oder die Dienstleistung für den Käufer?</a:t>
            </a:r>
            <a:endParaRPr sz="2700">
              <a:solidFill>
                <a:schemeClr val="dk1"/>
              </a:solidFill>
              <a:latin typeface="Arial"/>
              <a:ea typeface="Arial"/>
              <a:cs typeface="Arial"/>
              <a:sym typeface="Arial"/>
            </a:endParaRPr>
          </a:p>
          <a:p>
            <a:pPr indent="0" lvl="0" marL="0" rtl="0" algn="l">
              <a:lnSpc>
                <a:spcPct val="115000"/>
              </a:lnSpc>
              <a:spcBef>
                <a:spcPts val="700"/>
              </a:spcBef>
              <a:spcAft>
                <a:spcPts val="0"/>
              </a:spcAft>
              <a:buClr>
                <a:schemeClr val="dk1"/>
              </a:buClr>
              <a:buSzPts val="1100"/>
              <a:buFont typeface="Arial"/>
              <a:buNone/>
            </a:pPr>
            <a:r>
              <a:rPr lang="en-US" sz="2700">
                <a:solidFill>
                  <a:schemeClr val="dk1"/>
                </a:solidFill>
                <a:latin typeface="Arial"/>
                <a:ea typeface="Arial"/>
                <a:cs typeface="Arial"/>
                <a:sym typeface="Arial"/>
              </a:rPr>
              <a:t>-Ist der Kunde preisempfindlich? Wird eine kleine Preissenkung Ihnen zusätzliche Marktanteile verschaffen? Oder wird eine kleine Preiserhöhung nicht auffallen und Ihnen somit eine zusätzliche Gewinnspanne verschaffen?</a:t>
            </a:r>
            <a:endParaRPr sz="2700">
              <a:solidFill>
                <a:schemeClr val="dk1"/>
              </a:solidFill>
              <a:latin typeface="Arial"/>
              <a:ea typeface="Arial"/>
              <a:cs typeface="Arial"/>
              <a:sym typeface="Arial"/>
            </a:endParaRPr>
          </a:p>
          <a:p>
            <a:pPr indent="0" lvl="0" marL="0" rtl="0" algn="l">
              <a:lnSpc>
                <a:spcPct val="115000"/>
              </a:lnSpc>
              <a:spcBef>
                <a:spcPts val="700"/>
              </a:spcBef>
              <a:spcAft>
                <a:spcPts val="0"/>
              </a:spcAft>
              <a:buClr>
                <a:schemeClr val="dk1"/>
              </a:buClr>
              <a:buSzPts val="1100"/>
              <a:buFont typeface="Arial"/>
              <a:buNone/>
            </a:pPr>
            <a:r>
              <a:rPr lang="en-US" sz="2700">
                <a:solidFill>
                  <a:schemeClr val="dk1"/>
                </a:solidFill>
                <a:latin typeface="Arial"/>
                <a:ea typeface="Arial"/>
                <a:cs typeface="Arial"/>
                <a:sym typeface="Arial"/>
              </a:rPr>
              <a:t>-Welche Preisnachlässe sollten Handelskunden oder anderen spezifischen Segmenten Ihres Marktes angeboten werden?</a:t>
            </a:r>
            <a:endParaRPr sz="2700">
              <a:solidFill>
                <a:schemeClr val="dk1"/>
              </a:solidFill>
              <a:latin typeface="Arial"/>
              <a:ea typeface="Arial"/>
              <a:cs typeface="Arial"/>
              <a:sym typeface="Arial"/>
            </a:endParaRPr>
          </a:p>
          <a:p>
            <a:pPr indent="0" lvl="0" marL="0" rtl="0" algn="l">
              <a:lnSpc>
                <a:spcPct val="115000"/>
              </a:lnSpc>
              <a:spcBef>
                <a:spcPts val="700"/>
              </a:spcBef>
              <a:spcAft>
                <a:spcPts val="0"/>
              </a:spcAft>
              <a:buClr>
                <a:schemeClr val="dk1"/>
              </a:buClr>
              <a:buSzPts val="1100"/>
              <a:buFont typeface="Arial"/>
              <a:buNone/>
            </a:pPr>
            <a:r>
              <a:rPr lang="en-US" sz="2700">
                <a:solidFill>
                  <a:schemeClr val="dk1"/>
                </a:solidFill>
                <a:latin typeface="Arial"/>
                <a:ea typeface="Arial"/>
                <a:cs typeface="Arial"/>
                <a:sym typeface="Arial"/>
              </a:rPr>
              <a:t>-Wie werden Ihre Preise im Vergleich zu denen Ihrer Konkurrenten aussehen?</a:t>
            </a:r>
            <a:endParaRPr sz="2700">
              <a:solidFill>
                <a:schemeClr val="dk1"/>
              </a:solidFill>
              <a:latin typeface="Arial"/>
              <a:ea typeface="Arial"/>
              <a:cs typeface="Arial"/>
              <a:sym typeface="Arial"/>
            </a:endParaRPr>
          </a:p>
          <a:p>
            <a:pPr indent="0" lvl="0" marL="0" rtl="0" algn="l">
              <a:lnSpc>
                <a:spcPct val="115000"/>
              </a:lnSpc>
              <a:spcBef>
                <a:spcPts val="700"/>
              </a:spcBef>
              <a:spcAft>
                <a:spcPts val="0"/>
              </a:spcAft>
              <a:buSzPts val="2800"/>
              <a:buNone/>
            </a:pPr>
            <a:r>
              <a:t/>
            </a:r>
            <a:endParaRPr sz="2700">
              <a:solidFill>
                <a:schemeClr val="dk1"/>
              </a:solidFill>
              <a:latin typeface="Arial"/>
              <a:ea typeface="Arial"/>
              <a:cs typeface="Arial"/>
              <a:sym typeface="Arial"/>
            </a:endParaRPr>
          </a:p>
          <a:p>
            <a:pPr indent="0" lvl="0" marL="0" rtl="0" algn="l">
              <a:lnSpc>
                <a:spcPct val="115000"/>
              </a:lnSpc>
              <a:spcBef>
                <a:spcPts val="700"/>
              </a:spcBef>
              <a:spcAft>
                <a:spcPts val="0"/>
              </a:spcAft>
              <a:buSzPts val="2800"/>
              <a:buNone/>
            </a:pPr>
            <a:r>
              <a:t/>
            </a:r>
            <a:endParaRPr sz="2700">
              <a:solidFill>
                <a:schemeClr val="dk1"/>
              </a:solidFill>
            </a:endParaRPr>
          </a:p>
          <a:p>
            <a:pPr indent="0" lvl="0" marL="0" rtl="0" algn="l">
              <a:lnSpc>
                <a:spcPct val="115000"/>
              </a:lnSpc>
              <a:spcBef>
                <a:spcPts val="800"/>
              </a:spcBef>
              <a:spcAft>
                <a:spcPts val="0"/>
              </a:spcAft>
              <a:buSzPts val="2800"/>
              <a:buNone/>
            </a:pPr>
            <a:r>
              <a:t/>
            </a:r>
            <a:endParaRPr sz="2900">
              <a:solidFill>
                <a:schemeClr val="dk1"/>
              </a:solidFill>
              <a:latin typeface="Arial"/>
              <a:ea typeface="Arial"/>
              <a:cs typeface="Arial"/>
              <a:sym typeface="Arial"/>
            </a:endParaRPr>
          </a:p>
        </p:txBody>
      </p:sp>
      <p:pic>
        <p:nvPicPr>
          <p:cNvPr id="151" name="Google Shape;151;g29c1d45b2ea_0_123"/>
          <p:cNvPicPr preferRelativeResize="0"/>
          <p:nvPr/>
        </p:nvPicPr>
        <p:blipFill rotWithShape="1">
          <a:blip r:embed="rId3">
            <a:alphaModFix/>
          </a:blip>
          <a:srcRect b="0" l="0" r="0" t="0"/>
          <a:stretch/>
        </p:blipFill>
        <p:spPr>
          <a:xfrm>
            <a:off x="10038050" y="79725"/>
            <a:ext cx="1767977" cy="1767977"/>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 name="Shape 38"/>
        <p:cNvGrpSpPr/>
        <p:nvPr/>
      </p:nvGrpSpPr>
      <p:grpSpPr>
        <a:xfrm>
          <a:off x="0" y="0"/>
          <a:ext cx="0" cy="0"/>
          <a:chOff x="0" y="0"/>
          <a:chExt cx="0" cy="0"/>
        </a:xfrm>
      </p:grpSpPr>
      <p:sp>
        <p:nvSpPr>
          <p:cNvPr id="39" name="Google Shape;39;g19e93ff5fc8_0_22"/>
          <p:cNvSpPr txBox="1"/>
          <p:nvPr>
            <p:ph type="title"/>
          </p:nvPr>
        </p:nvSpPr>
        <p:spPr>
          <a:xfrm>
            <a:off x="1039600" y="1093498"/>
            <a:ext cx="10515600" cy="6621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a:t>Was ist Marketing?</a:t>
            </a:r>
            <a:endParaRPr/>
          </a:p>
        </p:txBody>
      </p:sp>
      <p:sp>
        <p:nvSpPr>
          <p:cNvPr id="40" name="Google Shape;40;g19e93ff5fc8_0_22"/>
          <p:cNvSpPr txBox="1"/>
          <p:nvPr>
            <p:ph idx="1" type="body"/>
          </p:nvPr>
        </p:nvSpPr>
        <p:spPr>
          <a:xfrm>
            <a:off x="838200" y="2632031"/>
            <a:ext cx="10515600" cy="4003800"/>
          </a:xfrm>
          <a:prstGeom prst="rect">
            <a:avLst/>
          </a:prstGeom>
          <a:noFill/>
          <a:ln>
            <a:noFill/>
          </a:ln>
        </p:spPr>
        <p:txBody>
          <a:bodyPr anchorCtr="0" anchor="t" bIns="45700" lIns="91425" spcFirstLastPara="1" rIns="91425" wrap="square" tIns="45700">
            <a:noAutofit/>
          </a:bodyPr>
          <a:lstStyle/>
          <a:p>
            <a:pPr indent="0" lvl="0" marL="0" rtl="0" algn="ctr">
              <a:lnSpc>
                <a:spcPct val="115000"/>
              </a:lnSpc>
              <a:spcBef>
                <a:spcPts val="800"/>
              </a:spcBef>
              <a:spcAft>
                <a:spcPts val="0"/>
              </a:spcAft>
              <a:buClr>
                <a:schemeClr val="dk1"/>
              </a:buClr>
              <a:buSzPts val="1100"/>
              <a:buFont typeface="Arial"/>
              <a:buNone/>
            </a:pPr>
            <a:r>
              <a:rPr lang="en-US" sz="3200">
                <a:solidFill>
                  <a:schemeClr val="dk1"/>
                </a:solidFill>
              </a:rPr>
              <a:t>“Der Managementprozess, durch den</a:t>
            </a:r>
            <a:endParaRPr sz="3200">
              <a:solidFill>
                <a:schemeClr val="dk1"/>
              </a:solidFill>
            </a:endParaRPr>
          </a:p>
          <a:p>
            <a:pPr indent="0" lvl="0" marL="0" rtl="0" algn="ctr">
              <a:lnSpc>
                <a:spcPct val="115000"/>
              </a:lnSpc>
              <a:spcBef>
                <a:spcPts val="800"/>
              </a:spcBef>
              <a:spcAft>
                <a:spcPts val="0"/>
              </a:spcAft>
              <a:buClr>
                <a:schemeClr val="dk1"/>
              </a:buClr>
              <a:buSzPts val="1100"/>
              <a:buFont typeface="Arial"/>
              <a:buNone/>
            </a:pPr>
            <a:r>
              <a:rPr lang="en-US" sz="3200">
                <a:solidFill>
                  <a:schemeClr val="dk1"/>
                </a:solidFill>
              </a:rPr>
              <a:t>Waren und Dienstleistungen vom Konzept zum Kunden gelangen”</a:t>
            </a:r>
            <a:endParaRPr sz="3200">
              <a:solidFill>
                <a:schemeClr val="dk1"/>
              </a:solidFill>
            </a:endParaRPr>
          </a:p>
          <a:p>
            <a:pPr indent="0" lvl="0" marL="0" rtl="0" algn="ctr">
              <a:lnSpc>
                <a:spcPct val="115000"/>
              </a:lnSpc>
              <a:spcBef>
                <a:spcPts val="800"/>
              </a:spcBef>
              <a:spcAft>
                <a:spcPts val="0"/>
              </a:spcAft>
              <a:buClr>
                <a:schemeClr val="dk1"/>
              </a:buClr>
              <a:buSzPts val="1100"/>
              <a:buFont typeface="Arial"/>
              <a:buNone/>
            </a:pPr>
            <a:r>
              <a:rPr lang="en-US" sz="3200">
                <a:solidFill>
                  <a:schemeClr val="dk1"/>
                </a:solidFill>
              </a:rPr>
              <a:t>“Das richtige Produkt am richtigen Ort, zum richtigen Preis und zum richtigen Zeitpunkt anbieten”.</a:t>
            </a:r>
            <a:endParaRPr sz="3200">
              <a:solidFill>
                <a:schemeClr val="dk1"/>
              </a:solidFill>
            </a:endParaRPr>
          </a:p>
          <a:p>
            <a:pPr indent="0" lvl="0" marL="0" rtl="0" algn="ctr">
              <a:lnSpc>
                <a:spcPct val="115000"/>
              </a:lnSpc>
              <a:spcBef>
                <a:spcPts val="800"/>
              </a:spcBef>
              <a:spcAft>
                <a:spcPts val="0"/>
              </a:spcAft>
              <a:buClr>
                <a:schemeClr val="dk1"/>
              </a:buClr>
              <a:buSzPts val="1100"/>
              <a:buFont typeface="Arial"/>
              <a:buNone/>
            </a:pPr>
            <a:r>
              <a:t/>
            </a:r>
            <a:endParaRPr sz="3200">
              <a:solidFill>
                <a:schemeClr val="dk1"/>
              </a:solidFill>
            </a:endParaRPr>
          </a:p>
          <a:p>
            <a:pPr indent="0" lvl="0" marL="0" rtl="0" algn="l">
              <a:lnSpc>
                <a:spcPct val="115000"/>
              </a:lnSpc>
              <a:spcBef>
                <a:spcPts val="0"/>
              </a:spcBef>
              <a:spcAft>
                <a:spcPts val="0"/>
              </a:spcAft>
              <a:buSzPts val="2800"/>
              <a:buNone/>
            </a:pPr>
            <a:r>
              <a:t/>
            </a:r>
            <a:endParaRPr b="1" sz="2100">
              <a:solidFill>
                <a:srgbClr val="427B83"/>
              </a:solidFill>
            </a:endParaRPr>
          </a:p>
          <a:p>
            <a:pPr indent="0" lvl="0" marL="0" rtl="0" algn="l">
              <a:lnSpc>
                <a:spcPct val="90000"/>
              </a:lnSpc>
              <a:spcBef>
                <a:spcPts val="0"/>
              </a:spcBef>
              <a:spcAft>
                <a:spcPts val="0"/>
              </a:spcAft>
              <a:buSzPts val="2800"/>
              <a:buNone/>
            </a:pPr>
            <a:r>
              <a:t/>
            </a:r>
            <a:endParaRPr b="1" sz="2100">
              <a:solidFill>
                <a:srgbClr val="427B83"/>
              </a:solidFill>
            </a:endParaRPr>
          </a:p>
          <a:p>
            <a:pPr indent="0" lvl="0" marL="0" rtl="0" algn="l">
              <a:lnSpc>
                <a:spcPct val="90000"/>
              </a:lnSpc>
              <a:spcBef>
                <a:spcPts val="0"/>
              </a:spcBef>
              <a:spcAft>
                <a:spcPts val="0"/>
              </a:spcAft>
              <a:buSzPts val="2800"/>
              <a:buNone/>
            </a:pPr>
            <a:r>
              <a:t/>
            </a:r>
            <a:endParaRPr b="1" sz="2100">
              <a:solidFill>
                <a:srgbClr val="427B83"/>
              </a:solidFill>
            </a:endParaRPr>
          </a:p>
          <a:p>
            <a:pPr indent="0" lvl="0" marL="0" rtl="0" algn="l">
              <a:lnSpc>
                <a:spcPct val="90000"/>
              </a:lnSpc>
              <a:spcBef>
                <a:spcPts val="0"/>
              </a:spcBef>
              <a:spcAft>
                <a:spcPts val="0"/>
              </a:spcAft>
              <a:buSzPts val="2800"/>
              <a:buNone/>
            </a:pPr>
            <a:r>
              <a:t/>
            </a:r>
            <a:endParaRPr b="1" sz="2100">
              <a:solidFill>
                <a:srgbClr val="427B83"/>
              </a:solidFill>
            </a:endParaRPr>
          </a:p>
        </p:txBody>
      </p:sp>
      <p:pic>
        <p:nvPicPr>
          <p:cNvPr id="41" name="Google Shape;41;g19e93ff5fc8_0_22"/>
          <p:cNvPicPr preferRelativeResize="0"/>
          <p:nvPr/>
        </p:nvPicPr>
        <p:blipFill rotWithShape="1">
          <a:blip r:embed="rId3">
            <a:alphaModFix/>
          </a:blip>
          <a:srcRect b="0" l="0" r="0" t="0"/>
          <a:stretch/>
        </p:blipFill>
        <p:spPr>
          <a:xfrm>
            <a:off x="9079674" y="678700"/>
            <a:ext cx="1955226" cy="1953326"/>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g29c1d45b2ea_0_130"/>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a:t>PROMOTION</a:t>
            </a:r>
            <a:endParaRPr/>
          </a:p>
        </p:txBody>
      </p:sp>
      <p:sp>
        <p:nvSpPr>
          <p:cNvPr id="157" name="Google Shape;157;g29c1d45b2ea_0_130"/>
          <p:cNvSpPr txBox="1"/>
          <p:nvPr>
            <p:ph idx="1" type="body"/>
          </p:nvPr>
        </p:nvSpPr>
        <p:spPr>
          <a:xfrm>
            <a:off x="510375" y="2000850"/>
            <a:ext cx="11555700" cy="48573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600"/>
              </a:spcBef>
              <a:spcAft>
                <a:spcPts val="0"/>
              </a:spcAft>
              <a:buSzPts val="1100"/>
              <a:buNone/>
            </a:pPr>
            <a:r>
              <a:rPr lang="en-US" sz="2500">
                <a:solidFill>
                  <a:schemeClr val="dk1"/>
                </a:solidFill>
              </a:rPr>
              <a:t>-</a:t>
            </a:r>
            <a:r>
              <a:rPr lang="en-US" sz="2500">
                <a:solidFill>
                  <a:schemeClr val="dk1"/>
                </a:solidFill>
              </a:rPr>
              <a:t>Wo und wann können Sie Ihre Marketing-Botschaften an Ihren Zielmarkt weitergeben?</a:t>
            </a:r>
            <a:endParaRPr sz="2500">
              <a:solidFill>
                <a:schemeClr val="dk1"/>
              </a:solidFill>
            </a:endParaRPr>
          </a:p>
          <a:p>
            <a:pPr indent="0" lvl="0" marL="0" rtl="0" algn="l">
              <a:lnSpc>
                <a:spcPct val="115000"/>
              </a:lnSpc>
              <a:spcBef>
                <a:spcPts val="600"/>
              </a:spcBef>
              <a:spcAft>
                <a:spcPts val="0"/>
              </a:spcAft>
              <a:buClr>
                <a:schemeClr val="dk1"/>
              </a:buClr>
              <a:buSzPts val="1100"/>
              <a:buFont typeface="Arial"/>
              <a:buNone/>
            </a:pPr>
            <a:r>
              <a:rPr lang="en-US" sz="2500">
                <a:solidFill>
                  <a:schemeClr val="dk1"/>
                </a:solidFill>
              </a:rPr>
              <a:t>-Erreichen Sie Ihre Zielgruppe durch Werbung im Internet, in der Presse, im Fernsehen, im Radio oder auf Plakaten? Durch Direktmarketing-Mailings? Durch PR? Über das Internet?</a:t>
            </a:r>
            <a:endParaRPr sz="2500">
              <a:solidFill>
                <a:schemeClr val="dk1"/>
              </a:solidFill>
            </a:endParaRPr>
          </a:p>
          <a:p>
            <a:pPr indent="0" lvl="0" marL="0" rtl="0" algn="l">
              <a:lnSpc>
                <a:spcPct val="115000"/>
              </a:lnSpc>
              <a:spcBef>
                <a:spcPts val="600"/>
              </a:spcBef>
              <a:spcAft>
                <a:spcPts val="0"/>
              </a:spcAft>
              <a:buClr>
                <a:schemeClr val="dk1"/>
              </a:buClr>
              <a:buSzPts val="1100"/>
              <a:buFont typeface="Arial"/>
              <a:buNone/>
            </a:pPr>
            <a:r>
              <a:rPr lang="en-US" sz="2500">
                <a:solidFill>
                  <a:schemeClr val="dk1"/>
                </a:solidFill>
              </a:rPr>
              <a:t>-Wann ist die beste Zeit für Werbung? Gibt es saisonale Schwankungen auf dem Markt? Gibt es allgemeine Umweltaspekte, die den Zeitpunkt Ihrer Markteinführung oder den Zeitpunkt nachfolgender Werbemaßnahmen vorgeben oder beeinflussen?</a:t>
            </a:r>
            <a:endParaRPr sz="2500">
              <a:solidFill>
                <a:schemeClr val="dk1"/>
              </a:solidFill>
            </a:endParaRPr>
          </a:p>
          <a:p>
            <a:pPr indent="0" lvl="0" marL="0" rtl="0" algn="l">
              <a:lnSpc>
                <a:spcPct val="115000"/>
              </a:lnSpc>
              <a:spcBef>
                <a:spcPts val="600"/>
              </a:spcBef>
              <a:spcAft>
                <a:spcPts val="0"/>
              </a:spcAft>
              <a:buClr>
                <a:schemeClr val="dk1"/>
              </a:buClr>
              <a:buSzPts val="1100"/>
              <a:buFont typeface="Arial"/>
              <a:buNone/>
            </a:pPr>
            <a:r>
              <a:rPr lang="en-US" sz="2500">
                <a:solidFill>
                  <a:schemeClr val="dk1"/>
                </a:solidFill>
              </a:rPr>
              <a:t>-Wie führen Ihre Konkurrenten ihre Werbemaßnahmen durch? Und wie beeinflusst dies Ihre Wahl der Werbemaßnahmen?</a:t>
            </a:r>
            <a:endParaRPr sz="2500">
              <a:solidFill>
                <a:schemeClr val="dk1"/>
              </a:solidFill>
            </a:endParaRPr>
          </a:p>
          <a:p>
            <a:pPr indent="0" lvl="0" marL="0" rtl="0" algn="l">
              <a:lnSpc>
                <a:spcPct val="115000"/>
              </a:lnSpc>
              <a:spcBef>
                <a:spcPts val="600"/>
              </a:spcBef>
              <a:spcAft>
                <a:spcPts val="0"/>
              </a:spcAft>
              <a:buSzPts val="2800"/>
              <a:buNone/>
            </a:pPr>
            <a:r>
              <a:t/>
            </a:r>
            <a:endParaRPr sz="2500">
              <a:solidFill>
                <a:schemeClr val="dk1"/>
              </a:solidFill>
            </a:endParaRPr>
          </a:p>
          <a:p>
            <a:pPr indent="0" lvl="0" marL="0" rtl="0" algn="l">
              <a:lnSpc>
                <a:spcPct val="115000"/>
              </a:lnSpc>
              <a:spcBef>
                <a:spcPts val="700"/>
              </a:spcBef>
              <a:spcAft>
                <a:spcPts val="0"/>
              </a:spcAft>
              <a:buSzPts val="2800"/>
              <a:buNone/>
            </a:pPr>
            <a:r>
              <a:t/>
            </a:r>
            <a:endParaRPr sz="2900">
              <a:solidFill>
                <a:schemeClr val="dk1"/>
              </a:solidFill>
              <a:latin typeface="Arial"/>
              <a:ea typeface="Arial"/>
              <a:cs typeface="Arial"/>
              <a:sym typeface="Arial"/>
            </a:endParaRPr>
          </a:p>
          <a:p>
            <a:pPr indent="0" lvl="0" marL="0" rtl="0" algn="l">
              <a:lnSpc>
                <a:spcPct val="115000"/>
              </a:lnSpc>
              <a:spcBef>
                <a:spcPts val="700"/>
              </a:spcBef>
              <a:spcAft>
                <a:spcPts val="0"/>
              </a:spcAft>
              <a:buSzPts val="2800"/>
              <a:buNone/>
            </a:pPr>
            <a:r>
              <a:t/>
            </a:r>
            <a:endParaRPr sz="2900">
              <a:solidFill>
                <a:schemeClr val="dk1"/>
              </a:solidFill>
            </a:endParaRPr>
          </a:p>
          <a:p>
            <a:pPr indent="0" lvl="0" marL="0" rtl="0" algn="l">
              <a:lnSpc>
                <a:spcPct val="115000"/>
              </a:lnSpc>
              <a:spcBef>
                <a:spcPts val="800"/>
              </a:spcBef>
              <a:spcAft>
                <a:spcPts val="0"/>
              </a:spcAft>
              <a:buSzPts val="2800"/>
              <a:buNone/>
            </a:pPr>
            <a:r>
              <a:t/>
            </a:r>
            <a:endParaRPr sz="3100">
              <a:solidFill>
                <a:schemeClr val="dk1"/>
              </a:solidFill>
              <a:latin typeface="Arial"/>
              <a:ea typeface="Arial"/>
              <a:cs typeface="Arial"/>
              <a:sym typeface="Arial"/>
            </a:endParaRPr>
          </a:p>
        </p:txBody>
      </p:sp>
      <p:pic>
        <p:nvPicPr>
          <p:cNvPr id="158" name="Google Shape;158;g29c1d45b2ea_0_130"/>
          <p:cNvPicPr preferRelativeResize="0"/>
          <p:nvPr/>
        </p:nvPicPr>
        <p:blipFill rotWithShape="1">
          <a:blip r:embed="rId3">
            <a:alphaModFix/>
          </a:blip>
          <a:srcRect b="0" l="0" r="0" t="0"/>
          <a:stretch/>
        </p:blipFill>
        <p:spPr>
          <a:xfrm>
            <a:off x="10484423" y="228125"/>
            <a:ext cx="1297100" cy="1693344"/>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g29c1d45b2ea_0_76"/>
          <p:cNvSpPr txBox="1"/>
          <p:nvPr>
            <p:ph idx="1" type="body"/>
          </p:nvPr>
        </p:nvSpPr>
        <p:spPr>
          <a:xfrm>
            <a:off x="838200" y="1425798"/>
            <a:ext cx="10515600" cy="50103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SzPts val="2800"/>
              <a:buNone/>
            </a:pPr>
            <a:r>
              <a:rPr b="1" lang="en-US" sz="4800">
                <a:solidFill>
                  <a:srgbClr val="427B83"/>
                </a:solidFill>
              </a:rPr>
              <a:t>Marktforschungsmix</a:t>
            </a:r>
            <a:endParaRPr b="1" sz="48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rPr b="1" lang="en-US" sz="3000">
                <a:solidFill>
                  <a:srgbClr val="427B83"/>
                </a:solidFill>
              </a:rPr>
              <a:t>1.</a:t>
            </a:r>
            <a:r>
              <a:rPr b="1" lang="en-US" sz="3000">
                <a:solidFill>
                  <a:srgbClr val="427B83"/>
                </a:solidFill>
              </a:rPr>
              <a:t> Zweck</a:t>
            </a:r>
            <a:endParaRPr b="1" sz="3000">
              <a:solidFill>
                <a:srgbClr val="427B83"/>
              </a:solidFill>
            </a:endParaRPr>
          </a:p>
          <a:p>
            <a:pPr indent="0" lvl="0" marL="0" rtl="0" algn="just">
              <a:spcBef>
                <a:spcPts val="0"/>
              </a:spcBef>
              <a:spcAft>
                <a:spcPts val="0"/>
              </a:spcAft>
              <a:buClr>
                <a:schemeClr val="dk1"/>
              </a:buClr>
              <a:buSzPts val="1100"/>
              <a:buFont typeface="Arial"/>
              <a:buNone/>
            </a:pPr>
            <a:r>
              <a:rPr b="1" lang="en-US" sz="2100">
                <a:solidFill>
                  <a:srgbClr val="427B83"/>
                </a:solidFill>
              </a:rPr>
              <a:t>Bevor Sie mit der Recherche beginnen, müssen Sie klären, warum Sie das tun. Was wollen Sie letztendlich erreichen?</a:t>
            </a:r>
            <a:endParaRPr b="1" sz="2100">
              <a:solidFill>
                <a:srgbClr val="427B83"/>
              </a:solidFill>
            </a:endParaRPr>
          </a:p>
          <a:p>
            <a:pPr indent="0" lvl="0" marL="0" rtl="0" algn="just">
              <a:spcBef>
                <a:spcPts val="0"/>
              </a:spcBef>
              <a:spcAft>
                <a:spcPts val="0"/>
              </a:spcAft>
              <a:buClr>
                <a:schemeClr val="dk1"/>
              </a:buClr>
              <a:buSzPts val="1100"/>
              <a:buFont typeface="Arial"/>
              <a:buNone/>
            </a:pPr>
            <a:r>
              <a:t/>
            </a:r>
            <a:endParaRPr b="1" sz="2100">
              <a:solidFill>
                <a:srgbClr val="427B83"/>
              </a:solidFill>
            </a:endParaRPr>
          </a:p>
          <a:p>
            <a:pPr indent="0" lvl="0" marL="0" rtl="0" algn="just">
              <a:spcBef>
                <a:spcPts val="0"/>
              </a:spcBef>
              <a:spcAft>
                <a:spcPts val="0"/>
              </a:spcAft>
              <a:buClr>
                <a:schemeClr val="dk1"/>
              </a:buClr>
              <a:buSzPts val="1100"/>
              <a:buFont typeface="Arial"/>
              <a:buNone/>
            </a:pPr>
            <a:r>
              <a:rPr b="1" lang="en-US" sz="2100">
                <a:solidFill>
                  <a:srgbClr val="427B83"/>
                </a:solidFill>
              </a:rPr>
              <a:t>Stellen Sie eine Hypothese auf - eine Aussage oder Annahme, die Sie im Rahmen Ihrer Forschungsarbeit überprüfen wollen. Zum Beispiel:</a:t>
            </a:r>
            <a:endParaRPr b="1" sz="2100">
              <a:solidFill>
                <a:srgbClr val="427B83"/>
              </a:solidFill>
            </a:endParaRPr>
          </a:p>
          <a:p>
            <a:pPr indent="0" lvl="0" marL="0" rtl="0" algn="just">
              <a:spcBef>
                <a:spcPts val="0"/>
              </a:spcBef>
              <a:spcAft>
                <a:spcPts val="0"/>
              </a:spcAft>
              <a:buClr>
                <a:schemeClr val="dk1"/>
              </a:buClr>
              <a:buSzPts val="1100"/>
              <a:buFont typeface="Arial"/>
              <a:buNone/>
            </a:pPr>
            <a:r>
              <a:t/>
            </a:r>
            <a:endParaRPr b="1" sz="2100">
              <a:solidFill>
                <a:srgbClr val="427B83"/>
              </a:solidFill>
            </a:endParaRPr>
          </a:p>
          <a:p>
            <a:pPr indent="0" lvl="0" marL="0" rtl="0" algn="just">
              <a:spcBef>
                <a:spcPts val="0"/>
              </a:spcBef>
              <a:spcAft>
                <a:spcPts val="0"/>
              </a:spcAft>
              <a:buClr>
                <a:schemeClr val="dk1"/>
              </a:buClr>
              <a:buSzPts val="1100"/>
              <a:buFont typeface="Arial"/>
              <a:buNone/>
            </a:pPr>
            <a:r>
              <a:rPr b="1" lang="en-US" sz="2100">
                <a:solidFill>
                  <a:srgbClr val="427B83"/>
                </a:solidFill>
              </a:rPr>
              <a:t>„Die Kunden in diesem Markt sind bereit, einen Aufpreis für ein als 'Luxus' bezeichnetes Produkt zu zahlen.“</a:t>
            </a:r>
            <a:endParaRPr b="1" sz="2100">
              <a:solidFill>
                <a:srgbClr val="427B83"/>
              </a:solidFill>
            </a:endParaRPr>
          </a:p>
          <a:p>
            <a:pPr indent="0" lvl="0" marL="0" rtl="0" algn="just">
              <a:spcBef>
                <a:spcPts val="0"/>
              </a:spcBef>
              <a:spcAft>
                <a:spcPts val="0"/>
              </a:spcAft>
              <a:buClr>
                <a:schemeClr val="dk1"/>
              </a:buClr>
              <a:buSzPts val="1100"/>
              <a:buFont typeface="Arial"/>
              <a:buNone/>
            </a:pPr>
            <a:r>
              <a:t/>
            </a:r>
            <a:endParaRPr b="1" sz="2100">
              <a:solidFill>
                <a:srgbClr val="427B83"/>
              </a:solidFill>
            </a:endParaRPr>
          </a:p>
          <a:p>
            <a:pPr indent="0" lvl="0" marL="0" rtl="0" algn="just">
              <a:spcBef>
                <a:spcPts val="0"/>
              </a:spcBef>
              <a:spcAft>
                <a:spcPts val="0"/>
              </a:spcAft>
              <a:buClr>
                <a:schemeClr val="dk1"/>
              </a:buClr>
              <a:buSzPts val="1100"/>
              <a:buFont typeface="Arial"/>
              <a:buNone/>
            </a:pPr>
            <a:r>
              <a:rPr b="1" lang="en-US" sz="2100">
                <a:solidFill>
                  <a:srgbClr val="427B83"/>
                </a:solidFill>
              </a:rPr>
              <a:t>Nutzen Sie Ihre Hypothese, um Ihren Forschungsprozess zu gestalten. Ziel ist es, dass Sie die Hypothese am Ende Ihrer Untersuchung bestätigen oder verwerfen können.</a:t>
            </a:r>
            <a:endParaRPr b="1" sz="2100">
              <a:solidFill>
                <a:srgbClr val="427B83"/>
              </a:solidFill>
            </a:endParaRPr>
          </a:p>
          <a:p>
            <a:pPr indent="0" lvl="0" marL="0" rtl="0" algn="just">
              <a:lnSpc>
                <a:spcPct val="90000"/>
              </a:lnSpc>
              <a:spcBef>
                <a:spcPts val="0"/>
              </a:spcBef>
              <a:spcAft>
                <a:spcPts val="0"/>
              </a:spcAft>
              <a:buSzPts val="2800"/>
              <a:buNone/>
            </a:pPr>
            <a:r>
              <a:t/>
            </a:r>
            <a:endParaRPr b="1" sz="2100">
              <a:solidFill>
                <a:srgbClr val="427B83"/>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g29c1d45b2ea_0_82"/>
          <p:cNvSpPr txBox="1"/>
          <p:nvPr>
            <p:ph idx="1" type="body"/>
          </p:nvPr>
        </p:nvSpPr>
        <p:spPr>
          <a:xfrm>
            <a:off x="539350" y="1425800"/>
            <a:ext cx="11280300" cy="57372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SzPts val="2800"/>
              <a:buNone/>
            </a:pPr>
            <a:r>
              <a:rPr b="1" lang="en-US" sz="4800">
                <a:solidFill>
                  <a:srgbClr val="427B83"/>
                </a:solidFill>
              </a:rPr>
              <a:t>Marktforschungsmix</a:t>
            </a:r>
            <a:endParaRPr b="1" sz="48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rPr b="1" lang="en-US" sz="3000">
                <a:solidFill>
                  <a:srgbClr val="427B83"/>
                </a:solidFill>
              </a:rPr>
              <a:t>2. </a:t>
            </a:r>
            <a:r>
              <a:rPr b="1" lang="en-US" sz="3000">
                <a:solidFill>
                  <a:srgbClr val="427B83"/>
                </a:solidFill>
              </a:rPr>
              <a:t>Bevölkerung</a:t>
            </a:r>
            <a:endParaRPr b="1" sz="3000">
              <a:solidFill>
                <a:srgbClr val="427B83"/>
              </a:solidFill>
            </a:endParaRPr>
          </a:p>
          <a:p>
            <a:pPr indent="0" lvl="0" marL="0" rtl="0" algn="just">
              <a:lnSpc>
                <a:spcPct val="90000"/>
              </a:lnSpc>
              <a:spcBef>
                <a:spcPts val="0"/>
              </a:spcBef>
              <a:spcAft>
                <a:spcPts val="0"/>
              </a:spcAft>
              <a:buSzPts val="2800"/>
              <a:buNone/>
            </a:pPr>
            <a:r>
              <a:t/>
            </a:r>
            <a:endParaRPr b="1" sz="3000">
              <a:solidFill>
                <a:srgbClr val="427B83"/>
              </a:solidFill>
            </a:endParaRPr>
          </a:p>
          <a:p>
            <a:pPr indent="0" lvl="0" marL="0" rtl="0" algn="just">
              <a:spcBef>
                <a:spcPts val="0"/>
              </a:spcBef>
              <a:spcAft>
                <a:spcPts val="0"/>
              </a:spcAft>
              <a:buClr>
                <a:schemeClr val="dk1"/>
              </a:buClr>
              <a:buSzPts val="1100"/>
              <a:buFont typeface="Arial"/>
              <a:buNone/>
            </a:pPr>
            <a:r>
              <a:rPr b="1" lang="en-US" sz="2400">
                <a:solidFill>
                  <a:srgbClr val="427B83"/>
                </a:solidFill>
              </a:rPr>
              <a:t>In diesem Teil des Rechercheprozesses geht es darum, wen Sie ansprechen werden.</a:t>
            </a:r>
            <a:endParaRPr b="1" sz="2400">
              <a:solidFill>
                <a:srgbClr val="427B83"/>
              </a:solidFill>
            </a:endParaRPr>
          </a:p>
          <a:p>
            <a:pPr indent="0" lvl="0" marL="0" rtl="0" algn="just">
              <a:spcBef>
                <a:spcPts val="0"/>
              </a:spcBef>
              <a:spcAft>
                <a:spcPts val="0"/>
              </a:spcAft>
              <a:buClr>
                <a:schemeClr val="dk1"/>
              </a:buClr>
              <a:buSzPts val="1100"/>
              <a:buFont typeface="Arial"/>
              <a:buNone/>
            </a:pPr>
            <a:r>
              <a:t/>
            </a:r>
            <a:endParaRPr b="1" sz="2400">
              <a:solidFill>
                <a:srgbClr val="427B83"/>
              </a:solidFill>
            </a:endParaRPr>
          </a:p>
          <a:p>
            <a:pPr indent="0" lvl="0" marL="0" rtl="0" algn="just">
              <a:spcBef>
                <a:spcPts val="0"/>
              </a:spcBef>
              <a:spcAft>
                <a:spcPts val="0"/>
              </a:spcAft>
              <a:buClr>
                <a:schemeClr val="dk1"/>
              </a:buClr>
              <a:buSzPts val="1100"/>
              <a:buFont typeface="Arial"/>
              <a:buNone/>
            </a:pPr>
            <a:r>
              <a:rPr b="1" lang="en-US" sz="2400">
                <a:solidFill>
                  <a:srgbClr val="427B83"/>
                </a:solidFill>
              </a:rPr>
              <a:t>Denken Sie über die folgenden Fragen nach:</a:t>
            </a:r>
            <a:endParaRPr b="1" sz="2400">
              <a:solidFill>
                <a:srgbClr val="427B83"/>
              </a:solidFill>
            </a:endParaRPr>
          </a:p>
          <a:p>
            <a:pPr indent="0" lvl="0" marL="0" rtl="0" algn="just">
              <a:spcBef>
                <a:spcPts val="0"/>
              </a:spcBef>
              <a:spcAft>
                <a:spcPts val="0"/>
              </a:spcAft>
              <a:buClr>
                <a:schemeClr val="dk1"/>
              </a:buClr>
              <a:buSzPts val="1100"/>
              <a:buFont typeface="Arial"/>
              <a:buNone/>
            </a:pPr>
            <a:r>
              <a:t/>
            </a:r>
            <a:endParaRPr b="1" sz="2400">
              <a:solidFill>
                <a:srgbClr val="427B83"/>
              </a:solidFill>
            </a:endParaRPr>
          </a:p>
          <a:p>
            <a:pPr indent="0" lvl="0" marL="0" rtl="0" algn="just">
              <a:spcBef>
                <a:spcPts val="0"/>
              </a:spcBef>
              <a:spcAft>
                <a:spcPts val="0"/>
              </a:spcAft>
              <a:buClr>
                <a:schemeClr val="dk1"/>
              </a:buClr>
              <a:buSzPts val="1100"/>
              <a:buFont typeface="Arial"/>
              <a:buNone/>
            </a:pPr>
            <a:r>
              <a:rPr b="1" lang="en-US" sz="2400">
                <a:solidFill>
                  <a:srgbClr val="427B83"/>
                </a:solidFill>
              </a:rPr>
              <a:t>Welche Gruppen machen diesen Markt aus?</a:t>
            </a:r>
            <a:endParaRPr b="1" sz="2400">
              <a:solidFill>
                <a:srgbClr val="427B83"/>
              </a:solidFill>
            </a:endParaRPr>
          </a:p>
          <a:p>
            <a:pPr indent="0" lvl="0" marL="0" rtl="0" algn="just">
              <a:spcBef>
                <a:spcPts val="0"/>
              </a:spcBef>
              <a:spcAft>
                <a:spcPts val="0"/>
              </a:spcAft>
              <a:buClr>
                <a:schemeClr val="dk1"/>
              </a:buClr>
              <a:buSzPts val="1100"/>
              <a:buFont typeface="Arial"/>
              <a:buNone/>
            </a:pPr>
            <a:r>
              <a:rPr b="1" lang="en-US" sz="2400">
                <a:solidFill>
                  <a:srgbClr val="427B83"/>
                </a:solidFill>
              </a:rPr>
              <a:t>Welche Gruppen kann ich auf eine ausreichend kosteneffiziente Weise ansprechen?</a:t>
            </a:r>
            <a:endParaRPr b="1" sz="2400">
              <a:solidFill>
                <a:srgbClr val="427B83"/>
              </a:solidFill>
            </a:endParaRPr>
          </a:p>
          <a:p>
            <a:pPr indent="0" lvl="0" marL="0" rtl="0" algn="just">
              <a:spcBef>
                <a:spcPts val="0"/>
              </a:spcBef>
              <a:spcAft>
                <a:spcPts val="0"/>
              </a:spcAft>
              <a:buClr>
                <a:schemeClr val="dk1"/>
              </a:buClr>
              <a:buSzPts val="1100"/>
              <a:buFont typeface="Arial"/>
              <a:buNone/>
            </a:pPr>
            <a:r>
              <a:rPr b="1" lang="en-US" sz="2400">
                <a:solidFill>
                  <a:srgbClr val="427B83"/>
                </a:solidFill>
              </a:rPr>
              <a:t>Wie kann ich mir am besten Zugang zu den Ansichten der verschiedenen Gruppen verschaffen?</a:t>
            </a:r>
            <a:endParaRPr b="1" sz="2400">
              <a:solidFill>
                <a:srgbClr val="427B83"/>
              </a:solidFill>
            </a:endParaRPr>
          </a:p>
          <a:p>
            <a:pPr indent="0" lvl="0" marL="0" rtl="0" algn="just">
              <a:spcBef>
                <a:spcPts val="0"/>
              </a:spcBef>
              <a:spcAft>
                <a:spcPts val="0"/>
              </a:spcAft>
              <a:buClr>
                <a:schemeClr val="dk1"/>
              </a:buClr>
              <a:buSzPts val="1100"/>
              <a:buFont typeface="Arial"/>
              <a:buNone/>
            </a:pPr>
            <a:r>
              <a:rPr b="1" lang="en-US" sz="2400">
                <a:solidFill>
                  <a:srgbClr val="427B83"/>
                </a:solidFill>
              </a:rPr>
              <a:t>Wer sind die wichtigsten Akteure oder die wahrscheinlichsten Käufer in diesen Gruppen?</a:t>
            </a:r>
            <a:endParaRPr b="1" sz="2400">
              <a:solidFill>
                <a:srgbClr val="427B83"/>
              </a:solidFill>
            </a:endParaRPr>
          </a:p>
          <a:p>
            <a:pPr indent="0" lvl="0" marL="0" rtl="0" algn="just">
              <a:spcBef>
                <a:spcPts val="0"/>
              </a:spcBef>
              <a:spcAft>
                <a:spcPts val="0"/>
              </a:spcAft>
              <a:buClr>
                <a:schemeClr val="dk1"/>
              </a:buClr>
              <a:buSzPts val="1100"/>
              <a:buFont typeface="Arial"/>
              <a:buNone/>
            </a:pPr>
            <a:r>
              <a:rPr b="1" lang="en-US" sz="2400">
                <a:solidFill>
                  <a:srgbClr val="427B83"/>
                </a:solidFill>
              </a:rPr>
              <a:t>Wie sollte ich die Forschungsteilnehmer auswählen?</a:t>
            </a:r>
            <a:endParaRPr b="1" sz="2400">
              <a:solidFill>
                <a:srgbClr val="427B83"/>
              </a:solidFill>
            </a:endParaRPr>
          </a:p>
          <a:p>
            <a:pPr indent="0" lvl="0" marL="0" rtl="0" algn="just">
              <a:lnSpc>
                <a:spcPct val="90000"/>
              </a:lnSpc>
              <a:spcBef>
                <a:spcPts val="0"/>
              </a:spcBef>
              <a:spcAft>
                <a:spcPts val="0"/>
              </a:spcAft>
              <a:buSzPts val="2800"/>
              <a:buNone/>
            </a:pPr>
            <a:r>
              <a:t/>
            </a:r>
            <a:endParaRPr b="1" sz="2400">
              <a:solidFill>
                <a:srgbClr val="427B83"/>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sp>
        <p:nvSpPr>
          <p:cNvPr id="173" name="Google Shape;173;g29c1d45b2ea_0_87"/>
          <p:cNvSpPr txBox="1"/>
          <p:nvPr>
            <p:ph idx="1" type="body"/>
          </p:nvPr>
        </p:nvSpPr>
        <p:spPr>
          <a:xfrm>
            <a:off x="568350" y="1077825"/>
            <a:ext cx="11019300" cy="50103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SzPts val="2800"/>
              <a:buNone/>
            </a:pPr>
            <a:r>
              <a:rPr b="1" lang="en-US" sz="4800">
                <a:solidFill>
                  <a:srgbClr val="427B83"/>
                </a:solidFill>
              </a:rPr>
              <a:t>Marktforschungsmix</a:t>
            </a:r>
            <a:endParaRPr b="1" sz="48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rPr b="1" lang="en-US" sz="3000">
                <a:solidFill>
                  <a:srgbClr val="427B83"/>
                </a:solidFill>
              </a:rPr>
              <a:t>3. </a:t>
            </a:r>
            <a:r>
              <a:rPr b="1" lang="en-US" sz="3000">
                <a:solidFill>
                  <a:srgbClr val="427B83"/>
                </a:solidFill>
              </a:rPr>
              <a:t>Verfahren</a:t>
            </a:r>
            <a:endParaRPr b="1" sz="3000">
              <a:solidFill>
                <a:srgbClr val="427B83"/>
              </a:solidFill>
            </a:endParaRPr>
          </a:p>
          <a:p>
            <a:pPr indent="0" lvl="0" marL="0" rtl="0" algn="just">
              <a:spcBef>
                <a:spcPts val="0"/>
              </a:spcBef>
              <a:spcAft>
                <a:spcPts val="0"/>
              </a:spcAft>
              <a:buClr>
                <a:schemeClr val="dk1"/>
              </a:buClr>
              <a:buSzPts val="1100"/>
              <a:buFont typeface="Arial"/>
              <a:buNone/>
            </a:pPr>
            <a:r>
              <a:rPr b="1" lang="en-US" sz="2000">
                <a:solidFill>
                  <a:srgbClr val="427B83"/>
                </a:solidFill>
              </a:rPr>
              <a:t>Der nächste Schritt ist die Entscheidung über den Forschungsansatz, den Sie verwenden werden. Diese Entscheidung müssen Sie auf der Grundlage Ihrer Kenntnisse über Ihren Markt und der Ihnen zur Verfügung stehenden Ressourcen treffen.</a:t>
            </a:r>
            <a:endParaRPr b="1" sz="2000">
              <a:solidFill>
                <a:srgbClr val="427B83"/>
              </a:solidFill>
            </a:endParaRPr>
          </a:p>
          <a:p>
            <a:pPr indent="0" lvl="0" marL="0" rtl="0" algn="just">
              <a:spcBef>
                <a:spcPts val="0"/>
              </a:spcBef>
              <a:spcAft>
                <a:spcPts val="0"/>
              </a:spcAft>
              <a:buClr>
                <a:schemeClr val="dk1"/>
              </a:buClr>
              <a:buSzPts val="1100"/>
              <a:buFont typeface="Arial"/>
              <a:buNone/>
            </a:pPr>
            <a:r>
              <a:t/>
            </a:r>
            <a:endParaRPr b="1" sz="2000">
              <a:solidFill>
                <a:srgbClr val="427B83"/>
              </a:solidFill>
            </a:endParaRPr>
          </a:p>
          <a:p>
            <a:pPr indent="0" lvl="0" marL="0" rtl="0" algn="just">
              <a:spcBef>
                <a:spcPts val="0"/>
              </a:spcBef>
              <a:spcAft>
                <a:spcPts val="0"/>
              </a:spcAft>
              <a:buClr>
                <a:schemeClr val="dk1"/>
              </a:buClr>
              <a:buSzPts val="1100"/>
              <a:buFont typeface="Arial"/>
              <a:buNone/>
            </a:pPr>
            <a:r>
              <a:rPr b="1" lang="en-US" sz="2000">
                <a:solidFill>
                  <a:srgbClr val="427B83"/>
                </a:solidFill>
              </a:rPr>
              <a:t>Überlegen Sie, ob es „Sekundärquellen“ gibt, die Sie nutzen können. Haben andere Teams in Ihrem Unternehmen oder andere Organisationen (einschließlich Ihrer Konkurrenten) Untersuchungen in diesen Bereichen durchgeführt? Welche Schlussfolgerungen haben sie gezogen?</a:t>
            </a:r>
            <a:endParaRPr b="1" sz="2000">
              <a:solidFill>
                <a:srgbClr val="427B83"/>
              </a:solidFill>
            </a:endParaRPr>
          </a:p>
          <a:p>
            <a:pPr indent="0" lvl="0" marL="0" rtl="0" algn="just">
              <a:spcBef>
                <a:spcPts val="0"/>
              </a:spcBef>
              <a:spcAft>
                <a:spcPts val="0"/>
              </a:spcAft>
              <a:buClr>
                <a:schemeClr val="dk1"/>
              </a:buClr>
              <a:buSzPts val="1100"/>
              <a:buFont typeface="Arial"/>
              <a:buNone/>
            </a:pPr>
            <a:r>
              <a:t/>
            </a:r>
            <a:endParaRPr b="1" sz="2000">
              <a:solidFill>
                <a:srgbClr val="427B83"/>
              </a:solidFill>
            </a:endParaRPr>
          </a:p>
          <a:p>
            <a:pPr indent="0" lvl="0" marL="0" rtl="0" algn="just">
              <a:spcBef>
                <a:spcPts val="0"/>
              </a:spcBef>
              <a:spcAft>
                <a:spcPts val="0"/>
              </a:spcAft>
              <a:buClr>
                <a:schemeClr val="dk1"/>
              </a:buClr>
              <a:buSzPts val="1100"/>
              <a:buFont typeface="Arial"/>
              <a:buNone/>
            </a:pPr>
            <a:r>
              <a:rPr b="1" lang="en-US" sz="2000">
                <a:solidFill>
                  <a:srgbClr val="427B83"/>
                </a:solidFill>
              </a:rPr>
              <a:t>Und haben externe Beratungsunternehmen oder Forscher diese Bereiche erforscht? Zu welchen Ergebnissen sind sie gekommen? (Der Kauf dieser Untersuchungen - oder der Zugang zu ihnen über eine Unternehmensbibliothek - kann Ihnen viel Zeit, Mühe und Kosten ersparen).</a:t>
            </a:r>
            <a:endParaRPr b="1" sz="2000">
              <a:solidFill>
                <a:srgbClr val="427B83"/>
              </a:solidFill>
            </a:endParaRPr>
          </a:p>
          <a:p>
            <a:pPr indent="0" lvl="0" marL="0" rtl="0" algn="just">
              <a:spcBef>
                <a:spcPts val="0"/>
              </a:spcBef>
              <a:spcAft>
                <a:spcPts val="0"/>
              </a:spcAft>
              <a:buClr>
                <a:schemeClr val="dk1"/>
              </a:buClr>
              <a:buSzPts val="1100"/>
              <a:buFont typeface="Arial"/>
              <a:buNone/>
            </a:pPr>
            <a:r>
              <a:t/>
            </a:r>
            <a:endParaRPr b="1" sz="2000">
              <a:solidFill>
                <a:srgbClr val="427B83"/>
              </a:solidFill>
            </a:endParaRPr>
          </a:p>
          <a:p>
            <a:pPr indent="0" lvl="0" marL="0" rtl="0" algn="just">
              <a:spcBef>
                <a:spcPts val="0"/>
              </a:spcBef>
              <a:spcAft>
                <a:spcPts val="0"/>
              </a:spcAft>
              <a:buClr>
                <a:schemeClr val="dk1"/>
              </a:buClr>
              <a:buSzPts val="1100"/>
              <a:buFont typeface="Arial"/>
              <a:buNone/>
            </a:pPr>
            <a:r>
              <a:rPr b="1" lang="en-US" sz="2000">
                <a:solidFill>
                  <a:srgbClr val="427B83"/>
                </a:solidFill>
              </a:rPr>
              <a:t>Wahrscheinlich werden Sie auch Techniken der Primärforschung einsetzen wollen, um Ihre Hypothese zu testen.</a:t>
            </a:r>
            <a:endParaRPr b="1" sz="2000">
              <a:solidFill>
                <a:srgbClr val="427B83"/>
              </a:solidFill>
            </a:endParaRPr>
          </a:p>
          <a:p>
            <a:pPr indent="0" lvl="0" marL="0" rtl="0" algn="just">
              <a:lnSpc>
                <a:spcPct val="90000"/>
              </a:lnSpc>
              <a:spcBef>
                <a:spcPts val="0"/>
              </a:spcBef>
              <a:spcAft>
                <a:spcPts val="0"/>
              </a:spcAft>
              <a:buSzPts val="2800"/>
              <a:buNone/>
            </a:pPr>
            <a:r>
              <a:t/>
            </a:r>
            <a:endParaRPr b="1" sz="2000">
              <a:solidFill>
                <a:srgbClr val="427B83"/>
              </a:solidFill>
            </a:endParaRPr>
          </a:p>
          <a:p>
            <a:pPr indent="0" lvl="0" marL="0" rtl="0" algn="just">
              <a:lnSpc>
                <a:spcPct val="90000"/>
              </a:lnSpc>
              <a:spcBef>
                <a:spcPts val="0"/>
              </a:spcBef>
              <a:spcAft>
                <a:spcPts val="0"/>
              </a:spcAft>
              <a:buSzPts val="2800"/>
              <a:buNone/>
            </a:pPr>
            <a:r>
              <a:t/>
            </a:r>
            <a:endParaRPr b="1" sz="20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400">
              <a:solidFill>
                <a:srgbClr val="427B83"/>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7" name="Shape 177"/>
        <p:cNvGrpSpPr/>
        <p:nvPr/>
      </p:nvGrpSpPr>
      <p:grpSpPr>
        <a:xfrm>
          <a:off x="0" y="0"/>
          <a:ext cx="0" cy="0"/>
          <a:chOff x="0" y="0"/>
          <a:chExt cx="0" cy="0"/>
        </a:xfrm>
      </p:grpSpPr>
      <p:sp>
        <p:nvSpPr>
          <p:cNvPr id="178" name="Google Shape;178;g29c1d45b2ea_0_92"/>
          <p:cNvSpPr txBox="1"/>
          <p:nvPr>
            <p:ph idx="1" type="body"/>
          </p:nvPr>
        </p:nvSpPr>
        <p:spPr>
          <a:xfrm>
            <a:off x="539350" y="1425800"/>
            <a:ext cx="11048100" cy="50103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SzPts val="2800"/>
              <a:buNone/>
            </a:pPr>
            <a:r>
              <a:rPr b="1" lang="en-US" sz="4800">
                <a:solidFill>
                  <a:srgbClr val="427B83"/>
                </a:solidFill>
              </a:rPr>
              <a:t>Marktforschungsmix</a:t>
            </a:r>
            <a:endParaRPr b="1" sz="48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rPr b="1" lang="en-US" sz="3000">
                <a:solidFill>
                  <a:srgbClr val="427B83"/>
                </a:solidFill>
              </a:rPr>
              <a:t>4. </a:t>
            </a:r>
            <a:r>
              <a:rPr b="1" lang="en-US" sz="3000">
                <a:solidFill>
                  <a:srgbClr val="427B83"/>
                </a:solidFill>
              </a:rPr>
              <a:t>Veröffentlichung</a:t>
            </a:r>
            <a:endParaRPr b="1" sz="3000">
              <a:solidFill>
                <a:srgbClr val="427B83"/>
              </a:solidFill>
            </a:endParaRPr>
          </a:p>
          <a:p>
            <a:pPr indent="0" lvl="0" marL="0" rtl="0" algn="just">
              <a:lnSpc>
                <a:spcPct val="90000"/>
              </a:lnSpc>
              <a:spcBef>
                <a:spcPts val="0"/>
              </a:spcBef>
              <a:spcAft>
                <a:spcPts val="0"/>
              </a:spcAft>
              <a:buSzPts val="2800"/>
              <a:buNone/>
            </a:pPr>
            <a:r>
              <a:t/>
            </a:r>
            <a:endParaRPr b="1" sz="3000">
              <a:solidFill>
                <a:srgbClr val="427B83"/>
              </a:solidFill>
            </a:endParaRPr>
          </a:p>
          <a:p>
            <a:pPr indent="0" lvl="0" marL="0" rtl="0" algn="just">
              <a:spcBef>
                <a:spcPts val="0"/>
              </a:spcBef>
              <a:spcAft>
                <a:spcPts val="0"/>
              </a:spcAft>
              <a:buClr>
                <a:schemeClr val="dk1"/>
              </a:buClr>
              <a:buSzPts val="1100"/>
              <a:buFont typeface="Arial"/>
              <a:buNone/>
            </a:pPr>
            <a:r>
              <a:rPr b="1" lang="en-US" sz="2300">
                <a:solidFill>
                  <a:srgbClr val="427B83"/>
                </a:solidFill>
              </a:rPr>
              <a:t>Der letzte Schritt bei der Anwendung des Marketing-Forschungs-Mix ist die Entscheidung, wie die Ergebnisse Ihrer Tests und Experimente weitergegeben werden sollen.</a:t>
            </a:r>
            <a:endParaRPr b="1" sz="2300">
              <a:solidFill>
                <a:srgbClr val="427B83"/>
              </a:solidFill>
            </a:endParaRPr>
          </a:p>
          <a:p>
            <a:pPr indent="0" lvl="0" marL="0" rtl="0" algn="just">
              <a:spcBef>
                <a:spcPts val="0"/>
              </a:spcBef>
              <a:spcAft>
                <a:spcPts val="0"/>
              </a:spcAft>
              <a:buClr>
                <a:schemeClr val="dk1"/>
              </a:buClr>
              <a:buSzPts val="1100"/>
              <a:buFont typeface="Arial"/>
              <a:buNone/>
            </a:pPr>
            <a:r>
              <a:t/>
            </a:r>
            <a:endParaRPr b="1" sz="2300">
              <a:solidFill>
                <a:srgbClr val="427B83"/>
              </a:solidFill>
            </a:endParaRPr>
          </a:p>
          <a:p>
            <a:pPr indent="0" lvl="0" marL="0" rtl="0" algn="just">
              <a:spcBef>
                <a:spcPts val="0"/>
              </a:spcBef>
              <a:spcAft>
                <a:spcPts val="0"/>
              </a:spcAft>
              <a:buClr>
                <a:schemeClr val="dk1"/>
              </a:buClr>
              <a:buSzPts val="1100"/>
              <a:buFont typeface="Arial"/>
              <a:buNone/>
            </a:pPr>
            <a:r>
              <a:rPr b="1" lang="en-US" sz="2300">
                <a:solidFill>
                  <a:srgbClr val="427B83"/>
                </a:solidFill>
              </a:rPr>
              <a:t>Wer muss diese Informationen sehen - zum Beispiel die Führungskräfte in Ihrem Unternehmen, die Vertriebsleiter oder Ihre Teammitglieder? Wie werden Sie sie ihnen präsentieren? Und wie können Sie Ihre Ergebnisse vor Ihren Mitbewerbern schützen?</a:t>
            </a:r>
            <a:endParaRPr b="1" sz="2300">
              <a:solidFill>
                <a:srgbClr val="427B83"/>
              </a:solidFill>
            </a:endParaRPr>
          </a:p>
          <a:p>
            <a:pPr indent="0" lvl="0" marL="0" rtl="0" algn="just">
              <a:spcBef>
                <a:spcPts val="0"/>
              </a:spcBef>
              <a:spcAft>
                <a:spcPts val="0"/>
              </a:spcAft>
              <a:buClr>
                <a:schemeClr val="dk1"/>
              </a:buClr>
              <a:buSzPts val="1100"/>
              <a:buFont typeface="Arial"/>
              <a:buNone/>
            </a:pPr>
            <a:r>
              <a:t/>
            </a:r>
            <a:endParaRPr b="1" sz="2300">
              <a:solidFill>
                <a:srgbClr val="427B83"/>
              </a:solidFill>
            </a:endParaRPr>
          </a:p>
          <a:p>
            <a:pPr indent="0" lvl="0" marL="0" rtl="0" algn="just">
              <a:spcBef>
                <a:spcPts val="0"/>
              </a:spcBef>
              <a:spcAft>
                <a:spcPts val="0"/>
              </a:spcAft>
              <a:buClr>
                <a:schemeClr val="dk1"/>
              </a:buClr>
              <a:buSzPts val="1100"/>
              <a:buFont typeface="Arial"/>
              <a:buNone/>
            </a:pPr>
            <a:r>
              <a:rPr b="1" lang="en-US" sz="2300">
                <a:solidFill>
                  <a:srgbClr val="427B83"/>
                </a:solidFill>
              </a:rPr>
              <a:t>Dieser Schritt ist zwar recht einfach, kann aber mit viel Arbeit verbunden sein.</a:t>
            </a:r>
            <a:endParaRPr b="1" sz="23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000">
              <a:solidFill>
                <a:srgbClr val="427B83"/>
              </a:solidFill>
            </a:endParaRPr>
          </a:p>
          <a:p>
            <a:pPr indent="0" lvl="0" marL="0" rtl="0" algn="just">
              <a:lnSpc>
                <a:spcPct val="90000"/>
              </a:lnSpc>
              <a:spcBef>
                <a:spcPts val="0"/>
              </a:spcBef>
              <a:spcAft>
                <a:spcPts val="0"/>
              </a:spcAft>
              <a:buSzPts val="2800"/>
              <a:buNone/>
            </a:pPr>
            <a:r>
              <a:t/>
            </a:r>
            <a:endParaRPr b="1" sz="2300">
              <a:solidFill>
                <a:srgbClr val="427B83"/>
              </a:solidFill>
            </a:endParaRPr>
          </a:p>
          <a:p>
            <a:pPr indent="0" lvl="0" marL="0" rtl="0" algn="just">
              <a:lnSpc>
                <a:spcPct val="90000"/>
              </a:lnSpc>
              <a:spcBef>
                <a:spcPts val="0"/>
              </a:spcBef>
              <a:spcAft>
                <a:spcPts val="0"/>
              </a:spcAft>
              <a:buSzPts val="2800"/>
              <a:buNone/>
            </a:pPr>
            <a:r>
              <a:t/>
            </a:r>
            <a:endParaRPr b="1" sz="2400">
              <a:solidFill>
                <a:srgbClr val="427B83"/>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2" name="Shape 182"/>
        <p:cNvGrpSpPr/>
        <p:nvPr/>
      </p:nvGrpSpPr>
      <p:grpSpPr>
        <a:xfrm>
          <a:off x="0" y="0"/>
          <a:ext cx="0" cy="0"/>
          <a:chOff x="0" y="0"/>
          <a:chExt cx="0" cy="0"/>
        </a:xfrm>
      </p:grpSpPr>
      <p:sp>
        <p:nvSpPr>
          <p:cNvPr id="183" name="Google Shape;183;g29c1d45b2ea_0_136"/>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a:t>Übung</a:t>
            </a:r>
            <a:endParaRPr/>
          </a:p>
        </p:txBody>
      </p:sp>
      <p:sp>
        <p:nvSpPr>
          <p:cNvPr id="184" name="Google Shape;184;g29c1d45b2ea_0_136"/>
          <p:cNvSpPr txBox="1"/>
          <p:nvPr>
            <p:ph idx="1" type="body"/>
          </p:nvPr>
        </p:nvSpPr>
        <p:spPr>
          <a:xfrm>
            <a:off x="838200" y="1847698"/>
            <a:ext cx="10515600" cy="50103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600"/>
              </a:spcBef>
              <a:spcAft>
                <a:spcPts val="0"/>
              </a:spcAft>
              <a:buClr>
                <a:schemeClr val="dk1"/>
              </a:buClr>
              <a:buSzPts val="1100"/>
              <a:buFont typeface="Arial"/>
              <a:buNone/>
            </a:pPr>
            <a:r>
              <a:rPr lang="en-US" sz="2600">
                <a:solidFill>
                  <a:schemeClr val="dk1"/>
                </a:solidFill>
              </a:rPr>
              <a:t>Bereiten Sie nun Ihre Marktforschung mit Landwirten und Arbeitnehmern aus dem Bereich der Landwirtschaft vor, um die Marktbedürfnisse aus Ihrer Sicht und deren Sichtweise zu verstehen. </a:t>
            </a:r>
            <a:endParaRPr sz="2600">
              <a:solidFill>
                <a:schemeClr val="dk1"/>
              </a:solidFill>
            </a:endParaRPr>
          </a:p>
          <a:p>
            <a:pPr indent="0" lvl="0" marL="0" rtl="0" algn="l">
              <a:lnSpc>
                <a:spcPct val="115000"/>
              </a:lnSpc>
              <a:spcBef>
                <a:spcPts val="600"/>
              </a:spcBef>
              <a:spcAft>
                <a:spcPts val="0"/>
              </a:spcAft>
              <a:buClr>
                <a:schemeClr val="dk1"/>
              </a:buClr>
              <a:buSzPts val="1100"/>
              <a:buFont typeface="Arial"/>
              <a:buNone/>
            </a:pPr>
            <a:r>
              <a:rPr lang="en-US" sz="2600">
                <a:solidFill>
                  <a:schemeClr val="dk1"/>
                </a:solidFill>
              </a:rPr>
              <a:t>Bereiten Sie eine Reihe von Fragen vor und stellen Sie sicher, dass Sie ein Interview führen und nach dem Praktikum ein Feedback von Ihrer Seite und von den Landwirten, die Sie während des Praktikums aufgenommen haben, einholen werden. Sammeln Sie anschließend Ihre Marktbedürfnisse.</a:t>
            </a:r>
            <a:endParaRPr sz="2600">
              <a:solidFill>
                <a:schemeClr val="dk1"/>
              </a:solidFill>
            </a:endParaRPr>
          </a:p>
          <a:p>
            <a:pPr indent="0" lvl="0" marL="0" rtl="0" algn="l">
              <a:lnSpc>
                <a:spcPct val="115000"/>
              </a:lnSpc>
              <a:spcBef>
                <a:spcPts val="600"/>
              </a:spcBef>
              <a:spcAft>
                <a:spcPts val="0"/>
              </a:spcAft>
              <a:buClr>
                <a:schemeClr val="dk1"/>
              </a:buClr>
              <a:buSzPts val="1100"/>
              <a:buFont typeface="Arial"/>
              <a:buNone/>
            </a:pPr>
            <a:r>
              <a:t/>
            </a:r>
            <a:endParaRPr sz="2600">
              <a:solidFill>
                <a:schemeClr val="dk1"/>
              </a:solidFill>
            </a:endParaRPr>
          </a:p>
          <a:p>
            <a:pPr indent="0" lvl="0" marL="0" rtl="0" algn="l">
              <a:lnSpc>
                <a:spcPct val="115000"/>
              </a:lnSpc>
              <a:spcBef>
                <a:spcPts val="600"/>
              </a:spcBef>
              <a:spcAft>
                <a:spcPts val="0"/>
              </a:spcAft>
              <a:buClr>
                <a:schemeClr val="dk1"/>
              </a:buClr>
              <a:buSzPts val="1100"/>
              <a:buFont typeface="Arial"/>
              <a:buNone/>
            </a:pPr>
            <a:r>
              <a:rPr lang="en-US" sz="2600">
                <a:solidFill>
                  <a:schemeClr val="dk1"/>
                </a:solidFill>
              </a:rPr>
              <a:t>Genießen Sie es und stellen Sie sicher, dass Sie einen klaren Überblick über die Marktbedürfnisse im landwirtschaftlichen Bereich haben. </a:t>
            </a:r>
            <a:endParaRPr sz="2600">
              <a:solidFill>
                <a:schemeClr val="dk1"/>
              </a:solidFill>
            </a:endParaRPr>
          </a:p>
          <a:p>
            <a:pPr indent="0" lvl="0" marL="0" rtl="0" algn="l">
              <a:lnSpc>
                <a:spcPct val="115000"/>
              </a:lnSpc>
              <a:spcBef>
                <a:spcPts val="600"/>
              </a:spcBef>
              <a:spcAft>
                <a:spcPts val="0"/>
              </a:spcAft>
              <a:buSzPts val="2800"/>
              <a:buNone/>
            </a:pPr>
            <a:r>
              <a:t/>
            </a:r>
            <a:endParaRPr sz="2600">
              <a:solidFill>
                <a:schemeClr val="dk1"/>
              </a:solidFill>
            </a:endParaRPr>
          </a:p>
          <a:p>
            <a:pPr indent="0" lvl="0" marL="0" rtl="0" algn="l">
              <a:lnSpc>
                <a:spcPct val="115000"/>
              </a:lnSpc>
              <a:spcBef>
                <a:spcPts val="700"/>
              </a:spcBef>
              <a:spcAft>
                <a:spcPts val="0"/>
              </a:spcAft>
              <a:buSzPts val="2800"/>
              <a:buNone/>
            </a:pPr>
            <a:r>
              <a:t/>
            </a:r>
            <a:endParaRPr sz="3000">
              <a:solidFill>
                <a:schemeClr val="dk1"/>
              </a:solidFill>
              <a:latin typeface="Arial"/>
              <a:ea typeface="Arial"/>
              <a:cs typeface="Arial"/>
              <a:sym typeface="Arial"/>
            </a:endParaRPr>
          </a:p>
          <a:p>
            <a:pPr indent="0" lvl="0" marL="0" rtl="0" algn="l">
              <a:lnSpc>
                <a:spcPct val="115000"/>
              </a:lnSpc>
              <a:spcBef>
                <a:spcPts val="700"/>
              </a:spcBef>
              <a:spcAft>
                <a:spcPts val="0"/>
              </a:spcAft>
              <a:buSzPts val="2800"/>
              <a:buNone/>
            </a:pPr>
            <a:r>
              <a:t/>
            </a:r>
            <a:endParaRPr sz="3000">
              <a:solidFill>
                <a:schemeClr val="dk1"/>
              </a:solidFill>
            </a:endParaRPr>
          </a:p>
          <a:p>
            <a:pPr indent="0" lvl="0" marL="0" rtl="0" algn="l">
              <a:lnSpc>
                <a:spcPct val="115000"/>
              </a:lnSpc>
              <a:spcBef>
                <a:spcPts val="800"/>
              </a:spcBef>
              <a:spcAft>
                <a:spcPts val="0"/>
              </a:spcAft>
              <a:buSzPts val="2800"/>
              <a:buNone/>
            </a:pPr>
            <a:r>
              <a:t/>
            </a:r>
            <a:endParaRPr sz="3200">
              <a:solidFill>
                <a:schemeClr val="dk1"/>
              </a:solidFill>
              <a:latin typeface="Arial"/>
              <a:ea typeface="Arial"/>
              <a:cs typeface="Arial"/>
              <a:sym typeface="Arial"/>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8" name="Shape 188"/>
        <p:cNvGrpSpPr/>
        <p:nvPr/>
      </p:nvGrpSpPr>
      <p:grpSpPr>
        <a:xfrm>
          <a:off x="0" y="0"/>
          <a:ext cx="0" cy="0"/>
          <a:chOff x="0" y="0"/>
          <a:chExt cx="0" cy="0"/>
        </a:xfrm>
      </p:grpSpPr>
      <p:sp>
        <p:nvSpPr>
          <p:cNvPr id="189" name="Google Shape;189;p4"/>
          <p:cNvSpPr txBox="1"/>
          <p:nvPr>
            <p:ph type="title"/>
          </p:nvPr>
        </p:nvSpPr>
        <p:spPr>
          <a:xfrm>
            <a:off x="838200" y="2654535"/>
            <a:ext cx="10515600" cy="6312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dk2"/>
              </a:buClr>
              <a:buSzPts val="4400"/>
              <a:buFont typeface="Calibri"/>
              <a:buNone/>
            </a:pPr>
            <a:r>
              <a:rPr lang="en-US"/>
              <a:t>Referenzen:</a:t>
            </a:r>
            <a:endParaRPr/>
          </a:p>
          <a:p>
            <a:pPr indent="0" lvl="0" marL="0" rtl="0" algn="ctr">
              <a:lnSpc>
                <a:spcPct val="90000"/>
              </a:lnSpc>
              <a:spcBef>
                <a:spcPts val="0"/>
              </a:spcBef>
              <a:spcAft>
                <a:spcPts val="0"/>
              </a:spcAft>
              <a:buClr>
                <a:schemeClr val="dk2"/>
              </a:buClr>
              <a:buSzPts val="4400"/>
              <a:buFont typeface="Calibri"/>
              <a:buNone/>
            </a:pPr>
            <a:r>
              <a:rPr lang="en-US"/>
              <a:t> </a:t>
            </a:r>
            <a:endParaRPr/>
          </a:p>
          <a:p>
            <a:pPr indent="0" lvl="0" marL="0" rtl="0" algn="ctr">
              <a:lnSpc>
                <a:spcPct val="90000"/>
              </a:lnSpc>
              <a:spcBef>
                <a:spcPts val="0"/>
              </a:spcBef>
              <a:spcAft>
                <a:spcPts val="0"/>
              </a:spcAft>
              <a:buClr>
                <a:schemeClr val="dk2"/>
              </a:buClr>
              <a:buSzPts val="4400"/>
              <a:buFont typeface="Calibri"/>
              <a:buNone/>
            </a:pPr>
            <a:r>
              <a:rPr lang="en-US" sz="2900" u="sng">
                <a:solidFill>
                  <a:schemeClr val="hlink"/>
                </a:solidFill>
                <a:hlinkClick r:id="rId3"/>
              </a:rPr>
              <a:t>https://www.mindtools.com/aw8syx6/the-marketing-research-mix</a:t>
            </a:r>
            <a:r>
              <a:rPr lang="en-US" sz="2900"/>
              <a:t> </a:t>
            </a:r>
            <a:endParaRPr sz="2900"/>
          </a:p>
          <a:p>
            <a:pPr indent="0" lvl="0" marL="0" rtl="0" algn="ctr">
              <a:lnSpc>
                <a:spcPct val="90000"/>
              </a:lnSpc>
              <a:spcBef>
                <a:spcPts val="0"/>
              </a:spcBef>
              <a:spcAft>
                <a:spcPts val="0"/>
              </a:spcAft>
              <a:buClr>
                <a:schemeClr val="dk2"/>
              </a:buClr>
              <a:buSzPts val="4400"/>
              <a:buFont typeface="Calibri"/>
              <a:buNone/>
            </a:pPr>
            <a:r>
              <a:t/>
            </a:r>
            <a:endParaRPr sz="2900"/>
          </a:p>
          <a:p>
            <a:pPr indent="0" lvl="0" marL="0" rtl="0" algn="ctr">
              <a:lnSpc>
                <a:spcPct val="90000"/>
              </a:lnSpc>
              <a:spcBef>
                <a:spcPts val="0"/>
              </a:spcBef>
              <a:spcAft>
                <a:spcPts val="0"/>
              </a:spcAft>
              <a:buClr>
                <a:schemeClr val="dk2"/>
              </a:buClr>
              <a:buSzPts val="4400"/>
              <a:buFont typeface="Calibri"/>
              <a:buNone/>
            </a:pPr>
            <a:r>
              <a:rPr lang="en-US" sz="2900" u="sng">
                <a:solidFill>
                  <a:schemeClr val="hlink"/>
                </a:solidFill>
                <a:hlinkClick r:id="rId4"/>
              </a:rPr>
              <a:t>https://www.investopedia.com/terms/m/market-research.asp</a:t>
            </a:r>
            <a:endParaRPr sz="2900"/>
          </a:p>
          <a:p>
            <a:pPr indent="0" lvl="0" marL="0" rtl="0" algn="ctr">
              <a:lnSpc>
                <a:spcPct val="90000"/>
              </a:lnSpc>
              <a:spcBef>
                <a:spcPts val="0"/>
              </a:spcBef>
              <a:spcAft>
                <a:spcPts val="0"/>
              </a:spcAft>
              <a:buClr>
                <a:schemeClr val="dk2"/>
              </a:buClr>
              <a:buSzPts val="4400"/>
              <a:buFont typeface="Calibri"/>
              <a:buNone/>
            </a:pPr>
            <a:r>
              <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3" name="Shape 193"/>
        <p:cNvGrpSpPr/>
        <p:nvPr/>
      </p:nvGrpSpPr>
      <p:grpSpPr>
        <a:xfrm>
          <a:off x="0" y="0"/>
          <a:ext cx="0" cy="0"/>
          <a:chOff x="0" y="0"/>
          <a:chExt cx="0" cy="0"/>
        </a:xfrm>
      </p:grpSpPr>
      <p:sp>
        <p:nvSpPr>
          <p:cNvPr id="194" name="Google Shape;194;g29c1d45b2ea_0_141"/>
          <p:cNvSpPr txBox="1"/>
          <p:nvPr>
            <p:ph type="title"/>
          </p:nvPr>
        </p:nvSpPr>
        <p:spPr>
          <a:xfrm>
            <a:off x="838200" y="3053735"/>
            <a:ext cx="10515600" cy="6312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dk2"/>
              </a:buClr>
              <a:buSzPts val="4400"/>
              <a:buFont typeface="Calibri"/>
              <a:buNone/>
            </a:pPr>
            <a:r>
              <a:rPr lang="en-US"/>
              <a:t>Vielen Dank für die Aufmerksamkeit!</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 name="Shape 45"/>
        <p:cNvGrpSpPr/>
        <p:nvPr/>
      </p:nvGrpSpPr>
      <p:grpSpPr>
        <a:xfrm>
          <a:off x="0" y="0"/>
          <a:ext cx="0" cy="0"/>
          <a:chOff x="0" y="0"/>
          <a:chExt cx="0" cy="0"/>
        </a:xfrm>
      </p:grpSpPr>
      <p:sp>
        <p:nvSpPr>
          <p:cNvPr id="46" name="Google Shape;46;p3"/>
          <p:cNvSpPr txBox="1"/>
          <p:nvPr>
            <p:ph type="title"/>
          </p:nvPr>
        </p:nvSpPr>
        <p:spPr>
          <a:xfrm>
            <a:off x="838200" y="1556923"/>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a:solidFill>
                  <a:schemeClr val="dk1"/>
                </a:solidFill>
              </a:rPr>
              <a:t>Grundlage für effektives Marketing</a:t>
            </a:r>
            <a:r>
              <a:rPr lang="en-US">
                <a:solidFill>
                  <a:schemeClr val="dk1"/>
                </a:solidFill>
              </a:rPr>
              <a:t> </a:t>
            </a:r>
            <a:endParaRPr/>
          </a:p>
        </p:txBody>
      </p:sp>
      <p:graphicFrame>
        <p:nvGraphicFramePr>
          <p:cNvPr id="47" name="Google Shape;47;p3"/>
          <p:cNvGraphicFramePr/>
          <p:nvPr/>
        </p:nvGraphicFramePr>
        <p:xfrm>
          <a:off x="1720775" y="2561075"/>
          <a:ext cx="3000000" cy="3000000"/>
        </p:xfrm>
        <a:graphic>
          <a:graphicData uri="http://schemas.openxmlformats.org/drawingml/2006/table">
            <a:tbl>
              <a:tblPr>
                <a:noFill/>
                <a:tableStyleId>{344D50CB-24D7-4BED-A64A-C8BF17B6EEBF}</a:tableStyleId>
              </a:tblPr>
              <a:tblGrid>
                <a:gridCol w="4105275"/>
                <a:gridCol w="4114800"/>
              </a:tblGrid>
              <a:tr h="2200275">
                <a:tc>
                  <a:txBody>
                    <a:bodyPr/>
                    <a:lstStyle/>
                    <a:p>
                      <a:pPr indent="0" lvl="0" marL="0" marR="0" rtl="0" algn="ctr">
                        <a:lnSpc>
                          <a:spcPct val="115000"/>
                        </a:lnSpc>
                        <a:spcBef>
                          <a:spcPts val="0"/>
                        </a:spcBef>
                        <a:spcAft>
                          <a:spcPts val="0"/>
                        </a:spcAft>
                        <a:buClr>
                          <a:srgbClr val="000000"/>
                        </a:buClr>
                        <a:buSzPts val="4800"/>
                        <a:buFont typeface="Arial"/>
                        <a:buNone/>
                      </a:pPr>
                      <a:r>
                        <a:rPr b="1" lang="en-US" sz="4800">
                          <a:solidFill>
                            <a:srgbClr val="FFFFFF"/>
                          </a:solidFill>
                          <a:latin typeface="Calibri"/>
                          <a:ea typeface="Calibri"/>
                          <a:cs typeface="Calibri"/>
                          <a:sym typeface="Calibri"/>
                        </a:rPr>
                        <a:t>PRODUKT</a:t>
                      </a:r>
                      <a:endParaRPr b="1" sz="4800" u="none" cap="none" strike="noStrike">
                        <a:solidFill>
                          <a:srgbClr val="FFFFFF"/>
                        </a:solidFill>
                        <a:latin typeface="Calibri"/>
                        <a:ea typeface="Calibri"/>
                        <a:cs typeface="Calibri"/>
                        <a:sym typeface="Calibri"/>
                      </a:endParaRPr>
                    </a:p>
                  </a:txBody>
                  <a:tcPr marT="45725" marB="45725" marR="91450" marL="91450">
                    <a:lnL cap="flat" cmpd="sng" w="9525">
                      <a:solidFill>
                        <a:srgbClr val="9BBB59"/>
                      </a:solidFill>
                      <a:prstDash val="solid"/>
                      <a:round/>
                      <a:headEnd len="sm" w="sm" type="none"/>
                      <a:tailEnd len="sm" w="sm" type="none"/>
                    </a:lnL>
                    <a:lnT cap="flat" cmpd="sng" w="9525">
                      <a:solidFill>
                        <a:srgbClr val="9BBB59"/>
                      </a:solidFill>
                      <a:prstDash val="solid"/>
                      <a:round/>
                      <a:headEnd len="sm" w="sm" type="none"/>
                      <a:tailEnd len="sm" w="sm" type="none"/>
                    </a:lnT>
                    <a:lnB cap="flat" cmpd="sng" w="9525">
                      <a:solidFill>
                        <a:srgbClr val="9BBB59"/>
                      </a:solidFill>
                      <a:prstDash val="solid"/>
                      <a:round/>
                      <a:headEnd len="sm" w="sm" type="none"/>
                      <a:tailEnd len="sm" w="sm" type="none"/>
                    </a:lnB>
                    <a:solidFill>
                      <a:srgbClr val="9BBB59"/>
                    </a:solidFill>
                  </a:tcPr>
                </a:tc>
                <a:tc>
                  <a:txBody>
                    <a:bodyPr/>
                    <a:lstStyle/>
                    <a:p>
                      <a:pPr indent="0" lvl="0" marL="0" marR="0" rtl="0" algn="ctr">
                        <a:lnSpc>
                          <a:spcPct val="115000"/>
                        </a:lnSpc>
                        <a:spcBef>
                          <a:spcPts val="0"/>
                        </a:spcBef>
                        <a:spcAft>
                          <a:spcPts val="0"/>
                        </a:spcAft>
                        <a:buClr>
                          <a:srgbClr val="000000"/>
                        </a:buClr>
                        <a:buSzPts val="4800"/>
                        <a:buFont typeface="Arial"/>
                        <a:buNone/>
                      </a:pPr>
                      <a:r>
                        <a:rPr b="1" lang="en-US" sz="4800">
                          <a:solidFill>
                            <a:srgbClr val="FFFFFF"/>
                          </a:solidFill>
                          <a:latin typeface="Calibri"/>
                          <a:ea typeface="Calibri"/>
                          <a:cs typeface="Calibri"/>
                          <a:sym typeface="Calibri"/>
                        </a:rPr>
                        <a:t>PLATZ</a:t>
                      </a:r>
                      <a:endParaRPr b="1" sz="4800" u="none" cap="none" strike="noStrike">
                        <a:solidFill>
                          <a:srgbClr val="FFFFFF"/>
                        </a:solidFill>
                        <a:latin typeface="Calibri"/>
                        <a:ea typeface="Calibri"/>
                        <a:cs typeface="Calibri"/>
                        <a:sym typeface="Calibri"/>
                      </a:endParaRPr>
                    </a:p>
                  </a:txBody>
                  <a:tcPr marT="45725" marB="45725" marR="91450" marL="91450">
                    <a:lnR cap="flat" cmpd="sng" w="9525">
                      <a:solidFill>
                        <a:srgbClr val="9BBB59"/>
                      </a:solidFill>
                      <a:prstDash val="solid"/>
                      <a:round/>
                      <a:headEnd len="sm" w="sm" type="none"/>
                      <a:tailEnd len="sm" w="sm" type="none"/>
                    </a:lnR>
                    <a:lnT cap="flat" cmpd="sng" w="9525">
                      <a:solidFill>
                        <a:srgbClr val="9BBB59"/>
                      </a:solidFill>
                      <a:prstDash val="solid"/>
                      <a:round/>
                      <a:headEnd len="sm" w="sm" type="none"/>
                      <a:tailEnd len="sm" w="sm" type="none"/>
                    </a:lnT>
                    <a:lnB cap="flat" cmpd="sng" w="9525">
                      <a:solidFill>
                        <a:srgbClr val="9BBB59"/>
                      </a:solidFill>
                      <a:prstDash val="solid"/>
                      <a:round/>
                      <a:headEnd len="sm" w="sm" type="none"/>
                      <a:tailEnd len="sm" w="sm" type="none"/>
                    </a:lnB>
                    <a:solidFill>
                      <a:srgbClr val="9BBB59"/>
                    </a:solidFill>
                  </a:tcPr>
                </a:tc>
              </a:tr>
              <a:tr h="2200275">
                <a:tc>
                  <a:txBody>
                    <a:bodyPr/>
                    <a:lstStyle/>
                    <a:p>
                      <a:pPr indent="0" lvl="0" marL="0" marR="0" rtl="0" algn="ctr">
                        <a:lnSpc>
                          <a:spcPct val="115000"/>
                        </a:lnSpc>
                        <a:spcBef>
                          <a:spcPts val="0"/>
                        </a:spcBef>
                        <a:spcAft>
                          <a:spcPts val="0"/>
                        </a:spcAft>
                        <a:buClr>
                          <a:srgbClr val="000000"/>
                        </a:buClr>
                        <a:buSzPts val="4800"/>
                        <a:buFont typeface="Arial"/>
                        <a:buNone/>
                      </a:pPr>
                      <a:r>
                        <a:rPr b="1" lang="en-US" sz="4800">
                          <a:latin typeface="Calibri"/>
                          <a:ea typeface="Calibri"/>
                          <a:cs typeface="Calibri"/>
                          <a:sym typeface="Calibri"/>
                        </a:rPr>
                        <a:t>PREIS</a:t>
                      </a:r>
                      <a:endParaRPr b="1" sz="4800" u="none" cap="none" strike="noStrike">
                        <a:latin typeface="Calibri"/>
                        <a:ea typeface="Calibri"/>
                        <a:cs typeface="Calibri"/>
                        <a:sym typeface="Calibri"/>
                      </a:endParaRPr>
                    </a:p>
                  </a:txBody>
                  <a:tcPr marT="45725" marB="45725" marR="91450" marL="91450">
                    <a:lnL cap="flat" cmpd="sng" w="9525">
                      <a:solidFill>
                        <a:srgbClr val="9BBB59"/>
                      </a:solidFill>
                      <a:prstDash val="solid"/>
                      <a:round/>
                      <a:headEnd len="sm" w="sm" type="none"/>
                      <a:tailEnd len="sm" w="sm" type="none"/>
                    </a:lnL>
                    <a:lnT cap="flat" cmpd="sng" w="9525">
                      <a:solidFill>
                        <a:srgbClr val="9BBB59"/>
                      </a:solidFill>
                      <a:prstDash val="solid"/>
                      <a:round/>
                      <a:headEnd len="sm" w="sm" type="none"/>
                      <a:tailEnd len="sm" w="sm" type="none"/>
                    </a:lnT>
                    <a:lnB cap="flat" cmpd="sng" w="9525">
                      <a:solidFill>
                        <a:srgbClr val="9BBB59"/>
                      </a:solidFill>
                      <a:prstDash val="solid"/>
                      <a:round/>
                      <a:headEnd len="sm" w="sm" type="none"/>
                      <a:tailEnd len="sm" w="sm" type="none"/>
                    </a:lnB>
                    <a:solidFill>
                      <a:srgbClr val="EFF3EA"/>
                    </a:solidFill>
                  </a:tcPr>
                </a:tc>
                <a:tc>
                  <a:txBody>
                    <a:bodyPr/>
                    <a:lstStyle/>
                    <a:p>
                      <a:pPr indent="0" lvl="0" marL="0" marR="0" rtl="0" algn="ctr">
                        <a:lnSpc>
                          <a:spcPct val="115000"/>
                        </a:lnSpc>
                        <a:spcBef>
                          <a:spcPts val="0"/>
                        </a:spcBef>
                        <a:spcAft>
                          <a:spcPts val="0"/>
                        </a:spcAft>
                        <a:buClr>
                          <a:srgbClr val="000000"/>
                        </a:buClr>
                        <a:buSzPts val="4800"/>
                        <a:buFont typeface="Arial"/>
                        <a:buNone/>
                      </a:pPr>
                      <a:r>
                        <a:rPr b="1" lang="en-US" sz="4800">
                          <a:latin typeface="Calibri"/>
                          <a:ea typeface="Calibri"/>
                          <a:cs typeface="Calibri"/>
                          <a:sym typeface="Calibri"/>
                        </a:rPr>
                        <a:t>FÖRDERN</a:t>
                      </a:r>
                      <a:endParaRPr b="1" sz="4800" u="none" cap="none" strike="noStrike">
                        <a:latin typeface="Calibri"/>
                        <a:ea typeface="Calibri"/>
                        <a:cs typeface="Calibri"/>
                        <a:sym typeface="Calibri"/>
                      </a:endParaRPr>
                    </a:p>
                  </a:txBody>
                  <a:tcPr marT="45725" marB="45725" marR="91450" marL="91450">
                    <a:lnR cap="flat" cmpd="sng" w="9525">
                      <a:solidFill>
                        <a:srgbClr val="9BBB59"/>
                      </a:solidFill>
                      <a:prstDash val="solid"/>
                      <a:round/>
                      <a:headEnd len="sm" w="sm" type="none"/>
                      <a:tailEnd len="sm" w="sm" type="none"/>
                    </a:lnR>
                    <a:lnT cap="flat" cmpd="sng" w="9525">
                      <a:solidFill>
                        <a:srgbClr val="9BBB59"/>
                      </a:solidFill>
                      <a:prstDash val="solid"/>
                      <a:round/>
                      <a:headEnd len="sm" w="sm" type="none"/>
                      <a:tailEnd len="sm" w="sm" type="none"/>
                    </a:lnT>
                    <a:lnB cap="flat" cmpd="sng" w="9525">
                      <a:solidFill>
                        <a:srgbClr val="9BBB59"/>
                      </a:solidFill>
                      <a:prstDash val="solid"/>
                      <a:round/>
                      <a:headEnd len="sm" w="sm" type="none"/>
                      <a:tailEnd len="sm" w="sm" type="none"/>
                    </a:lnB>
                    <a:solidFill>
                      <a:srgbClr val="EFF3EA"/>
                    </a:solidFill>
                  </a:tcPr>
                </a:tc>
              </a:tr>
            </a:tbl>
          </a:graphicData>
        </a:graphic>
      </p:graphicFrame>
      <p:pic>
        <p:nvPicPr>
          <p:cNvPr id="48" name="Google Shape;48;p3"/>
          <p:cNvPicPr preferRelativeResize="0"/>
          <p:nvPr/>
        </p:nvPicPr>
        <p:blipFill rotWithShape="1">
          <a:blip r:embed="rId3">
            <a:alphaModFix/>
          </a:blip>
          <a:srcRect b="0" l="0" r="0" t="0"/>
          <a:stretch/>
        </p:blipFill>
        <p:spPr>
          <a:xfrm>
            <a:off x="9480175" y="418123"/>
            <a:ext cx="1946350" cy="194635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 name="Shape 52"/>
        <p:cNvGrpSpPr/>
        <p:nvPr/>
      </p:nvGrpSpPr>
      <p:grpSpPr>
        <a:xfrm>
          <a:off x="0" y="0"/>
          <a:ext cx="0" cy="0"/>
          <a:chOff x="0" y="0"/>
          <a:chExt cx="0" cy="0"/>
        </a:xfrm>
      </p:grpSpPr>
      <p:sp>
        <p:nvSpPr>
          <p:cNvPr id="53" name="Google Shape;53;g19e93ff5fc8_0_28"/>
          <p:cNvSpPr txBox="1"/>
          <p:nvPr>
            <p:ph type="title"/>
          </p:nvPr>
        </p:nvSpPr>
        <p:spPr>
          <a:xfrm>
            <a:off x="1039600" y="1093498"/>
            <a:ext cx="10515600" cy="6621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a:t>Was ist Marktforschung?</a:t>
            </a:r>
            <a:endParaRPr/>
          </a:p>
        </p:txBody>
      </p:sp>
      <p:sp>
        <p:nvSpPr>
          <p:cNvPr id="54" name="Google Shape;54;g19e93ff5fc8_0_28"/>
          <p:cNvSpPr txBox="1"/>
          <p:nvPr>
            <p:ph idx="1" type="body"/>
          </p:nvPr>
        </p:nvSpPr>
        <p:spPr>
          <a:xfrm>
            <a:off x="838200" y="3925179"/>
            <a:ext cx="10515600" cy="1260300"/>
          </a:xfrm>
          <a:prstGeom prst="rect">
            <a:avLst/>
          </a:prstGeom>
          <a:noFill/>
          <a:ln>
            <a:noFill/>
          </a:ln>
        </p:spPr>
        <p:txBody>
          <a:bodyPr anchorCtr="0" anchor="t" bIns="45700" lIns="91425" spcFirstLastPara="1" rIns="91425" wrap="square" tIns="45700">
            <a:noAutofit/>
          </a:bodyPr>
          <a:lstStyle/>
          <a:p>
            <a:pPr indent="0" lvl="0" marL="0" rtl="0" algn="just">
              <a:lnSpc>
                <a:spcPct val="90000"/>
              </a:lnSpc>
              <a:spcBef>
                <a:spcPts val="0"/>
              </a:spcBef>
              <a:spcAft>
                <a:spcPts val="0"/>
              </a:spcAft>
              <a:buClr>
                <a:schemeClr val="dk1"/>
              </a:buClr>
              <a:buSzPts val="2800"/>
              <a:buFont typeface="Arial"/>
              <a:buNone/>
            </a:pPr>
            <a:r>
              <a:rPr b="1" lang="en-US" sz="2300">
                <a:solidFill>
                  <a:schemeClr val="dk1"/>
                </a:solidFill>
                <a:highlight>
                  <a:srgbClr val="FFFFFF"/>
                </a:highlight>
              </a:rPr>
              <a:t>“Marktforschung ist der Prozess des Sammelns und Analysierens von Informationen über eine Kundenzielgruppe, damit Sie großartige Produkte entwickeln und dann einen Vertriebs- und Marketingansatz planen können, der den Bedürfnissen dieser Kunden entspricht.” </a:t>
            </a:r>
            <a:r>
              <a:rPr lang="en-US" sz="2300">
                <a:solidFill>
                  <a:schemeClr val="dk1"/>
                </a:solidFill>
                <a:highlight>
                  <a:srgbClr val="FFFFFF"/>
                </a:highlight>
              </a:rPr>
              <a:t>MINDTOOLS</a:t>
            </a:r>
            <a:endParaRPr sz="1600">
              <a:solidFill>
                <a:schemeClr val="dk1"/>
              </a:solidFill>
              <a:highlight>
                <a:srgbClr val="FFFFFF"/>
              </a:highlight>
            </a:endParaRPr>
          </a:p>
          <a:p>
            <a:pPr indent="0" lvl="0" marL="0" rtl="0" algn="just">
              <a:lnSpc>
                <a:spcPct val="90000"/>
              </a:lnSpc>
              <a:spcBef>
                <a:spcPts val="0"/>
              </a:spcBef>
              <a:spcAft>
                <a:spcPts val="0"/>
              </a:spcAft>
              <a:buSzPts val="2800"/>
              <a:buNone/>
            </a:pPr>
            <a:r>
              <a:t/>
            </a:r>
            <a:endParaRPr sz="3000">
              <a:solidFill>
                <a:schemeClr val="dk1"/>
              </a:solidFill>
              <a:highlight>
                <a:srgbClr val="FFFFFF"/>
              </a:highlight>
            </a:endParaRPr>
          </a:p>
          <a:p>
            <a:pPr indent="0" lvl="0" marL="0" rtl="0" algn="l">
              <a:lnSpc>
                <a:spcPct val="90000"/>
              </a:lnSpc>
              <a:spcBef>
                <a:spcPts val="0"/>
              </a:spcBef>
              <a:spcAft>
                <a:spcPts val="0"/>
              </a:spcAft>
              <a:buSzPts val="2800"/>
              <a:buNone/>
            </a:pPr>
            <a:r>
              <a:t/>
            </a:r>
            <a:endParaRPr b="1" sz="2100">
              <a:solidFill>
                <a:srgbClr val="427B83"/>
              </a:solidFill>
            </a:endParaRPr>
          </a:p>
          <a:p>
            <a:pPr indent="0" lvl="0" marL="0" rtl="0" algn="l">
              <a:lnSpc>
                <a:spcPct val="90000"/>
              </a:lnSpc>
              <a:spcBef>
                <a:spcPts val="0"/>
              </a:spcBef>
              <a:spcAft>
                <a:spcPts val="0"/>
              </a:spcAft>
              <a:buSzPts val="2800"/>
              <a:buNone/>
            </a:pPr>
            <a:r>
              <a:t/>
            </a:r>
            <a:endParaRPr b="1" sz="2100">
              <a:solidFill>
                <a:srgbClr val="427B83"/>
              </a:solidFill>
            </a:endParaRPr>
          </a:p>
          <a:p>
            <a:pPr indent="0" lvl="0" marL="0" rtl="0" algn="l">
              <a:lnSpc>
                <a:spcPct val="90000"/>
              </a:lnSpc>
              <a:spcBef>
                <a:spcPts val="0"/>
              </a:spcBef>
              <a:spcAft>
                <a:spcPts val="0"/>
              </a:spcAft>
              <a:buSzPts val="2800"/>
              <a:buNone/>
            </a:pPr>
            <a:r>
              <a:t/>
            </a:r>
            <a:endParaRPr b="1" sz="2100">
              <a:solidFill>
                <a:srgbClr val="427B83"/>
              </a:solidFill>
            </a:endParaRPr>
          </a:p>
        </p:txBody>
      </p:sp>
      <p:sp>
        <p:nvSpPr>
          <p:cNvPr id="55" name="Google Shape;55;g19e93ff5fc8_0_28"/>
          <p:cNvSpPr txBox="1"/>
          <p:nvPr>
            <p:ph idx="1" type="body"/>
          </p:nvPr>
        </p:nvSpPr>
        <p:spPr>
          <a:xfrm>
            <a:off x="962075" y="2339692"/>
            <a:ext cx="10515600" cy="1260300"/>
          </a:xfrm>
          <a:prstGeom prst="rect">
            <a:avLst/>
          </a:prstGeom>
          <a:noFill/>
          <a:ln>
            <a:noFill/>
          </a:ln>
        </p:spPr>
        <p:txBody>
          <a:bodyPr anchorCtr="0" anchor="t" bIns="45700" lIns="91425" spcFirstLastPara="1" rIns="91425" wrap="square" tIns="45700">
            <a:noAutofit/>
          </a:bodyPr>
          <a:lstStyle/>
          <a:p>
            <a:pPr indent="0" lvl="0" marL="0" rtl="0" algn="just">
              <a:lnSpc>
                <a:spcPct val="90000"/>
              </a:lnSpc>
              <a:spcBef>
                <a:spcPts val="0"/>
              </a:spcBef>
              <a:spcAft>
                <a:spcPts val="0"/>
              </a:spcAft>
              <a:buSzPts val="2800"/>
              <a:buNone/>
            </a:pPr>
            <a:r>
              <a:rPr b="1" lang="en-US" sz="2300">
                <a:solidFill>
                  <a:schemeClr val="dk1"/>
                </a:solidFill>
              </a:rPr>
              <a:t>“die Sammlung und Untersuchung von Informationen über Dinge, die Menschen kaufen oder kaufen könnten, und ihre Gefühle bezüglich der Dinge, die sie gekauft haben” </a:t>
            </a:r>
            <a:r>
              <a:rPr lang="en-US" sz="2300">
                <a:solidFill>
                  <a:schemeClr val="dk1"/>
                </a:solidFill>
              </a:rPr>
              <a:t>CAMBRIDGE DICTIONARY</a:t>
            </a:r>
            <a:endParaRPr sz="2300">
              <a:solidFill>
                <a:schemeClr val="dk1"/>
              </a:solidFill>
              <a:highlight>
                <a:srgbClr val="FFFFFF"/>
              </a:highlight>
            </a:endParaRPr>
          </a:p>
          <a:p>
            <a:pPr indent="0" lvl="0" marL="0" rtl="0" algn="l">
              <a:lnSpc>
                <a:spcPct val="90000"/>
              </a:lnSpc>
              <a:spcBef>
                <a:spcPts val="0"/>
              </a:spcBef>
              <a:spcAft>
                <a:spcPts val="0"/>
              </a:spcAft>
              <a:buSzPts val="2800"/>
              <a:buNone/>
            </a:pPr>
            <a:r>
              <a:t/>
            </a:r>
            <a:endParaRPr b="1" sz="2100">
              <a:solidFill>
                <a:srgbClr val="427B83"/>
              </a:solidFill>
            </a:endParaRPr>
          </a:p>
        </p:txBody>
      </p:sp>
      <p:pic>
        <p:nvPicPr>
          <p:cNvPr id="56" name="Google Shape;56;g19e93ff5fc8_0_28"/>
          <p:cNvPicPr preferRelativeResize="0"/>
          <p:nvPr/>
        </p:nvPicPr>
        <p:blipFill rotWithShape="1">
          <a:blip r:embed="rId3">
            <a:alphaModFix/>
          </a:blip>
          <a:srcRect b="0" l="0" r="0" t="0"/>
          <a:stretch/>
        </p:blipFill>
        <p:spPr>
          <a:xfrm>
            <a:off x="9479975" y="255304"/>
            <a:ext cx="2389146" cy="175919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g29c1d45b2ea_0_7"/>
          <p:cNvSpPr txBox="1"/>
          <p:nvPr>
            <p:ph type="title"/>
          </p:nvPr>
        </p:nvSpPr>
        <p:spPr>
          <a:xfrm>
            <a:off x="838200" y="19133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a:t>Primäre Marktforschung vs. sekundäre Marktforschung</a:t>
            </a:r>
            <a:endParaRPr/>
          </a:p>
        </p:txBody>
      </p:sp>
      <p:sp>
        <p:nvSpPr>
          <p:cNvPr id="62" name="Google Shape;62;g29c1d45b2ea_0_7"/>
          <p:cNvSpPr txBox="1"/>
          <p:nvPr>
            <p:ph idx="1" type="body"/>
          </p:nvPr>
        </p:nvSpPr>
        <p:spPr>
          <a:xfrm>
            <a:off x="838200" y="3401981"/>
            <a:ext cx="10515600" cy="4003800"/>
          </a:xfrm>
          <a:prstGeom prst="rect">
            <a:avLst/>
          </a:prstGeom>
          <a:noFill/>
          <a:ln>
            <a:noFill/>
          </a:ln>
        </p:spPr>
        <p:txBody>
          <a:bodyPr anchorCtr="0" anchor="t" bIns="45700" lIns="91425" spcFirstLastPara="1" rIns="91425" wrap="square" tIns="45700">
            <a:noAutofit/>
          </a:bodyPr>
          <a:lstStyle/>
          <a:p>
            <a:pPr indent="0" lvl="0" marL="0" rtl="0" algn="just">
              <a:lnSpc>
                <a:spcPct val="115000"/>
              </a:lnSpc>
              <a:spcBef>
                <a:spcPts val="0"/>
              </a:spcBef>
              <a:spcAft>
                <a:spcPts val="0"/>
              </a:spcAft>
              <a:buClr>
                <a:schemeClr val="dk1"/>
              </a:buClr>
              <a:buSzPts val="1100"/>
              <a:buFont typeface="Arial"/>
              <a:buNone/>
            </a:pPr>
            <a:r>
              <a:rPr lang="en-US" sz="2150">
                <a:solidFill>
                  <a:srgbClr val="111111"/>
                </a:solidFill>
                <a:highlight>
                  <a:srgbClr val="FFFFFF"/>
                </a:highlight>
              </a:rPr>
              <a:t>Marktforschung besteht in der Regel aus einer Kombination von:</a:t>
            </a:r>
            <a:endParaRPr sz="2150">
              <a:solidFill>
                <a:srgbClr val="111111"/>
              </a:solidFill>
              <a:highlight>
                <a:srgbClr val="FFFFFF"/>
              </a:highlight>
            </a:endParaRPr>
          </a:p>
          <a:p>
            <a:pPr indent="0" lvl="0" marL="0" rtl="0" algn="just">
              <a:lnSpc>
                <a:spcPct val="115000"/>
              </a:lnSpc>
              <a:spcBef>
                <a:spcPts val="0"/>
              </a:spcBef>
              <a:spcAft>
                <a:spcPts val="0"/>
              </a:spcAft>
              <a:buClr>
                <a:schemeClr val="dk1"/>
              </a:buClr>
              <a:buSzPts val="1100"/>
              <a:buFont typeface="Arial"/>
              <a:buNone/>
            </a:pPr>
            <a:r>
              <a:t/>
            </a:r>
            <a:endParaRPr sz="2150">
              <a:solidFill>
                <a:srgbClr val="111111"/>
              </a:solidFill>
              <a:highlight>
                <a:srgbClr val="FFFFFF"/>
              </a:highlight>
            </a:endParaRPr>
          </a:p>
          <a:p>
            <a:pPr indent="-381000" lvl="0" marL="457200" rtl="0" algn="just">
              <a:lnSpc>
                <a:spcPct val="115000"/>
              </a:lnSpc>
              <a:spcBef>
                <a:spcPts val="0"/>
              </a:spcBef>
              <a:spcAft>
                <a:spcPts val="0"/>
              </a:spcAft>
              <a:buClr>
                <a:srgbClr val="111111"/>
              </a:buClr>
              <a:buSzPts val="2400"/>
              <a:buFont typeface="Calibri"/>
              <a:buChar char="●"/>
            </a:pPr>
            <a:r>
              <a:rPr lang="en-US" sz="2400">
                <a:solidFill>
                  <a:srgbClr val="111111"/>
                </a:solidFill>
                <a:highlight>
                  <a:srgbClr val="FFFFFF"/>
                </a:highlight>
              </a:rPr>
              <a:t>Primärforschung, die vom Unternehmen selbst oder von einem von ihm beauftragten externen Unternehmen durchgeführt wird</a:t>
            </a:r>
            <a:endParaRPr sz="2400">
              <a:solidFill>
                <a:srgbClr val="111111"/>
              </a:solidFill>
              <a:highlight>
                <a:srgbClr val="FFFFFF"/>
              </a:highlight>
            </a:endParaRPr>
          </a:p>
          <a:p>
            <a:pPr indent="0" lvl="0" marL="457200" rtl="0" algn="just">
              <a:lnSpc>
                <a:spcPct val="115000"/>
              </a:lnSpc>
              <a:spcBef>
                <a:spcPts val="0"/>
              </a:spcBef>
              <a:spcAft>
                <a:spcPts val="0"/>
              </a:spcAft>
              <a:buNone/>
            </a:pPr>
            <a:r>
              <a:t/>
            </a:r>
            <a:endParaRPr sz="2400">
              <a:solidFill>
                <a:srgbClr val="111111"/>
              </a:solidFill>
              <a:highlight>
                <a:srgbClr val="FFFFFF"/>
              </a:highlight>
            </a:endParaRPr>
          </a:p>
          <a:p>
            <a:pPr indent="-381000" lvl="0" marL="457200" rtl="0" algn="just">
              <a:lnSpc>
                <a:spcPct val="115000"/>
              </a:lnSpc>
              <a:spcBef>
                <a:spcPts val="0"/>
              </a:spcBef>
              <a:spcAft>
                <a:spcPts val="0"/>
              </a:spcAft>
              <a:buClr>
                <a:srgbClr val="111111"/>
              </a:buClr>
              <a:buSzPts val="2400"/>
              <a:buFont typeface="Calibri"/>
              <a:buChar char="●"/>
            </a:pPr>
            <a:r>
              <a:rPr lang="en-US" sz="2400">
                <a:solidFill>
                  <a:srgbClr val="111111"/>
                </a:solidFill>
                <a:highlight>
                  <a:srgbClr val="FFFFFF"/>
                </a:highlight>
              </a:rPr>
              <a:t>Sekundärforschung, die sich auf externe Datenquellen stützt</a:t>
            </a:r>
            <a:endParaRPr sz="2400">
              <a:solidFill>
                <a:srgbClr val="111111"/>
              </a:solidFill>
              <a:highlight>
                <a:srgbClr val="FFFFFF"/>
              </a:highlight>
            </a:endParaRPr>
          </a:p>
          <a:p>
            <a:pPr indent="0" lvl="0" marL="457200" rtl="0" algn="just">
              <a:lnSpc>
                <a:spcPct val="115000"/>
              </a:lnSpc>
              <a:spcBef>
                <a:spcPts val="0"/>
              </a:spcBef>
              <a:spcAft>
                <a:spcPts val="0"/>
              </a:spcAft>
              <a:buNone/>
            </a:pPr>
            <a:r>
              <a:t/>
            </a:r>
            <a:endParaRPr sz="2400">
              <a:solidFill>
                <a:srgbClr val="111111"/>
              </a:solidFill>
              <a:highlight>
                <a:srgbClr val="FFFFFF"/>
              </a:highlight>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sp>
        <p:nvSpPr>
          <p:cNvPr id="67" name="Google Shape;67;g29c1d45b2ea_0_12"/>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a:t>Primäre Marktforschung</a:t>
            </a:r>
            <a:endParaRPr/>
          </a:p>
        </p:txBody>
      </p:sp>
      <p:sp>
        <p:nvSpPr>
          <p:cNvPr id="68" name="Google Shape;68;g29c1d45b2ea_0_12"/>
          <p:cNvSpPr txBox="1"/>
          <p:nvPr>
            <p:ph idx="1" type="body"/>
          </p:nvPr>
        </p:nvSpPr>
        <p:spPr>
          <a:xfrm>
            <a:off x="684350" y="2147250"/>
            <a:ext cx="10917600" cy="4003800"/>
          </a:xfrm>
          <a:prstGeom prst="rect">
            <a:avLst/>
          </a:prstGeom>
          <a:noFill/>
          <a:ln>
            <a:noFill/>
          </a:ln>
        </p:spPr>
        <p:txBody>
          <a:bodyPr anchorCtr="0" anchor="t" bIns="45700" lIns="91425" spcFirstLastPara="1" rIns="91425" wrap="square" tIns="45700">
            <a:noAutofit/>
          </a:bodyPr>
          <a:lstStyle/>
          <a:p>
            <a:pPr indent="-419100" lvl="0" marL="457200" rtl="0" algn="just">
              <a:lnSpc>
                <a:spcPct val="90000"/>
              </a:lnSpc>
              <a:spcBef>
                <a:spcPts val="0"/>
              </a:spcBef>
              <a:spcAft>
                <a:spcPts val="0"/>
              </a:spcAft>
              <a:buClr>
                <a:schemeClr val="dk1"/>
              </a:buClr>
              <a:buSzPts val="3000"/>
              <a:buChar char="-"/>
            </a:pPr>
            <a:r>
              <a:rPr lang="en-US" sz="3000">
                <a:solidFill>
                  <a:schemeClr val="dk1"/>
                </a:solidFill>
                <a:highlight>
                  <a:srgbClr val="FFFFFF"/>
                </a:highlight>
              </a:rPr>
              <a:t>Offene Fragen werden in der weniger strukturierten Sondierungsforschung verwendet. Die Fragen können in Fragebögen, Telefoninterviews oder Fokusgruppen gestellt werden. Sie führen zu Fragen oder Problemen in Bezug auf ein Produkt, das das Unternehmen entwickelt und das es zu lösen gilt.</a:t>
            </a:r>
            <a:endParaRPr sz="3000">
              <a:solidFill>
                <a:schemeClr val="dk1"/>
              </a:solidFill>
              <a:highlight>
                <a:srgbClr val="FFFFFF"/>
              </a:highlight>
            </a:endParaRPr>
          </a:p>
          <a:p>
            <a:pPr indent="0" lvl="0" marL="0" rtl="0" algn="just">
              <a:lnSpc>
                <a:spcPct val="90000"/>
              </a:lnSpc>
              <a:spcBef>
                <a:spcPts val="0"/>
              </a:spcBef>
              <a:spcAft>
                <a:spcPts val="0"/>
              </a:spcAft>
              <a:buClr>
                <a:schemeClr val="dk1"/>
              </a:buClr>
              <a:buSzPts val="1100"/>
              <a:buFont typeface="Arial"/>
              <a:buNone/>
            </a:pPr>
            <a:r>
              <a:t/>
            </a:r>
            <a:endParaRPr sz="3000">
              <a:solidFill>
                <a:schemeClr val="dk1"/>
              </a:solidFill>
              <a:highlight>
                <a:srgbClr val="FFFFFF"/>
              </a:highlight>
            </a:endParaRPr>
          </a:p>
          <a:p>
            <a:pPr indent="-419100" lvl="0" marL="457200" rtl="0" algn="just">
              <a:lnSpc>
                <a:spcPct val="90000"/>
              </a:lnSpc>
              <a:spcBef>
                <a:spcPts val="0"/>
              </a:spcBef>
              <a:spcAft>
                <a:spcPts val="0"/>
              </a:spcAft>
              <a:buClr>
                <a:schemeClr val="dk1"/>
              </a:buClr>
              <a:buSzPts val="3000"/>
              <a:buChar char="-"/>
            </a:pPr>
            <a:r>
              <a:rPr lang="en-US" sz="3000">
                <a:solidFill>
                  <a:schemeClr val="dk1"/>
                </a:solidFill>
                <a:highlight>
                  <a:srgbClr val="FFFFFF"/>
                </a:highlight>
              </a:rPr>
              <a:t>Die Schwierigkeiten und Herausforderungen, die sich bei der Sondierungsforschung ergeben, werden in einer speziellen Studie näher untersucht.</a:t>
            </a:r>
            <a:endParaRPr sz="3000">
              <a:solidFill>
                <a:schemeClr val="dk1"/>
              </a:solidFill>
              <a:highlight>
                <a:srgbClr val="FFFFFF"/>
              </a:highlight>
            </a:endParaRPr>
          </a:p>
          <a:p>
            <a:pPr indent="0" lvl="0" marL="457200" rtl="0" algn="l">
              <a:lnSpc>
                <a:spcPct val="90000"/>
              </a:lnSpc>
              <a:spcBef>
                <a:spcPts val="0"/>
              </a:spcBef>
              <a:spcAft>
                <a:spcPts val="0"/>
              </a:spcAft>
              <a:buSzPts val="2800"/>
              <a:buNone/>
            </a:pPr>
            <a:r>
              <a:t/>
            </a:r>
            <a:endParaRPr b="1">
              <a:solidFill>
                <a:srgbClr val="427B83"/>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sp>
        <p:nvSpPr>
          <p:cNvPr id="73" name="Google Shape;73;g29c1d45b2ea_0_24"/>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a:t>Sekundäre Marktforschung</a:t>
            </a:r>
            <a:endParaRPr/>
          </a:p>
        </p:txBody>
      </p:sp>
      <p:sp>
        <p:nvSpPr>
          <p:cNvPr id="74" name="Google Shape;74;g29c1d45b2ea_0_24"/>
          <p:cNvSpPr txBox="1"/>
          <p:nvPr>
            <p:ph idx="1" type="body"/>
          </p:nvPr>
        </p:nvSpPr>
        <p:spPr>
          <a:xfrm>
            <a:off x="838200" y="2147256"/>
            <a:ext cx="10515600" cy="4003800"/>
          </a:xfrm>
          <a:prstGeom prst="rect">
            <a:avLst/>
          </a:prstGeom>
          <a:noFill/>
          <a:ln>
            <a:noFill/>
          </a:ln>
        </p:spPr>
        <p:txBody>
          <a:bodyPr anchorCtr="0" anchor="t" bIns="45700" lIns="91425" spcFirstLastPara="1" rIns="91425" wrap="square" tIns="45700">
            <a:noAutofit/>
          </a:bodyPr>
          <a:lstStyle/>
          <a:p>
            <a:pPr indent="0" lvl="0" marL="0" rtl="0" algn="just">
              <a:spcBef>
                <a:spcPts val="0"/>
              </a:spcBef>
              <a:spcAft>
                <a:spcPts val="0"/>
              </a:spcAft>
              <a:buClr>
                <a:schemeClr val="dk1"/>
              </a:buClr>
              <a:buSzPts val="1100"/>
              <a:buFont typeface="Arial"/>
              <a:buNone/>
            </a:pPr>
            <a:r>
              <a:rPr lang="en-US" sz="3000">
                <a:solidFill>
                  <a:schemeClr val="dk1"/>
                </a:solidFill>
                <a:highlight>
                  <a:srgbClr val="FFFFFF"/>
                </a:highlight>
              </a:rPr>
              <a:t>Die Schlussfolgerungen anderer Forscher zu den Bedürfnissen und Vorlieben der Verbraucher sind die Grundlage für jede Marktforschung. Ein großer Teil dieser Forschung ist bereits online verfügbar.</a:t>
            </a:r>
            <a:endParaRPr sz="3000">
              <a:solidFill>
                <a:schemeClr val="dk1"/>
              </a:solidFill>
              <a:highlight>
                <a:srgbClr val="FFFFFF"/>
              </a:highlight>
            </a:endParaRPr>
          </a:p>
          <a:p>
            <a:pPr indent="0" lvl="0" marL="0" rtl="0" algn="just">
              <a:spcBef>
                <a:spcPts val="0"/>
              </a:spcBef>
              <a:spcAft>
                <a:spcPts val="0"/>
              </a:spcAft>
              <a:buClr>
                <a:schemeClr val="dk1"/>
              </a:buClr>
              <a:buSzPts val="1100"/>
              <a:buFont typeface="Arial"/>
              <a:buNone/>
            </a:pPr>
            <a:r>
              <a:rPr lang="en-US" sz="3000">
                <a:solidFill>
                  <a:schemeClr val="dk1"/>
                </a:solidFill>
                <a:highlight>
                  <a:srgbClr val="FFFFFF"/>
                </a:highlight>
              </a:rPr>
              <a:t>Die Sekundärforschung kann Bevölkerungsinformationen aus staatlichen Volkszählungsdaten, Forschungsberichte von Handelsverbänden, Umfrageergebnisse und Forschungsergebnisse anderer Unternehmen, die im selben Marktsektor tätig sind, umfassen.</a:t>
            </a:r>
            <a:endParaRPr sz="3000">
              <a:solidFill>
                <a:schemeClr val="dk1"/>
              </a:solidFill>
              <a:highlight>
                <a:srgbClr val="FFFFFF"/>
              </a:highlight>
            </a:endParaRPr>
          </a:p>
          <a:p>
            <a:pPr indent="0" lvl="0" marL="0" rtl="0" algn="just">
              <a:lnSpc>
                <a:spcPct val="90000"/>
              </a:lnSpc>
              <a:spcBef>
                <a:spcPts val="0"/>
              </a:spcBef>
              <a:spcAft>
                <a:spcPts val="0"/>
              </a:spcAft>
              <a:buSzPts val="1100"/>
              <a:buNone/>
            </a:pPr>
            <a:r>
              <a:t/>
            </a:r>
            <a:endParaRPr sz="3000">
              <a:solidFill>
                <a:schemeClr val="dk1"/>
              </a:solidFill>
              <a:highlight>
                <a:srgbClr val="FFFFFF"/>
              </a:highlight>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 name="Shape 78"/>
        <p:cNvGrpSpPr/>
        <p:nvPr/>
      </p:nvGrpSpPr>
      <p:grpSpPr>
        <a:xfrm>
          <a:off x="0" y="0"/>
          <a:ext cx="0" cy="0"/>
          <a:chOff x="0" y="0"/>
          <a:chExt cx="0" cy="0"/>
        </a:xfrm>
      </p:grpSpPr>
      <p:sp>
        <p:nvSpPr>
          <p:cNvPr id="79" name="Google Shape;79;g29c1d45b2ea_0_30"/>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a:t>Arten der Marktforschung</a:t>
            </a:r>
            <a:endParaRPr/>
          </a:p>
        </p:txBody>
      </p:sp>
      <p:sp>
        <p:nvSpPr>
          <p:cNvPr id="80" name="Google Shape;80;g29c1d45b2ea_0_30"/>
          <p:cNvSpPr txBox="1"/>
          <p:nvPr>
            <p:ph idx="1" type="body"/>
          </p:nvPr>
        </p:nvSpPr>
        <p:spPr>
          <a:xfrm>
            <a:off x="838200" y="2147256"/>
            <a:ext cx="10515600" cy="4003800"/>
          </a:xfrm>
          <a:prstGeom prst="rect">
            <a:avLst/>
          </a:prstGeom>
          <a:noFill/>
          <a:ln>
            <a:noFill/>
          </a:ln>
        </p:spPr>
        <p:txBody>
          <a:bodyPr anchorCtr="0" anchor="t" bIns="45700" lIns="91425" spcFirstLastPara="1" rIns="91425" wrap="square" tIns="45700">
            <a:noAutofit/>
          </a:bodyPr>
          <a:lstStyle/>
          <a:p>
            <a:pPr indent="-533400" lvl="0" marL="457200" rtl="0" algn="just">
              <a:spcBef>
                <a:spcPts val="0"/>
              </a:spcBef>
              <a:spcAft>
                <a:spcPts val="0"/>
              </a:spcAft>
              <a:buClr>
                <a:srgbClr val="427B83"/>
              </a:buClr>
              <a:buSzPts val="4800"/>
              <a:buChar char="•"/>
            </a:pPr>
            <a:r>
              <a:rPr b="1" lang="en-US" sz="4800">
                <a:solidFill>
                  <a:srgbClr val="427B83"/>
                </a:solidFill>
              </a:rPr>
              <a:t>Face-to-Face-Interviews</a:t>
            </a:r>
            <a:endParaRPr b="1" sz="4800">
              <a:solidFill>
                <a:srgbClr val="427B83"/>
              </a:solidFill>
            </a:endParaRPr>
          </a:p>
          <a:p>
            <a:pPr indent="-533400" lvl="0" marL="457200" rtl="0" algn="just">
              <a:spcBef>
                <a:spcPts val="0"/>
              </a:spcBef>
              <a:spcAft>
                <a:spcPts val="0"/>
              </a:spcAft>
              <a:buClr>
                <a:srgbClr val="427B83"/>
              </a:buClr>
              <a:buSzPts val="4800"/>
              <a:buChar char="•"/>
            </a:pPr>
            <a:r>
              <a:rPr b="1" lang="en-US" sz="4800">
                <a:solidFill>
                  <a:srgbClr val="427B83"/>
                </a:solidFill>
              </a:rPr>
              <a:t>Fokusgruppen</a:t>
            </a:r>
            <a:endParaRPr b="1" sz="4800">
              <a:solidFill>
                <a:srgbClr val="427B83"/>
              </a:solidFill>
            </a:endParaRPr>
          </a:p>
          <a:p>
            <a:pPr indent="-533400" lvl="0" marL="457200" rtl="0" algn="just">
              <a:spcBef>
                <a:spcPts val="0"/>
              </a:spcBef>
              <a:spcAft>
                <a:spcPts val="0"/>
              </a:spcAft>
              <a:buClr>
                <a:srgbClr val="427B83"/>
              </a:buClr>
              <a:buSzPts val="4800"/>
              <a:buChar char="•"/>
            </a:pPr>
            <a:r>
              <a:rPr b="1" lang="en-US" sz="4800">
                <a:solidFill>
                  <a:srgbClr val="427B83"/>
                </a:solidFill>
              </a:rPr>
              <a:t>Telefonische Forschung</a:t>
            </a:r>
            <a:endParaRPr b="1" sz="4800">
              <a:solidFill>
                <a:srgbClr val="427B83"/>
              </a:solidFill>
            </a:endParaRPr>
          </a:p>
          <a:p>
            <a:pPr indent="-533400" lvl="0" marL="457200" rtl="0" algn="just">
              <a:spcBef>
                <a:spcPts val="0"/>
              </a:spcBef>
              <a:spcAft>
                <a:spcPts val="0"/>
              </a:spcAft>
              <a:buClr>
                <a:srgbClr val="427B83"/>
              </a:buClr>
              <a:buSzPts val="4800"/>
              <a:buChar char="•"/>
            </a:pPr>
            <a:r>
              <a:rPr b="1" lang="en-US" sz="4800">
                <a:solidFill>
                  <a:srgbClr val="427B83"/>
                </a:solidFill>
              </a:rPr>
              <a:t>Umfrageforschung</a:t>
            </a:r>
            <a:endParaRPr b="1" sz="4800">
              <a:solidFill>
                <a:srgbClr val="427B83"/>
              </a:solidFill>
            </a:endParaRPr>
          </a:p>
          <a:p>
            <a:pPr indent="-533400" lvl="0" marL="457200" rtl="0" algn="just">
              <a:spcBef>
                <a:spcPts val="0"/>
              </a:spcBef>
              <a:spcAft>
                <a:spcPts val="0"/>
              </a:spcAft>
              <a:buClr>
                <a:srgbClr val="427B83"/>
              </a:buClr>
              <a:buSzPts val="4800"/>
              <a:buChar char="•"/>
            </a:pPr>
            <a:r>
              <a:rPr b="1" lang="en-US" sz="4800">
                <a:solidFill>
                  <a:srgbClr val="427B83"/>
                </a:solidFill>
              </a:rPr>
              <a:t>Online-Marktforschung</a:t>
            </a:r>
            <a:endParaRPr b="1" sz="4800">
              <a:solidFill>
                <a:srgbClr val="427B83"/>
              </a:solidFill>
            </a:endParaRPr>
          </a:p>
          <a:p>
            <a:pPr indent="0" lvl="0" marL="0" rtl="0" algn="just">
              <a:lnSpc>
                <a:spcPct val="90000"/>
              </a:lnSpc>
              <a:spcBef>
                <a:spcPts val="0"/>
              </a:spcBef>
              <a:spcAft>
                <a:spcPts val="0"/>
              </a:spcAft>
              <a:buNone/>
            </a:pPr>
            <a:r>
              <a:t/>
            </a:r>
            <a:endParaRPr b="1" sz="4800">
              <a:solidFill>
                <a:srgbClr val="427B83"/>
              </a:solidFill>
            </a:endParaRPr>
          </a:p>
        </p:txBody>
      </p:sp>
      <p:pic>
        <p:nvPicPr>
          <p:cNvPr id="81" name="Google Shape;81;g29c1d45b2ea_0_30"/>
          <p:cNvPicPr preferRelativeResize="0"/>
          <p:nvPr/>
        </p:nvPicPr>
        <p:blipFill rotWithShape="1">
          <a:blip r:embed="rId3">
            <a:alphaModFix/>
          </a:blip>
          <a:srcRect b="0" l="0" r="0" t="0"/>
          <a:stretch/>
        </p:blipFill>
        <p:spPr>
          <a:xfrm>
            <a:off x="8127725" y="1967575"/>
            <a:ext cx="3630300" cy="36303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g29c1d45b2ea_0_40"/>
          <p:cNvSpPr txBox="1"/>
          <p:nvPr>
            <p:ph type="title"/>
          </p:nvPr>
        </p:nvSpPr>
        <p:spPr>
          <a:xfrm>
            <a:off x="838200" y="1072148"/>
            <a:ext cx="10515600" cy="662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4400"/>
              <a:buFont typeface="Calibri"/>
              <a:buNone/>
            </a:pPr>
            <a:r>
              <a:rPr lang="en-US"/>
              <a:t>Arten der Marktforschung</a:t>
            </a:r>
            <a:endParaRPr/>
          </a:p>
        </p:txBody>
      </p:sp>
      <p:sp>
        <p:nvSpPr>
          <p:cNvPr id="87" name="Google Shape;87;g29c1d45b2ea_0_40"/>
          <p:cNvSpPr txBox="1"/>
          <p:nvPr>
            <p:ph idx="1" type="body"/>
          </p:nvPr>
        </p:nvSpPr>
        <p:spPr>
          <a:xfrm>
            <a:off x="838200" y="2147256"/>
            <a:ext cx="10515600" cy="40038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SzPts val="2800"/>
              <a:buNone/>
            </a:pPr>
            <a:r>
              <a:rPr b="1" lang="en-US" sz="4800">
                <a:solidFill>
                  <a:srgbClr val="427B83"/>
                </a:solidFill>
              </a:rPr>
              <a:t>Face-to-Face Interviews</a:t>
            </a:r>
            <a:endParaRPr b="1" sz="4800">
              <a:solidFill>
                <a:srgbClr val="427B83"/>
              </a:solidFill>
            </a:endParaRPr>
          </a:p>
          <a:p>
            <a:pPr indent="0" lvl="0" marL="457200" rtl="0" algn="just">
              <a:lnSpc>
                <a:spcPct val="90000"/>
              </a:lnSpc>
              <a:spcBef>
                <a:spcPts val="0"/>
              </a:spcBef>
              <a:spcAft>
                <a:spcPts val="0"/>
              </a:spcAft>
              <a:buSzPts val="2800"/>
              <a:buNone/>
            </a:pPr>
            <a:r>
              <a:t/>
            </a:r>
            <a:endParaRPr b="1" sz="4800">
              <a:solidFill>
                <a:srgbClr val="427B83"/>
              </a:solidFill>
            </a:endParaRPr>
          </a:p>
          <a:p>
            <a:pPr indent="0" lvl="0" marL="0" rtl="0" algn="just">
              <a:spcBef>
                <a:spcPts val="0"/>
              </a:spcBef>
              <a:spcAft>
                <a:spcPts val="0"/>
              </a:spcAft>
              <a:buClr>
                <a:schemeClr val="dk1"/>
              </a:buClr>
              <a:buSzPts val="1100"/>
              <a:buFont typeface="Arial"/>
              <a:buNone/>
            </a:pPr>
            <a:r>
              <a:rPr b="1" lang="en-US" sz="2300">
                <a:solidFill>
                  <a:srgbClr val="427B83"/>
                </a:solidFill>
              </a:rPr>
              <a:t>In den Anfängen der Marktforschungsinstitute wurden zufällig ausgewählte Personen auf der Straße nach den Zeitschriften und Zeitungen befragt, die sie gewöhnlich lesen, und ob sie sich an Anzeigen oder Marken erinnern können, die darin vorkommen. Um die Wirksamkeit dieser Anzeigen zu ermitteln, wurden die bei diesen Befragungen gesammelten Informationen mit der Auflage der Zeitschrift verglichen.</a:t>
            </a:r>
            <a:endParaRPr b="1" sz="2300">
              <a:solidFill>
                <a:srgbClr val="427B83"/>
              </a:solidFill>
            </a:endParaRPr>
          </a:p>
          <a:p>
            <a:pPr indent="0" lvl="0" marL="0" rtl="0" algn="just">
              <a:spcBef>
                <a:spcPts val="0"/>
              </a:spcBef>
              <a:spcAft>
                <a:spcPts val="0"/>
              </a:spcAft>
              <a:buClr>
                <a:schemeClr val="dk1"/>
              </a:buClr>
              <a:buSzPts val="1100"/>
              <a:buFont typeface="Arial"/>
              <a:buNone/>
            </a:pPr>
            <a:r>
              <a:t/>
            </a:r>
            <a:endParaRPr b="1" sz="2300">
              <a:solidFill>
                <a:srgbClr val="427B83"/>
              </a:solidFill>
            </a:endParaRPr>
          </a:p>
          <a:p>
            <a:pPr indent="0" lvl="0" marL="0" rtl="0" algn="just">
              <a:spcBef>
                <a:spcPts val="0"/>
              </a:spcBef>
              <a:spcAft>
                <a:spcPts val="0"/>
              </a:spcAft>
              <a:buClr>
                <a:schemeClr val="dk1"/>
              </a:buClr>
              <a:buSzPts val="1100"/>
              <a:buFont typeface="Arial"/>
              <a:buNone/>
            </a:pPr>
            <a:r>
              <a:rPr b="1" lang="en-US" sz="2300">
                <a:solidFill>
                  <a:srgbClr val="427B83"/>
                </a:solidFill>
              </a:rPr>
              <a:t>Umfragen und Marktforschung wurden aus diesen vorläufigen Methoden abgeleitet.</a:t>
            </a:r>
            <a:endParaRPr b="1" sz="2300">
              <a:solidFill>
                <a:srgbClr val="427B83"/>
              </a:solidFill>
            </a:endParaRPr>
          </a:p>
          <a:p>
            <a:pPr indent="0" lvl="0" marL="0" rtl="0" algn="just">
              <a:lnSpc>
                <a:spcPct val="90000"/>
              </a:lnSpc>
              <a:spcBef>
                <a:spcPts val="0"/>
              </a:spcBef>
              <a:spcAft>
                <a:spcPts val="0"/>
              </a:spcAft>
              <a:buClr>
                <a:schemeClr val="dk1"/>
              </a:buClr>
              <a:buSzPts val="1100"/>
              <a:buFont typeface="Arial"/>
              <a:buNone/>
            </a:pPr>
            <a:r>
              <a:t/>
            </a:r>
            <a:endParaRPr b="1" sz="2300">
              <a:solidFill>
                <a:srgbClr val="427B83"/>
              </a:solidFill>
            </a:endParaRPr>
          </a:p>
          <a:p>
            <a:pPr indent="0" lvl="0" marL="0" rtl="0" algn="just">
              <a:lnSpc>
                <a:spcPct val="90000"/>
              </a:lnSpc>
              <a:spcBef>
                <a:spcPts val="0"/>
              </a:spcBef>
              <a:spcAft>
                <a:spcPts val="0"/>
              </a:spcAft>
              <a:buClr>
                <a:schemeClr val="dk1"/>
              </a:buClr>
              <a:buSzPts val="1100"/>
              <a:buFont typeface="Arial"/>
              <a:buNone/>
            </a:pPr>
            <a:r>
              <a:t/>
            </a:r>
            <a:endParaRPr b="1" sz="4800">
              <a:solidFill>
                <a:srgbClr val="427B83"/>
              </a:solidFill>
            </a:endParaRPr>
          </a:p>
          <a:p>
            <a:pPr indent="0" lvl="0" marL="0" rtl="0" algn="just">
              <a:lnSpc>
                <a:spcPct val="90000"/>
              </a:lnSpc>
              <a:spcBef>
                <a:spcPts val="0"/>
              </a:spcBef>
              <a:spcAft>
                <a:spcPts val="0"/>
              </a:spcAft>
              <a:buSzPts val="2800"/>
              <a:buNone/>
            </a:pPr>
            <a:r>
              <a:t/>
            </a:r>
            <a:endParaRPr b="1" sz="4800">
              <a:solidFill>
                <a:srgbClr val="427B83"/>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name="EntRenew Presentation Slid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EntRenew Regular Slides">
  <a:themeElements>
    <a:clrScheme name="EntRenew">
      <a:dk1>
        <a:srgbClr val="000000"/>
      </a:dk1>
      <a:lt1>
        <a:srgbClr val="FFFFFF"/>
      </a:lt1>
      <a:dk2>
        <a:srgbClr val="44546A"/>
      </a:dk2>
      <a:lt2>
        <a:srgbClr val="E7E6E6"/>
      </a:lt2>
      <a:accent1>
        <a:srgbClr val="3C4556"/>
      </a:accent1>
      <a:accent2>
        <a:srgbClr val="5CA3AC"/>
      </a:accent2>
      <a:accent3>
        <a:srgbClr val="98C461"/>
      </a:accent3>
      <a:accent4>
        <a:srgbClr val="8CBD76"/>
      </a:accent4>
      <a:accent5>
        <a:srgbClr val="F8B040"/>
      </a:accent5>
      <a:accent6>
        <a:srgbClr val="ED6E50"/>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2020-10-27T14:07:00Z</dcterms:created>
  <dc:creator>Quentin Fanjas</dc:creator>
</cp:coreProperties>
</file>