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 id="2147483650" r:id="rId4"/>
  </p:sldMasterIdLst>
  <p:notesMasterIdLst>
    <p:notesMasterId r:id="rId5"/>
  </p:notesMasterIdLst>
  <p:sldIdLst>
    <p:sldId id="256" r:id="rId6"/>
    <p:sldId id="257" r:id="rId7"/>
    <p:sldId id="258" r:id="rId8"/>
    <p:sldId id="259" r:id="rId9"/>
    <p:sldId id="260" r:id="rId10"/>
    <p:sldId id="261" r:id="rId11"/>
    <p:sldId id="262" r:id="rId1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3" roundtripDataSignature="AMtx7mha2LoJtMwGkFGV7OtwBhoQ1EJmD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customschemas.google.com/relationships/presentationmetadata" Target="metadata"/><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 name="Google Shape;29;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 name="Shape 34"/>
        <p:cNvGrpSpPr/>
        <p:nvPr/>
      </p:nvGrpSpPr>
      <p:grpSpPr>
        <a:xfrm>
          <a:off x="0" y="0"/>
          <a:ext cx="0" cy="0"/>
          <a:chOff x="0" y="0"/>
          <a:chExt cx="0" cy="0"/>
        </a:xfrm>
      </p:grpSpPr>
      <p:sp>
        <p:nvSpPr>
          <p:cNvPr id="35" name="Google Shape;35;g19e93ff5fc8_0_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6" name="Google Shape;36;g19e93ff5fc8_0_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 name="Shape 41"/>
        <p:cNvGrpSpPr/>
        <p:nvPr/>
      </p:nvGrpSpPr>
      <p:grpSpPr>
        <a:xfrm>
          <a:off x="0" y="0"/>
          <a:ext cx="0" cy="0"/>
          <a:chOff x="0" y="0"/>
          <a:chExt cx="0" cy="0"/>
        </a:xfrm>
      </p:grpSpPr>
      <p:sp>
        <p:nvSpPr>
          <p:cNvPr id="42" name="Google Shape;42;g29bac4ef154_0_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3" name="Google Shape;43;g29bac4ef154_0_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g29bac4ef154_0_1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9" name="Google Shape;49;g29bac4ef154_0_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g29bac4ef154_0_1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5" name="Google Shape;55;g29bac4ef154_0_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19e93ff5fc8_0_2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1" name="Google Shape;61;g19e93ff5fc8_0_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7" name="Google Shape;67;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Layout">
    <p:spTree>
      <p:nvGrpSpPr>
        <p:cNvPr id="12" name="Shape 12"/>
        <p:cNvGrpSpPr/>
        <p:nvPr/>
      </p:nvGrpSpPr>
      <p:grpSpPr>
        <a:xfrm>
          <a:off x="0" y="0"/>
          <a:ext cx="0" cy="0"/>
          <a:chOff x="0" y="0"/>
          <a:chExt cx="0" cy="0"/>
        </a:xfrm>
      </p:grpSpPr>
      <p:sp>
        <p:nvSpPr>
          <p:cNvPr id="13" name="Google Shape;13;p6"/>
          <p:cNvSpPr txBox="1"/>
          <p:nvPr>
            <p:ph type="title"/>
          </p:nvPr>
        </p:nvSpPr>
        <p:spPr>
          <a:xfrm>
            <a:off x="838200" y="3053735"/>
            <a:ext cx="10515600" cy="6311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0"/>
              </a:spcBef>
              <a:spcAft>
                <a:spcPts val="0"/>
              </a:spcAft>
              <a:buClr>
                <a:schemeClr val="dk2"/>
              </a:buClr>
              <a:buSzPts val="4400"/>
              <a:buFont typeface="Calibri"/>
              <a:buNone/>
              <a:defRPr b="0" i="0" sz="4400" u="none" cap="none" strike="noStrike">
                <a:solidFill>
                  <a:schemeClr val="dk2"/>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4" name="Google Shape;14;p6"/>
          <p:cNvSpPr txBox="1"/>
          <p:nvPr>
            <p:ph idx="1" type="subTitle"/>
          </p:nvPr>
        </p:nvSpPr>
        <p:spPr>
          <a:xfrm>
            <a:off x="1524000" y="4245878"/>
            <a:ext cx="9144000" cy="410403"/>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accent1"/>
              </a:buClr>
              <a:buSzPts val="2400"/>
              <a:buFont typeface="Arial"/>
              <a:buNone/>
              <a:defRPr b="0" i="0" sz="2400" u="none" cap="none" strike="noStrike">
                <a:solidFill>
                  <a:schemeClr val="accent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8"/>
          <p:cNvSpPr txBox="1"/>
          <p:nvPr>
            <p:ph type="title"/>
          </p:nvPr>
        </p:nvSpPr>
        <p:spPr>
          <a:xfrm>
            <a:off x="838200" y="1325880"/>
            <a:ext cx="10515600" cy="661988"/>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accent1"/>
              </a:buClr>
              <a:buSzPts val="4400"/>
              <a:buFont typeface="Calibri"/>
              <a:buNone/>
              <a:defRPr b="0" i="0" sz="44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1" name="Google Shape;21;p8"/>
          <p:cNvSpPr txBox="1"/>
          <p:nvPr>
            <p:ph idx="1" type="body"/>
          </p:nvPr>
        </p:nvSpPr>
        <p:spPr>
          <a:xfrm>
            <a:off x="838200" y="2214245"/>
            <a:ext cx="10515600" cy="4003675"/>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accent1"/>
              </a:buClr>
              <a:buSzPts val="2800"/>
              <a:buFont typeface="Arial"/>
              <a:buChar char="•"/>
              <a:defRPr b="0" i="0" sz="2800" u="none" cap="none" strike="noStrike">
                <a:solidFill>
                  <a:schemeClr val="accen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accent2"/>
              </a:buClr>
              <a:buSzPts val="2400"/>
              <a:buFont typeface="Arial"/>
              <a:buChar char="•"/>
              <a:defRPr b="0" i="0" sz="2400" u="none" cap="none" strike="noStrike">
                <a:solidFill>
                  <a:schemeClr val="accent2"/>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2"/>
              </a:buClr>
              <a:buSzPts val="2000"/>
              <a:buFont typeface="Arial"/>
              <a:buChar char="•"/>
              <a:defRPr b="0" i="0" sz="2000" u="none" cap="none" strike="noStrike">
                <a:solidFill>
                  <a:schemeClr val="dk2"/>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accent1"/>
              </a:buClr>
              <a:buSzPts val="1800"/>
              <a:buFont typeface="Arial"/>
              <a:buChar char="•"/>
              <a:defRPr b="0" i="0" sz="1800" u="none" cap="none" strike="noStrike">
                <a:solidFill>
                  <a:schemeClr val="accen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2"/>
              </a:buClr>
              <a:buSzPts val="1800"/>
              <a:buFont typeface="Arial"/>
              <a:buChar char="•"/>
              <a:defRPr b="0" i="0" sz="1800" u="none" cap="none" strike="noStrike">
                <a:solidFill>
                  <a:schemeClr val="dk2"/>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2" name="Google Shape;22;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3" name="Shape 23"/>
        <p:cNvGrpSpPr/>
        <p:nvPr/>
      </p:nvGrpSpPr>
      <p:grpSpPr>
        <a:xfrm>
          <a:off x="0" y="0"/>
          <a:ext cx="0" cy="0"/>
          <a:chOff x="0" y="0"/>
          <a:chExt cx="0" cy="0"/>
        </a:xfrm>
      </p:grpSpPr>
      <p:sp>
        <p:nvSpPr>
          <p:cNvPr id="24" name="Google Shape;24;p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accent1"/>
              </a:buClr>
              <a:buSzPts val="6000"/>
              <a:buFont typeface="Calibri"/>
              <a:buNone/>
              <a:defRPr b="0" i="0" sz="60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5" name="Google Shape;25;p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dk2"/>
              </a:buClr>
              <a:buSzPts val="2400"/>
              <a:buFont typeface="Arial"/>
              <a:buNone/>
              <a:defRPr b="0" i="0" sz="2400" u="none" cap="none" strike="noStrike">
                <a:solidFill>
                  <a:schemeClr val="dk2"/>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26" name="Google Shape;26;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1.png"/><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A picture containing sitting, knife&#10;&#10;Description automatically generated" id="10" name="Google Shape;10;p5"/>
          <p:cNvPicPr preferRelativeResize="0"/>
          <p:nvPr/>
        </p:nvPicPr>
        <p:blipFill rotWithShape="1">
          <a:blip r:embed="rId1">
            <a:alphaModFix/>
          </a:blip>
          <a:srcRect b="0" l="0" r="0" t="0"/>
          <a:stretch/>
        </p:blipFill>
        <p:spPr>
          <a:xfrm>
            <a:off x="0" y="-1"/>
            <a:ext cx="12192000" cy="1998689"/>
          </a:xfrm>
          <a:prstGeom prst="rect">
            <a:avLst/>
          </a:prstGeom>
          <a:noFill/>
          <a:ln>
            <a:noFill/>
          </a:ln>
        </p:spPr>
      </p:pic>
      <p:pic>
        <p:nvPicPr>
          <p:cNvPr id="11" name="Google Shape;11;p5"/>
          <p:cNvPicPr preferRelativeResize="0"/>
          <p:nvPr/>
        </p:nvPicPr>
        <p:blipFill rotWithShape="1">
          <a:blip r:embed="rId2">
            <a:alphaModFix/>
          </a:blip>
          <a:srcRect b="0" l="0" r="0" t="0"/>
          <a:stretch/>
        </p:blipFill>
        <p:spPr>
          <a:xfrm>
            <a:off x="7661796" y="661120"/>
            <a:ext cx="3897245" cy="157212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 name="Shape 15"/>
        <p:cNvGrpSpPr/>
        <p:nvPr/>
      </p:nvGrpSpPr>
      <p:grpSpPr>
        <a:xfrm>
          <a:off x="0" y="0"/>
          <a:ext cx="0" cy="0"/>
          <a:chOff x="0" y="0"/>
          <a:chExt cx="0" cy="0"/>
        </a:xfrm>
      </p:grpSpPr>
      <p:pic>
        <p:nvPicPr>
          <p:cNvPr descr="A picture containing sitting, knife&#10;&#10;Description automatically generated" id="16" name="Google Shape;16;p7"/>
          <p:cNvPicPr preferRelativeResize="0"/>
          <p:nvPr/>
        </p:nvPicPr>
        <p:blipFill rotWithShape="1">
          <a:blip r:embed="rId1">
            <a:alphaModFix amt="20000"/>
          </a:blip>
          <a:srcRect b="0" l="0" r="0" t="0"/>
          <a:stretch/>
        </p:blipFill>
        <p:spPr>
          <a:xfrm>
            <a:off x="0" y="-1"/>
            <a:ext cx="12192000" cy="1998689"/>
          </a:xfrm>
          <a:prstGeom prst="rect">
            <a:avLst/>
          </a:prstGeom>
          <a:noFill/>
          <a:ln>
            <a:noFill/>
          </a:ln>
        </p:spPr>
      </p:pic>
      <p:sp>
        <p:nvSpPr>
          <p:cNvPr id="17" name="Google Shape;1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pic>
        <p:nvPicPr>
          <p:cNvPr id="18" name="Google Shape;18;p7"/>
          <p:cNvPicPr preferRelativeResize="0"/>
          <p:nvPr/>
        </p:nvPicPr>
        <p:blipFill rotWithShape="1">
          <a:blip r:embed="rId2">
            <a:alphaModFix/>
          </a:blip>
          <a:srcRect b="0" l="0" r="0" t="0"/>
          <a:stretch/>
        </p:blipFill>
        <p:spPr>
          <a:xfrm>
            <a:off x="606398" y="0"/>
            <a:ext cx="3206804" cy="129360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wwoof.de/de/" TargetMode="Externa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www.workaway.info/"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www.erasmus-entrepreneurs.eu/index.php?lan=d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s://agriculture.ec.europa.eu/cap-my-country/cap-strategic-plans_d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rea.ec.europa.eu/funding-and-grants/promotion-agricultural-products-0_en?prefLang=d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 name="Shape 30"/>
        <p:cNvGrpSpPr/>
        <p:nvPr/>
      </p:nvGrpSpPr>
      <p:grpSpPr>
        <a:xfrm>
          <a:off x="0" y="0"/>
          <a:ext cx="0" cy="0"/>
          <a:chOff x="0" y="0"/>
          <a:chExt cx="0" cy="0"/>
        </a:xfrm>
      </p:grpSpPr>
      <p:sp>
        <p:nvSpPr>
          <p:cNvPr id="31" name="Google Shape;31;p1"/>
          <p:cNvSpPr txBox="1"/>
          <p:nvPr>
            <p:ph type="title"/>
          </p:nvPr>
        </p:nvSpPr>
        <p:spPr>
          <a:xfrm>
            <a:off x="838200" y="3053735"/>
            <a:ext cx="10515600" cy="631162"/>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a:t>ZUKUNFTSCHANCEN IN DER LANDWIRTSCHAFT</a:t>
            </a:r>
            <a:endParaRPr/>
          </a:p>
        </p:txBody>
      </p:sp>
      <p:sp>
        <p:nvSpPr>
          <p:cNvPr id="32" name="Google Shape;32;p1"/>
          <p:cNvSpPr txBox="1"/>
          <p:nvPr>
            <p:ph idx="1" type="subTitle"/>
          </p:nvPr>
        </p:nvSpPr>
        <p:spPr>
          <a:xfrm>
            <a:off x="6668654" y="5541817"/>
            <a:ext cx="5421600" cy="1192500"/>
          </a:xfrm>
          <a:prstGeom prst="rect">
            <a:avLst/>
          </a:prstGeom>
          <a:noFill/>
          <a:ln>
            <a:noFill/>
          </a:ln>
        </p:spPr>
        <p:txBody>
          <a:bodyPr anchorCtr="0" anchor="t" bIns="45700" lIns="91425" spcFirstLastPara="1" rIns="91425" wrap="square" tIns="45700">
            <a:noAutofit/>
          </a:bodyPr>
          <a:lstStyle/>
          <a:p>
            <a:pPr indent="0" lvl="0" marL="0" marR="312420" rtl="0" algn="ctr">
              <a:lnSpc>
                <a:spcPct val="90000"/>
              </a:lnSpc>
              <a:spcBef>
                <a:spcPts val="0"/>
              </a:spcBef>
              <a:spcAft>
                <a:spcPts val="0"/>
              </a:spcAft>
              <a:buClr>
                <a:schemeClr val="dk1"/>
              </a:buClr>
              <a:buSzPts val="1100"/>
              <a:buNone/>
            </a:pPr>
            <a:r>
              <a:rPr lang="en-US">
                <a:solidFill>
                  <a:schemeClr val="dk2"/>
                </a:solidFill>
              </a:rPr>
              <a:t>PROGRAMM ERASMUS+      </a:t>
            </a:r>
            <a:endParaRPr>
              <a:solidFill>
                <a:schemeClr val="dk2"/>
              </a:solidFill>
            </a:endParaRPr>
          </a:p>
          <a:p>
            <a:pPr indent="0" lvl="0" marL="0" marR="312420" rtl="0" algn="ctr">
              <a:lnSpc>
                <a:spcPct val="90000"/>
              </a:lnSpc>
              <a:spcBef>
                <a:spcPts val="0"/>
              </a:spcBef>
              <a:spcAft>
                <a:spcPts val="0"/>
              </a:spcAft>
              <a:buClr>
                <a:schemeClr val="dk1"/>
              </a:buClr>
              <a:buSzPts val="1100"/>
              <a:buNone/>
            </a:pPr>
            <a:r>
              <a:rPr lang="en-US">
                <a:solidFill>
                  <a:schemeClr val="dk2"/>
                </a:solidFill>
              </a:rPr>
              <a:t>Projekt-ID KA220-YOU-37C49185</a:t>
            </a:r>
            <a:endParaRPr>
              <a:solidFill>
                <a:schemeClr val="dk2"/>
              </a:solidFill>
            </a:endParaRPr>
          </a:p>
          <a:p>
            <a:pPr indent="0" lvl="0" marL="0" marR="312420" rtl="0" algn="ctr">
              <a:lnSpc>
                <a:spcPct val="90000"/>
              </a:lnSpc>
              <a:spcBef>
                <a:spcPts val="0"/>
              </a:spcBef>
              <a:spcAft>
                <a:spcPts val="0"/>
              </a:spcAft>
              <a:buClr>
                <a:schemeClr val="dk1"/>
              </a:buClr>
              <a:buSzPts val="1100"/>
              <a:buNone/>
            </a:pPr>
            <a:r>
              <a:rPr lang="en-US">
                <a:solidFill>
                  <a:schemeClr val="dk2"/>
                </a:solidFill>
              </a:rPr>
              <a:t>Kooperationspartnerschaften im Jugendbereich Form</a:t>
            </a:r>
            <a:endParaRPr>
              <a:solidFill>
                <a:schemeClr val="dk2"/>
              </a:solidFill>
            </a:endParaRPr>
          </a:p>
          <a:p>
            <a:pPr indent="0" lvl="0" marL="0" marR="312420" rtl="0" algn="ctr">
              <a:lnSpc>
                <a:spcPct val="90000"/>
              </a:lnSpc>
              <a:spcBef>
                <a:spcPts val="0"/>
              </a:spcBef>
              <a:spcAft>
                <a:spcPts val="0"/>
              </a:spcAft>
              <a:buClr>
                <a:schemeClr val="dk1"/>
              </a:buClr>
              <a:buSzPts val="1100"/>
              <a:buFont typeface="Arial"/>
              <a:buNone/>
            </a:pPr>
            <a:r>
              <a:t/>
            </a:r>
            <a:endParaRPr>
              <a:solidFill>
                <a:schemeClr val="dk2"/>
              </a:solidFill>
            </a:endParaRPr>
          </a:p>
          <a:p>
            <a:pPr indent="0" lvl="0" marL="0" marR="312420" rtl="0" algn="ctr">
              <a:lnSpc>
                <a:spcPct val="90000"/>
              </a:lnSpc>
              <a:spcBef>
                <a:spcPts val="0"/>
              </a:spcBef>
              <a:spcAft>
                <a:spcPts val="0"/>
              </a:spcAft>
              <a:buClr>
                <a:schemeClr val="dk2"/>
              </a:buClr>
              <a:buSzPts val="2400"/>
              <a:buNone/>
            </a:pPr>
            <a:r>
              <a:t/>
            </a:r>
            <a:endParaRPr>
              <a:solidFill>
                <a:schemeClr val="dk2"/>
              </a:solidFill>
            </a:endParaRPr>
          </a:p>
        </p:txBody>
      </p:sp>
      <p:pic>
        <p:nvPicPr>
          <p:cNvPr id="33" name="Google Shape;33;p1"/>
          <p:cNvPicPr preferRelativeResize="0"/>
          <p:nvPr/>
        </p:nvPicPr>
        <p:blipFill>
          <a:blip r:embed="rId3">
            <a:alphaModFix/>
          </a:blip>
          <a:stretch>
            <a:fillRect/>
          </a:stretch>
        </p:blipFill>
        <p:spPr>
          <a:xfrm>
            <a:off x="117925" y="5588332"/>
            <a:ext cx="3849499" cy="109960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 name="Shape 37"/>
        <p:cNvGrpSpPr/>
        <p:nvPr/>
      </p:nvGrpSpPr>
      <p:grpSpPr>
        <a:xfrm>
          <a:off x="0" y="0"/>
          <a:ext cx="0" cy="0"/>
          <a:chOff x="0" y="0"/>
          <a:chExt cx="0" cy="0"/>
        </a:xfrm>
      </p:grpSpPr>
      <p:sp>
        <p:nvSpPr>
          <p:cNvPr id="38" name="Google Shape;38;g19e93ff5fc8_0_22"/>
          <p:cNvSpPr txBox="1"/>
          <p:nvPr>
            <p:ph type="title"/>
          </p:nvPr>
        </p:nvSpPr>
        <p:spPr>
          <a:xfrm>
            <a:off x="1039600" y="109349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u="sng">
                <a:solidFill>
                  <a:schemeClr val="hlink"/>
                </a:solidFill>
                <a:hlinkClick r:id="rId3"/>
              </a:rPr>
              <a:t>Wwoof.de</a:t>
            </a:r>
            <a:endParaRPr/>
          </a:p>
        </p:txBody>
      </p:sp>
      <p:sp>
        <p:nvSpPr>
          <p:cNvPr id="39" name="Google Shape;39;g19e93ff5fc8_0_22"/>
          <p:cNvSpPr txBox="1"/>
          <p:nvPr>
            <p:ph idx="1" type="body"/>
          </p:nvPr>
        </p:nvSpPr>
        <p:spPr>
          <a:xfrm>
            <a:off x="838200" y="2378275"/>
            <a:ext cx="10515600" cy="44796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sz="2600">
                <a:solidFill>
                  <a:srgbClr val="210906"/>
                </a:solidFill>
                <a:latin typeface="Arial"/>
                <a:ea typeface="Arial"/>
                <a:cs typeface="Arial"/>
                <a:sym typeface="Arial"/>
              </a:rPr>
              <a:t>Worldwide Opportunities on Organic Farms (WWOOF) ist eine weltweite Bewegung, die Freiwillige mit Landwirten von Bio- oder nachhaltigen Betrieben verbindet. Sie fördert den kulturellen und pädagogischen Austausch und den Aufbau einer globalen Gemeinschaft, die sich der ökologischen Landwirtschaft und nachhaltigen Entwicklung bewusst ist.</a:t>
            </a:r>
            <a:endParaRPr sz="2600">
              <a:solidFill>
                <a:srgbClr val="210906"/>
              </a:solidFill>
              <a:latin typeface="Arial"/>
              <a:ea typeface="Arial"/>
              <a:cs typeface="Arial"/>
              <a:sym typeface="Arial"/>
            </a:endParaRPr>
          </a:p>
          <a:p>
            <a:pPr indent="0" lvl="0" marL="0" rtl="0" algn="l">
              <a:lnSpc>
                <a:spcPct val="115000"/>
              </a:lnSpc>
              <a:spcBef>
                <a:spcPts val="0"/>
              </a:spcBef>
              <a:spcAft>
                <a:spcPts val="0"/>
              </a:spcAft>
              <a:buSzPts val="2800"/>
              <a:buNone/>
            </a:pPr>
            <a:r>
              <a:rPr lang="en-US" sz="2600">
                <a:solidFill>
                  <a:srgbClr val="210906"/>
                </a:solidFill>
                <a:latin typeface="Arial"/>
                <a:ea typeface="Arial"/>
                <a:cs typeface="Arial"/>
                <a:sym typeface="Arial"/>
              </a:rPr>
              <a:t>Die Freiwilligen erhalten Unterkunft und Verpflegung im Austausch für ihren Einsatz auf der Farm. Sie teilen den Alltag der Betreiber und können ihre Freizeit nutzen, um die Region zu erkunden.</a:t>
            </a:r>
            <a:endParaRPr sz="2600">
              <a:solidFill>
                <a:srgbClr val="210906"/>
              </a:solidFill>
              <a:latin typeface="Arial"/>
              <a:ea typeface="Arial"/>
              <a:cs typeface="Arial"/>
              <a:sym typeface="Arial"/>
            </a:endParaRPr>
          </a:p>
        </p:txBody>
      </p:sp>
      <p:pic>
        <p:nvPicPr>
          <p:cNvPr id="40" name="Google Shape;40;g19e93ff5fc8_0_22"/>
          <p:cNvPicPr preferRelativeResize="0"/>
          <p:nvPr/>
        </p:nvPicPr>
        <p:blipFill rotWithShape="1">
          <a:blip r:embed="rId4">
            <a:alphaModFix/>
          </a:blip>
          <a:srcRect b="0" l="0" r="0" t="0"/>
          <a:stretch/>
        </p:blipFill>
        <p:spPr>
          <a:xfrm>
            <a:off x="8530525" y="422100"/>
            <a:ext cx="3429000" cy="13335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 name="Shape 44"/>
        <p:cNvGrpSpPr/>
        <p:nvPr/>
      </p:nvGrpSpPr>
      <p:grpSpPr>
        <a:xfrm>
          <a:off x="0" y="0"/>
          <a:ext cx="0" cy="0"/>
          <a:chOff x="0" y="0"/>
          <a:chExt cx="0" cy="0"/>
        </a:xfrm>
      </p:grpSpPr>
      <p:sp>
        <p:nvSpPr>
          <p:cNvPr id="45" name="Google Shape;45;g29bac4ef154_0_3"/>
          <p:cNvSpPr txBox="1"/>
          <p:nvPr>
            <p:ph type="title"/>
          </p:nvPr>
        </p:nvSpPr>
        <p:spPr>
          <a:xfrm>
            <a:off x="1039600" y="109349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u="sng">
                <a:solidFill>
                  <a:schemeClr val="hlink"/>
                </a:solidFill>
                <a:hlinkClick r:id="rId3"/>
              </a:rPr>
              <a:t>workaway.info</a:t>
            </a:r>
            <a:endParaRPr/>
          </a:p>
        </p:txBody>
      </p:sp>
      <p:sp>
        <p:nvSpPr>
          <p:cNvPr id="46" name="Google Shape;46;g29bac4ef154_0_3"/>
          <p:cNvSpPr txBox="1"/>
          <p:nvPr>
            <p:ph idx="1" type="body"/>
          </p:nvPr>
        </p:nvSpPr>
        <p:spPr>
          <a:xfrm>
            <a:off x="838200" y="2632031"/>
            <a:ext cx="10515600" cy="40038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2800"/>
              <a:buNone/>
            </a:pPr>
            <a:r>
              <a:rPr lang="en-US" sz="2850">
                <a:solidFill>
                  <a:srgbClr val="210906"/>
                </a:solidFill>
                <a:latin typeface="Arial"/>
                <a:ea typeface="Arial"/>
                <a:cs typeface="Arial"/>
                <a:sym typeface="Arial"/>
              </a:rPr>
              <a:t>Diese Website bietet die die Möglichkeit, mit Gastunternehmern Kontakt aufzunehmen, die im Austausch von etwa 5 Stunden Hilfe Unterkunft und Verpflegung anbieten. Heute nutzen viele landwirtschaftliche Arbeitskräfte weltweit dieses Programm.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sp>
        <p:nvSpPr>
          <p:cNvPr id="51" name="Google Shape;51;g29bac4ef154_0_10"/>
          <p:cNvSpPr txBox="1"/>
          <p:nvPr>
            <p:ph type="title"/>
          </p:nvPr>
        </p:nvSpPr>
        <p:spPr>
          <a:xfrm>
            <a:off x="1039600" y="109349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u="sng">
                <a:solidFill>
                  <a:schemeClr val="hlink"/>
                </a:solidFill>
                <a:hlinkClick r:id="rId3"/>
              </a:rPr>
              <a:t>Erasmus für Jungunternehmer</a:t>
            </a:r>
            <a:endParaRPr/>
          </a:p>
        </p:txBody>
      </p:sp>
      <p:sp>
        <p:nvSpPr>
          <p:cNvPr id="52" name="Google Shape;52;g29bac4ef154_0_10"/>
          <p:cNvSpPr txBox="1"/>
          <p:nvPr>
            <p:ph idx="1" type="body"/>
          </p:nvPr>
        </p:nvSpPr>
        <p:spPr>
          <a:xfrm>
            <a:off x="838200" y="2632031"/>
            <a:ext cx="10515600" cy="40038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2800"/>
              <a:buNone/>
            </a:pPr>
            <a:r>
              <a:rPr lang="en-US" sz="2850">
                <a:solidFill>
                  <a:srgbClr val="210906"/>
                </a:solidFill>
                <a:latin typeface="Arial"/>
                <a:ea typeface="Arial"/>
                <a:cs typeface="Arial"/>
                <a:sym typeface="Arial"/>
              </a:rPr>
              <a:t>Erasmus für Jungunternehmer trägt dazu bei, angehenden europäischen Unternehmern die notwendigen Fähigkeiten zu vermitteln, um ein kleines Unternehmen in Europa zu gründen und/oder erfolgreich zu führen. Die Jungunternehmer tauschen ihr Wissen und ihre Geschäftsideen mit einem erfahrenen Unternehmer aus, bei dem sie für einen Zeitraum von 1 bis 6 Monaten bleiben und zusammenarbeiten. </a:t>
            </a:r>
            <a:endParaRPr sz="2850">
              <a:solidFill>
                <a:srgbClr val="210906"/>
              </a:solidFill>
              <a:latin typeface="Arial"/>
              <a:ea typeface="Arial"/>
              <a:cs typeface="Arial"/>
              <a:sym typeface="Aria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 name="Shape 56"/>
        <p:cNvGrpSpPr/>
        <p:nvPr/>
      </p:nvGrpSpPr>
      <p:grpSpPr>
        <a:xfrm>
          <a:off x="0" y="0"/>
          <a:ext cx="0" cy="0"/>
          <a:chOff x="0" y="0"/>
          <a:chExt cx="0" cy="0"/>
        </a:xfrm>
      </p:grpSpPr>
      <p:sp>
        <p:nvSpPr>
          <p:cNvPr id="57" name="Google Shape;57;g29bac4ef154_0_16"/>
          <p:cNvSpPr txBox="1"/>
          <p:nvPr>
            <p:ph type="title"/>
          </p:nvPr>
        </p:nvSpPr>
        <p:spPr>
          <a:xfrm>
            <a:off x="1039600" y="133589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u="sng">
                <a:solidFill>
                  <a:schemeClr val="hlink"/>
                </a:solidFill>
                <a:hlinkClick r:id="rId3"/>
              </a:rPr>
              <a:t>Gemeinsame Agrarpolitik (GAP) Strategie pro Land</a:t>
            </a:r>
            <a:endParaRPr/>
          </a:p>
        </p:txBody>
      </p:sp>
      <p:sp>
        <p:nvSpPr>
          <p:cNvPr id="58" name="Google Shape;58;g29bac4ef154_0_16"/>
          <p:cNvSpPr txBox="1"/>
          <p:nvPr>
            <p:ph idx="1" type="body"/>
          </p:nvPr>
        </p:nvSpPr>
        <p:spPr>
          <a:xfrm>
            <a:off x="838200" y="2632025"/>
            <a:ext cx="10515600" cy="38211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2800"/>
              <a:buNone/>
            </a:pPr>
            <a:r>
              <a:rPr lang="en-US" sz="2850">
                <a:solidFill>
                  <a:srgbClr val="210906"/>
                </a:solidFill>
                <a:latin typeface="Arial"/>
                <a:ea typeface="Arial"/>
                <a:cs typeface="Arial"/>
                <a:sym typeface="Arial"/>
              </a:rPr>
              <a:t>Die Gemeinsame Agrarpolitik wurde von der Europäischen Kommission für den Zeitraum 2023 bis 2027 aktualisiert und jedes Land hat seine eigene Strategie. </a:t>
            </a:r>
            <a:r>
              <a:rPr lang="en-US" sz="2850" u="sng">
                <a:solidFill>
                  <a:srgbClr val="210906"/>
                </a:solidFill>
                <a:latin typeface="Arial"/>
                <a:ea typeface="Arial"/>
                <a:cs typeface="Arial"/>
                <a:sym typeface="Arial"/>
              </a:rPr>
              <a:t>Hier</a:t>
            </a:r>
            <a:r>
              <a:rPr lang="en-US" sz="2850">
                <a:solidFill>
                  <a:srgbClr val="210906"/>
                </a:solidFill>
                <a:latin typeface="Arial"/>
                <a:ea typeface="Arial"/>
                <a:cs typeface="Arial"/>
                <a:sym typeface="Arial"/>
              </a:rPr>
              <a:t> können Sie die verschiedenen Finanzierungsmöglichkeiten sowie die Förderanträge und die Gründung Ihres eigenen Unternehmens im Bereich Landwirtschaft und Viehzucht einsehen.</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g19e93ff5fc8_0_28"/>
          <p:cNvSpPr txBox="1"/>
          <p:nvPr>
            <p:ph type="title"/>
          </p:nvPr>
        </p:nvSpPr>
        <p:spPr>
          <a:xfrm>
            <a:off x="1039600" y="109349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u="sng">
                <a:solidFill>
                  <a:schemeClr val="hlink"/>
                </a:solidFill>
                <a:hlinkClick r:id="rId3"/>
              </a:rPr>
              <a:t>Weltweite Förderung von EU-Agrarerzeugnissen</a:t>
            </a:r>
            <a:endParaRPr/>
          </a:p>
        </p:txBody>
      </p:sp>
      <p:sp>
        <p:nvSpPr>
          <p:cNvPr id="64" name="Google Shape;64;g19e93ff5fc8_0_28"/>
          <p:cNvSpPr txBox="1"/>
          <p:nvPr>
            <p:ph idx="1" type="body"/>
          </p:nvPr>
        </p:nvSpPr>
        <p:spPr>
          <a:xfrm>
            <a:off x="838200" y="2632031"/>
            <a:ext cx="10515600" cy="40038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rPr lang="en-US">
                <a:solidFill>
                  <a:schemeClr val="dk1"/>
                </a:solidFill>
                <a:latin typeface="Arial"/>
                <a:ea typeface="Arial"/>
                <a:cs typeface="Arial"/>
                <a:sym typeface="Arial"/>
              </a:rPr>
              <a:t>Die Europäische Kommission kofinanziert und organisiert direkt Kampagnen und Veranstaltungen zur weltweiten Förderung von EU-Agrarerzeugnissen.Der Slogan lautet „Enjoy, it's from Europe“ und zielt darauf ab, das Bewusstsein für die Bemühungen der europäischen Landwirte um die Erzeugung von Qualitätsprodukten zu schärfen. Diese Werbemaßnahmen tragen dazu bei, ihr Profil auf den EU- und internationalen Märkten im Einklang mit der EU-Werbepolitik zu stärken.</a:t>
            </a:r>
            <a:endParaRPr>
              <a:solidFill>
                <a:schemeClr val="dk1"/>
              </a:solidFill>
              <a:latin typeface="Arial"/>
              <a:ea typeface="Arial"/>
              <a:cs typeface="Arial"/>
              <a:sym typeface="Aria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4"/>
          <p:cNvSpPr txBox="1"/>
          <p:nvPr>
            <p:ph type="title"/>
          </p:nvPr>
        </p:nvSpPr>
        <p:spPr>
          <a:xfrm>
            <a:off x="838200" y="3053735"/>
            <a:ext cx="10515600" cy="631162"/>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a:t>Vielen Dank für die Aufmerksamkeit!</a:t>
            </a:r>
            <a:endParaRPr/>
          </a:p>
        </p:txBody>
      </p:sp>
    </p:spTree>
  </p:cSld>
  <p:clrMapOvr>
    <a:masterClrMapping/>
  </p:clrMapOvr>
</p:sld>
</file>

<file path=ppt/theme/theme1.xml><?xml version="1.0" encoding="utf-8"?>
<a:theme xmlns:a="http://schemas.openxmlformats.org/drawingml/2006/main" xmlns:r="http://schemas.openxmlformats.org/officeDocument/2006/relationships" name="EntRenew Presentation Slid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EntRenew Regular Slides">
  <a:themeElements>
    <a:clrScheme name="EntRenew">
      <a:dk1>
        <a:srgbClr val="000000"/>
      </a:dk1>
      <a:lt1>
        <a:srgbClr val="FFFFFF"/>
      </a:lt1>
      <a:dk2>
        <a:srgbClr val="44546A"/>
      </a:dk2>
      <a:lt2>
        <a:srgbClr val="E7E6E6"/>
      </a:lt2>
      <a:accent1>
        <a:srgbClr val="3C4556"/>
      </a:accent1>
      <a:accent2>
        <a:srgbClr val="5CA3AC"/>
      </a:accent2>
      <a:accent3>
        <a:srgbClr val="98C461"/>
      </a:accent3>
      <a:accent4>
        <a:srgbClr val="8CBD76"/>
      </a:accent4>
      <a:accent5>
        <a:srgbClr val="F8B040"/>
      </a:accent5>
      <a:accent6>
        <a:srgbClr val="ED6E5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2020-10-27T14:07:00Z</dcterms:created>
  <dc:creator>Quentin Fanjas</dc:creator>
</cp:coreProperties>
</file>