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Roboto"/>
      <p:regular r:id="rId35"/>
      <p:bold r:id="rId36"/>
      <p:italic r:id="rId37"/>
      <p:boldItalic r:id="rId38"/>
    </p:embeddedFont>
    <p:embeddedFont>
      <p:font typeface="Comfortaa"/>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3daXK30jgrsEpFmC6Wvt5+TNqq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 name="Micaela Cosgrove"/>
  <p:cmAuthor clrIdx="1" id="1" initials="" lastIdx="3" name="Céline Le Cardun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Comfortaa-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7-28T08:29:27.800">
    <p:pos x="528" y="1632"/>
    <p:text>Speculation and not correct</p:text>
    <p:extLst>
      <p:ext uri="{C676402C-5697-4E1C-873F-D02D1690AC5C}">
        <p15:threadingInfo timeZoneBias="0"/>
      </p:ext>
      <p:ext uri="http://customooxmlschemas.google.com/">
        <go:slidesCustomData xmlns:go="http://customooxmlschemas.google.com/" commentPostId="AAAA1qLMgM4"/>
      </p:ext>
    </p:extLst>
  </p:cm>
  <p:cm authorId="0" idx="2" dt="2023-08-03T11:34:05.501">
    <p:pos x="528" y="1732"/>
    <p:text>Biotope?????? what is that</p:text>
    <p:extLst>
      <p:ext uri="{C676402C-5697-4E1C-873F-D02D1690AC5C}">
        <p15:threadingInfo timeZoneBias="0"/>
      </p:ext>
      <p:ext uri="http://customooxmlschemas.google.com/">
        <go:slidesCustomData xmlns:go="http://customooxmlschemas.google.com/" commentPostId="AAAA1qLMgM8"/>
      </p:ext>
    </p:extLst>
  </p:cm>
  <p:cm authorId="1" idx="1" dt="2023-08-03T11:34:05.501">
    <p:pos x="528" y="1732"/>
    <p:text>It's explained in the sentence: all the non-living elements of an ecosystem - temperature, type of rock, hydrometry, soil pH, etc. - are what define an ecosystem by nature, since the natural selection of species that can establish themselves there (biocenosis) depends on its growth optimums (conditions for optimum growth without loss of energy to adapt to its environment).</p:text>
    <p:extLst>
      <p:ext uri="{C676402C-5697-4E1C-873F-D02D1690AC5C}">
        <p15:threadingInfo timeZoneBias="0">
          <p15:parentCm authorId="0" idx="2"/>
        </p15:threadingInfo>
      </p:ext>
      <p:ext uri="http://customooxmlschemas.google.com/">
        <go:slidesCustomData xmlns:go="http://customooxmlschemas.google.com/" commentPostId="AAAA2P2WM7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7-28T08:31:10.987">
    <p:pos x="6000" y="0"/>
    <p:text>Headings needed</p:text>
    <p:extLst>
      <p:ext uri="{C676402C-5697-4E1C-873F-D02D1690AC5C}">
        <p15:threadingInfo timeZoneBias="0"/>
      </p:ext>
      <p:ext uri="http://customooxmlschemas.google.com/">
        <go:slidesCustomData xmlns:go="http://customooxmlschemas.google.com/" commentPostId="AAAA1qLMgNE"/>
      </p:ext>
    </p:extLst>
  </p:cm>
  <p:cm authorId="0" idx="4" dt="2023-07-28T08:30:30.797">
    <p:pos x="5185" y="1843"/>
    <p:text>source and higher quality image needed</p:text>
    <p:extLst>
      <p:ext uri="{C676402C-5697-4E1C-873F-D02D1690AC5C}">
        <p15:threadingInfo timeZoneBias="0"/>
      </p:ext>
      <p:ext uri="http://customooxmlschemas.google.com/">
        <go:slidesCustomData xmlns:go="http://customooxmlschemas.google.com/" commentPostId="AAAA1qLMgNA"/>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3-08-03T11:28:56.067">
    <p:pos x="528" y="1394"/>
    <p:text>needs to be reworked</p:text>
    <p:extLst>
      <p:ext uri="{C676402C-5697-4E1C-873F-D02D1690AC5C}">
        <p15:threadingInfo timeZoneBias="0"/>
      </p:ext>
      <p:ext uri="http://customooxmlschemas.google.com/">
        <go:slidesCustomData xmlns:go="http://customooxmlschemas.google.com/" commentPostId="AAAA1qLMgNI"/>
      </p:ext>
    </p:extLst>
  </p:cm>
  <p:cm authorId="1" idx="2" dt="2023-08-03T11:28:56.067">
    <p:pos x="528" y="1394"/>
    <p:text>I'm waiting for your proposal</p:text>
    <p:extLst>
      <p:ext uri="{C676402C-5697-4E1C-873F-D02D1690AC5C}">
        <p15:threadingInfo timeZoneBias="0">
          <p15:parentCm authorId="0" idx="5"/>
        </p15:threadingInfo>
      </p:ext>
      <p:ext uri="http://customooxmlschemas.google.com/">
        <go:slidesCustomData xmlns:go="http://customooxmlschemas.google.com/" commentPostId="AAAA2P2WM7A"/>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3-08-03T11:27:33.143">
    <p:pos x="528" y="1473"/>
    <p:text>There should be an english video also available</p:text>
    <p:extLst>
      <p:ext uri="{C676402C-5697-4E1C-873F-D02D1690AC5C}">
        <p15:threadingInfo timeZoneBias="0"/>
      </p:ext>
      <p:ext uri="http://customooxmlschemas.google.com/">
        <go:slidesCustomData xmlns:go="http://customooxmlschemas.google.com/" commentPostId="AAAA1qLMgM0"/>
      </p:ext>
    </p:extLst>
  </p:cm>
  <p:cm authorId="1" idx="3" dt="2023-08-03T11:27:33.143">
    <p:pos x="528" y="1473"/>
    <p:text>Did you read the explanation in the e-mail?
I've only got two English videos right, the rest will require teamwork.</p:text>
    <p:extLst>
      <p:ext uri="{C676402C-5697-4E1C-873F-D02D1690AC5C}">
        <p15:threadingInfo timeZoneBias="0">
          <p15:parentCm authorId="0" idx="6"/>
        </p15:threadingInfo>
      </p:ext>
      <p:ext uri="http://customooxmlschemas.google.com/">
        <go:slidesCustomData xmlns:go="http://customooxmlschemas.google.com/" commentPostId="AAAA2P2WM6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5ba3fce1d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25ba3fce1da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25ba3fce1da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ba3fce1d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25ba3fce1da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25ba3fce1da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ba3fce1da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25ba3fce1da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25ba3fce1da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dd42da29d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1dd42da29d8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g1dd42da29d8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ba3fce1d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25ba3fce1da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25ba3fce1da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80755cdd4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180755cdd44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180755cdd44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b63a46e3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25b63a46e38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25b63a46e38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80755cdd4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80755cdd4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180755cdd44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b718e6ed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21b718e6ed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21b718e6ed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e4e9e26ae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e4e9e26ae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1e4e9e26ae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5ba3fce1da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g25ba3fce1da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 name="Google Shape;36;g25ba3fce1da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80755cdd44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80755cdd44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80755cdd44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90e764dc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2590e764dc2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2590e764dc2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80755cdd4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80755cdd44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180755cdd44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90e764dc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590e764dc2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590e764dc2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80755cdd4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180755cdd4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180755cdd4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b718e6e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1b718e6ed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1b718e6ed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5ba3fce1da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g25ba3fce1da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g25ba3fce1da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80755cdd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g180755cdd4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g180755cdd4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5b63a46e3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g25b63a46e38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g25b63a46e38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80755cdd44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180755cdd44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180755cdd44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b63a46e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25b63a46e3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25b63a46e3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ba3fce1d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5ba3fce1d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g25ba3fce1d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_tnRhZytE8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MA72sphWWa8"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qtiNAKNG_Wg"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507OuqE_rAI" TargetMode="External"/><Relationship Id="rId4" Type="http://schemas.openxmlformats.org/officeDocument/2006/relationships/hyperlink" Target="https://www.youtube.com/watch?v=fKlB3MzbJZo" TargetMode="External"/><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omments" Target="../comments/comment4.xml"/><Relationship Id="rId4" Type="http://schemas.openxmlformats.org/officeDocument/2006/relationships/hyperlink" Target="https://www.youtube.com/watch?v=D5JRiqEXQNc" TargetMode="External"/><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youtu.be/75u_5BHYqa8"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1286050" y="3053725"/>
            <a:ext cx="95625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latin typeface="Comfortaa"/>
                <a:ea typeface="Comfortaa"/>
                <a:cs typeface="Comfortaa"/>
                <a:sym typeface="Comfortaa"/>
              </a:rPr>
              <a:t>Ecology and sustainable development in agriculture</a:t>
            </a:r>
            <a:endParaRPr>
              <a:latin typeface="Comfortaa"/>
              <a:ea typeface="Comfortaa"/>
              <a:cs typeface="Comfortaa"/>
              <a:sym typeface="Comfortaa"/>
            </a:endParaRPr>
          </a:p>
        </p:txBody>
      </p:sp>
      <p:sp>
        <p:nvSpPr>
          <p:cNvPr id="32" name="Google Shape;32;p1"/>
          <p:cNvSpPr txBox="1"/>
          <p:nvPr>
            <p:ph idx="1" type="subTitle"/>
          </p:nvPr>
        </p:nvSpPr>
        <p:spPr>
          <a:xfrm>
            <a:off x="6667954" y="5314717"/>
            <a:ext cx="5421600" cy="1192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a:solidFill>
                  <a:schemeClr val="dk2"/>
                </a:solidFill>
                <a:latin typeface="Comfortaa"/>
                <a:ea typeface="Comfortaa"/>
                <a:cs typeface="Comfortaa"/>
                <a:sym typeface="Comfortaa"/>
              </a:rPr>
              <a:t>PROGRAMME ERASMUS+      </a:t>
            </a:r>
            <a:endParaRPr>
              <a:solidFill>
                <a:schemeClr val="dk2"/>
              </a:solidFill>
              <a:latin typeface="Comfortaa"/>
              <a:ea typeface="Comfortaa"/>
              <a:cs typeface="Comfortaa"/>
              <a:sym typeface="Comfortaa"/>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omfortaa"/>
                <a:ea typeface="Comfortaa"/>
                <a:cs typeface="Comfortaa"/>
                <a:sym typeface="Comfortaa"/>
              </a:rPr>
              <a:t>Project ID KA220-YOU-37C49185</a:t>
            </a:r>
            <a:endParaRPr>
              <a:solidFill>
                <a:schemeClr val="dk2"/>
              </a:solidFill>
              <a:latin typeface="Comfortaa"/>
              <a:ea typeface="Comfortaa"/>
              <a:cs typeface="Comfortaa"/>
              <a:sym typeface="Comfortaa"/>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omfortaa"/>
                <a:ea typeface="Comfortaa"/>
                <a:cs typeface="Comfortaa"/>
                <a:sym typeface="Comfortaa"/>
              </a:rPr>
              <a:t>Cooperation partnerships in youth Form</a:t>
            </a:r>
            <a:endParaRPr>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5ba3fce1da_0_7"/>
          <p:cNvSpPr txBox="1"/>
          <p:nvPr>
            <p:ph type="title"/>
          </p:nvPr>
        </p:nvSpPr>
        <p:spPr>
          <a:xfrm>
            <a:off x="838200" y="16394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The evolution of agriculture: the CAP</a:t>
            </a:r>
            <a:endParaRPr sz="4000">
              <a:latin typeface="Comfortaa"/>
              <a:ea typeface="Comfortaa"/>
              <a:cs typeface="Comfortaa"/>
              <a:sym typeface="Comfortaa"/>
            </a:endParaRPr>
          </a:p>
        </p:txBody>
      </p:sp>
      <p:sp>
        <p:nvSpPr>
          <p:cNvPr id="94" name="Google Shape;94;g25ba3fce1da_0_7"/>
          <p:cNvSpPr txBox="1"/>
          <p:nvPr>
            <p:ph idx="1" type="body"/>
          </p:nvPr>
        </p:nvSpPr>
        <p:spPr>
          <a:xfrm>
            <a:off x="569550" y="2540950"/>
            <a:ext cx="110529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The CAP is a common agricultural policy for all European Union countries. </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Created in 1962, its aim is to modernize agriculture, regulate prices and agricultural production, and avoid excess production or the risk of famine.</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Its role is crucial, and its subsidies, on which many farmers depend, are conditional. Nearly a third of the CAP's 387 billion budget will be used for "green payments", awarded to farmers in exchange for environmentally-friendly practices, such as crop variation, permanent grassland, respect for wetlands, creation and maintenance of hedgerows...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5ba3fce1da_0_22"/>
          <p:cNvSpPr txBox="1"/>
          <p:nvPr>
            <p:ph type="title"/>
          </p:nvPr>
        </p:nvSpPr>
        <p:spPr>
          <a:xfrm>
            <a:off x="910700" y="15288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The evolution of agriculture: agroecology</a:t>
            </a:r>
            <a:endParaRPr sz="4000">
              <a:latin typeface="Comfortaa"/>
              <a:ea typeface="Comfortaa"/>
              <a:cs typeface="Comfortaa"/>
              <a:sym typeface="Comfortaa"/>
            </a:endParaRPr>
          </a:p>
        </p:txBody>
      </p:sp>
      <p:sp>
        <p:nvSpPr>
          <p:cNvPr id="101" name="Google Shape;101;g25ba3fce1da_0_22"/>
          <p:cNvSpPr txBox="1"/>
          <p:nvPr>
            <p:ph idx="1" type="body"/>
          </p:nvPr>
        </p:nvSpPr>
        <p:spPr>
          <a:xfrm>
            <a:off x="910700" y="285419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Agroecology means taking into account the functioning of the ecosystem in our farming system.</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An ecosystem is a biotope (everything non-living: pH, temperature, soil composition, etc.) and a biocenosis (everything living: bacteria, animals, plants, etc.) in a given system. </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All the elements of an ecosystem interact with each other, and pH and temperature determine which plants will or won't grow. These plants will attract or repel insects and animals.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5ba3fce1da_0_28"/>
          <p:cNvSpPr txBox="1"/>
          <p:nvPr>
            <p:ph type="title"/>
          </p:nvPr>
        </p:nvSpPr>
        <p:spPr>
          <a:xfrm>
            <a:off x="838200" y="1528880"/>
            <a:ext cx="10515600" cy="662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4000">
                <a:latin typeface="Comfortaa"/>
                <a:ea typeface="Comfortaa"/>
                <a:cs typeface="Comfortaa"/>
                <a:sym typeface="Comfortaa"/>
              </a:rPr>
              <a:t>The evolution of agriculture: agroecology</a:t>
            </a:r>
            <a:endParaRPr sz="4000">
              <a:latin typeface="Comfortaa"/>
              <a:ea typeface="Comfortaa"/>
              <a:cs typeface="Comfortaa"/>
              <a:sym typeface="Comfortaa"/>
            </a:endParaRPr>
          </a:p>
        </p:txBody>
      </p:sp>
      <p:sp>
        <p:nvSpPr>
          <p:cNvPr id="108" name="Google Shape;108;g25ba3fce1da_0_28"/>
          <p:cNvSpPr txBox="1"/>
          <p:nvPr>
            <p:ph idx="1" type="body"/>
          </p:nvPr>
        </p:nvSpPr>
        <p:spPr>
          <a:xfrm>
            <a:off x="669850" y="2854200"/>
            <a:ext cx="111207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sz="2500">
                <a:latin typeface="Comfortaa"/>
                <a:ea typeface="Comfortaa"/>
                <a:cs typeface="Comfortaa"/>
                <a:sym typeface="Comfortaa"/>
              </a:rPr>
              <a:t>Agroecology encourages the right interactions to limit human action and promote ecosystem balance.</a:t>
            </a:r>
            <a:endParaRPr sz="2500">
              <a:latin typeface="Comfortaa"/>
              <a:ea typeface="Comfortaa"/>
              <a:cs typeface="Comfortaa"/>
              <a:sym typeface="Comfortaa"/>
            </a:endParaRPr>
          </a:p>
          <a:p>
            <a:pPr indent="0" lvl="0" marL="0" rtl="0" algn="l">
              <a:lnSpc>
                <a:spcPct val="90000"/>
              </a:lnSpc>
              <a:spcBef>
                <a:spcPts val="1000"/>
              </a:spcBef>
              <a:spcAft>
                <a:spcPts val="0"/>
              </a:spcAft>
              <a:buNone/>
            </a:pPr>
            <a:r>
              <a:rPr lang="en-US" sz="2500">
                <a:latin typeface="Comfortaa"/>
                <a:ea typeface="Comfortaa"/>
                <a:cs typeface="Comfortaa"/>
                <a:sym typeface="Comfortaa"/>
              </a:rPr>
              <a:t>For example, attracting beneficial insects, the natural predators of crop pests. This limits the use of chemical products.</a:t>
            </a:r>
            <a:endParaRPr sz="2500">
              <a:latin typeface="Comfortaa"/>
              <a:ea typeface="Comfortaa"/>
              <a:cs typeface="Comfortaa"/>
              <a:sym typeface="Comfortaa"/>
            </a:endParaRPr>
          </a:p>
          <a:p>
            <a:pPr indent="0" lvl="0" marL="0" rtl="0" algn="l">
              <a:lnSpc>
                <a:spcPct val="90000"/>
              </a:lnSpc>
              <a:spcBef>
                <a:spcPts val="1000"/>
              </a:spcBef>
              <a:spcAft>
                <a:spcPts val="0"/>
              </a:spcAft>
              <a:buNone/>
            </a:pPr>
            <a:r>
              <a:rPr lang="en-US" sz="2500">
                <a:latin typeface="Comfortaa"/>
                <a:ea typeface="Comfortaa"/>
                <a:cs typeface="Comfortaa"/>
                <a:sym typeface="Comfortaa"/>
              </a:rPr>
              <a:t>Or planting a cover crop in winter to trap nitrogen in the soil, thus avoiding contamination of our water, and storing it for the next crop. This cover will also have an impact on soil structure, limiting the amount of work required to preserve the life it supports.</a:t>
            </a:r>
            <a:endParaRPr sz="2500">
              <a:latin typeface="Comfortaa"/>
              <a:ea typeface="Comfortaa"/>
              <a:cs typeface="Comfortaa"/>
              <a:sym typeface="Comfortaa"/>
            </a:endParaRPr>
          </a:p>
          <a:p>
            <a:pPr indent="-406400" lvl="0" marL="457200" rtl="0" algn="l">
              <a:lnSpc>
                <a:spcPct val="90000"/>
              </a:lnSpc>
              <a:spcBef>
                <a:spcPts val="1000"/>
              </a:spcBef>
              <a:spcAft>
                <a:spcPts val="0"/>
              </a:spcAft>
              <a:buSzPts val="2800"/>
              <a:buChar char="❖"/>
            </a:pPr>
            <a:r>
              <a:rPr lang="en-US" sz="1100" u="sng">
                <a:solidFill>
                  <a:schemeClr val="hlink"/>
                </a:solidFill>
                <a:latin typeface="Arial"/>
                <a:ea typeface="Arial"/>
                <a:cs typeface="Arial"/>
                <a:sym typeface="Arial"/>
                <a:hlinkClick r:id="rId3"/>
              </a:rPr>
              <a:t>Qu'est-ce que l'agroécologie? - YouTube</a:t>
            </a:r>
            <a:r>
              <a:rPr lang="en-US"/>
              <a:t> (2 min)</a:t>
            </a:r>
            <a:endParaRPr/>
          </a:p>
          <a:p>
            <a:pPr indent="0" lvl="0" marL="0" rtl="0" algn="l">
              <a:lnSpc>
                <a:spcPct val="90000"/>
              </a:lnSpc>
              <a:spcBef>
                <a:spcPts val="1000"/>
              </a:spcBef>
              <a:spcAft>
                <a:spcPts val="0"/>
              </a:spcAft>
              <a:buClr>
                <a:schemeClr val="dk1"/>
              </a:buClr>
              <a:buSzPts val="11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dd42da29d8_0_1"/>
          <p:cNvSpPr txBox="1"/>
          <p:nvPr>
            <p:ph type="title"/>
          </p:nvPr>
        </p:nvSpPr>
        <p:spPr>
          <a:xfrm>
            <a:off x="838200" y="1441880"/>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4000">
                <a:latin typeface="Comfortaa"/>
                <a:ea typeface="Comfortaa"/>
                <a:cs typeface="Comfortaa"/>
                <a:sym typeface="Comfortaa"/>
              </a:rPr>
              <a:t>Knowledge of living things</a:t>
            </a:r>
            <a:endParaRPr sz="4000">
              <a:latin typeface="Comfortaa"/>
              <a:ea typeface="Comfortaa"/>
              <a:cs typeface="Comfortaa"/>
              <a:sym typeface="Comfortaa"/>
            </a:endParaRPr>
          </a:p>
        </p:txBody>
      </p:sp>
      <p:sp>
        <p:nvSpPr>
          <p:cNvPr id="115" name="Google Shape;115;g1dd42da29d8_0_1"/>
          <p:cNvSpPr txBox="1"/>
          <p:nvPr>
            <p:ph idx="1" type="body"/>
          </p:nvPr>
        </p:nvSpPr>
        <p:spPr>
          <a:xfrm>
            <a:off x="554675" y="2599700"/>
            <a:ext cx="8510100" cy="356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solidFill>
                  <a:srgbClr val="4C1130"/>
                </a:solidFill>
                <a:latin typeface="Comfortaa"/>
                <a:ea typeface="Comfortaa"/>
                <a:cs typeface="Comfortaa"/>
                <a:sym typeface="Comfortaa"/>
              </a:rPr>
              <a:t>Do you think we need diversity in agriculture and why?</a:t>
            </a:r>
            <a:endParaRPr sz="2500">
              <a:solidFill>
                <a:srgbClr val="4C1130"/>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t/>
            </a:r>
            <a:endParaRPr sz="2500">
              <a:solidFill>
                <a:srgbClr val="4C1130"/>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solidFill>
                  <a:srgbClr val="4C1130"/>
                </a:solidFill>
                <a:latin typeface="Comfortaa"/>
                <a:ea typeface="Comfortaa"/>
                <a:cs typeface="Comfortaa"/>
                <a:sym typeface="Comfortaa"/>
              </a:rPr>
              <a:t>Are microbes (especially bacteria and fungi) useful or problematic in agriculture?</a:t>
            </a:r>
            <a:endParaRPr sz="2500">
              <a:solidFill>
                <a:srgbClr val="4C1130"/>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sz="2500">
              <a:solidFill>
                <a:srgbClr val="4C1130"/>
              </a:solidFill>
              <a:latin typeface="Comfortaa"/>
              <a:ea typeface="Comfortaa"/>
              <a:cs typeface="Comfortaa"/>
              <a:sym typeface="Comfortaa"/>
            </a:endParaRPr>
          </a:p>
          <a:p>
            <a:pPr indent="-387350" lvl="0" marL="457200" rtl="0" algn="l">
              <a:lnSpc>
                <a:spcPct val="90000"/>
              </a:lnSpc>
              <a:spcBef>
                <a:spcPts val="1000"/>
              </a:spcBef>
              <a:spcAft>
                <a:spcPts val="0"/>
              </a:spcAft>
              <a:buSzPts val="2500"/>
              <a:buChar char="❖"/>
            </a:pPr>
            <a:r>
              <a:rPr lang="en-US" sz="2500" u="sng">
                <a:solidFill>
                  <a:schemeClr val="hlink"/>
                </a:solidFill>
                <a:latin typeface="Comfortaa"/>
                <a:ea typeface="Comfortaa"/>
                <a:cs typeface="Comfortaa"/>
                <a:sym typeface="Comfortaa"/>
                <a:hlinkClick r:id="rId3"/>
              </a:rPr>
              <a:t>Agriculture et biodiversité : cultivons avec la nature (2021) - YouTube</a:t>
            </a:r>
            <a:r>
              <a:rPr lang="en-US" sz="2500">
                <a:latin typeface="Comfortaa"/>
                <a:ea typeface="Comfortaa"/>
                <a:cs typeface="Comfortaa"/>
                <a:sym typeface="Comfortaa"/>
              </a:rPr>
              <a:t> (7 min)</a:t>
            </a:r>
            <a:endParaRPr sz="2500">
              <a:latin typeface="Comfortaa"/>
              <a:ea typeface="Comfortaa"/>
              <a:cs typeface="Comfortaa"/>
              <a:sym typeface="Comfortaa"/>
            </a:endParaRPr>
          </a:p>
          <a:p>
            <a:pPr indent="0" lvl="0" marL="457200" rtl="0" algn="l">
              <a:lnSpc>
                <a:spcPct val="90000"/>
              </a:lnSpc>
              <a:spcBef>
                <a:spcPts val="1000"/>
              </a:spcBef>
              <a:spcAft>
                <a:spcPts val="0"/>
              </a:spcAft>
              <a:buSzPts val="2800"/>
              <a:buNone/>
            </a:pPr>
            <a:r>
              <a:t/>
            </a:r>
            <a:endParaRPr/>
          </a:p>
        </p:txBody>
      </p:sp>
      <p:pic>
        <p:nvPicPr>
          <p:cNvPr id="116" name="Google Shape;116;g1dd42da29d8_0_1"/>
          <p:cNvPicPr preferRelativeResize="0"/>
          <p:nvPr/>
        </p:nvPicPr>
        <p:blipFill rotWithShape="1">
          <a:blip r:embed="rId4">
            <a:alphaModFix/>
          </a:blip>
          <a:srcRect b="0" l="0" r="0" t="0"/>
          <a:stretch/>
        </p:blipFill>
        <p:spPr>
          <a:xfrm>
            <a:off x="8996450" y="3356025"/>
            <a:ext cx="3195550" cy="3501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5ba3fce1da_0_15"/>
          <p:cNvSpPr txBox="1"/>
          <p:nvPr>
            <p:ph type="title"/>
          </p:nvPr>
        </p:nvSpPr>
        <p:spPr>
          <a:xfrm>
            <a:off x="838200" y="1470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4000">
                <a:latin typeface="Comfortaa"/>
                <a:ea typeface="Comfortaa"/>
                <a:cs typeface="Comfortaa"/>
                <a:sym typeface="Comfortaa"/>
              </a:rPr>
              <a:t>Knowledge of living things</a:t>
            </a:r>
            <a:endParaRPr sz="4000">
              <a:latin typeface="Comfortaa"/>
              <a:ea typeface="Comfortaa"/>
              <a:cs typeface="Comfortaa"/>
              <a:sym typeface="Comfortaa"/>
            </a:endParaRPr>
          </a:p>
        </p:txBody>
      </p:sp>
      <p:sp>
        <p:nvSpPr>
          <p:cNvPr id="123" name="Google Shape;123;g25ba3fce1da_0_15"/>
          <p:cNvSpPr txBox="1"/>
          <p:nvPr>
            <p:ph idx="1" type="body"/>
          </p:nvPr>
        </p:nvSpPr>
        <p:spPr>
          <a:xfrm>
            <a:off x="286650" y="2547725"/>
            <a:ext cx="116187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As in humans, bacteria and fungi can cause illness, however some are also our best allies. Humans could not live without their intestinal bacteria, and ruminants can only digest grass thanks to specific bacteria, protozoa and fungi.</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In the case of plants, symbiosis with a fungus can increase root capacity a thousand-fold, thus limiting the need for fertilizers and making plants more resistant to drought. But this microbial life is very fragile and sensitive to variations. To help it develop, new techniques known as soil conservation, such as no-till farming, are increasingly being developed.</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80755cdd44_0_12"/>
          <p:cNvSpPr txBox="1"/>
          <p:nvPr>
            <p:ph type="title"/>
          </p:nvPr>
        </p:nvSpPr>
        <p:spPr>
          <a:xfrm>
            <a:off x="838200" y="14523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Knowledge of living things</a:t>
            </a:r>
            <a:endParaRPr sz="4000">
              <a:latin typeface="Comfortaa"/>
              <a:ea typeface="Comfortaa"/>
              <a:cs typeface="Comfortaa"/>
              <a:sym typeface="Comfortaa"/>
            </a:endParaRPr>
          </a:p>
        </p:txBody>
      </p:sp>
      <p:sp>
        <p:nvSpPr>
          <p:cNvPr id="130" name="Google Shape;130;g180755cdd44_0_12"/>
          <p:cNvSpPr txBox="1"/>
          <p:nvPr>
            <p:ph idx="1" type="body"/>
          </p:nvPr>
        </p:nvSpPr>
        <p:spPr>
          <a:xfrm>
            <a:off x="403950" y="2315950"/>
            <a:ext cx="113841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In nature, everything is linked and balanced. The quality of the soil will determine the quantity of bacteria, fungi, earthworms and so on.</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To enable a living being to grow in the best possible conditions, we must first understand what it needs, its impact on its environment and all the environmental factors that will help or hinder its growth.</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Agriculture is a highly specialized field, where to be competent you need to know and master an enormous amount of knowledge, from adjusting tire pressure so as not to compact the soil too much, to fermenting your corn so that it is better digested by cattle, to regulating the pH of your soil to encourage microbial life,to respect nature, you have to understand it.</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5b63a46e38_0_15"/>
          <p:cNvSpPr txBox="1"/>
          <p:nvPr>
            <p:ph type="title"/>
          </p:nvPr>
        </p:nvSpPr>
        <p:spPr>
          <a:xfrm>
            <a:off x="838200" y="123890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Organic innovation</a:t>
            </a:r>
            <a:endParaRPr sz="4000">
              <a:latin typeface="Comfortaa"/>
              <a:ea typeface="Comfortaa"/>
              <a:cs typeface="Comfortaa"/>
              <a:sym typeface="Comfortaa"/>
            </a:endParaRPr>
          </a:p>
        </p:txBody>
      </p:sp>
      <p:sp>
        <p:nvSpPr>
          <p:cNvPr id="137" name="Google Shape;137;g25b63a46e38_0_15"/>
          <p:cNvSpPr txBox="1"/>
          <p:nvPr>
            <p:ph idx="1" type="body"/>
          </p:nvPr>
        </p:nvSpPr>
        <p:spPr>
          <a:xfrm>
            <a:off x="495875" y="2083750"/>
            <a:ext cx="110628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From the selection of new varieties better adapted to climate change, plant associations and agroforestry, organic innovations are varied and booming</a:t>
            </a:r>
            <a:r>
              <a:rPr lang="en-US" sz="2500">
                <a:latin typeface="Comfortaa"/>
                <a:ea typeface="Comfortaa"/>
                <a:cs typeface="Comfortaa"/>
                <a:sym typeface="Comfortaa"/>
              </a:rPr>
              <a:t>.</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What is agroforestry? It consists of the </a:t>
            </a:r>
            <a:r>
              <a:rPr lang="en-US" sz="2500">
                <a:latin typeface="Comfortaa"/>
                <a:ea typeface="Comfortaa"/>
                <a:cs typeface="Comfortaa"/>
                <a:sym typeface="Comfortaa"/>
              </a:rPr>
              <a:t>associating trees with crops and livestock, to the creation of natural fertilizers based on bacteria and mycorrhizae, the use of bacteria, fungi, viruses, insects and others to replace pesticides and new practices,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US" sz="1100" u="sng">
                <a:solidFill>
                  <a:schemeClr val="hlink"/>
                </a:solidFill>
                <a:latin typeface="Arial"/>
                <a:ea typeface="Arial"/>
                <a:cs typeface="Arial"/>
                <a:sym typeface="Arial"/>
                <a:hlinkClick r:id="rId3"/>
              </a:rPr>
              <a:t>Comment nourrir la France de 2050 sans engrais chimiques ? - YouTube</a:t>
            </a:r>
            <a:r>
              <a:rPr lang="en-US"/>
              <a:t> </a:t>
            </a:r>
            <a:r>
              <a:rPr lang="en-US" sz="2500">
                <a:latin typeface="Comfortaa"/>
                <a:ea typeface="Comfortaa"/>
                <a:cs typeface="Comfortaa"/>
                <a:sym typeface="Comfortaa"/>
              </a:rPr>
              <a:t>(10 min)</a:t>
            </a:r>
            <a:endParaRPr sz="2500">
              <a:latin typeface="Comfortaa"/>
              <a:ea typeface="Comfortaa"/>
              <a:cs typeface="Comfortaa"/>
              <a:sym typeface="Comfortaa"/>
            </a:endParaRPr>
          </a:p>
        </p:txBody>
      </p:sp>
      <p:pic>
        <p:nvPicPr>
          <p:cNvPr id="138" name="Google Shape;138;g25b63a46e38_0_15"/>
          <p:cNvPicPr preferRelativeResize="0"/>
          <p:nvPr/>
        </p:nvPicPr>
        <p:blipFill rotWithShape="1">
          <a:blip r:embed="rId4">
            <a:alphaModFix/>
          </a:blip>
          <a:srcRect b="0" l="0" r="0" t="0"/>
          <a:stretch/>
        </p:blipFill>
        <p:spPr>
          <a:xfrm>
            <a:off x="10227000" y="5138425"/>
            <a:ext cx="1536901" cy="15369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80755cdd44_0_18"/>
          <p:cNvSpPr txBox="1"/>
          <p:nvPr>
            <p:ph type="title"/>
          </p:nvPr>
        </p:nvSpPr>
        <p:spPr>
          <a:xfrm>
            <a:off x="838200" y="110510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Technological innovation</a:t>
            </a:r>
            <a:endParaRPr sz="4000">
              <a:latin typeface="Comfortaa"/>
              <a:ea typeface="Comfortaa"/>
              <a:cs typeface="Comfortaa"/>
              <a:sym typeface="Comfortaa"/>
            </a:endParaRPr>
          </a:p>
        </p:txBody>
      </p:sp>
      <p:sp>
        <p:nvSpPr>
          <p:cNvPr id="145" name="Google Shape;145;g180755cdd44_0_18"/>
          <p:cNvSpPr txBox="1"/>
          <p:nvPr>
            <p:ph idx="1" type="body"/>
          </p:nvPr>
        </p:nvSpPr>
        <p:spPr>
          <a:xfrm>
            <a:off x="838200" y="2286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solidFill>
                  <a:srgbClr val="4C1130"/>
                </a:solidFill>
                <a:latin typeface="Comfortaa"/>
                <a:ea typeface="Comfortaa"/>
                <a:cs typeface="Comfortaa"/>
                <a:sym typeface="Comfortaa"/>
              </a:rPr>
              <a:t>What do you think is the current state of technological innovation?</a:t>
            </a:r>
            <a:endParaRPr sz="2500">
              <a:solidFill>
                <a:srgbClr val="4C1130"/>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The same innovations can be found in agriculture as elsewhere. From milking robots that allow cows to give milk whenever they want, to tractors connected to on-board computers and GPS, new techniques are constantly making agriculture more efficient and comfortable for people.</a:t>
            </a:r>
            <a:endParaRPr sz="2500">
              <a:latin typeface="Comfortaa"/>
              <a:ea typeface="Comfortaa"/>
              <a:cs typeface="Comfortaa"/>
              <a:sym typeface="Comfortaa"/>
            </a:endParaRPr>
          </a:p>
          <a:p>
            <a:pPr indent="-317500" lvl="0" marL="457200" rtl="0" algn="l">
              <a:lnSpc>
                <a:spcPct val="90000"/>
              </a:lnSpc>
              <a:spcBef>
                <a:spcPts val="1000"/>
              </a:spcBef>
              <a:spcAft>
                <a:spcPts val="0"/>
              </a:spcAft>
              <a:buSzPts val="1400"/>
              <a:buChar char="❖"/>
            </a:pPr>
            <a:r>
              <a:rPr lang="en-US" sz="1400" u="sng">
                <a:solidFill>
                  <a:schemeClr val="hlink"/>
                </a:solidFill>
                <a:latin typeface="Comfortaa"/>
                <a:ea typeface="Comfortaa"/>
                <a:cs typeface="Comfortaa"/>
                <a:sym typeface="Comfortaa"/>
                <a:hlinkClick r:id="rId3"/>
              </a:rPr>
              <a:t>Agriculture connectée : les fermes s'automatisent grâce aux innovations technologiques - YouTube</a:t>
            </a:r>
            <a:r>
              <a:rPr lang="en-US" sz="1400">
                <a:latin typeface="Comfortaa"/>
                <a:ea typeface="Comfortaa"/>
                <a:cs typeface="Comfortaa"/>
                <a:sym typeface="Comfortaa"/>
              </a:rPr>
              <a:t> (6 min) </a:t>
            </a:r>
            <a:endParaRPr sz="1400">
              <a:latin typeface="Comfortaa"/>
              <a:ea typeface="Comfortaa"/>
              <a:cs typeface="Comfortaa"/>
              <a:sym typeface="Comfortaa"/>
            </a:endParaRPr>
          </a:p>
          <a:p>
            <a:pPr indent="-317500" lvl="0" marL="457200" rtl="0" algn="l">
              <a:lnSpc>
                <a:spcPct val="90000"/>
              </a:lnSpc>
              <a:spcBef>
                <a:spcPts val="0"/>
              </a:spcBef>
              <a:spcAft>
                <a:spcPts val="0"/>
              </a:spcAft>
              <a:buSzPts val="1400"/>
              <a:buChar char="❖"/>
            </a:pPr>
            <a:r>
              <a:rPr lang="en-US" sz="1400" u="sng">
                <a:solidFill>
                  <a:schemeClr val="hlink"/>
                </a:solidFill>
                <a:latin typeface="Comfortaa"/>
                <a:ea typeface="Comfortaa"/>
                <a:cs typeface="Comfortaa"/>
                <a:sym typeface="Comfortaa"/>
                <a:hlinkClick r:id="rId4"/>
              </a:rPr>
              <a:t>La technologie, l'alliée d'une agriculture performante et durable - YouTube</a:t>
            </a:r>
            <a:r>
              <a:rPr lang="en-US" sz="1400">
                <a:latin typeface="Comfortaa"/>
                <a:ea typeface="Comfortaa"/>
                <a:cs typeface="Comfortaa"/>
                <a:sym typeface="Comfortaa"/>
              </a:rPr>
              <a:t> (4 min)</a:t>
            </a:r>
            <a:endParaRPr sz="1400">
              <a:latin typeface="Comfortaa"/>
              <a:ea typeface="Comfortaa"/>
              <a:cs typeface="Comfortaa"/>
              <a:sym typeface="Comfortaa"/>
            </a:endParaRPr>
          </a:p>
          <a:p>
            <a:pPr indent="0" lvl="0" marL="457200" rtl="0" algn="l">
              <a:lnSpc>
                <a:spcPct val="90000"/>
              </a:lnSpc>
              <a:spcBef>
                <a:spcPts val="1000"/>
              </a:spcBef>
              <a:spcAft>
                <a:spcPts val="0"/>
              </a:spcAft>
              <a:buSzPts val="2800"/>
              <a:buNone/>
            </a:pPr>
            <a:r>
              <a:t/>
            </a:r>
            <a:endParaRPr sz="2200"/>
          </a:p>
          <a:p>
            <a:pPr indent="0" lvl="0" marL="0" rtl="0" algn="l">
              <a:lnSpc>
                <a:spcPct val="90000"/>
              </a:lnSpc>
              <a:spcBef>
                <a:spcPts val="1000"/>
              </a:spcBef>
              <a:spcAft>
                <a:spcPts val="0"/>
              </a:spcAft>
              <a:buSzPts val="2800"/>
              <a:buNone/>
            </a:pPr>
            <a:r>
              <a:t/>
            </a:r>
            <a:endParaRPr sz="2200"/>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solidFill>
                <a:srgbClr val="4C1130"/>
              </a:solidFill>
            </a:endParaRPr>
          </a:p>
          <a:p>
            <a:pPr indent="0" lvl="0" marL="0" rtl="0" algn="l">
              <a:lnSpc>
                <a:spcPct val="90000"/>
              </a:lnSpc>
              <a:spcBef>
                <a:spcPts val="1000"/>
              </a:spcBef>
              <a:spcAft>
                <a:spcPts val="0"/>
              </a:spcAft>
              <a:buSzPts val="2800"/>
              <a:buNone/>
            </a:pPr>
            <a:r>
              <a:t/>
            </a:r>
            <a:endParaRPr/>
          </a:p>
        </p:txBody>
      </p:sp>
      <p:pic>
        <p:nvPicPr>
          <p:cNvPr id="146" name="Google Shape;146;g180755cdd44_0_18"/>
          <p:cNvPicPr preferRelativeResize="0"/>
          <p:nvPr/>
        </p:nvPicPr>
        <p:blipFill rotWithShape="1">
          <a:blip r:embed="rId5">
            <a:alphaModFix/>
          </a:blip>
          <a:srcRect b="0" l="0" r="0" t="0"/>
          <a:stretch/>
        </p:blipFill>
        <p:spPr>
          <a:xfrm>
            <a:off x="9227075" y="5445075"/>
            <a:ext cx="2622850" cy="1311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1b718e6ed4_0_6"/>
          <p:cNvSpPr txBox="1"/>
          <p:nvPr>
            <p:ph type="title"/>
          </p:nvPr>
        </p:nvSpPr>
        <p:spPr>
          <a:xfrm>
            <a:off x="838200" y="116030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Innovation</a:t>
            </a:r>
            <a:endParaRPr sz="4000">
              <a:latin typeface="Comfortaa"/>
              <a:ea typeface="Comfortaa"/>
              <a:cs typeface="Comfortaa"/>
              <a:sym typeface="Comfortaa"/>
            </a:endParaRPr>
          </a:p>
        </p:txBody>
      </p:sp>
      <p:sp>
        <p:nvSpPr>
          <p:cNvPr id="153" name="Google Shape;153;g21b718e6ed4_0_6"/>
          <p:cNvSpPr txBox="1"/>
          <p:nvPr>
            <p:ph idx="1" type="body"/>
          </p:nvPr>
        </p:nvSpPr>
        <p:spPr>
          <a:xfrm>
            <a:off x="290100" y="2002300"/>
            <a:ext cx="11611800" cy="46962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lang="en-US" sz="2500">
                <a:latin typeface="Comfortaa"/>
                <a:ea typeface="Comfortaa"/>
                <a:cs typeface="Comfortaa"/>
                <a:sym typeface="Comfortaa"/>
              </a:rPr>
              <a:t>Agridata and digital technology:</a:t>
            </a:r>
            <a:endParaRPr sz="2500">
              <a:latin typeface="Comfortaa"/>
              <a:ea typeface="Comfortaa"/>
              <a:cs typeface="Comfortaa"/>
              <a:sym typeface="Comfortaa"/>
            </a:endParaRPr>
          </a:p>
          <a:p>
            <a:pPr indent="0" lvl="0" marL="0" rtl="0" algn="l">
              <a:lnSpc>
                <a:spcPct val="90000"/>
              </a:lnSpc>
              <a:spcBef>
                <a:spcPts val="1000"/>
              </a:spcBef>
              <a:spcAft>
                <a:spcPts val="0"/>
              </a:spcAft>
              <a:buNone/>
            </a:pPr>
            <a:r>
              <a:rPr lang="en-US" sz="2500">
                <a:latin typeface="Comfortaa"/>
                <a:ea typeface="Comfortaa"/>
                <a:cs typeface="Comfortaa"/>
                <a:sym typeface="Comfortaa"/>
              </a:rPr>
              <a:t>Thanks to nano-sensors and satellites, numerous data are analyzed, such as water requirements or deficiencies, and the presence of viruses, parasites or weeds. All this is done down to the last millimetre, to ensure the best possible adaptation of the solution and minimize the use of inputs (water, fertilizers, phytosanitary products).</a:t>
            </a:r>
            <a:endParaRPr sz="2500">
              <a:latin typeface="Comfortaa"/>
              <a:ea typeface="Comfortaa"/>
              <a:cs typeface="Comfortaa"/>
              <a:sym typeface="Comfortaa"/>
            </a:endParaRPr>
          </a:p>
          <a:p>
            <a:pPr indent="-387350" lvl="0" marL="457200" rtl="0" algn="l">
              <a:lnSpc>
                <a:spcPct val="90000"/>
              </a:lnSpc>
              <a:spcBef>
                <a:spcPts val="1000"/>
              </a:spcBef>
              <a:spcAft>
                <a:spcPts val="0"/>
              </a:spcAft>
              <a:buSzPts val="2500"/>
              <a:buFont typeface="Comfortaa"/>
              <a:buChar char="•"/>
            </a:pPr>
            <a:r>
              <a:rPr lang="en-US" sz="2500">
                <a:latin typeface="Comfortaa"/>
                <a:ea typeface="Comfortaa"/>
                <a:cs typeface="Comfortaa"/>
                <a:sym typeface="Comfortaa"/>
              </a:rPr>
              <a:t>Biocontrol:</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To further limit the use of traditional phytopharmaceutical products (chemical pesticides and herbicides), we are increasingly using molecules derived from living, natural mechanisms and even living beings such as bacteria or ladybird releases in fields to combat aphids.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p:txBody>
      </p:sp>
      <p:pic>
        <p:nvPicPr>
          <p:cNvPr id="154" name="Google Shape;154;g21b718e6ed4_0_6"/>
          <p:cNvPicPr preferRelativeResize="0"/>
          <p:nvPr/>
        </p:nvPicPr>
        <p:blipFill rotWithShape="1">
          <a:blip r:embed="rId3">
            <a:alphaModFix/>
          </a:blip>
          <a:srcRect b="0" l="0" r="0" t="0"/>
          <a:stretch/>
        </p:blipFill>
        <p:spPr>
          <a:xfrm>
            <a:off x="9595182" y="391475"/>
            <a:ext cx="2309594" cy="182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e4e9e26aee_0_0"/>
          <p:cNvSpPr txBox="1"/>
          <p:nvPr>
            <p:ph type="title"/>
          </p:nvPr>
        </p:nvSpPr>
        <p:spPr>
          <a:xfrm>
            <a:off x="838200" y="15143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Innovation</a:t>
            </a:r>
            <a:endParaRPr sz="4000">
              <a:latin typeface="Comfortaa"/>
              <a:ea typeface="Comfortaa"/>
              <a:cs typeface="Comfortaa"/>
              <a:sym typeface="Comfortaa"/>
            </a:endParaRPr>
          </a:p>
        </p:txBody>
      </p:sp>
      <p:sp>
        <p:nvSpPr>
          <p:cNvPr id="161" name="Google Shape;161;g1e4e9e26aee_0_0"/>
          <p:cNvSpPr txBox="1"/>
          <p:nvPr>
            <p:ph idx="1" type="body"/>
          </p:nvPr>
        </p:nvSpPr>
        <p:spPr>
          <a:xfrm>
            <a:off x="838200" y="2338895"/>
            <a:ext cx="105156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lang="en-US" sz="2500">
                <a:latin typeface="Comfortaa"/>
                <a:ea typeface="Comfortaa"/>
                <a:cs typeface="Comfortaa"/>
                <a:sym typeface="Comfortaa"/>
              </a:rPr>
              <a:t>Robotics:</a:t>
            </a:r>
            <a:endParaRPr sz="2500">
              <a:latin typeface="Comfortaa"/>
              <a:ea typeface="Comfortaa"/>
              <a:cs typeface="Comfortaa"/>
              <a:sym typeface="Comfortaa"/>
            </a:endParaRPr>
          </a:p>
          <a:p>
            <a:pPr indent="0" lvl="0" marL="0" rtl="0" algn="l">
              <a:lnSpc>
                <a:spcPct val="90000"/>
              </a:lnSpc>
              <a:spcBef>
                <a:spcPts val="1000"/>
              </a:spcBef>
              <a:spcAft>
                <a:spcPts val="0"/>
              </a:spcAft>
              <a:buSzPts val="1100"/>
              <a:buNone/>
            </a:pPr>
            <a:r>
              <a:rPr lang="en-US" sz="2500">
                <a:latin typeface="Comfortaa"/>
                <a:ea typeface="Comfortaa"/>
                <a:cs typeface="Comfortaa"/>
                <a:sym typeface="Comfortaa"/>
              </a:rPr>
              <a:t>From milking robots in dairy farming and weeding robots in market gardening to scraping robots that clean corridors, robotics and drones, robotics is everywhere. It saves time and effort. Combined with digital technology and agridata, it offers the possibility of precision agriculture, more respectful of men, animals, plants and nature.</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406400" lvl="0" marL="914400" rtl="0" algn="l">
              <a:lnSpc>
                <a:spcPct val="90000"/>
              </a:lnSpc>
              <a:spcBef>
                <a:spcPts val="1000"/>
              </a:spcBef>
              <a:spcAft>
                <a:spcPts val="0"/>
              </a:spcAft>
              <a:buSzPts val="2800"/>
              <a:buChar char="❖"/>
            </a:pPr>
            <a:r>
              <a:rPr lang="en-US" sz="1100" u="sng">
                <a:solidFill>
                  <a:schemeClr val="hlink"/>
                </a:solidFill>
                <a:latin typeface="Comfortaa"/>
                <a:ea typeface="Comfortaa"/>
                <a:cs typeface="Comfortaa"/>
                <a:sym typeface="Comfortaa"/>
                <a:hlinkClick r:id="rId4"/>
                <a:extLst>
                  <a:ext uri="http://customooxmlschemas.google.com/">
                    <go:slidesCustomData xmlns:go="http://customooxmlschemas.google.com/" textRoundtripDataId="3"/>
                  </a:ext>
                </a:extLst>
              </a:rPr>
              <a:t>Technologie : des drones au service des agriculteurs - hi-tech - YouTube</a:t>
            </a:r>
            <a:r>
              <a:rPr lang="en-US">
                <a:latin typeface="Comfortaa"/>
                <a:ea typeface="Comfortaa"/>
                <a:cs typeface="Comfortaa"/>
                <a:sym typeface="Comfortaa"/>
                <a:extLst>
                  <a:ext uri="http://customooxmlschemas.google.com/">
                    <go:slidesCustomData xmlns:go="http://customooxmlschemas.google.com/" textRoundtripDataId="4"/>
                  </a:ext>
                </a:extLst>
              </a:rPr>
              <a:t> </a:t>
            </a:r>
            <a:r>
              <a:rPr lang="en-US" sz="2200">
                <a:latin typeface="Comfortaa"/>
                <a:ea typeface="Comfortaa"/>
                <a:cs typeface="Comfortaa"/>
                <a:sym typeface="Comfortaa"/>
                <a:extLst>
                  <a:ext uri="http://customooxmlschemas.google.com/">
                    <go:slidesCustomData xmlns:go="http://customooxmlschemas.google.com/" textRoundtripDataId="5"/>
                  </a:ext>
                </a:extLst>
              </a:rPr>
              <a:t>(2 min)</a:t>
            </a:r>
            <a:endParaRPr>
              <a:latin typeface="Comfortaa"/>
              <a:ea typeface="Comfortaa"/>
              <a:cs typeface="Comfortaa"/>
              <a:sym typeface="Comfortaa"/>
            </a:endParaRPr>
          </a:p>
        </p:txBody>
      </p:sp>
      <p:pic>
        <p:nvPicPr>
          <p:cNvPr id="162" name="Google Shape;162;g1e4e9e26aee_0_0"/>
          <p:cNvPicPr preferRelativeResize="0"/>
          <p:nvPr/>
        </p:nvPicPr>
        <p:blipFill rotWithShape="1">
          <a:blip r:embed="rId5">
            <a:alphaModFix/>
          </a:blip>
          <a:srcRect b="0" l="0" r="0" t="0"/>
          <a:stretch/>
        </p:blipFill>
        <p:spPr>
          <a:xfrm>
            <a:off x="9097214" y="565474"/>
            <a:ext cx="3007786" cy="198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g25ba3fce1da_0_45"/>
          <p:cNvSpPr txBox="1"/>
          <p:nvPr>
            <p:ph type="title"/>
          </p:nvPr>
        </p:nvSpPr>
        <p:spPr>
          <a:xfrm>
            <a:off x="838200" y="1644855"/>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Comfortaa"/>
                <a:ea typeface="Comfortaa"/>
                <a:cs typeface="Comfortaa"/>
                <a:sym typeface="Comfortaa"/>
              </a:rPr>
              <a:t>Introduction</a:t>
            </a:r>
            <a:endParaRPr>
              <a:latin typeface="Comfortaa"/>
              <a:ea typeface="Comfortaa"/>
              <a:cs typeface="Comfortaa"/>
              <a:sym typeface="Comfortaa"/>
            </a:endParaRPr>
          </a:p>
        </p:txBody>
      </p:sp>
      <p:sp>
        <p:nvSpPr>
          <p:cNvPr id="39" name="Google Shape;39;g25ba3fce1da_0_45"/>
          <p:cNvSpPr txBox="1"/>
          <p:nvPr>
            <p:ph idx="1" type="body"/>
          </p:nvPr>
        </p:nvSpPr>
        <p:spPr>
          <a:xfrm>
            <a:off x="838200" y="259119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2500">
                <a:highlight>
                  <a:srgbClr val="FFFFFF"/>
                </a:highlight>
                <a:latin typeface="Comfortaa"/>
                <a:ea typeface="Comfortaa"/>
                <a:cs typeface="Comfortaa"/>
                <a:sym typeface="Comfortaa"/>
              </a:rPr>
              <a:t>Ecology is the science that studies the interactions of living beings (biocenosis) with each other and with their environment </a:t>
            </a:r>
            <a:r>
              <a:rPr lang="en-US" sz="2500">
                <a:highlight>
                  <a:srgbClr val="FFFFFF"/>
                </a:highlight>
                <a:latin typeface="Comfortaa"/>
                <a:ea typeface="Comfortaa"/>
                <a:cs typeface="Comfortaa"/>
                <a:sym typeface="Comfortaa"/>
                <a:extLst>
                  <a:ext uri="http://customooxmlschemas.google.com/">
                    <go:slidesCustomData xmlns:go="http://customooxmlschemas.google.com/" textRoundtripDataId="0"/>
                  </a:ext>
                </a:extLst>
              </a:rPr>
              <a:t>(biotope)</a:t>
            </a:r>
            <a:r>
              <a:rPr lang="en-US" sz="2500">
                <a:highlight>
                  <a:srgbClr val="FFFFFF"/>
                </a:highlight>
                <a:latin typeface="Comfortaa"/>
                <a:ea typeface="Comfortaa"/>
                <a:cs typeface="Comfortaa"/>
                <a:sym typeface="Comfortaa"/>
              </a:rPr>
              <a:t>. All living beings, their environment and the relationships they maintain form an ecosystem.</a:t>
            </a:r>
            <a:endParaRPr sz="2500">
              <a:highlight>
                <a:srgbClr val="FFFFFF"/>
              </a:highlight>
              <a:latin typeface="Comfortaa"/>
              <a:ea typeface="Comfortaa"/>
              <a:cs typeface="Comfortaa"/>
              <a:sym typeface="Comfortaa"/>
            </a:endParaRPr>
          </a:p>
          <a:p>
            <a:pPr indent="0" lvl="0" marL="0" rtl="0" algn="l">
              <a:lnSpc>
                <a:spcPct val="90000"/>
              </a:lnSpc>
              <a:spcBef>
                <a:spcPts val="0"/>
              </a:spcBef>
              <a:spcAft>
                <a:spcPts val="0"/>
              </a:spcAft>
              <a:buClr>
                <a:schemeClr val="dk1"/>
              </a:buClr>
              <a:buSzPts val="1100"/>
              <a:buFont typeface="Arial"/>
              <a:buNone/>
            </a:pPr>
            <a:r>
              <a:t/>
            </a:r>
            <a:endParaRPr sz="2500">
              <a:highlight>
                <a:srgbClr val="FFFFFF"/>
              </a:highlight>
              <a:latin typeface="Comfortaa"/>
              <a:ea typeface="Comfortaa"/>
              <a:cs typeface="Comfortaa"/>
              <a:sym typeface="Comfortaa"/>
            </a:endParaRPr>
          </a:p>
          <a:p>
            <a:pPr indent="0" lvl="0" marL="0" rtl="0" algn="l">
              <a:lnSpc>
                <a:spcPct val="90000"/>
              </a:lnSpc>
              <a:spcBef>
                <a:spcPts val="0"/>
              </a:spcBef>
              <a:spcAft>
                <a:spcPts val="0"/>
              </a:spcAft>
              <a:buClr>
                <a:schemeClr val="dk1"/>
              </a:buClr>
              <a:buSzPts val="1100"/>
              <a:buFont typeface="Arial"/>
              <a:buNone/>
            </a:pPr>
            <a:r>
              <a:rPr lang="en-US" sz="2500">
                <a:highlight>
                  <a:srgbClr val="FFFFFF"/>
                </a:highlight>
                <a:latin typeface="Comfortaa"/>
                <a:ea typeface="Comfortaa"/>
                <a:cs typeface="Comfortaa"/>
                <a:sym typeface="Comfortaa"/>
                <a:extLst>
                  <a:ext uri="http://customooxmlschemas.google.com/">
                    <go:slidesCustomData xmlns:go="http://customooxmlschemas.google.com/" textRoundtripDataId="1"/>
                  </a:ext>
                </a:extLst>
              </a:rPr>
              <a:t>When we think of ecology in agriculture, we immediately think of organic farming.</a:t>
            </a:r>
            <a:endParaRPr sz="2500">
              <a:highlight>
                <a:srgbClr val="FFFFFF"/>
              </a:highlight>
              <a:latin typeface="Comfortaa"/>
              <a:ea typeface="Comfortaa"/>
              <a:cs typeface="Comfortaa"/>
              <a:sym typeface="Comfortaa"/>
            </a:endParaRPr>
          </a:p>
          <a:p>
            <a:pPr indent="0" lvl="0" marL="0" rtl="0" algn="l">
              <a:lnSpc>
                <a:spcPct val="90000"/>
              </a:lnSpc>
              <a:spcBef>
                <a:spcPts val="0"/>
              </a:spcBef>
              <a:spcAft>
                <a:spcPts val="0"/>
              </a:spcAft>
              <a:buClr>
                <a:schemeClr val="dk1"/>
              </a:buClr>
              <a:buSzPts val="1100"/>
              <a:buFont typeface="Arial"/>
              <a:buNone/>
            </a:pPr>
            <a:r>
              <a:rPr lang="en-US" sz="2500">
                <a:highlight>
                  <a:srgbClr val="FFFFFF"/>
                </a:highlight>
                <a:latin typeface="Comfortaa"/>
                <a:ea typeface="Comfortaa"/>
                <a:cs typeface="Comfortaa"/>
                <a:sym typeface="Comfortaa"/>
              </a:rPr>
              <a:t>But did you know that the reality in the field is far more complex and fascinating?</a:t>
            </a:r>
            <a:endParaRPr sz="2500">
              <a:highlight>
                <a:srgbClr val="FFFFFF"/>
              </a:highlight>
              <a:latin typeface="Comfortaa"/>
              <a:ea typeface="Comfortaa"/>
              <a:cs typeface="Comfortaa"/>
              <a:sym typeface="Comfortaa"/>
            </a:endParaRPr>
          </a:p>
          <a:p>
            <a:pPr indent="0" lvl="0" marL="0" rtl="0" algn="l">
              <a:lnSpc>
                <a:spcPct val="90000"/>
              </a:lnSpc>
              <a:spcBef>
                <a:spcPts val="0"/>
              </a:spcBef>
              <a:spcAft>
                <a:spcPts val="0"/>
              </a:spcAft>
              <a:buClr>
                <a:schemeClr val="dk1"/>
              </a:buClr>
              <a:buSzPts val="2800"/>
              <a:buFont typeface="Arial"/>
              <a:buNone/>
            </a:pPr>
            <a:r>
              <a:t/>
            </a:r>
            <a:endParaRPr>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80755cdd44_0_24"/>
          <p:cNvSpPr txBox="1"/>
          <p:nvPr>
            <p:ph type="title"/>
          </p:nvPr>
        </p:nvSpPr>
        <p:spPr>
          <a:xfrm>
            <a:off x="925200" y="16013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Changes in practice</a:t>
            </a:r>
            <a:endParaRPr sz="4000">
              <a:latin typeface="Comfortaa"/>
              <a:ea typeface="Comfortaa"/>
              <a:cs typeface="Comfortaa"/>
              <a:sym typeface="Comfortaa"/>
            </a:endParaRPr>
          </a:p>
        </p:txBody>
      </p:sp>
      <p:sp>
        <p:nvSpPr>
          <p:cNvPr id="169" name="Google Shape;169;g180755cdd44_0_24"/>
          <p:cNvSpPr txBox="1"/>
          <p:nvPr>
            <p:ph idx="1" type="body"/>
          </p:nvPr>
        </p:nvSpPr>
        <p:spPr>
          <a:xfrm>
            <a:off x="925200" y="2417225"/>
            <a:ext cx="10515600" cy="437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In addition to agroecology, agroforestry and other new practices we've already mentioned, animal welfare has become a priority in recent years, with innovations and legislation helping producers to make positive changes to their practices.</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Tomorrow's agriculture is being built today, and it's evolving rapidly, with positive changes in our vision of the living world and in farming practices.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590e764dc2_0_20"/>
          <p:cNvSpPr txBox="1"/>
          <p:nvPr>
            <p:ph type="title"/>
          </p:nvPr>
        </p:nvSpPr>
        <p:spPr>
          <a:xfrm>
            <a:off x="722200" y="127663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Animal welfare</a:t>
            </a:r>
            <a:endParaRPr sz="4000">
              <a:latin typeface="Comfortaa"/>
              <a:ea typeface="Comfortaa"/>
              <a:cs typeface="Comfortaa"/>
              <a:sym typeface="Comfortaa"/>
            </a:endParaRPr>
          </a:p>
        </p:txBody>
      </p:sp>
      <p:sp>
        <p:nvSpPr>
          <p:cNvPr id="176" name="Google Shape;176;g2590e764dc2_0_20"/>
          <p:cNvSpPr txBox="1"/>
          <p:nvPr>
            <p:ph idx="1" type="body"/>
          </p:nvPr>
        </p:nvSpPr>
        <p:spPr>
          <a:xfrm>
            <a:off x="325450" y="2011225"/>
            <a:ext cx="116571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In 2018, ANSES proposed a definition of animal welfare as "an individual positive mental state related to the satisfaction of behavioral and physiological needs such as food or health. This state varies according to the animal's perception of the situation".</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In 1992, the Farm Welfare Animal Council defined the 5 freedoms of the animal:</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177" name="Google Shape;177;g2590e764dc2_0_20"/>
          <p:cNvSpPr txBox="1"/>
          <p:nvPr/>
        </p:nvSpPr>
        <p:spPr>
          <a:xfrm>
            <a:off x="2906275" y="4113300"/>
            <a:ext cx="7289400" cy="265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chemeClr val="dk1"/>
              </a:buClr>
              <a:buSzPts val="1100"/>
              <a:buFont typeface="Arial"/>
              <a:buNone/>
            </a:pPr>
            <a:r>
              <a:rPr lang="en-US" sz="2200">
                <a:solidFill>
                  <a:schemeClr val="accent1"/>
                </a:solidFill>
                <a:latin typeface="Comfortaa"/>
                <a:ea typeface="Comfortaa"/>
                <a:cs typeface="Comfortaa"/>
                <a:sym typeface="Comfortaa"/>
              </a:rPr>
              <a:t>1-No hunger or thirst </a:t>
            </a:r>
            <a:endParaRPr sz="2200">
              <a:solidFill>
                <a:schemeClr val="accent1"/>
              </a:solidFill>
              <a:latin typeface="Comfortaa"/>
              <a:ea typeface="Comfortaa"/>
              <a:cs typeface="Comfortaa"/>
              <a:sym typeface="Comfortaa"/>
            </a:endParaRPr>
          </a:p>
          <a:p>
            <a:pPr indent="0" lvl="0" marL="0" marR="0" rtl="0" algn="l">
              <a:lnSpc>
                <a:spcPct val="90000"/>
              </a:lnSpc>
              <a:spcBef>
                <a:spcPts val="1000"/>
              </a:spcBef>
              <a:spcAft>
                <a:spcPts val="0"/>
              </a:spcAft>
              <a:buClr>
                <a:schemeClr val="dk1"/>
              </a:buClr>
              <a:buSzPts val="1100"/>
              <a:buFont typeface="Arial"/>
              <a:buNone/>
            </a:pPr>
            <a:r>
              <a:rPr lang="en-US" sz="2200">
                <a:solidFill>
                  <a:schemeClr val="accent1"/>
                </a:solidFill>
                <a:latin typeface="Comfortaa"/>
                <a:ea typeface="Comfortaa"/>
                <a:cs typeface="Comfortaa"/>
                <a:sym typeface="Comfortaa"/>
              </a:rPr>
              <a:t>2-No discomfort </a:t>
            </a:r>
            <a:endParaRPr sz="2200">
              <a:solidFill>
                <a:schemeClr val="accent1"/>
              </a:solidFill>
              <a:latin typeface="Comfortaa"/>
              <a:ea typeface="Comfortaa"/>
              <a:cs typeface="Comfortaa"/>
              <a:sym typeface="Comfortaa"/>
            </a:endParaRPr>
          </a:p>
          <a:p>
            <a:pPr indent="0" lvl="0" marL="0" marR="0" rtl="0" algn="l">
              <a:lnSpc>
                <a:spcPct val="90000"/>
              </a:lnSpc>
              <a:spcBef>
                <a:spcPts val="1000"/>
              </a:spcBef>
              <a:spcAft>
                <a:spcPts val="0"/>
              </a:spcAft>
              <a:buClr>
                <a:schemeClr val="dk1"/>
              </a:buClr>
              <a:buSzPts val="1100"/>
              <a:buFont typeface="Arial"/>
              <a:buNone/>
            </a:pPr>
            <a:r>
              <a:rPr lang="en-US" sz="2200">
                <a:solidFill>
                  <a:schemeClr val="accent1"/>
                </a:solidFill>
                <a:latin typeface="Comfortaa"/>
                <a:ea typeface="Comfortaa"/>
                <a:cs typeface="Comfortaa"/>
                <a:sym typeface="Comfortaa"/>
              </a:rPr>
              <a:t>3-No pain, injury or illness </a:t>
            </a:r>
            <a:endParaRPr sz="2200">
              <a:solidFill>
                <a:schemeClr val="accent1"/>
              </a:solidFill>
              <a:latin typeface="Comfortaa"/>
              <a:ea typeface="Comfortaa"/>
              <a:cs typeface="Comfortaa"/>
              <a:sym typeface="Comfortaa"/>
            </a:endParaRPr>
          </a:p>
          <a:p>
            <a:pPr indent="0" lvl="0" marL="0" marR="0" rtl="0" algn="l">
              <a:lnSpc>
                <a:spcPct val="90000"/>
              </a:lnSpc>
              <a:spcBef>
                <a:spcPts val="1000"/>
              </a:spcBef>
              <a:spcAft>
                <a:spcPts val="0"/>
              </a:spcAft>
              <a:buClr>
                <a:schemeClr val="dk1"/>
              </a:buClr>
              <a:buSzPts val="1100"/>
              <a:buFont typeface="Arial"/>
              <a:buNone/>
            </a:pPr>
            <a:r>
              <a:rPr lang="en-US" sz="2200">
                <a:solidFill>
                  <a:schemeClr val="accent1"/>
                </a:solidFill>
                <a:latin typeface="Comfortaa"/>
                <a:ea typeface="Comfortaa"/>
                <a:cs typeface="Comfortaa"/>
                <a:sym typeface="Comfortaa"/>
              </a:rPr>
              <a:t>4-No fear o</a:t>
            </a:r>
            <a:r>
              <a:rPr lang="en-US" sz="2200">
                <a:solidFill>
                  <a:schemeClr val="accent1"/>
                </a:solidFill>
                <a:latin typeface="Comfortaa"/>
                <a:ea typeface="Comfortaa"/>
                <a:cs typeface="Comfortaa"/>
                <a:sym typeface="Comfortaa"/>
              </a:rPr>
              <a:t>r distress </a:t>
            </a:r>
            <a:endParaRPr sz="2200">
              <a:solidFill>
                <a:schemeClr val="accent1"/>
              </a:solidFill>
              <a:latin typeface="Comfortaa"/>
              <a:ea typeface="Comfortaa"/>
              <a:cs typeface="Comfortaa"/>
              <a:sym typeface="Comfortaa"/>
            </a:endParaRPr>
          </a:p>
          <a:p>
            <a:pPr indent="0" lvl="0" marL="0" marR="0" rtl="0" algn="l">
              <a:lnSpc>
                <a:spcPct val="90000"/>
              </a:lnSpc>
              <a:spcBef>
                <a:spcPts val="1000"/>
              </a:spcBef>
              <a:spcAft>
                <a:spcPts val="0"/>
              </a:spcAft>
              <a:buClr>
                <a:schemeClr val="dk1"/>
              </a:buClr>
              <a:buSzPts val="1100"/>
              <a:buFont typeface="Arial"/>
              <a:buNone/>
            </a:pPr>
            <a:r>
              <a:rPr lang="en-US" sz="2200">
                <a:solidFill>
                  <a:schemeClr val="accent1"/>
                </a:solidFill>
                <a:latin typeface="Comfortaa"/>
                <a:ea typeface="Comfortaa"/>
                <a:cs typeface="Comfortaa"/>
                <a:sym typeface="Comfortaa"/>
              </a:rPr>
              <a:t>5-To be able to express the natural behaviors of the species.</a:t>
            </a:r>
            <a:endParaRPr sz="2200">
              <a:solidFill>
                <a:schemeClr val="accent1"/>
              </a:solidFill>
              <a:latin typeface="Comfortaa"/>
              <a:ea typeface="Comfortaa"/>
              <a:cs typeface="Comfortaa"/>
              <a:sym typeface="Comfortaa"/>
            </a:endParaRPr>
          </a:p>
          <a:p>
            <a:pPr indent="0" lvl="0" marL="0" marR="0" rtl="0" algn="l">
              <a:lnSpc>
                <a:spcPct val="90000"/>
              </a:lnSpc>
              <a:spcBef>
                <a:spcPts val="1000"/>
              </a:spcBef>
              <a:spcAft>
                <a:spcPts val="0"/>
              </a:spcAft>
              <a:buClr>
                <a:schemeClr val="dk1"/>
              </a:buClr>
              <a:buSzPts val="1100"/>
              <a:buFont typeface="Arial"/>
              <a:buNone/>
            </a:pPr>
            <a:r>
              <a:t/>
            </a:r>
            <a:endParaRPr sz="2200">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80755cdd44_0_30"/>
          <p:cNvSpPr txBox="1"/>
          <p:nvPr>
            <p:ph type="title"/>
          </p:nvPr>
        </p:nvSpPr>
        <p:spPr>
          <a:xfrm>
            <a:off x="838200" y="16358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Welfare: for animals and farmers </a:t>
            </a:r>
            <a:endParaRPr sz="4000">
              <a:latin typeface="Comfortaa"/>
              <a:ea typeface="Comfortaa"/>
              <a:cs typeface="Comfortaa"/>
              <a:sym typeface="Comfortaa"/>
            </a:endParaRPr>
          </a:p>
        </p:txBody>
      </p:sp>
      <p:sp>
        <p:nvSpPr>
          <p:cNvPr id="184" name="Google Shape;184;g180755cdd44_0_30"/>
          <p:cNvSpPr txBox="1"/>
          <p:nvPr>
            <p:ph idx="1" type="body"/>
          </p:nvPr>
        </p:nvSpPr>
        <p:spPr>
          <a:xfrm>
            <a:off x="665100" y="2077900"/>
            <a:ext cx="10515600" cy="394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t/>
            </a:r>
            <a:endParaRPr sz="2400">
              <a:solidFill>
                <a:schemeClr val="dk2"/>
              </a:solidFill>
              <a:highlight>
                <a:srgbClr val="FFFFFF"/>
              </a:highlight>
            </a:endParaRPr>
          </a:p>
          <a:p>
            <a:pPr indent="0" lvl="0" marL="0" rtl="0" algn="l">
              <a:lnSpc>
                <a:spcPct val="90000"/>
              </a:lnSpc>
              <a:spcBef>
                <a:spcPts val="1000"/>
              </a:spcBef>
              <a:spcAft>
                <a:spcPts val="0"/>
              </a:spcAft>
              <a:buSzPts val="2800"/>
              <a:buNone/>
            </a:pPr>
            <a:r>
              <a:rPr lang="en-US" sz="2500">
                <a:solidFill>
                  <a:schemeClr val="dk2"/>
                </a:solidFill>
                <a:highlight>
                  <a:srgbClr val="FFFFFF"/>
                </a:highlight>
                <a:latin typeface="Comfortaa"/>
                <a:ea typeface="Comfortaa"/>
                <a:cs typeface="Comfortaa"/>
                <a:sym typeface="Comfortaa"/>
              </a:rPr>
              <a:t>The well-being of farmers will depend on more factors than that of the animals,</a:t>
            </a:r>
            <a:r>
              <a:rPr lang="en-US" sz="2500">
                <a:solidFill>
                  <a:schemeClr val="dk2"/>
                </a:solidFill>
                <a:highlight>
                  <a:srgbClr val="FFFFFF"/>
                </a:highlight>
                <a:latin typeface="Comfortaa"/>
                <a:ea typeface="Comfortaa"/>
                <a:cs typeface="Comfortaa"/>
                <a:sym typeface="Comfortaa"/>
              </a:rPr>
              <a:t> </a:t>
            </a:r>
            <a:r>
              <a:rPr lang="en-US" sz="2500">
                <a:solidFill>
                  <a:srgbClr val="741B47"/>
                </a:solidFill>
                <a:highlight>
                  <a:srgbClr val="FFFFFF"/>
                </a:highlight>
                <a:latin typeface="Comfortaa"/>
                <a:ea typeface="Comfortaa"/>
                <a:cs typeface="Comfortaa"/>
                <a:sym typeface="Comfortaa"/>
              </a:rPr>
              <a:t>what do you think a farmer needs to feel good?</a:t>
            </a:r>
            <a:endParaRPr sz="2500">
              <a:solidFill>
                <a:schemeClr val="dk2"/>
              </a:solidFill>
              <a:highlight>
                <a:srgbClr val="FFFFFF"/>
              </a:highlight>
              <a:latin typeface="Comfortaa"/>
              <a:ea typeface="Comfortaa"/>
              <a:cs typeface="Comfortaa"/>
              <a:sym typeface="Comfortaa"/>
            </a:endParaRPr>
          </a:p>
        </p:txBody>
      </p:sp>
      <p:pic>
        <p:nvPicPr>
          <p:cNvPr id="185" name="Google Shape;185;g180755cdd44_0_30"/>
          <p:cNvPicPr preferRelativeResize="0"/>
          <p:nvPr/>
        </p:nvPicPr>
        <p:blipFill rotWithShape="1">
          <a:blip r:embed="rId3">
            <a:alphaModFix/>
          </a:blip>
          <a:srcRect b="0" l="0" r="0" t="0"/>
          <a:stretch/>
        </p:blipFill>
        <p:spPr>
          <a:xfrm>
            <a:off x="8949325" y="4563925"/>
            <a:ext cx="2903826" cy="1937400"/>
          </a:xfrm>
          <a:prstGeom prst="rect">
            <a:avLst/>
          </a:prstGeom>
          <a:noFill/>
          <a:ln>
            <a:noFill/>
          </a:ln>
        </p:spPr>
      </p:pic>
      <p:sp>
        <p:nvSpPr>
          <p:cNvPr id="186" name="Google Shape;186;g180755cdd44_0_30"/>
          <p:cNvSpPr txBox="1"/>
          <p:nvPr/>
        </p:nvSpPr>
        <p:spPr>
          <a:xfrm>
            <a:off x="665100" y="3813975"/>
            <a:ext cx="8086200" cy="234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lang="en-US" sz="2500">
                <a:solidFill>
                  <a:schemeClr val="dk2"/>
                </a:solidFill>
                <a:highlight>
                  <a:srgbClr val="FFFFFF"/>
                </a:highlight>
                <a:latin typeface="Comfortaa"/>
                <a:ea typeface="Comfortaa"/>
                <a:cs typeface="Comfortaa"/>
                <a:sym typeface="Comfortaa"/>
              </a:rPr>
              <a:t>Health of course, social and economic success, leisure, self-realisation, harmony with oneself and with others, a sense of achievement and usefulness, but also the recognition of others for the efforts and sometimes even the sacrifices made to produce ever more, ever better.</a:t>
            </a:r>
            <a:endParaRPr i="0" sz="2500" u="none" cap="none" strike="noStrike">
              <a:solidFill>
                <a:schemeClr val="dk2"/>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590e764dc2_0_14"/>
          <p:cNvSpPr txBox="1"/>
          <p:nvPr>
            <p:ph type="title"/>
          </p:nvPr>
        </p:nvSpPr>
        <p:spPr>
          <a:xfrm>
            <a:off x="838200" y="17440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Welfare: for animals and farmers </a:t>
            </a:r>
            <a:endParaRPr sz="4000">
              <a:latin typeface="Comfortaa"/>
              <a:ea typeface="Comfortaa"/>
              <a:cs typeface="Comfortaa"/>
              <a:sym typeface="Comfortaa"/>
            </a:endParaRPr>
          </a:p>
          <a:p>
            <a:pPr indent="0" lvl="0" marL="0" rtl="0" algn="l">
              <a:lnSpc>
                <a:spcPct val="90000"/>
              </a:lnSpc>
              <a:spcBef>
                <a:spcPts val="0"/>
              </a:spcBef>
              <a:spcAft>
                <a:spcPts val="0"/>
              </a:spcAft>
              <a:buSzPts val="4400"/>
              <a:buNone/>
            </a:pPr>
            <a:r>
              <a:t/>
            </a:r>
            <a:endParaRPr/>
          </a:p>
        </p:txBody>
      </p:sp>
      <p:sp>
        <p:nvSpPr>
          <p:cNvPr id="193" name="Google Shape;193;g2590e764dc2_0_14"/>
          <p:cNvSpPr txBox="1"/>
          <p:nvPr>
            <p:ph idx="1" type="body"/>
          </p:nvPr>
        </p:nvSpPr>
        <p:spPr>
          <a:xfrm>
            <a:off x="838200" y="2647874"/>
            <a:ext cx="10515600" cy="342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This well-being is very important, and starts with respect. Respect for both the animal and the farmer.</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Animal welfare is increasingly demanded by consumers and the authorities, but let's not forget the welfare of farmers, who have accepted sometimes hard working and living conditions in order to provide for the consumers most basic needs. They are necessary to society, their knowledge is invaluable and their role more important than we could imagine.</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80755cdd44_0_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Labels</a:t>
            </a:r>
            <a:endParaRPr sz="4000">
              <a:latin typeface="Comfortaa"/>
              <a:ea typeface="Comfortaa"/>
              <a:cs typeface="Comfortaa"/>
              <a:sym typeface="Comfortaa"/>
            </a:endParaRPr>
          </a:p>
        </p:txBody>
      </p:sp>
      <p:sp>
        <p:nvSpPr>
          <p:cNvPr id="200" name="Google Shape;200;g180755cdd44_0_6"/>
          <p:cNvSpPr txBox="1"/>
          <p:nvPr>
            <p:ph idx="1" type="body"/>
          </p:nvPr>
        </p:nvSpPr>
        <p:spPr>
          <a:xfrm>
            <a:off x="838200" y="2315720"/>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solidFill>
                  <a:srgbClr val="741B47"/>
                </a:solidFill>
                <a:latin typeface="Comfortaa"/>
                <a:ea typeface="Comfortaa"/>
                <a:cs typeface="Comfortaa"/>
                <a:sym typeface="Comfortaa"/>
              </a:rPr>
              <a:t>Do you know what labels are for?</a:t>
            </a:r>
            <a:endParaRPr sz="2500">
              <a:solidFill>
                <a:srgbClr val="741B47"/>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sz="2500">
                <a:latin typeface="Comfortaa"/>
                <a:ea typeface="Comfortaa"/>
                <a:cs typeface="Comfortaa"/>
                <a:sym typeface="Comfortaa"/>
              </a:rPr>
              <a:t>To certify the quality of our products and recognize the work of our farmers, we offer a range of labels, some better known than others. </a:t>
            </a:r>
            <a:endParaRPr sz="2500">
              <a:solidFill>
                <a:srgbClr val="741B47"/>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solidFill>
                  <a:srgbClr val="741B47"/>
                </a:solidFill>
                <a:latin typeface="Comfortaa"/>
                <a:ea typeface="Comfortaa"/>
                <a:cs typeface="Comfortaa"/>
                <a:sym typeface="Comfortaa"/>
              </a:rPr>
              <a:t>Which labels do you know?</a:t>
            </a:r>
            <a:endParaRPr sz="2500">
              <a:solidFill>
                <a:srgbClr val="741B47"/>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solidFill>
                  <a:srgbClr val="741B47"/>
                </a:solidFill>
                <a:latin typeface="Comfortaa"/>
                <a:ea typeface="Comfortaa"/>
                <a:cs typeface="Comfortaa"/>
                <a:sym typeface="Comfortaa"/>
              </a:rPr>
              <a:t>Do you know what they mean and represent?</a:t>
            </a:r>
            <a:endParaRPr sz="2500">
              <a:solidFill>
                <a:srgbClr val="741B47"/>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solidFill>
                <a:srgbClr val="741B4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1b718e6ed4_0_0"/>
          <p:cNvSpPr txBox="1"/>
          <p:nvPr>
            <p:ph type="title"/>
          </p:nvPr>
        </p:nvSpPr>
        <p:spPr>
          <a:xfrm>
            <a:off x="838200" y="13983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Labels: some examples</a:t>
            </a:r>
            <a:endParaRPr sz="4000">
              <a:latin typeface="Comfortaa"/>
              <a:ea typeface="Comfortaa"/>
              <a:cs typeface="Comfortaa"/>
              <a:sym typeface="Comfortaa"/>
            </a:endParaRPr>
          </a:p>
        </p:txBody>
      </p:sp>
      <p:sp>
        <p:nvSpPr>
          <p:cNvPr id="207" name="Google Shape;207;g21b718e6ed4_0_0"/>
          <p:cNvSpPr txBox="1"/>
          <p:nvPr>
            <p:ph idx="1" type="body"/>
          </p:nvPr>
        </p:nvSpPr>
        <p:spPr>
          <a:xfrm>
            <a:off x="640850" y="2127250"/>
            <a:ext cx="11178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AOP: Protected Designation of Origin, designates a product in which all stages of production are carried out according to recognized know-how in the same geographical area, which gives the product its characteristics.</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PGI: Protected Geographical Indication. This is a European label guaranteeing the place of production, elaboration and transformation of the product.</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AB: Agriculture Biologique (Organic Farming), an organic product with strict specifications guaranteeing respect for biodiversity and natural resources.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p:txBody>
      </p:sp>
      <p:pic>
        <p:nvPicPr>
          <p:cNvPr id="208" name="Google Shape;208;g21b718e6ed4_0_0"/>
          <p:cNvPicPr preferRelativeResize="0"/>
          <p:nvPr/>
        </p:nvPicPr>
        <p:blipFill rotWithShape="1">
          <a:blip r:embed="rId3">
            <a:alphaModFix/>
          </a:blip>
          <a:srcRect b="0" l="0" r="0" t="0"/>
          <a:stretch/>
        </p:blipFill>
        <p:spPr>
          <a:xfrm>
            <a:off x="8855500" y="5573750"/>
            <a:ext cx="2717575" cy="1284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9e93ff5fc8_0_28"/>
          <p:cNvSpPr txBox="1"/>
          <p:nvPr>
            <p:ph type="title"/>
          </p:nvPr>
        </p:nvSpPr>
        <p:spPr>
          <a:xfrm>
            <a:off x="996100" y="1441473"/>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Saveol and pesticide-free</a:t>
            </a:r>
            <a:endParaRPr sz="4000">
              <a:latin typeface="Comfortaa"/>
              <a:ea typeface="Comfortaa"/>
              <a:cs typeface="Comfortaa"/>
              <a:sym typeface="Comfortaa"/>
            </a:endParaRPr>
          </a:p>
        </p:txBody>
      </p:sp>
      <p:sp>
        <p:nvSpPr>
          <p:cNvPr id="214" name="Google Shape;214;g19e93ff5fc8_0_28"/>
          <p:cNvSpPr txBox="1"/>
          <p:nvPr>
            <p:ph idx="1" type="body"/>
          </p:nvPr>
        </p:nvSpPr>
        <p:spPr>
          <a:xfrm>
            <a:off x="722200" y="2176099"/>
            <a:ext cx="10515600" cy="446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400">
                <a:latin typeface="Comfortaa"/>
                <a:ea typeface="Comfortaa"/>
                <a:cs typeface="Comfortaa"/>
                <a:sym typeface="Comfortaa"/>
              </a:rPr>
              <a:t>Saveol, France's leading tomato grower, was a pioneer in biocontrol and pesticide-free production.</a:t>
            </a:r>
            <a:endParaRPr sz="2400">
              <a:latin typeface="Comfortaa"/>
              <a:ea typeface="Comfortaa"/>
              <a:cs typeface="Comfortaa"/>
              <a:sym typeface="Comfortaa"/>
            </a:endParaRPr>
          </a:p>
          <a:p>
            <a:pPr indent="0" lvl="0" marL="0" rtl="0" algn="l">
              <a:lnSpc>
                <a:spcPct val="90000"/>
              </a:lnSpc>
              <a:spcBef>
                <a:spcPts val="1000"/>
              </a:spcBef>
              <a:spcAft>
                <a:spcPts val="0"/>
              </a:spcAft>
              <a:buSzPts val="1100"/>
              <a:buNone/>
            </a:pPr>
            <a:r>
              <a:rPr lang="en-US" sz="2400">
                <a:latin typeface="Comfortaa"/>
                <a:ea typeface="Comfortaa"/>
                <a:cs typeface="Comfortaa"/>
                <a:sym typeface="Comfortaa"/>
              </a:rPr>
              <a:t>Pesticide-free tomatoes are:</a:t>
            </a:r>
            <a:endParaRPr sz="2400">
              <a:latin typeface="Comfortaa"/>
              <a:ea typeface="Comfortaa"/>
              <a:cs typeface="Comfortaa"/>
              <a:sym typeface="Comfortaa"/>
            </a:endParaRPr>
          </a:p>
          <a:p>
            <a:pPr indent="0" lvl="0" marL="0" rtl="0" algn="l">
              <a:lnSpc>
                <a:spcPct val="150000"/>
              </a:lnSpc>
              <a:spcBef>
                <a:spcPts val="0"/>
              </a:spcBef>
              <a:spcAft>
                <a:spcPts val="0"/>
              </a:spcAft>
              <a:buClr>
                <a:schemeClr val="dk1"/>
              </a:buClr>
              <a:buSzPts val="1100"/>
              <a:buFont typeface="Arial"/>
              <a:buNone/>
            </a:pPr>
            <a:r>
              <a:rPr lang="en-US" sz="2400">
                <a:solidFill>
                  <a:schemeClr val="dk1"/>
                </a:solidFill>
                <a:latin typeface="Comfortaa"/>
                <a:ea typeface="Comfortaa"/>
                <a:cs typeface="Comfortaa"/>
                <a:sym typeface="Comfortaa"/>
              </a:rPr>
              <a:t> </a:t>
            </a:r>
            <a:endParaRPr sz="2400">
              <a:solidFill>
                <a:schemeClr val="dk1"/>
              </a:solidFill>
              <a:latin typeface="Comfortaa"/>
              <a:ea typeface="Comfortaa"/>
              <a:cs typeface="Comfortaa"/>
              <a:sym typeface="Comfortaa"/>
            </a:endParaRPr>
          </a:p>
          <a:p>
            <a:pPr indent="-355600" lvl="0" marL="457200" rtl="0" algn="l">
              <a:lnSpc>
                <a:spcPct val="150000"/>
              </a:lnSpc>
              <a:spcBef>
                <a:spcPts val="0"/>
              </a:spcBef>
              <a:spcAft>
                <a:spcPts val="0"/>
              </a:spcAft>
              <a:buSzPts val="2000"/>
              <a:buFont typeface="Comfortaa"/>
              <a:buChar char="•"/>
            </a:pPr>
            <a:r>
              <a:rPr lang="en-US" sz="2000">
                <a:latin typeface="Comfortaa"/>
                <a:ea typeface="Comfortaa"/>
                <a:cs typeface="Comfortaa"/>
                <a:sym typeface="Comfortaa"/>
              </a:rPr>
              <a:t>Means: no synthetic pesticide treatment from flower to plate by our market gardeners, and close health monitoring by a team of specialized technicians.</a:t>
            </a:r>
            <a:endParaRPr sz="2000">
              <a:latin typeface="Comfortaa"/>
              <a:ea typeface="Comfortaa"/>
              <a:cs typeface="Comfortaa"/>
              <a:sym typeface="Comfortaa"/>
            </a:endParaRPr>
          </a:p>
          <a:p>
            <a:pPr indent="-355600" lvl="0" marL="457200" rtl="0" algn="l">
              <a:lnSpc>
                <a:spcPct val="150000"/>
              </a:lnSpc>
              <a:spcBef>
                <a:spcPts val="0"/>
              </a:spcBef>
              <a:spcAft>
                <a:spcPts val="0"/>
              </a:spcAft>
              <a:buSzPts val="2000"/>
              <a:buFont typeface="Comfortaa"/>
              <a:buChar char="•"/>
            </a:pPr>
            <a:r>
              <a:rPr lang="en-US" sz="2000">
                <a:latin typeface="Comfortaa"/>
                <a:ea typeface="Comfortaa"/>
                <a:cs typeface="Comfortaa"/>
                <a:sym typeface="Comfortaa"/>
              </a:rPr>
              <a:t>Results: no quantifiable pesticide residues on tomatoes.  </a:t>
            </a:r>
            <a:endParaRPr sz="2000">
              <a:latin typeface="Comfortaa"/>
              <a:ea typeface="Comfortaa"/>
              <a:cs typeface="Comfortaa"/>
              <a:sym typeface="Comfortaa"/>
            </a:endParaRPr>
          </a:p>
          <a:p>
            <a:pPr indent="-355600" lvl="0" marL="457200" rtl="0" algn="l">
              <a:lnSpc>
                <a:spcPct val="150000"/>
              </a:lnSpc>
              <a:spcBef>
                <a:spcPts val="0"/>
              </a:spcBef>
              <a:spcAft>
                <a:spcPts val="0"/>
              </a:spcAft>
              <a:buSzPts val="2000"/>
              <a:buFont typeface="Comfortaa"/>
              <a:buChar char="•"/>
            </a:pPr>
            <a:r>
              <a:rPr lang="en-US" sz="2000">
                <a:latin typeface="Comfortaa"/>
                <a:ea typeface="Comfortaa"/>
                <a:cs typeface="Comfortaa"/>
                <a:sym typeface="Comfortaa"/>
              </a:rPr>
              <a:t>Controls: regular analyses by an independent laboratory.</a:t>
            </a:r>
            <a:endParaRPr sz="2000">
              <a:latin typeface="Comfortaa"/>
              <a:ea typeface="Comfortaa"/>
              <a:cs typeface="Comfortaa"/>
              <a:sym typeface="Comfortaa"/>
            </a:endParaRPr>
          </a:p>
          <a:p>
            <a:pPr indent="0" lvl="0" marL="457200" rtl="0" algn="l">
              <a:lnSpc>
                <a:spcPct val="90000"/>
              </a:lnSpc>
              <a:spcBef>
                <a:spcPts val="1000"/>
              </a:spcBef>
              <a:spcAft>
                <a:spcPts val="0"/>
              </a:spcAft>
              <a:buNone/>
            </a:pPr>
            <a:r>
              <a:rPr lang="en-US" sz="2300"/>
              <a:t> </a:t>
            </a:r>
            <a:r>
              <a:rPr lang="en-US" sz="2300" u="sng">
                <a:solidFill>
                  <a:schemeClr val="hlink"/>
                </a:solidFill>
                <a:hlinkClick r:id="rId3"/>
              </a:rPr>
              <a:t>https://youtu.be/75u_5BHYqa8</a:t>
            </a:r>
            <a:r>
              <a:rPr lang="en-US" sz="2300"/>
              <a:t> </a:t>
            </a:r>
            <a:r>
              <a:rPr lang="en-US" sz="2100">
                <a:latin typeface="Comfortaa"/>
                <a:ea typeface="Comfortaa"/>
                <a:cs typeface="Comfortaa"/>
                <a:sym typeface="Comfortaa"/>
              </a:rPr>
              <a:t>(1 min)</a:t>
            </a:r>
            <a:endParaRPr sz="2100">
              <a:latin typeface="Comfortaa"/>
              <a:ea typeface="Comfortaa"/>
              <a:cs typeface="Comfortaa"/>
              <a:sym typeface="Comfortaa"/>
            </a:endParaRPr>
          </a:p>
        </p:txBody>
      </p:sp>
      <p:pic>
        <p:nvPicPr>
          <p:cNvPr id="215" name="Google Shape;215;g19e93ff5fc8_0_28"/>
          <p:cNvPicPr preferRelativeResize="0"/>
          <p:nvPr/>
        </p:nvPicPr>
        <p:blipFill rotWithShape="1">
          <a:blip r:embed="rId4">
            <a:alphaModFix/>
          </a:blip>
          <a:srcRect b="0" l="0" r="0" t="0"/>
          <a:stretch/>
        </p:blipFill>
        <p:spPr>
          <a:xfrm>
            <a:off x="9383725" y="5001025"/>
            <a:ext cx="2460299" cy="16414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
          <p:cNvSpPr txBox="1"/>
          <p:nvPr>
            <p:ph type="title"/>
          </p:nvPr>
        </p:nvSpPr>
        <p:spPr>
          <a:xfrm>
            <a:off x="838200" y="1710623"/>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What's it for?</a:t>
            </a:r>
            <a:endParaRPr sz="4000">
              <a:latin typeface="Comfortaa"/>
              <a:ea typeface="Comfortaa"/>
              <a:cs typeface="Comfortaa"/>
              <a:sym typeface="Comfortaa"/>
            </a:endParaRPr>
          </a:p>
        </p:txBody>
      </p:sp>
      <p:sp>
        <p:nvSpPr>
          <p:cNvPr id="221" name="Google Shape;221;p3"/>
          <p:cNvSpPr txBox="1"/>
          <p:nvPr>
            <p:ph idx="1" type="body"/>
          </p:nvPr>
        </p:nvSpPr>
        <p:spPr>
          <a:xfrm>
            <a:off x="1286850" y="2876600"/>
            <a:ext cx="9618300" cy="23505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0"/>
              </a:spcBef>
              <a:spcAft>
                <a:spcPts val="0"/>
              </a:spcAft>
              <a:buClr>
                <a:schemeClr val="dk1"/>
              </a:buClr>
              <a:buSzPts val="1100"/>
              <a:buFont typeface="Arial"/>
              <a:buNone/>
            </a:pPr>
            <a:r>
              <a:rPr b="1" lang="en-US" sz="2500">
                <a:solidFill>
                  <a:srgbClr val="4C1130"/>
                </a:solidFill>
                <a:latin typeface="Comfortaa"/>
                <a:ea typeface="Comfortaa"/>
                <a:cs typeface="Comfortaa"/>
                <a:sym typeface="Comfortaa"/>
              </a:rPr>
              <a:t>What do you think are the main reasons for all these innovations and developments in agriculture?</a:t>
            </a:r>
            <a:endParaRPr b="1" sz="2500">
              <a:solidFill>
                <a:srgbClr val="4C1130"/>
              </a:solidFill>
              <a:latin typeface="Comfortaa"/>
              <a:ea typeface="Comfortaa"/>
              <a:cs typeface="Comfortaa"/>
              <a:sym typeface="Comfortaa"/>
            </a:endParaRPr>
          </a:p>
          <a:p>
            <a:pPr indent="0" lvl="0" marL="457200" rtl="0" algn="l">
              <a:lnSpc>
                <a:spcPct val="90000"/>
              </a:lnSpc>
              <a:spcBef>
                <a:spcPts val="0"/>
              </a:spcBef>
              <a:spcAft>
                <a:spcPts val="0"/>
              </a:spcAft>
              <a:buClr>
                <a:schemeClr val="dk1"/>
              </a:buClr>
              <a:buSzPts val="1100"/>
              <a:buFont typeface="Arial"/>
              <a:buNone/>
            </a:pPr>
            <a:r>
              <a:t/>
            </a:r>
            <a:endParaRPr b="1" sz="2500">
              <a:solidFill>
                <a:srgbClr val="4C1130"/>
              </a:solidFill>
              <a:latin typeface="Comfortaa"/>
              <a:ea typeface="Comfortaa"/>
              <a:cs typeface="Comfortaa"/>
              <a:sym typeface="Comfortaa"/>
            </a:endParaRPr>
          </a:p>
          <a:p>
            <a:pPr indent="0" lvl="0" marL="457200" rtl="0" algn="l">
              <a:lnSpc>
                <a:spcPct val="90000"/>
              </a:lnSpc>
              <a:spcBef>
                <a:spcPts val="0"/>
              </a:spcBef>
              <a:spcAft>
                <a:spcPts val="0"/>
              </a:spcAft>
              <a:buClr>
                <a:schemeClr val="dk1"/>
              </a:buClr>
              <a:buSzPts val="1100"/>
              <a:buFont typeface="Arial"/>
              <a:buNone/>
            </a:pPr>
            <a:r>
              <a:rPr b="1" lang="en-US" sz="2500">
                <a:solidFill>
                  <a:srgbClr val="4C1130"/>
                </a:solidFill>
                <a:latin typeface="Comfortaa"/>
                <a:ea typeface="Comfortaa"/>
                <a:cs typeface="Comfortaa"/>
                <a:sym typeface="Comfortaa"/>
              </a:rPr>
              <a:t>Why does ecology play such an important role, even on conventional (non-organic) farms?</a:t>
            </a:r>
            <a:endParaRPr b="1" sz="2500">
              <a:solidFill>
                <a:srgbClr val="4C1130"/>
              </a:solidFill>
              <a:latin typeface="Comfortaa"/>
              <a:ea typeface="Comfortaa"/>
              <a:cs typeface="Comfortaa"/>
              <a:sym typeface="Comfortaa"/>
            </a:endParaRPr>
          </a:p>
          <a:p>
            <a:pPr indent="0" lvl="0" marL="457200" rtl="0" algn="l">
              <a:lnSpc>
                <a:spcPct val="90000"/>
              </a:lnSpc>
              <a:spcBef>
                <a:spcPts val="0"/>
              </a:spcBef>
              <a:spcAft>
                <a:spcPts val="0"/>
              </a:spcAft>
              <a:buClr>
                <a:schemeClr val="dk1"/>
              </a:buClr>
              <a:buSzPts val="1100"/>
              <a:buFont typeface="Arial"/>
              <a:buNone/>
            </a:pPr>
            <a:r>
              <a:t/>
            </a:r>
            <a:endParaRPr b="1">
              <a:solidFill>
                <a:srgbClr val="4C1130"/>
              </a:solidFill>
            </a:endParaRPr>
          </a:p>
          <a:p>
            <a:pPr indent="0" lvl="0" marL="457200" rtl="0" algn="l">
              <a:lnSpc>
                <a:spcPct val="90000"/>
              </a:lnSpc>
              <a:spcBef>
                <a:spcPts val="0"/>
              </a:spcBef>
              <a:spcAft>
                <a:spcPts val="0"/>
              </a:spcAft>
              <a:buSzPts val="2800"/>
              <a:buNone/>
            </a:pPr>
            <a:r>
              <a:t/>
            </a:r>
            <a:endParaRPr b="1">
              <a:solidFill>
                <a:srgbClr val="4C1130"/>
              </a:solidFill>
            </a:endParaRPr>
          </a:p>
        </p:txBody>
      </p:sp>
      <p:pic>
        <p:nvPicPr>
          <p:cNvPr id="222" name="Google Shape;222;p3"/>
          <p:cNvPicPr preferRelativeResize="0"/>
          <p:nvPr/>
        </p:nvPicPr>
        <p:blipFill rotWithShape="1">
          <a:blip r:embed="rId3">
            <a:alphaModFix/>
          </a:blip>
          <a:srcRect b="0" l="0" r="0" t="0"/>
          <a:stretch/>
        </p:blipFill>
        <p:spPr>
          <a:xfrm>
            <a:off x="9195250" y="4535500"/>
            <a:ext cx="1938350" cy="2124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
          <p:cNvSpPr txBox="1"/>
          <p:nvPr>
            <p:ph type="title"/>
          </p:nvPr>
        </p:nvSpPr>
        <p:spPr>
          <a:xfrm>
            <a:off x="838200" y="604806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Thank you for your attention</a:t>
            </a:r>
            <a:endParaRPr sz="4000">
              <a:latin typeface="Comfortaa"/>
              <a:ea typeface="Comfortaa"/>
              <a:cs typeface="Comfortaa"/>
              <a:sym typeface="Comfortaa"/>
            </a:endParaRPr>
          </a:p>
        </p:txBody>
      </p:sp>
      <p:sp>
        <p:nvSpPr>
          <p:cNvPr id="228" name="Google Shape;228;p4"/>
          <p:cNvSpPr txBox="1"/>
          <p:nvPr/>
        </p:nvSpPr>
        <p:spPr>
          <a:xfrm>
            <a:off x="471925" y="1799350"/>
            <a:ext cx="11315100" cy="241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1" sz="2200" u="none" cap="none" strike="noStrike">
              <a:solidFill>
                <a:schemeClr val="dk1"/>
              </a:solidFill>
              <a:highlight>
                <a:srgbClr val="F5F4EE"/>
              </a:highlight>
              <a:latin typeface="Comfortaa"/>
              <a:ea typeface="Comfortaa"/>
              <a:cs typeface="Comfortaa"/>
              <a:sym typeface="Comfortaa"/>
            </a:endParaRPr>
          </a:p>
        </p:txBody>
      </p:sp>
      <p:pic>
        <p:nvPicPr>
          <p:cNvPr id="229" name="Google Shape;229;p4"/>
          <p:cNvPicPr preferRelativeResize="0"/>
          <p:nvPr/>
        </p:nvPicPr>
        <p:blipFill rotWithShape="1">
          <a:blip r:embed="rId3">
            <a:alphaModFix/>
          </a:blip>
          <a:srcRect b="0" l="0" r="0" t="0"/>
          <a:stretch/>
        </p:blipFill>
        <p:spPr>
          <a:xfrm>
            <a:off x="3048000" y="1978738"/>
            <a:ext cx="6096000" cy="3895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25ba3fce1da_0_52"/>
          <p:cNvSpPr txBox="1"/>
          <p:nvPr>
            <p:ph idx="1" type="body"/>
          </p:nvPr>
        </p:nvSpPr>
        <p:spPr>
          <a:xfrm>
            <a:off x="318475" y="2208850"/>
            <a:ext cx="76299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Sustainable development is an improvement in society's performance that takes account of environmental, social and economic constraints, so as to be viable in the long term.</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Sustainable development is "development that meets the needs of the present without compromising the ability of future generations to meet their own needs", Mrs Gro Harlem Brundtland, Norwegian Prime Minister (1987).</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pic>
        <p:nvPicPr>
          <p:cNvPr id="46" name="Google Shape;46;g25ba3fce1da_0_52"/>
          <p:cNvPicPr preferRelativeResize="0"/>
          <p:nvPr/>
        </p:nvPicPr>
        <p:blipFill>
          <a:blip r:embed="rId4">
            <a:alphaModFix/>
          </a:blip>
          <a:stretch>
            <a:fillRect/>
          </a:stretch>
        </p:blipFill>
        <p:spPr>
          <a:xfrm>
            <a:off x="8231600" y="2926213"/>
            <a:ext cx="3077125" cy="2569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9e93ff5fc8_0_22"/>
          <p:cNvSpPr txBox="1"/>
          <p:nvPr>
            <p:ph idx="1" type="body"/>
          </p:nvPr>
        </p:nvSpPr>
        <p:spPr>
          <a:xfrm>
            <a:off x="547500" y="1621750"/>
            <a:ext cx="11097000" cy="576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t/>
            </a:r>
            <a:endParaRPr/>
          </a:p>
          <a:p>
            <a:pPr indent="0" lvl="0" marL="0" rtl="0" algn="l">
              <a:lnSpc>
                <a:spcPct val="90000"/>
              </a:lnSpc>
              <a:spcBef>
                <a:spcPts val="0"/>
              </a:spcBef>
              <a:spcAft>
                <a:spcPts val="0"/>
              </a:spcAft>
              <a:buSzPts val="2800"/>
              <a:buNone/>
            </a:pPr>
            <a:r>
              <a:t/>
            </a:r>
            <a:endParaRPr/>
          </a:p>
          <a:p>
            <a:pPr indent="0" lvl="0" marL="0" rtl="0" algn="l">
              <a:lnSpc>
                <a:spcPct val="90000"/>
              </a:lnSpc>
              <a:spcBef>
                <a:spcPts val="0"/>
              </a:spcBef>
              <a:spcAft>
                <a:spcPts val="0"/>
              </a:spcAft>
              <a:buClr>
                <a:schemeClr val="dk1"/>
              </a:buClr>
              <a:buSzPts val="1100"/>
              <a:buFont typeface="Arial"/>
              <a:buNone/>
            </a:pPr>
            <a:r>
              <a:rPr lang="en-US" sz="2500">
                <a:latin typeface="Comfortaa"/>
                <a:ea typeface="Comfortaa"/>
                <a:cs typeface="Comfortaa"/>
                <a:sym typeface="Comfortaa"/>
              </a:rPr>
              <a:t>In nature, everything is interconnected. Life is the sum of incalculable interactions within an ecosystem. And we know today that if the balance of our ecosystems depends on our production methods, our agriculture depends even more on this balance. Awareness of this link has changed our expectations and farming practices.</a:t>
            </a:r>
            <a:endParaRPr sz="2500">
              <a:latin typeface="Comfortaa"/>
              <a:ea typeface="Comfortaa"/>
              <a:cs typeface="Comfortaa"/>
              <a:sym typeface="Comfortaa"/>
            </a:endParaRPr>
          </a:p>
          <a:p>
            <a:pPr indent="0" lvl="0" marL="0" rtl="0" algn="l">
              <a:lnSpc>
                <a:spcPct val="90000"/>
              </a:lnSpc>
              <a:spcBef>
                <a:spcPts val="0"/>
              </a:spcBef>
              <a:spcAft>
                <a:spcPts val="0"/>
              </a:spcAft>
              <a:buClr>
                <a:schemeClr val="dk1"/>
              </a:buClr>
              <a:buSzPts val="1100"/>
              <a:buFont typeface="Arial"/>
              <a:buNone/>
            </a:pPr>
            <a:r>
              <a:t/>
            </a:r>
            <a:endParaRPr sz="2500">
              <a:latin typeface="Comfortaa"/>
              <a:ea typeface="Comfortaa"/>
              <a:cs typeface="Comfortaa"/>
              <a:sym typeface="Comfortaa"/>
            </a:endParaRPr>
          </a:p>
          <a:p>
            <a:pPr indent="0" lvl="0" marL="0" rtl="0" algn="l">
              <a:lnSpc>
                <a:spcPct val="90000"/>
              </a:lnSpc>
              <a:spcBef>
                <a:spcPts val="0"/>
              </a:spcBef>
              <a:spcAft>
                <a:spcPts val="0"/>
              </a:spcAft>
              <a:buClr>
                <a:schemeClr val="dk1"/>
              </a:buClr>
              <a:buSzPts val="1100"/>
              <a:buFont typeface="Arial"/>
              <a:buNone/>
            </a:pPr>
            <a:r>
              <a:rPr lang="en-US" sz="2500">
                <a:latin typeface="Comfortaa"/>
                <a:ea typeface="Comfortaa"/>
                <a:cs typeface="Comfortaa"/>
                <a:sym typeface="Comfortaa"/>
              </a:rPr>
              <a:t>Farmers are not only the guarantors of the quality of our food and our food self-sufficiency. They are also the guardians of nature, the creators of our rural landscape and the protectors of our biodiversity.</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180755cdd44_0_0"/>
          <p:cNvSpPr txBox="1"/>
          <p:nvPr>
            <p:ph type="title"/>
          </p:nvPr>
        </p:nvSpPr>
        <p:spPr>
          <a:xfrm>
            <a:off x="838200" y="1441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The climate emergency</a:t>
            </a:r>
            <a:endParaRPr sz="4000">
              <a:latin typeface="Comfortaa"/>
              <a:ea typeface="Comfortaa"/>
              <a:cs typeface="Comfortaa"/>
              <a:sym typeface="Comfortaa"/>
            </a:endParaRPr>
          </a:p>
        </p:txBody>
      </p:sp>
      <p:sp>
        <p:nvSpPr>
          <p:cNvPr id="58" name="Google Shape;58;g180755cdd44_0_0"/>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extLst>
                  <a:ext uri="http://customooxmlschemas.google.com/">
                    <go:slidesCustomData xmlns:go="http://customooxmlschemas.google.com/" textRoundtripDataId="2"/>
                  </a:ext>
                </a:extLst>
              </a:rPr>
              <a:t>With climate change and the disappearance of certain species, </a:t>
            </a:r>
            <a:r>
              <a:rPr lang="en-US" sz="2500">
                <a:latin typeface="Comfortaa"/>
                <a:ea typeface="Comfortaa"/>
                <a:cs typeface="Comfortaa"/>
                <a:sym typeface="Comfortaa"/>
              </a:rPr>
              <a:t>the need for mankind to adapt its modes of production and consumption is becoming more than a reality - it's an emergency.</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t/>
            </a:r>
            <a:endParaRPr sz="2500">
              <a:latin typeface="Comfortaa"/>
              <a:ea typeface="Comfortaa"/>
              <a:cs typeface="Comfortaa"/>
              <a:sym typeface="Comfortaa"/>
            </a:endParaRPr>
          </a:p>
          <a:p>
            <a:pPr indent="0" lvl="0" marL="0" rtl="0" algn="l">
              <a:lnSpc>
                <a:spcPct val="90000"/>
              </a:lnSpc>
              <a:spcBef>
                <a:spcPts val="1000"/>
              </a:spcBef>
              <a:spcAft>
                <a:spcPts val="0"/>
              </a:spcAft>
              <a:buSzPts val="1100"/>
              <a:buNone/>
            </a:pPr>
            <a:r>
              <a:rPr lang="en-US" sz="2500">
                <a:latin typeface="Comfortaa"/>
                <a:ea typeface="Comfortaa"/>
                <a:cs typeface="Comfortaa"/>
                <a:sym typeface="Comfortaa"/>
              </a:rPr>
              <a:t>To achieve this, farmers, industrialists and politicians are on the front line. The impact of their choices and practices on nature and our health is enormous.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solidFill>
                  <a:srgbClr val="4C1130"/>
                </a:solidFill>
                <a:latin typeface="Comfortaa"/>
                <a:ea typeface="Comfortaa"/>
                <a:cs typeface="Comfortaa"/>
                <a:sym typeface="Comfortaa"/>
              </a:rPr>
              <a:t>What's your view on the subject?</a:t>
            </a:r>
            <a:endParaRPr sz="2500">
              <a:solidFill>
                <a:srgbClr val="4C1130"/>
              </a:solidFill>
              <a:latin typeface="Comfortaa"/>
              <a:ea typeface="Comfortaa"/>
              <a:cs typeface="Comfortaa"/>
              <a:sym typeface="Comfortaa"/>
            </a:endParaRPr>
          </a:p>
        </p:txBody>
      </p:sp>
      <p:pic>
        <p:nvPicPr>
          <p:cNvPr id="59" name="Google Shape;59;g180755cdd44_0_0"/>
          <p:cNvPicPr preferRelativeResize="0"/>
          <p:nvPr/>
        </p:nvPicPr>
        <p:blipFill rotWithShape="1">
          <a:blip r:embed="rId4">
            <a:alphaModFix/>
          </a:blip>
          <a:srcRect b="0" l="0" r="0" t="0"/>
          <a:stretch/>
        </p:blipFill>
        <p:spPr>
          <a:xfrm>
            <a:off x="7463650" y="4909970"/>
            <a:ext cx="3613728" cy="194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25b63a46e38_0_6"/>
          <p:cNvSpPr txBox="1"/>
          <p:nvPr>
            <p:ph type="title"/>
          </p:nvPr>
        </p:nvSpPr>
        <p:spPr>
          <a:xfrm>
            <a:off x="838200" y="15723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The climate emergency</a:t>
            </a:r>
            <a:endParaRPr sz="4000">
              <a:latin typeface="Comfortaa"/>
              <a:ea typeface="Comfortaa"/>
              <a:cs typeface="Comfortaa"/>
              <a:sym typeface="Comfortaa"/>
            </a:endParaRPr>
          </a:p>
        </p:txBody>
      </p:sp>
      <p:sp>
        <p:nvSpPr>
          <p:cNvPr id="66" name="Google Shape;66;g25b63a46e38_0_6"/>
          <p:cNvSpPr txBox="1"/>
          <p:nvPr>
            <p:ph idx="1" type="body"/>
          </p:nvPr>
        </p:nvSpPr>
        <p:spPr>
          <a:xfrm>
            <a:off x="838200" y="2402720"/>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With droughts, floods and temperature changes having a huge impact on plants and animals, the disappearance of certain natural enemies and the appearance of new predators, farmers find themselves on the front line of climate change.</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Each variation has an impact on their activities and their future. </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As the prices of products and raw materials are globalized, a drought on the other side of the world leading to a drop in corn yield results in a rise in its price across the globe.</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180755cdd44_0_36"/>
          <p:cNvSpPr txBox="1"/>
          <p:nvPr>
            <p:ph type="title"/>
          </p:nvPr>
        </p:nvSpPr>
        <p:spPr>
          <a:xfrm>
            <a:off x="925175" y="16013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The evolution of agriculture</a:t>
            </a:r>
            <a:endParaRPr sz="4000">
              <a:latin typeface="Comfortaa"/>
              <a:ea typeface="Comfortaa"/>
              <a:cs typeface="Comfortaa"/>
              <a:sym typeface="Comfortaa"/>
            </a:endParaRPr>
          </a:p>
        </p:txBody>
      </p:sp>
      <p:sp>
        <p:nvSpPr>
          <p:cNvPr id="73" name="Google Shape;73;g180755cdd44_0_36"/>
          <p:cNvSpPr txBox="1"/>
          <p:nvPr>
            <p:ph idx="1" type="body"/>
          </p:nvPr>
        </p:nvSpPr>
        <p:spPr>
          <a:xfrm>
            <a:off x="838200" y="2591225"/>
            <a:ext cx="109212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The agricultural world needs to evolve fast if it is to produce enough while respecting nature and mankind.</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The old image of agriculture needs to be revised. Today's farmers work with increasingly sophisticated tools, but also with a growing knowledge of nature and awareness of their impact on it.</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Respect for biodiversity, nature and its cycle has become normal. It has even become compulsory to obtain certain Common Agricultural Policy (CAP) subsidies.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sz="3000">
              <a:solidFill>
                <a:srgbClr val="4C113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5b63a46e38_0_0"/>
          <p:cNvSpPr txBox="1"/>
          <p:nvPr>
            <p:ph type="title"/>
          </p:nvPr>
        </p:nvSpPr>
        <p:spPr>
          <a:xfrm>
            <a:off x="838200" y="16296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The evolution of agriculture</a:t>
            </a:r>
            <a:endParaRPr sz="4000">
              <a:latin typeface="Comfortaa"/>
              <a:ea typeface="Comfortaa"/>
              <a:cs typeface="Comfortaa"/>
              <a:sym typeface="Comfortaa"/>
            </a:endParaRPr>
          </a:p>
        </p:txBody>
      </p:sp>
      <p:sp>
        <p:nvSpPr>
          <p:cNvPr id="80" name="Google Shape;80;g25b63a46e38_0_0"/>
          <p:cNvSpPr txBox="1"/>
          <p:nvPr>
            <p:ph idx="1" type="body"/>
          </p:nvPr>
        </p:nvSpPr>
        <p:spPr>
          <a:xfrm>
            <a:off x="838200" y="266569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Pesticide use is increasingly limited, and treatments are localized. Thanks to new technologies, we can target each plant individually, to determine which ones need treatment or fertilizer. </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Tractors are linked by GPS to satellites, which can see in real time the areas of deficiency in a field. The spreader is directly linked to the on-board computer, which automatically triggers and adjusts its flow rate according to the plants' needs.</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25ba3fce1da_0_0"/>
          <p:cNvSpPr txBox="1"/>
          <p:nvPr>
            <p:ph type="title"/>
          </p:nvPr>
        </p:nvSpPr>
        <p:spPr>
          <a:xfrm>
            <a:off x="896200" y="16448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sz="4000">
                <a:latin typeface="Comfortaa"/>
                <a:ea typeface="Comfortaa"/>
                <a:cs typeface="Comfortaa"/>
                <a:sym typeface="Comfortaa"/>
              </a:rPr>
              <a:t>The evolution of agriculture: Europe</a:t>
            </a:r>
            <a:endParaRPr sz="4000">
              <a:latin typeface="Comfortaa"/>
              <a:ea typeface="Comfortaa"/>
              <a:cs typeface="Comfortaa"/>
              <a:sym typeface="Comfortaa"/>
            </a:endParaRPr>
          </a:p>
        </p:txBody>
      </p:sp>
      <p:sp>
        <p:nvSpPr>
          <p:cNvPr id="87" name="Google Shape;87;g25ba3fce1da_0_0"/>
          <p:cNvSpPr txBox="1"/>
          <p:nvPr>
            <p:ph idx="1" type="body"/>
          </p:nvPr>
        </p:nvSpPr>
        <p:spPr>
          <a:xfrm>
            <a:off x="838200" y="2446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Europe, through its Green Pact, plans to reduce its emissions by 2030:</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_ 55% in CO2 emissions</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_ 50% of pesticides used</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and increase organic farming to a quarter of cultivated land.</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Font typeface="Arial"/>
              <a:buNone/>
            </a:pPr>
            <a:r>
              <a:t/>
            </a:r>
            <a:endParaRPr sz="2500">
              <a:latin typeface="Comfortaa"/>
              <a:ea typeface="Comfortaa"/>
              <a:cs typeface="Comfortaa"/>
              <a:sym typeface="Comfortaa"/>
            </a:endParaRPr>
          </a:p>
          <a:p>
            <a:pPr indent="0" lvl="0" marL="0" rtl="0" algn="l">
              <a:lnSpc>
                <a:spcPct val="90000"/>
              </a:lnSpc>
              <a:spcBef>
                <a:spcPts val="1000"/>
              </a:spcBef>
              <a:spcAft>
                <a:spcPts val="0"/>
              </a:spcAft>
              <a:buSzPts val="1100"/>
              <a:buNone/>
            </a:pPr>
            <a:r>
              <a:rPr lang="en-US" sz="2500">
                <a:latin typeface="Comfortaa"/>
                <a:ea typeface="Comfortaa"/>
                <a:cs typeface="Comfortaa"/>
                <a:sym typeface="Comfortaa"/>
              </a:rPr>
              <a:t>To achieve this, an increase in CAP subsidies and a change in its allocation system have been put in place.</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solidFill>
                  <a:srgbClr val="741B47"/>
                </a:solidFill>
                <a:latin typeface="Comfortaa"/>
                <a:ea typeface="Comfortaa"/>
                <a:cs typeface="Comfortaa"/>
                <a:sym typeface="Comfortaa"/>
              </a:rPr>
              <a:t>But do you know exactly what the CAP is?</a:t>
            </a:r>
            <a:endParaRPr sz="2500">
              <a:solidFill>
                <a:srgbClr val="741B47"/>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sz="1350">
                <a:solidFill>
                  <a:srgbClr val="424242"/>
                </a:solidFill>
                <a:highlight>
                  <a:srgbClr val="FFFFFF"/>
                </a:highlight>
                <a:latin typeface="Roboto"/>
                <a:ea typeface="Roboto"/>
                <a:cs typeface="Roboto"/>
                <a:sym typeface="Roboto"/>
              </a:rPr>
              <a:t>le Pacte vert prévoit que l'UE réduise ses émissions de CO2 de 55 % d'ici 2030 − et l'objectif de baisse de 50% des pesticides d'ici 2030, avec un quart des terres réservées au bio.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